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3"/>
  </p:notesMasterIdLst>
  <p:sldIdLst>
    <p:sldId id="259" r:id="rId2"/>
  </p:sldIdLst>
  <p:sldSz cx="7559675" cy="10691813"/>
  <p:notesSz cx="6805613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BDEE"/>
    <a:srgbClr val="00E2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723" autoAdjust="0"/>
  </p:normalViewPr>
  <p:slideViewPr>
    <p:cSldViewPr snapToGrid="0">
      <p:cViewPr varScale="1">
        <p:scale>
          <a:sx n="64" d="100"/>
          <a:sy n="64" d="100"/>
        </p:scale>
        <p:origin x="1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slides/slide1.xml" Type="http://schemas.openxmlformats.org/officeDocument/2006/relationships/slide"/><Relationship Id="rId3" Target="notesMasters/notesMaster1.xml" Type="http://schemas.openxmlformats.org/officeDocument/2006/relationships/notesMaster"/><Relationship Id="rId4" Target="presProps.xml" Type="http://schemas.openxmlformats.org/officeDocument/2006/relationships/presProps"/><Relationship Id="rId5" Target="viewProps.xml" Type="http://schemas.openxmlformats.org/officeDocument/2006/relationships/viewProps"/><Relationship Id="rId6" Target="theme/theme1.xml" Type="http://schemas.openxmlformats.org/officeDocument/2006/relationships/theme"/><Relationship Id="rId7" Target="tableStyles.xml" Type="http://schemas.openxmlformats.org/officeDocument/2006/relationships/tableStyles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5A72F-7603-41DD-BAB3-D9D5FF631BB7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3013"/>
            <a:ext cx="237331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3537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7304C-CC00-4DA8-99E9-F9899397DD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8259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8D129-8229-A53E-6B6E-6478E3D36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>
            <a:extLst>
              <a:ext uri="{FF2B5EF4-FFF2-40B4-BE49-F238E27FC236}">
                <a16:creationId xmlns:a16="http://schemas.microsoft.com/office/drawing/2014/main" id="{BC3C8340-FB02-6650-3024-D0EFED898E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>
            <a:extLst>
              <a:ext uri="{FF2B5EF4-FFF2-40B4-BE49-F238E27FC236}">
                <a16:creationId xmlns:a16="http://schemas.microsoft.com/office/drawing/2014/main" id="{B5C5CA66-E7B5-63F9-ECFC-D69BC6B0DA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EB5D5CFF-0FF3-50C9-8022-8054E83882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A7304C-CC00-4DA8-99E9-F9899397DD6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3222018"/>
      </p:ext>
    </p:extLst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Relationship Id="rId2" Target="../media/image1.png" Type="http://schemas.openxmlformats.org/officeDocument/2006/relationships/image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1048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715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82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82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37309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7">
          <p15:clr>
            <a:srgbClr val="FBAE40"/>
          </p15:clr>
        </p15:guide>
        <p15:guide id="2" pos="238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709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553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7115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5587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8412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10599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8232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76282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四角形: 角を丸くする 17">
            <a:extLst>
              <a:ext uri="{FF2B5EF4-FFF2-40B4-BE49-F238E27FC236}">
                <a16:creationId xmlns:a16="http://schemas.microsoft.com/office/drawing/2014/main" id="{B9214056-B318-8D7C-29F3-7247A1AD6226}"/>
              </a:ext>
            </a:extLst>
          </p:cNvPr>
          <p:cNvSpPr/>
          <p:nvPr userDrawn="1"/>
        </p:nvSpPr>
        <p:spPr>
          <a:xfrm>
            <a:off x="338293" y="250330"/>
            <a:ext cx="6985000" cy="10152060"/>
          </a:xfrm>
          <a:prstGeom prst="roundRect">
            <a:avLst>
              <a:gd name="adj" fmla="val 8076"/>
            </a:avLst>
          </a:prstGeom>
          <a:solidFill>
            <a:schemeClr val="bg1"/>
          </a:solidFill>
          <a:ln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19" name="直線コネクタ 18">
            <a:extLst>
              <a:ext uri="{FF2B5EF4-FFF2-40B4-BE49-F238E27FC236}">
                <a16:creationId xmlns:a16="http://schemas.microsoft.com/office/drawing/2014/main" id="{392620D1-34E7-05DE-967B-AE3B7EEE9F60}"/>
              </a:ext>
            </a:extLst>
          </p:cNvPr>
          <p:cNvCxnSpPr/>
          <p:nvPr userDrawn="1"/>
        </p:nvCxnSpPr>
        <p:spPr bwMode="auto">
          <a:xfrm>
            <a:off x="-496487" y="1492033"/>
            <a:ext cx="842198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70C0"/>
            </a:solidFill>
            <a:prstDash val="solid"/>
            <a:miter lim="800000"/>
            <a:headEnd type="none" w="med" len="med"/>
            <a:tailEnd type="none"/>
          </a:ln>
          <a:effectLst/>
        </p:spPr>
      </p:cxn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4C4F0E66-7723-9476-95E1-B42A4568A075}"/>
              </a:ext>
            </a:extLst>
          </p:cNvPr>
          <p:cNvSpPr txBox="1"/>
          <p:nvPr userDrawn="1"/>
        </p:nvSpPr>
        <p:spPr>
          <a:xfrm>
            <a:off x="5923617" y="1276722"/>
            <a:ext cx="122543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最新の求人情報はこちら</a:t>
            </a:r>
            <a:endParaRPr kumimoji="1" lang="ja-JP" altLang="en-US" sz="700" dirty="0"/>
          </a:p>
        </p:txBody>
      </p:sp>
      <p:sp>
        <p:nvSpPr>
          <p:cNvPr id="21" name="コンテンツ プレースホルダー 6">
            <a:extLst>
              <a:ext uri="{FF2B5EF4-FFF2-40B4-BE49-F238E27FC236}">
                <a16:creationId xmlns:a16="http://schemas.microsoft.com/office/drawing/2014/main" id="{DB8F6230-15D5-0C19-D9C7-EFA7F9A2A7DC}"/>
              </a:ext>
            </a:extLst>
          </p:cNvPr>
          <p:cNvSpPr txBox="1">
            <a:spLocks/>
          </p:cNvSpPr>
          <p:nvPr userDrawn="1"/>
        </p:nvSpPr>
        <p:spPr>
          <a:xfrm>
            <a:off x="293487" y="1622296"/>
            <a:ext cx="1112486" cy="12144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1050" b="1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所 在 地 ：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CN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   </a:t>
            </a:r>
            <a:r>
              <a:rPr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　　　　　　　　</a:t>
            </a:r>
            <a:endParaRPr lang="en-US" altLang="ja-JP" sz="9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1050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事業内容：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9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　　　　　　　　　　　　　　　　　　　</a:t>
            </a:r>
            <a:endParaRPr lang="en-US" altLang="ja-JP" sz="9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1050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1000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従業員数：</a:t>
            </a:r>
            <a:r>
              <a:rPr lang="ja-JP" altLang="en-US" sz="900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9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1050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ﾎｰﾑﾍﾟｰｼﾞ：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347F4C94-7F61-7EF9-1EC9-42B79B4FFDE1}"/>
              </a:ext>
            </a:extLst>
          </p:cNvPr>
          <p:cNvSpPr txBox="1"/>
          <p:nvPr userDrawn="1"/>
        </p:nvSpPr>
        <p:spPr>
          <a:xfrm>
            <a:off x="3866322" y="1572497"/>
            <a:ext cx="13218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ja-JP" sz="2000" dirty="0">
                <a:solidFill>
                  <a:srgbClr val="0070C0"/>
                </a:solidFill>
                <a:latin typeface="STHupo" panose="020B0503020204020204" pitchFamily="2" charset="-122"/>
                <a:ea typeface="STHupo" panose="020B0503020204020204" pitchFamily="2" charset="-122"/>
              </a:rPr>
              <a:t>Point</a:t>
            </a:r>
            <a:r>
              <a:rPr kumimoji="1" lang="ja-JP" altLang="en-US" sz="2000" i="1" dirty="0">
                <a:solidFill>
                  <a:srgbClr val="0070C0"/>
                </a:solidFill>
                <a:latin typeface="STHupo" panose="020B0503020204020204" pitchFamily="2" charset="-122"/>
                <a:ea typeface="STHupo" panose="020B0503020204020204" pitchFamily="2" charset="-122"/>
              </a:rPr>
              <a:t>！</a:t>
            </a:r>
          </a:p>
        </p:txBody>
      </p:sp>
      <p:sp>
        <p:nvSpPr>
          <p:cNvPr id="23" name="角丸四角形 3">
            <a:extLst>
              <a:ext uri="{FF2B5EF4-FFF2-40B4-BE49-F238E27FC236}">
                <a16:creationId xmlns:a16="http://schemas.microsoft.com/office/drawing/2014/main" id="{F9EA53A0-6962-5D1A-86DF-0339E65A0D0C}"/>
              </a:ext>
            </a:extLst>
          </p:cNvPr>
          <p:cNvSpPr/>
          <p:nvPr userDrawn="1"/>
        </p:nvSpPr>
        <p:spPr bwMode="auto">
          <a:xfrm>
            <a:off x="611880" y="5369077"/>
            <a:ext cx="1228299" cy="594288"/>
          </a:xfrm>
          <a:prstGeom prst="roundRect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6480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ja-JP" altLang="en-US" sz="1500" b="1" dirty="0">
                <a:ln w="22225">
                  <a:noFill/>
                  <a:prstDash val="solid"/>
                </a:ln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推　し</a:t>
            </a:r>
            <a:br>
              <a:rPr lang="en-US" altLang="ja-JP" sz="1500" b="1" dirty="0">
                <a:ln w="22225">
                  <a:noFill/>
                  <a:prstDash val="solid"/>
                </a:ln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1500" b="1" dirty="0">
                <a:ln w="22225">
                  <a:noFill/>
                  <a:prstDash val="solid"/>
                </a:ln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ポイント</a:t>
            </a:r>
            <a:endParaRPr lang="en-US" altLang="ja-JP" sz="1500" b="1" dirty="0">
              <a:ln w="22225">
                <a:noFill/>
                <a:prstDash val="solid"/>
              </a:ln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角丸四角形 28">
            <a:extLst>
              <a:ext uri="{FF2B5EF4-FFF2-40B4-BE49-F238E27FC236}">
                <a16:creationId xmlns:a16="http://schemas.microsoft.com/office/drawing/2014/main" id="{404D12C7-B41C-C04B-08C4-88418D2EC26D}"/>
              </a:ext>
            </a:extLst>
          </p:cNvPr>
          <p:cNvSpPr/>
          <p:nvPr userDrawn="1"/>
        </p:nvSpPr>
        <p:spPr bwMode="auto">
          <a:xfrm>
            <a:off x="611949" y="6332080"/>
            <a:ext cx="1228299" cy="594000"/>
          </a:xfrm>
          <a:prstGeom prst="roundRect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6480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1500" b="1" i="0" u="none" strike="noStrike" normalizeH="0" baseline="0" dirty="0">
                <a:ln w="22225">
                  <a:noFill/>
                  <a:prstDash val="solid"/>
                </a:ln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今後の</a:t>
            </a:r>
            <a:br>
              <a:rPr kumimoji="1" lang="en-US" altLang="ja-JP" sz="1500" b="1" i="0" u="none" strike="noStrike" normalizeH="0" baseline="0" dirty="0">
                <a:ln w="22225">
                  <a:noFill/>
                  <a:prstDash val="solid"/>
                </a:ln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ja-JP" altLang="en-US" sz="1500" b="1" i="0" u="none" strike="noStrike" normalizeH="0" baseline="0" dirty="0">
                <a:ln w="22225">
                  <a:noFill/>
                  <a:prstDash val="solid"/>
                </a:ln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展　望</a:t>
            </a:r>
          </a:p>
        </p:txBody>
      </p: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0562D8CA-1426-1006-9182-1A45E2DBCD26}"/>
              </a:ext>
            </a:extLst>
          </p:cNvPr>
          <p:cNvGrpSpPr/>
          <p:nvPr userDrawn="1"/>
        </p:nvGrpSpPr>
        <p:grpSpPr>
          <a:xfrm>
            <a:off x="698599" y="7111592"/>
            <a:ext cx="6162476" cy="2999579"/>
            <a:chOff x="211907" y="8540555"/>
            <a:chExt cx="7134510" cy="2152845"/>
          </a:xfrm>
        </p:grpSpPr>
        <p:sp>
          <p:nvSpPr>
            <p:cNvPr id="26" name="正方形/長方形 25">
              <a:extLst>
                <a:ext uri="{FF2B5EF4-FFF2-40B4-BE49-F238E27FC236}">
                  <a16:creationId xmlns:a16="http://schemas.microsoft.com/office/drawing/2014/main" id="{5854FF3B-40A7-2B45-7011-919B4F491439}"/>
                </a:ext>
              </a:extLst>
            </p:cNvPr>
            <p:cNvSpPr/>
            <p:nvPr/>
          </p:nvSpPr>
          <p:spPr bwMode="auto">
            <a:xfrm>
              <a:off x="211907" y="8854478"/>
              <a:ext cx="7134510" cy="1838922"/>
            </a:xfrm>
            <a:prstGeom prst="rect">
              <a:avLst/>
            </a:prstGeom>
            <a:noFill/>
            <a:ln w="285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1042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ja-JP" altLang="en-US" sz="2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ＭＳ Ｐゴシック" pitchFamily="50" charset="-128"/>
              </a:endParaRPr>
            </a:p>
          </p:txBody>
        </p:sp>
        <p:sp>
          <p:nvSpPr>
            <p:cNvPr id="27" name="正方形/長方形 26">
              <a:extLst>
                <a:ext uri="{FF2B5EF4-FFF2-40B4-BE49-F238E27FC236}">
                  <a16:creationId xmlns:a16="http://schemas.microsoft.com/office/drawing/2014/main" id="{C8DCB318-1609-88ED-B5AD-D1A34DE0331B}"/>
                </a:ext>
              </a:extLst>
            </p:cNvPr>
            <p:cNvSpPr/>
            <p:nvPr/>
          </p:nvSpPr>
          <p:spPr>
            <a:xfrm>
              <a:off x="376632" y="8540556"/>
              <a:ext cx="1706146" cy="4197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ja-JP" sz="3200" cap="none" spc="0" dirty="0">
                  <a:ln w="0">
                    <a:solidFill>
                      <a:srgbClr val="006600"/>
                    </a:solidFill>
                  </a:ln>
                  <a:solidFill>
                    <a:srgbClr val="0070C0"/>
                  </a:solidFill>
                  <a:latin typeface="STHupo" panose="02010800040101010101" pitchFamily="2" charset="-122"/>
                  <a:ea typeface="STHupo" panose="02010800040101010101" pitchFamily="2" charset="-122"/>
                </a:rPr>
                <a:t>VOICE </a:t>
              </a:r>
              <a:endParaRPr lang="ja-JP" altLang="en-US" sz="2500" cap="none" spc="0" dirty="0">
                <a:ln w="0">
                  <a:solidFill>
                    <a:schemeClr val="tx1"/>
                  </a:solidFill>
                </a:ln>
                <a:latin typeface="STHupo" panose="02010800040101010101" pitchFamily="2" charset="-122"/>
                <a:ea typeface="STHupo" panose="02010800040101010101" pitchFamily="2" charset="-122"/>
              </a:endParaRPr>
            </a:p>
          </p:txBody>
        </p:sp>
      </p:grp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575644CD-C1EC-EADE-9139-BC212E38652A}"/>
              </a:ext>
            </a:extLst>
          </p:cNvPr>
          <p:cNvSpPr txBox="1"/>
          <p:nvPr userDrawn="1"/>
        </p:nvSpPr>
        <p:spPr>
          <a:xfrm>
            <a:off x="3133209" y="2690691"/>
            <a:ext cx="61545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会社情報</a:t>
            </a:r>
            <a:endParaRPr kumimoji="1" lang="ja-JP" altLang="en-US" sz="800" dirty="0"/>
          </a:p>
        </p:txBody>
      </p:sp>
      <p:sp>
        <p:nvSpPr>
          <p:cNvPr id="29" name="コンテンツ プレースホルダー 6">
            <a:extLst>
              <a:ext uri="{FF2B5EF4-FFF2-40B4-BE49-F238E27FC236}">
                <a16:creationId xmlns:a16="http://schemas.microsoft.com/office/drawing/2014/main" id="{40D1D184-9C7C-8F9C-F2AF-EF727234C0D2}"/>
              </a:ext>
            </a:extLst>
          </p:cNvPr>
          <p:cNvSpPr txBox="1">
            <a:spLocks/>
          </p:cNvSpPr>
          <p:nvPr userDrawn="1"/>
        </p:nvSpPr>
        <p:spPr>
          <a:xfrm>
            <a:off x="783520" y="7622388"/>
            <a:ext cx="964383" cy="27699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ja-JP" altLang="en-US" sz="1200" u="sng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従業員の声</a:t>
            </a:r>
            <a:endParaRPr lang="en-US" altLang="ja-JP" sz="1200" u="sng" dirty="0">
              <a:solidFill>
                <a:srgbClr val="0070C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30" name="直線コネクタ 29">
            <a:extLst>
              <a:ext uri="{FF2B5EF4-FFF2-40B4-BE49-F238E27FC236}">
                <a16:creationId xmlns:a16="http://schemas.microsoft.com/office/drawing/2014/main" id="{9AF4CDEA-562A-631F-BDC0-17CEE04739D3}"/>
              </a:ext>
            </a:extLst>
          </p:cNvPr>
          <p:cNvCxnSpPr>
            <a:cxnSpLocks/>
          </p:cNvCxnSpPr>
          <p:nvPr userDrawn="1"/>
        </p:nvCxnSpPr>
        <p:spPr>
          <a:xfrm flipH="1">
            <a:off x="2091643" y="6198522"/>
            <a:ext cx="4903124" cy="0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>
            <a:extLst>
              <a:ext uri="{FF2B5EF4-FFF2-40B4-BE49-F238E27FC236}">
                <a16:creationId xmlns:a16="http://schemas.microsoft.com/office/drawing/2014/main" id="{F26B03D1-CA70-B8AE-C5C8-41B34BEF0EE7}"/>
              </a:ext>
            </a:extLst>
          </p:cNvPr>
          <p:cNvCxnSpPr>
            <a:cxnSpLocks/>
          </p:cNvCxnSpPr>
          <p:nvPr userDrawn="1"/>
        </p:nvCxnSpPr>
        <p:spPr>
          <a:xfrm flipH="1">
            <a:off x="2089964" y="7083005"/>
            <a:ext cx="4903124" cy="0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コンテンツ プレースホルダー 6">
            <a:extLst>
              <a:ext uri="{FF2B5EF4-FFF2-40B4-BE49-F238E27FC236}">
                <a16:creationId xmlns:a16="http://schemas.microsoft.com/office/drawing/2014/main" id="{86E6713B-EF96-EC12-EA45-5CD4222A4D89}"/>
              </a:ext>
            </a:extLst>
          </p:cNvPr>
          <p:cNvSpPr txBox="1">
            <a:spLocks/>
          </p:cNvSpPr>
          <p:nvPr userDrawn="1"/>
        </p:nvSpPr>
        <p:spPr>
          <a:xfrm>
            <a:off x="3830793" y="7627950"/>
            <a:ext cx="2952094" cy="27699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ja-JP" altLang="en-US" sz="1200" u="sng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代表者（採用担当者）からのメッセージ</a:t>
            </a:r>
            <a:endParaRPr lang="en-US" altLang="ja-JP" sz="1200" u="sng" dirty="0">
              <a:solidFill>
                <a:srgbClr val="0070C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3" name="図 32">
            <a:extLst>
              <a:ext uri="{FF2B5EF4-FFF2-40B4-BE49-F238E27FC236}">
                <a16:creationId xmlns:a16="http://schemas.microsoft.com/office/drawing/2014/main" id="{0F5CFA16-555A-B57F-846F-A6DC5E5646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70" y="10135137"/>
            <a:ext cx="1971380" cy="288000"/>
          </a:xfrm>
          <a:prstGeom prst="rect">
            <a:avLst/>
          </a:prstGeom>
        </p:spPr>
      </p:pic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E1B50D43-2D78-8B63-6B21-9FDD8EB9E9BF}"/>
              </a:ext>
            </a:extLst>
          </p:cNvPr>
          <p:cNvSpPr txBox="1"/>
          <p:nvPr userDrawn="1"/>
        </p:nvSpPr>
        <p:spPr>
          <a:xfrm>
            <a:off x="3932192" y="10149095"/>
            <a:ext cx="224629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300" b="1" dirty="0">
                <a:solidFill>
                  <a:schemeClr val="accent6"/>
                </a:solidFill>
              </a:rPr>
              <a:t>ハローワーク草津</a:t>
            </a:r>
          </a:p>
        </p:txBody>
      </p:sp>
      <p:cxnSp>
        <p:nvCxnSpPr>
          <p:cNvPr id="2" name="直線コネクタ 1">
            <a:extLst>
              <a:ext uri="{FF2B5EF4-FFF2-40B4-BE49-F238E27FC236}">
                <a16:creationId xmlns:a16="http://schemas.microsoft.com/office/drawing/2014/main" id="{F926AC16-088E-C78A-CB25-3F6B01011853}"/>
              </a:ext>
            </a:extLst>
          </p:cNvPr>
          <p:cNvCxnSpPr>
            <a:cxnSpLocks/>
          </p:cNvCxnSpPr>
          <p:nvPr userDrawn="1"/>
        </p:nvCxnSpPr>
        <p:spPr>
          <a:xfrm flipV="1">
            <a:off x="3784847" y="7562942"/>
            <a:ext cx="0" cy="2548229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490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>
          <p15:clr>
            <a:srgbClr val="FBAE40"/>
          </p15:clr>
        </p15:guide>
        <p15:guide id="4" pos="4581" userDrawn="1">
          <p15:clr>
            <a:srgbClr val="FBAE40"/>
          </p15:clr>
        </p15:guide>
        <p15:guide id="5" orient="horz" pos="170" userDrawn="1">
          <p15:clr>
            <a:srgbClr val="FBAE40"/>
          </p15:clr>
        </p15:guide>
        <p15:guide id="6" orient="horz" pos="6565" userDrawn="1">
          <p15:clr>
            <a:srgbClr val="FBAE40"/>
          </p15:clr>
        </p15:guide>
        <p15:guide id="8" pos="181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slideLayouts/slideLayout12.xml" Type="http://schemas.openxmlformats.org/officeDocument/2006/relationships/slideLayout"/><Relationship Id="rId13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7EBD0A-BDAC-4B82-920E-09FD571E1361}" type="datetimeFigureOut">
              <a:rPr kumimoji="1" lang="ja-JP" altLang="en-US" smtClean="0"/>
              <a:t>2026/9/1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67E69A-224B-4E44-A487-149D604819C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5521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367">
          <p15:clr>
            <a:srgbClr val="F26B43"/>
          </p15:clr>
        </p15:guide>
        <p15:guide id="2" pos="2381">
          <p15:clr>
            <a:srgbClr val="F26B43"/>
          </p15:clr>
        </p15:guide>
      </p15:sldGuideLst>
    </p:ext>
  </p:extLst>
</p:sldMaster>
</file>

<file path=ppt/slides/_rels/slide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88D9A0-28EB-02F0-43C8-FE336FEC2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正方形/長方形 59">
            <a:extLst>
              <a:ext uri="{FF2B5EF4-FFF2-40B4-BE49-F238E27FC236}">
                <a16:creationId xmlns:a16="http://schemas.microsoft.com/office/drawing/2014/main" id="{6C5673C1-0D55-DEC4-D6AB-D24991204F33}"/>
              </a:ext>
            </a:extLst>
          </p:cNvPr>
          <p:cNvSpPr/>
          <p:nvPr/>
        </p:nvSpPr>
        <p:spPr>
          <a:xfrm>
            <a:off x="-2302867" y="466277"/>
            <a:ext cx="1169551" cy="8842983"/>
          </a:xfrm>
          <a:prstGeom prst="rect">
            <a:avLst/>
          </a:prstGeom>
          <a:solidFill>
            <a:srgbClr val="FFFF00"/>
          </a:solidFill>
        </p:spPr>
        <p:txBody>
          <a:bodyPr vert="eaVert" wrap="square" lIns="91440" tIns="45720" rIns="91440" bIns="45720">
            <a:spAutoFit/>
          </a:bodyPr>
          <a:lstStyle/>
          <a:p>
            <a:r>
              <a:rPr lang="ja-JP" altLang="en-US" sz="32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⚠インターネット上から取得した画像や写真は</a:t>
            </a:r>
            <a:endParaRPr lang="en-US" altLang="ja-JP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ja-JP" altLang="en-US" sz="32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使用しないでください。</a:t>
            </a:r>
          </a:p>
        </p:txBody>
      </p:sp>
      <p:sp>
        <p:nvSpPr>
          <p:cNvPr id="61" name="正方形/長方形 60">
            <a:extLst>
              <a:ext uri="{FF2B5EF4-FFF2-40B4-BE49-F238E27FC236}">
                <a16:creationId xmlns:a16="http://schemas.microsoft.com/office/drawing/2014/main" id="{2CB48AFC-5D6D-DB72-1977-84BEB5547D05}"/>
              </a:ext>
            </a:extLst>
          </p:cNvPr>
          <p:cNvSpPr/>
          <p:nvPr/>
        </p:nvSpPr>
        <p:spPr>
          <a:xfrm>
            <a:off x="8728472" y="269876"/>
            <a:ext cx="569387" cy="9761469"/>
          </a:xfrm>
          <a:prstGeom prst="rect">
            <a:avLst/>
          </a:prstGeom>
          <a:solidFill>
            <a:schemeClr val="bg1"/>
          </a:solidFill>
        </p:spPr>
        <p:txBody>
          <a:bodyPr vert="eaVert" wrap="square" lIns="91440" tIns="45720" rIns="91440" bIns="45720">
            <a:spAutoFit/>
          </a:bodyPr>
          <a:lstStyle/>
          <a:p>
            <a:pPr algn="ctr"/>
            <a:r>
              <a:rPr lang="ja-JP" altLang="en-US" sz="25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赤文字（赤枠線）の部分を入力（削除）してください。</a:t>
            </a:r>
          </a:p>
        </p:txBody>
      </p:sp>
      <p:sp>
        <p:nvSpPr>
          <p:cNvPr id="66" name="正方形/長方形 65">
            <a:extLst>
              <a:ext uri="{FF2B5EF4-FFF2-40B4-BE49-F238E27FC236}">
                <a16:creationId xmlns:a16="http://schemas.microsoft.com/office/drawing/2014/main" id="{254846BD-E15A-33A6-6655-1F562C465F74}"/>
              </a:ext>
            </a:extLst>
          </p:cNvPr>
          <p:cNvSpPr/>
          <p:nvPr/>
        </p:nvSpPr>
        <p:spPr>
          <a:xfrm>
            <a:off x="9519227" y="269877"/>
            <a:ext cx="569387" cy="9794395"/>
          </a:xfrm>
          <a:prstGeom prst="rect">
            <a:avLst/>
          </a:prstGeom>
          <a:solidFill>
            <a:schemeClr val="bg1"/>
          </a:solidFill>
        </p:spPr>
        <p:txBody>
          <a:bodyPr vert="eaVert" wrap="square" lIns="91440" tIns="45720" rIns="91440" bIns="45720">
            <a:spAutoFit/>
          </a:bodyPr>
          <a:lstStyle/>
          <a:p>
            <a:pPr algn="ctr"/>
            <a:r>
              <a:rPr lang="ja-JP" altLang="en-US" sz="25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ご提出後、ハローワークにおいて配置等を調整する場合があります。</a:t>
            </a:r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31FD40AF-A5FB-F8EC-1D4F-6FB675F77F2D}"/>
              </a:ext>
            </a:extLst>
          </p:cNvPr>
          <p:cNvSpPr/>
          <p:nvPr/>
        </p:nvSpPr>
        <p:spPr>
          <a:xfrm>
            <a:off x="7960926" y="302802"/>
            <a:ext cx="569387" cy="9728544"/>
          </a:xfrm>
          <a:prstGeom prst="rect">
            <a:avLst/>
          </a:prstGeom>
          <a:solidFill>
            <a:schemeClr val="bg1"/>
          </a:solidFill>
        </p:spPr>
        <p:txBody>
          <a:bodyPr vert="eaVert" wrap="square" lIns="91440" tIns="45720" rIns="91440" bIns="45720">
            <a:spAutoFit/>
          </a:bodyPr>
          <a:lstStyle/>
          <a:p>
            <a:pPr algn="ctr"/>
            <a:r>
              <a:rPr lang="ja-JP" altLang="en-US" sz="25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赤文字（赤枠線）以外の部分は改編しないようお願いします。</a:t>
            </a:r>
          </a:p>
        </p:txBody>
      </p:sp>
      <p:sp>
        <p:nvSpPr>
          <p:cNvPr id="3" name="コンテンツ プレースホルダー 6">
            <a:extLst>
              <a:ext uri="{FF2B5EF4-FFF2-40B4-BE49-F238E27FC236}">
                <a16:creationId xmlns:a16="http://schemas.microsoft.com/office/drawing/2014/main" id="{C0770203-42F2-1F38-D452-F2B27FF0FFE0}"/>
              </a:ext>
            </a:extLst>
          </p:cNvPr>
          <p:cNvSpPr txBox="1">
            <a:spLocks/>
          </p:cNvSpPr>
          <p:nvPr/>
        </p:nvSpPr>
        <p:spPr>
          <a:xfrm>
            <a:off x="1564127" y="469338"/>
            <a:ext cx="4356400" cy="9534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b="1" dirty="0">
                <a:solidFill>
                  <a:srgbClr val="FF3399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ja-JP" altLang="en-US" sz="20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株式会社 </a:t>
            </a:r>
            <a:br>
              <a:rPr lang="en-US" altLang="ja-JP" sz="20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20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lang="ja-JP" altLang="en-US" sz="26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ハローワークくさつ</a:t>
            </a:r>
            <a:endParaRPr lang="en-US" altLang="ja-JP" sz="26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73913F57-C363-0F16-9555-EB03703C7714}"/>
              </a:ext>
            </a:extLst>
          </p:cNvPr>
          <p:cNvSpPr/>
          <p:nvPr/>
        </p:nvSpPr>
        <p:spPr bwMode="auto">
          <a:xfrm>
            <a:off x="524202" y="466277"/>
            <a:ext cx="900000" cy="900000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10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  <a:t>企業ロゴや</a:t>
            </a:r>
            <a:br>
              <a:rPr kumimoji="1" lang="en-US" altLang="ja-JP" sz="10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</a:br>
            <a:r>
              <a:rPr kumimoji="1" lang="ja-JP" altLang="en-US" sz="10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  <a:t>認定マーク</a:t>
            </a:r>
            <a:endParaRPr kumimoji="1" lang="en-US" altLang="ja-JP" sz="1000" i="0" u="none" strike="noStrike" cap="none" normalizeH="0" baseline="0" dirty="0">
              <a:ln>
                <a:noFill/>
              </a:ln>
              <a:solidFill>
                <a:srgbClr val="FF0000"/>
              </a:solidFill>
              <a:latin typeface="Arial" charset="0"/>
              <a:ea typeface="ＭＳ Ｐゴシック" pitchFamily="50" charset="-128"/>
            </a:endParaRPr>
          </a:p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8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  <a:t>など</a:t>
            </a: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5B8E8D3C-1F60-2689-440C-39FD6C1A9F31}"/>
              </a:ext>
            </a:extLst>
          </p:cNvPr>
          <p:cNvSpPr/>
          <p:nvPr/>
        </p:nvSpPr>
        <p:spPr bwMode="auto">
          <a:xfrm>
            <a:off x="6118685" y="511259"/>
            <a:ext cx="720000" cy="72000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1000" i="0" u="none" strike="noStrike" cap="none" normalizeH="0" baseline="0" dirty="0">
                <a:ln>
                  <a:noFill/>
                </a:ln>
                <a:latin typeface="Arial" charset="0"/>
                <a:ea typeface="ＭＳ Ｐゴシック" pitchFamily="50" charset="-128"/>
              </a:rPr>
              <a:t>ＨＷ草津</a:t>
            </a:r>
            <a:endParaRPr kumimoji="1" lang="en-US" altLang="ja-JP" sz="1000" i="0" u="none" strike="noStrike" cap="none" normalizeH="0" baseline="0" dirty="0">
              <a:ln>
                <a:noFill/>
              </a:ln>
              <a:latin typeface="Arial" charset="0"/>
              <a:ea typeface="ＭＳ Ｐゴシック" pitchFamily="50" charset="-128"/>
            </a:endParaRPr>
          </a:p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1000" i="0" u="none" strike="noStrike" cap="none" normalizeH="0" baseline="0" dirty="0">
                <a:ln>
                  <a:noFill/>
                </a:ln>
                <a:latin typeface="Arial" charset="0"/>
                <a:ea typeface="ＭＳ Ｐゴシック" pitchFamily="50" charset="-128"/>
              </a:rPr>
              <a:t>処理欄</a:t>
            </a:r>
          </a:p>
        </p:txBody>
      </p:sp>
      <p:sp>
        <p:nvSpPr>
          <p:cNvPr id="6" name="コンテンツ プレースホルダー 6">
            <a:extLst>
              <a:ext uri="{FF2B5EF4-FFF2-40B4-BE49-F238E27FC236}">
                <a16:creationId xmlns:a16="http://schemas.microsoft.com/office/drawing/2014/main" id="{7039A5D3-1532-8F18-4F4C-F6720E92223D}"/>
              </a:ext>
            </a:extLst>
          </p:cNvPr>
          <p:cNvSpPr txBox="1">
            <a:spLocks/>
          </p:cNvSpPr>
          <p:nvPr/>
        </p:nvSpPr>
        <p:spPr>
          <a:xfrm>
            <a:off x="3866323" y="1867629"/>
            <a:ext cx="3434282" cy="1118015"/>
          </a:xfrm>
          <a:prstGeom prst="roundRect">
            <a:avLst>
              <a:gd name="adj" fmla="val 8148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05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企業のアピールポイントを</a:t>
            </a:r>
            <a:r>
              <a:rPr lang="en-US" altLang="ja-JP" sz="105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40</a:t>
            </a:r>
            <a:r>
              <a:rPr lang="ja-JP" altLang="en-US" sz="105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字程度</a:t>
            </a:r>
            <a:r>
              <a:rPr lang="ja-JP" altLang="en-US" sz="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（できれば箇条書き）</a:t>
            </a:r>
            <a:r>
              <a:rPr lang="ja-JP" altLang="en-US" sz="800" dirty="0">
                <a:solidFill>
                  <a:schemeClr val="accent4">
                    <a:lumMod val="50000"/>
                    <a:lumOff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</a:t>
            </a:r>
            <a:endParaRPr lang="en-US" altLang="ja-JP" sz="800" dirty="0">
              <a:solidFill>
                <a:schemeClr val="accent4">
                  <a:lumMod val="50000"/>
                  <a:lumOff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例）★年間休日</a:t>
            </a:r>
            <a:r>
              <a:rPr lang="ja-JP" altLang="en-US" sz="1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r>
              <a:rPr lang="ja-JP" altLang="en-US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　　</a:t>
            </a:r>
            <a:br>
              <a:rPr lang="en-US" altLang="ja-JP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★有給休暇取得率</a:t>
            </a:r>
            <a:r>
              <a:rPr lang="ja-JP" altLang="en-US" sz="1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r>
              <a:rPr lang="ja-JP" altLang="en-US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％</a:t>
            </a:r>
            <a:br>
              <a:rPr lang="en-US" altLang="ja-JP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★男性育休取得率</a:t>
            </a:r>
            <a:r>
              <a:rPr lang="ja-JP" altLang="en-US" sz="1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r>
              <a:rPr lang="ja-JP" altLang="en-US" sz="1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％　　　　　</a:t>
            </a:r>
            <a:endParaRPr lang="en-US" altLang="ja-JP" sz="12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1200" dirty="0">
                <a:solidFill>
                  <a:srgbClr val="FF66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 </a:t>
            </a:r>
            <a:r>
              <a:rPr lang="en-US" altLang="ja-JP" sz="10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10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アピールできる取組・実績値などを記載</a:t>
            </a:r>
            <a:endParaRPr lang="en-US" altLang="ja-JP" sz="10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380BBC23-4E6F-2853-26C6-8CCB99AF2BC9}"/>
              </a:ext>
            </a:extLst>
          </p:cNvPr>
          <p:cNvSpPr/>
          <p:nvPr/>
        </p:nvSpPr>
        <p:spPr bwMode="auto">
          <a:xfrm>
            <a:off x="529055" y="3017108"/>
            <a:ext cx="6480000" cy="2160000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ja-JP" altLang="en-US" sz="15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ＭＳ Ｐゴシック" pitchFamily="50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ADED961E-29F1-B999-E7E7-976AF83B720E}"/>
              </a:ext>
            </a:extLst>
          </p:cNvPr>
          <p:cNvSpPr txBox="1"/>
          <p:nvPr/>
        </p:nvSpPr>
        <p:spPr>
          <a:xfrm>
            <a:off x="896098" y="3971235"/>
            <a:ext cx="5653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写真（作業風景や施設外観等）を</a:t>
            </a:r>
            <a:r>
              <a:rPr kumimoji="1" lang="en-US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～３枚程度貼付</a:t>
            </a:r>
          </a:p>
        </p:txBody>
      </p:sp>
      <p:sp>
        <p:nvSpPr>
          <p:cNvPr id="11" name="正方形/長方形 10">
            <a:extLst>
              <a:ext uri="{FF2B5EF4-FFF2-40B4-BE49-F238E27FC236}">
                <a16:creationId xmlns:a16="http://schemas.microsoft.com/office/drawing/2014/main" id="{8801D0E4-EF52-50EA-9390-9522C8A888BD}"/>
              </a:ext>
            </a:extLst>
          </p:cNvPr>
          <p:cNvSpPr>
            <a:spLocks noChangeAspect="1"/>
          </p:cNvSpPr>
          <p:nvPr/>
        </p:nvSpPr>
        <p:spPr bwMode="auto">
          <a:xfrm>
            <a:off x="3006097" y="1897197"/>
            <a:ext cx="792000" cy="79200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7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  <a:t>ホームページ等の２次元</a:t>
            </a:r>
            <a:endParaRPr kumimoji="1" lang="en-US" altLang="ja-JP" sz="700" i="0" u="none" strike="noStrike" cap="none" normalizeH="0" baseline="0" dirty="0">
              <a:ln>
                <a:noFill/>
              </a:ln>
              <a:solidFill>
                <a:srgbClr val="FF0000"/>
              </a:solidFill>
              <a:latin typeface="Arial" charset="0"/>
              <a:ea typeface="ＭＳ Ｐゴシック" pitchFamily="50" charset="-128"/>
            </a:endParaRPr>
          </a:p>
          <a:p>
            <a:pPr marL="0" marR="0" indent="0" algn="ctr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en-US" sz="7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  <a:t>バーコード</a:t>
            </a:r>
            <a:br>
              <a:rPr kumimoji="1" lang="en-US" altLang="ja-JP" sz="7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</a:br>
            <a:r>
              <a:rPr kumimoji="1" lang="ja-JP" altLang="en-US" sz="7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latin typeface="Arial" charset="0"/>
                <a:ea typeface="ＭＳ Ｐゴシック" pitchFamily="50" charset="-128"/>
              </a:rPr>
              <a:t>（あれば）</a:t>
            </a:r>
          </a:p>
        </p:txBody>
      </p:sp>
      <p:sp>
        <p:nvSpPr>
          <p:cNvPr id="12" name="コンテンツ プレースホルダー 6">
            <a:extLst>
              <a:ext uri="{FF2B5EF4-FFF2-40B4-BE49-F238E27FC236}">
                <a16:creationId xmlns:a16="http://schemas.microsoft.com/office/drawing/2014/main" id="{2B93CEB6-B686-55CB-0BC8-21FA58A1F929}"/>
              </a:ext>
            </a:extLst>
          </p:cNvPr>
          <p:cNvSpPr txBox="1">
            <a:spLocks/>
          </p:cNvSpPr>
          <p:nvPr/>
        </p:nvSpPr>
        <p:spPr>
          <a:xfrm>
            <a:off x="1320339" y="2474746"/>
            <a:ext cx="1412891" cy="3107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記載：</a:t>
            </a:r>
            <a:r>
              <a:rPr lang="en-US" altLang="ja-JP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lang="ja-JP" altLang="en-US" sz="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（あれば）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6">
            <a:extLst>
              <a:ext uri="{FF2B5EF4-FFF2-40B4-BE49-F238E27FC236}">
                <a16:creationId xmlns:a16="http://schemas.microsoft.com/office/drawing/2014/main" id="{6018ADDE-62E9-5444-30B6-149B1650A60C}"/>
              </a:ext>
            </a:extLst>
          </p:cNvPr>
          <p:cNvSpPr txBox="1">
            <a:spLocks/>
          </p:cNvSpPr>
          <p:nvPr/>
        </p:nvSpPr>
        <p:spPr>
          <a:xfrm>
            <a:off x="1187054" y="1667123"/>
            <a:ext cx="1639573" cy="3107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記載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CN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   </a:t>
            </a:r>
            <a:r>
              <a:rPr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コンテンツ プレースホルダー 6">
            <a:extLst>
              <a:ext uri="{FF2B5EF4-FFF2-40B4-BE49-F238E27FC236}">
                <a16:creationId xmlns:a16="http://schemas.microsoft.com/office/drawing/2014/main" id="{DA1281BF-D3AD-51CC-4871-1C80B48A7F02}"/>
              </a:ext>
            </a:extLst>
          </p:cNvPr>
          <p:cNvSpPr txBox="1">
            <a:spLocks/>
          </p:cNvSpPr>
          <p:nvPr/>
        </p:nvSpPr>
        <p:spPr>
          <a:xfrm>
            <a:off x="1192911" y="1888766"/>
            <a:ext cx="1639573" cy="3107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記載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CN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   </a:t>
            </a:r>
            <a:r>
              <a:rPr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コンテンツ プレースホルダー 6">
            <a:extLst>
              <a:ext uri="{FF2B5EF4-FFF2-40B4-BE49-F238E27FC236}">
                <a16:creationId xmlns:a16="http://schemas.microsoft.com/office/drawing/2014/main" id="{CE65D54C-077E-5B46-4C7E-CD53D2DAF78F}"/>
              </a:ext>
            </a:extLst>
          </p:cNvPr>
          <p:cNvSpPr txBox="1">
            <a:spLocks/>
          </p:cNvSpPr>
          <p:nvPr/>
        </p:nvSpPr>
        <p:spPr>
          <a:xfrm>
            <a:off x="1206217" y="2271840"/>
            <a:ext cx="1639573" cy="3107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記載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CN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   </a:t>
            </a:r>
            <a:r>
              <a:rPr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コンテンツ プレースホルダー 6">
            <a:extLst>
              <a:ext uri="{FF2B5EF4-FFF2-40B4-BE49-F238E27FC236}">
                <a16:creationId xmlns:a16="http://schemas.microsoft.com/office/drawing/2014/main" id="{C484DA41-A4F0-0F1D-5835-0B2CEA91AAEA}"/>
              </a:ext>
            </a:extLst>
          </p:cNvPr>
          <p:cNvSpPr txBox="1">
            <a:spLocks/>
          </p:cNvSpPr>
          <p:nvPr/>
        </p:nvSpPr>
        <p:spPr>
          <a:xfrm>
            <a:off x="1557339" y="6255673"/>
            <a:ext cx="5361813" cy="75982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300"/>
              </a:lnSpc>
              <a:buNone/>
            </a:pPr>
            <a:r>
              <a:rPr lang="ja-JP" altLang="en-US" sz="10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</a:t>
            </a: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※100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～</a:t>
            </a: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130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字程度（今後の展望・企業の将来像等）</a:t>
            </a: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</a:t>
            </a: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</a:t>
            </a:r>
          </a:p>
        </p:txBody>
      </p:sp>
      <p:sp>
        <p:nvSpPr>
          <p:cNvPr id="20" name="コンテンツ プレースホルダー 6">
            <a:extLst>
              <a:ext uri="{FF2B5EF4-FFF2-40B4-BE49-F238E27FC236}">
                <a16:creationId xmlns:a16="http://schemas.microsoft.com/office/drawing/2014/main" id="{6D72F13A-7AD5-E85E-86FD-FAE09613C0BF}"/>
              </a:ext>
            </a:extLst>
          </p:cNvPr>
          <p:cNvSpPr txBox="1">
            <a:spLocks/>
          </p:cNvSpPr>
          <p:nvPr/>
        </p:nvSpPr>
        <p:spPr>
          <a:xfrm>
            <a:off x="2047101" y="5302694"/>
            <a:ext cx="4947667" cy="70326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500"/>
              </a:lnSpc>
              <a:buNone/>
            </a:pP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※100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～</a:t>
            </a: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130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字程度（アピールポイント・応募を検討している求職者へ伝えたいこと）</a:t>
            </a:r>
            <a:endParaRPr lang="en-US" altLang="ja-JP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1500"/>
              </a:lnSpc>
              <a:buNone/>
            </a:pPr>
            <a:endParaRPr lang="ja-JP" altLang="en-US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21" name="グループ化 20">
            <a:extLst>
              <a:ext uri="{FF2B5EF4-FFF2-40B4-BE49-F238E27FC236}">
                <a16:creationId xmlns:a16="http://schemas.microsoft.com/office/drawing/2014/main" id="{220141F3-B48B-373E-8AC2-F1CA4897AD21}"/>
              </a:ext>
            </a:extLst>
          </p:cNvPr>
          <p:cNvGrpSpPr/>
          <p:nvPr/>
        </p:nvGrpSpPr>
        <p:grpSpPr>
          <a:xfrm>
            <a:off x="2734882" y="8840505"/>
            <a:ext cx="900000" cy="1080000"/>
            <a:chOff x="2734882" y="8840505"/>
            <a:chExt cx="900000" cy="1080000"/>
          </a:xfrm>
        </p:grpSpPr>
        <p:grpSp>
          <p:nvGrpSpPr>
            <p:cNvPr id="22" name="グループ化 21">
              <a:extLst>
                <a:ext uri="{FF2B5EF4-FFF2-40B4-BE49-F238E27FC236}">
                  <a16:creationId xmlns:a16="http://schemas.microsoft.com/office/drawing/2014/main" id="{5B3FCEC8-7745-320A-2436-CA22BF4346B7}"/>
                </a:ext>
              </a:extLst>
            </p:cNvPr>
            <p:cNvGrpSpPr/>
            <p:nvPr/>
          </p:nvGrpSpPr>
          <p:grpSpPr>
            <a:xfrm>
              <a:off x="2734882" y="8840505"/>
              <a:ext cx="900000" cy="1080000"/>
              <a:chOff x="2734882" y="8840505"/>
              <a:chExt cx="900000" cy="1080000"/>
            </a:xfrm>
          </p:grpSpPr>
          <p:sp>
            <p:nvSpPr>
              <p:cNvPr id="24" name="正方形/長方形 23">
                <a:extLst>
                  <a:ext uri="{FF2B5EF4-FFF2-40B4-BE49-F238E27FC236}">
                    <a16:creationId xmlns:a16="http://schemas.microsoft.com/office/drawing/2014/main" id="{A2546F68-0A9C-404E-4775-59CFB17BF79B}"/>
                  </a:ext>
                </a:extLst>
              </p:cNvPr>
              <p:cNvSpPr/>
              <p:nvPr/>
            </p:nvSpPr>
            <p:spPr bwMode="auto">
              <a:xfrm>
                <a:off x="2734882" y="8840505"/>
                <a:ext cx="900000" cy="1080000"/>
              </a:xfrm>
              <a:prstGeom prst="rect">
                <a:avLst/>
              </a:prstGeom>
              <a:noFill/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1042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ja-JP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ea typeface="ＭＳ Ｐゴシック" pitchFamily="50" charset="-128"/>
                </a:endParaRPr>
              </a:p>
            </p:txBody>
          </p:sp>
          <p:sp>
            <p:nvSpPr>
              <p:cNvPr id="27" name="片側の 2 つの角を切り取った四角形 11">
                <a:extLst>
                  <a:ext uri="{FF2B5EF4-FFF2-40B4-BE49-F238E27FC236}">
                    <a16:creationId xmlns:a16="http://schemas.microsoft.com/office/drawing/2014/main" id="{E7DC37FE-4C7C-F990-FB4E-3C6280C314B7}"/>
                  </a:ext>
                </a:extLst>
              </p:cNvPr>
              <p:cNvSpPr/>
              <p:nvPr/>
            </p:nvSpPr>
            <p:spPr bwMode="auto">
              <a:xfrm>
                <a:off x="2937678" y="9309261"/>
                <a:ext cx="517767" cy="550216"/>
              </a:xfrm>
              <a:prstGeom prst="snip2SameRect">
                <a:avLst/>
              </a:prstGeom>
              <a:solidFill>
                <a:schemeClr val="bg1">
                  <a:lumMod val="75000"/>
                </a:schemeClr>
              </a:solidFill>
              <a:ln w="9525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1042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ja-JP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ea typeface="ＭＳ Ｐゴシック" pitchFamily="50" charset="-128"/>
                </a:endParaRPr>
              </a:p>
            </p:txBody>
          </p:sp>
          <p:sp>
            <p:nvSpPr>
              <p:cNvPr id="28" name="スマイル 27">
                <a:extLst>
                  <a:ext uri="{FF2B5EF4-FFF2-40B4-BE49-F238E27FC236}">
                    <a16:creationId xmlns:a16="http://schemas.microsoft.com/office/drawing/2014/main" id="{6292A171-59ED-9531-CF4F-07FD6B21073C}"/>
                  </a:ext>
                </a:extLst>
              </p:cNvPr>
              <p:cNvSpPr/>
              <p:nvPr/>
            </p:nvSpPr>
            <p:spPr bwMode="auto">
              <a:xfrm>
                <a:off x="2951539" y="8904731"/>
                <a:ext cx="479278" cy="448033"/>
              </a:xfrm>
              <a:prstGeom prst="smileyFace">
                <a:avLst/>
              </a:prstGeom>
              <a:solidFill>
                <a:schemeClr val="bg1">
                  <a:lumMod val="75000"/>
                </a:schemeClr>
              </a:solidFill>
              <a:ln w="9525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1042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ja-JP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ea typeface="ＭＳ Ｐゴシック" pitchFamily="50" charset="-128"/>
                </a:endParaRPr>
              </a:p>
            </p:txBody>
          </p:sp>
        </p:grpSp>
        <p:sp>
          <p:nvSpPr>
            <p:cNvPr id="23" name="アーチ 22">
              <a:extLst>
                <a:ext uri="{FF2B5EF4-FFF2-40B4-BE49-F238E27FC236}">
                  <a16:creationId xmlns:a16="http://schemas.microsoft.com/office/drawing/2014/main" id="{B97EF907-3C0A-0454-1354-C9243B7DD554}"/>
                </a:ext>
              </a:extLst>
            </p:cNvPr>
            <p:cNvSpPr>
              <a:spLocks/>
            </p:cNvSpPr>
            <p:nvPr/>
          </p:nvSpPr>
          <p:spPr>
            <a:xfrm rot="10800000">
              <a:off x="3111740" y="9088664"/>
              <a:ext cx="180000" cy="144000"/>
            </a:xfrm>
            <a:prstGeom prst="blockArc">
              <a:avLst/>
            </a:prstGeom>
            <a:solidFill>
              <a:schemeClr val="tx1">
                <a:lumMod val="65000"/>
                <a:lumOff val="35000"/>
              </a:schemeClr>
            </a:solidFill>
            <a:ln w="0" cap="rnd" cmpd="dbl">
              <a:solidFill>
                <a:schemeClr val="accent1">
                  <a:shade val="15000"/>
                  <a:alpha val="38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グループ化 28">
            <a:extLst>
              <a:ext uri="{FF2B5EF4-FFF2-40B4-BE49-F238E27FC236}">
                <a16:creationId xmlns:a16="http://schemas.microsoft.com/office/drawing/2014/main" id="{071EC5B9-02D2-D668-0686-C32A4315090D}"/>
              </a:ext>
            </a:extLst>
          </p:cNvPr>
          <p:cNvGrpSpPr/>
          <p:nvPr/>
        </p:nvGrpSpPr>
        <p:grpSpPr>
          <a:xfrm>
            <a:off x="5811772" y="8840505"/>
            <a:ext cx="900000" cy="1080000"/>
            <a:chOff x="5811772" y="8840505"/>
            <a:chExt cx="900000" cy="1080000"/>
          </a:xfrm>
        </p:grpSpPr>
        <p:grpSp>
          <p:nvGrpSpPr>
            <p:cNvPr id="30" name="グループ化 29">
              <a:extLst>
                <a:ext uri="{FF2B5EF4-FFF2-40B4-BE49-F238E27FC236}">
                  <a16:creationId xmlns:a16="http://schemas.microsoft.com/office/drawing/2014/main" id="{A89D81F0-0C43-9E06-12ED-DAF753986660}"/>
                </a:ext>
              </a:extLst>
            </p:cNvPr>
            <p:cNvGrpSpPr/>
            <p:nvPr/>
          </p:nvGrpSpPr>
          <p:grpSpPr>
            <a:xfrm>
              <a:off x="5811772" y="8840505"/>
              <a:ext cx="900000" cy="1080000"/>
              <a:chOff x="5811772" y="8840505"/>
              <a:chExt cx="900000" cy="1080000"/>
            </a:xfrm>
          </p:grpSpPr>
          <p:sp>
            <p:nvSpPr>
              <p:cNvPr id="32" name="正方形/長方形 31">
                <a:extLst>
                  <a:ext uri="{FF2B5EF4-FFF2-40B4-BE49-F238E27FC236}">
                    <a16:creationId xmlns:a16="http://schemas.microsoft.com/office/drawing/2014/main" id="{2ADF0571-FE3D-F0A7-4BE6-A99D71499E50}"/>
                  </a:ext>
                </a:extLst>
              </p:cNvPr>
              <p:cNvSpPr/>
              <p:nvPr/>
            </p:nvSpPr>
            <p:spPr bwMode="auto">
              <a:xfrm>
                <a:off x="5811772" y="8840505"/>
                <a:ext cx="900000" cy="1080000"/>
              </a:xfrm>
              <a:prstGeom prst="rect">
                <a:avLst/>
              </a:prstGeom>
              <a:noFill/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1042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ja-JP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ea typeface="ＭＳ Ｐゴシック" pitchFamily="50" charset="-128"/>
                </a:endParaRPr>
              </a:p>
            </p:txBody>
          </p:sp>
          <p:sp>
            <p:nvSpPr>
              <p:cNvPr id="33" name="片側の 2 つの角を切り取った四角形 36">
                <a:extLst>
                  <a:ext uri="{FF2B5EF4-FFF2-40B4-BE49-F238E27FC236}">
                    <a16:creationId xmlns:a16="http://schemas.microsoft.com/office/drawing/2014/main" id="{827167AB-D9D5-D4C2-DBA9-A69F527E41E1}"/>
                  </a:ext>
                </a:extLst>
              </p:cNvPr>
              <p:cNvSpPr/>
              <p:nvPr/>
            </p:nvSpPr>
            <p:spPr bwMode="auto">
              <a:xfrm>
                <a:off x="6008776" y="9309261"/>
                <a:ext cx="517767" cy="550216"/>
              </a:xfrm>
              <a:prstGeom prst="snip2SameRect">
                <a:avLst/>
              </a:prstGeom>
              <a:solidFill>
                <a:schemeClr val="bg1">
                  <a:lumMod val="75000"/>
                </a:schemeClr>
              </a:solidFill>
              <a:ln w="9525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1042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ja-JP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ea typeface="ＭＳ Ｐゴシック" pitchFamily="50" charset="-128"/>
                </a:endParaRPr>
              </a:p>
            </p:txBody>
          </p:sp>
          <p:sp>
            <p:nvSpPr>
              <p:cNvPr id="34" name="スマイル 33">
                <a:extLst>
                  <a:ext uri="{FF2B5EF4-FFF2-40B4-BE49-F238E27FC236}">
                    <a16:creationId xmlns:a16="http://schemas.microsoft.com/office/drawing/2014/main" id="{4BB1DC6D-9460-18B1-6FCC-1ABCD52844A7}"/>
                  </a:ext>
                </a:extLst>
              </p:cNvPr>
              <p:cNvSpPr/>
              <p:nvPr/>
            </p:nvSpPr>
            <p:spPr bwMode="auto">
              <a:xfrm>
                <a:off x="6028021" y="8907138"/>
                <a:ext cx="479278" cy="448033"/>
              </a:xfrm>
              <a:prstGeom prst="smileyFace">
                <a:avLst/>
              </a:prstGeom>
              <a:solidFill>
                <a:schemeClr val="bg1">
                  <a:lumMod val="75000"/>
                </a:schemeClr>
              </a:solidFill>
              <a:ln w="9525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1042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ja-JP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ea typeface="ＭＳ Ｐゴシック" pitchFamily="50" charset="-128"/>
                </a:endParaRPr>
              </a:p>
            </p:txBody>
          </p:sp>
        </p:grpSp>
        <p:sp>
          <p:nvSpPr>
            <p:cNvPr id="31" name="アーチ 30">
              <a:extLst>
                <a:ext uri="{FF2B5EF4-FFF2-40B4-BE49-F238E27FC236}">
                  <a16:creationId xmlns:a16="http://schemas.microsoft.com/office/drawing/2014/main" id="{0DB9253F-414D-1113-D25E-B1B637ECA89B}"/>
                </a:ext>
              </a:extLst>
            </p:cNvPr>
            <p:cNvSpPr>
              <a:spLocks/>
            </p:cNvSpPr>
            <p:nvPr/>
          </p:nvSpPr>
          <p:spPr>
            <a:xfrm rot="10800000">
              <a:off x="6171772" y="9088664"/>
              <a:ext cx="180000" cy="144000"/>
            </a:xfrm>
            <a:prstGeom prst="blockArc">
              <a:avLst/>
            </a:prstGeom>
            <a:solidFill>
              <a:schemeClr val="tx1">
                <a:lumMod val="65000"/>
                <a:lumOff val="35000"/>
              </a:schemeClr>
            </a:solidFill>
            <a:ln w="0" cap="rnd" cmpd="dbl">
              <a:solidFill>
                <a:schemeClr val="accent1">
                  <a:shade val="15000"/>
                  <a:alpha val="38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5" name="コンテンツ プレースホルダー 6">
            <a:extLst>
              <a:ext uri="{FF2B5EF4-FFF2-40B4-BE49-F238E27FC236}">
                <a16:creationId xmlns:a16="http://schemas.microsoft.com/office/drawing/2014/main" id="{7B9024FD-2514-C6C5-90A7-71F08AF0C1E9}"/>
              </a:ext>
            </a:extLst>
          </p:cNvPr>
          <p:cNvSpPr txBox="1">
            <a:spLocks/>
          </p:cNvSpPr>
          <p:nvPr/>
        </p:nvSpPr>
        <p:spPr>
          <a:xfrm>
            <a:off x="662980" y="7874537"/>
            <a:ext cx="2901903" cy="105413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500"/>
              </a:lnSpc>
              <a:buNone/>
            </a:pPr>
            <a:r>
              <a:rPr lang="ja-JP" altLang="en-US" sz="1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※150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～</a:t>
            </a: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180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字程度</a:t>
            </a: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en-US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6" name="コンテンツ プレースホルダー 6">
            <a:extLst>
              <a:ext uri="{FF2B5EF4-FFF2-40B4-BE49-F238E27FC236}">
                <a16:creationId xmlns:a16="http://schemas.microsoft.com/office/drawing/2014/main" id="{03CFD199-3C6B-14BC-DB21-3E3A6F7098A6}"/>
              </a:ext>
            </a:extLst>
          </p:cNvPr>
          <p:cNvSpPr txBox="1">
            <a:spLocks/>
          </p:cNvSpPr>
          <p:nvPr/>
        </p:nvSpPr>
        <p:spPr>
          <a:xfrm>
            <a:off x="3837029" y="7904661"/>
            <a:ext cx="2952094" cy="76944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※150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～</a:t>
            </a:r>
            <a: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180</a:t>
            </a: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字程度</a:t>
            </a: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lang="en-US" altLang="ja-JP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en-US" altLang="ja-JP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コンテンツ プレースホルダー 6">
            <a:extLst>
              <a:ext uri="{FF2B5EF4-FFF2-40B4-BE49-F238E27FC236}">
                <a16:creationId xmlns:a16="http://schemas.microsoft.com/office/drawing/2014/main" id="{F516FD2E-0170-0A0D-05A9-D3D8EA341635}"/>
              </a:ext>
            </a:extLst>
          </p:cNvPr>
          <p:cNvSpPr txBox="1">
            <a:spLocks/>
          </p:cNvSpPr>
          <p:nvPr/>
        </p:nvSpPr>
        <p:spPr>
          <a:xfrm>
            <a:off x="2471953" y="9863138"/>
            <a:ext cx="1639573" cy="3107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画像は任意です。</a:t>
            </a:r>
            <a:r>
              <a:rPr lang="zh-TW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CN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 </a:t>
            </a:r>
            <a:r>
              <a:rPr lang="ja-JP" altLang="en-US" sz="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6">
            <a:extLst>
              <a:ext uri="{FF2B5EF4-FFF2-40B4-BE49-F238E27FC236}">
                <a16:creationId xmlns:a16="http://schemas.microsoft.com/office/drawing/2014/main" id="{0784975D-84FE-6FD1-4F18-1FDC804456FA}"/>
              </a:ext>
            </a:extLst>
          </p:cNvPr>
          <p:cNvSpPr txBox="1">
            <a:spLocks/>
          </p:cNvSpPr>
          <p:nvPr/>
        </p:nvSpPr>
        <p:spPr>
          <a:xfrm>
            <a:off x="5600212" y="9863138"/>
            <a:ext cx="1639573" cy="3107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画像は任意です。</a:t>
            </a:r>
            <a:r>
              <a:rPr lang="zh-TW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CN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zh-TW" altLang="en-US" sz="9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 </a:t>
            </a:r>
            <a:r>
              <a:rPr lang="ja-JP" altLang="en-US" sz="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</a:t>
            </a:r>
            <a:endParaRPr lang="en-US" altLang="ja-JP" sz="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5056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Words>229</Words>
  <PresentationFormat>ユーザー設定</PresentationFormat>
  <Paragraphs>27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HG丸ｺﾞｼｯｸM-PRO</vt:lpstr>
      <vt:lpstr>STHupo</vt:lpstr>
      <vt:lpstr>メイリオ</vt:lpstr>
      <vt:lpstr>游ゴシック</vt:lpstr>
      <vt:lpstr>Aptos</vt:lpstr>
      <vt:lpstr>Aptos Display</vt:lpstr>
      <vt:lpstr>Arial</vt:lpstr>
      <vt:lpstr>Office Theme</vt:lpstr>
      <vt:lpstr>PowerPoint プレゼンテーション</vt:lpstr>
    </vt:vector>
  </TitlesOfParts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