
<file path=[Content_Types].xml><?xml version="1.0" encoding="utf-8"?>
<Types xmlns="http://schemas.openxmlformats.org/package/2006/content-types">
  <Default ContentType="image/x-emf" Extension="emf"/>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7"/>
  </p:notesMasterIdLst>
  <p:sldIdLst>
    <p:sldId id="267" r:id="rId5"/>
    <p:sldId id="269" r:id="rId6"/>
  </p:sldIdLst>
  <p:sldSz cx="7200900" cy="10333038"/>
  <p:notesSz cx="6805613" cy="9939338"/>
  <p:defaultTextStyle>
    <a:defPPr>
      <a:defRPr lang="ja-JP"/>
    </a:defPPr>
    <a:lvl1pPr marL="0" algn="l" defTabSz="1001855" rtl="0" eaLnBrk="1" latinLnBrk="0" hangingPunct="1">
      <a:defRPr kumimoji="1" sz="2000" kern="1200">
        <a:solidFill>
          <a:schemeClr val="tx1"/>
        </a:solidFill>
        <a:latin typeface="+mn-lt"/>
        <a:ea typeface="+mn-ea"/>
        <a:cs typeface="+mn-cs"/>
      </a:defRPr>
    </a:lvl1pPr>
    <a:lvl2pPr marL="500928" algn="l" defTabSz="1001855" rtl="0" eaLnBrk="1" latinLnBrk="0" hangingPunct="1">
      <a:defRPr kumimoji="1" sz="2000" kern="1200">
        <a:solidFill>
          <a:schemeClr val="tx1"/>
        </a:solidFill>
        <a:latin typeface="+mn-lt"/>
        <a:ea typeface="+mn-ea"/>
        <a:cs typeface="+mn-cs"/>
      </a:defRPr>
    </a:lvl2pPr>
    <a:lvl3pPr marL="1001855" algn="l" defTabSz="1001855" rtl="0" eaLnBrk="1" latinLnBrk="0" hangingPunct="1">
      <a:defRPr kumimoji="1" sz="2000" kern="1200">
        <a:solidFill>
          <a:schemeClr val="tx1"/>
        </a:solidFill>
        <a:latin typeface="+mn-lt"/>
        <a:ea typeface="+mn-ea"/>
        <a:cs typeface="+mn-cs"/>
      </a:defRPr>
    </a:lvl3pPr>
    <a:lvl4pPr marL="1502783" algn="l" defTabSz="1001855" rtl="0" eaLnBrk="1" latinLnBrk="0" hangingPunct="1">
      <a:defRPr kumimoji="1" sz="2000" kern="1200">
        <a:solidFill>
          <a:schemeClr val="tx1"/>
        </a:solidFill>
        <a:latin typeface="+mn-lt"/>
        <a:ea typeface="+mn-ea"/>
        <a:cs typeface="+mn-cs"/>
      </a:defRPr>
    </a:lvl4pPr>
    <a:lvl5pPr marL="2003711" algn="l" defTabSz="1001855" rtl="0" eaLnBrk="1" latinLnBrk="0" hangingPunct="1">
      <a:defRPr kumimoji="1" sz="2000" kern="1200">
        <a:solidFill>
          <a:schemeClr val="tx1"/>
        </a:solidFill>
        <a:latin typeface="+mn-lt"/>
        <a:ea typeface="+mn-ea"/>
        <a:cs typeface="+mn-cs"/>
      </a:defRPr>
    </a:lvl5pPr>
    <a:lvl6pPr marL="2504638" algn="l" defTabSz="1001855" rtl="0" eaLnBrk="1" latinLnBrk="0" hangingPunct="1">
      <a:defRPr kumimoji="1" sz="2000" kern="1200">
        <a:solidFill>
          <a:schemeClr val="tx1"/>
        </a:solidFill>
        <a:latin typeface="+mn-lt"/>
        <a:ea typeface="+mn-ea"/>
        <a:cs typeface="+mn-cs"/>
      </a:defRPr>
    </a:lvl6pPr>
    <a:lvl7pPr marL="3005566" algn="l" defTabSz="1001855" rtl="0" eaLnBrk="1" latinLnBrk="0" hangingPunct="1">
      <a:defRPr kumimoji="1" sz="2000" kern="1200">
        <a:solidFill>
          <a:schemeClr val="tx1"/>
        </a:solidFill>
        <a:latin typeface="+mn-lt"/>
        <a:ea typeface="+mn-ea"/>
        <a:cs typeface="+mn-cs"/>
      </a:defRPr>
    </a:lvl7pPr>
    <a:lvl8pPr marL="3506494" algn="l" defTabSz="1001855" rtl="0" eaLnBrk="1" latinLnBrk="0" hangingPunct="1">
      <a:defRPr kumimoji="1" sz="2000" kern="1200">
        <a:solidFill>
          <a:schemeClr val="tx1"/>
        </a:solidFill>
        <a:latin typeface="+mn-lt"/>
        <a:ea typeface="+mn-ea"/>
        <a:cs typeface="+mn-cs"/>
      </a:defRPr>
    </a:lvl8pPr>
    <a:lvl9pPr marL="4007421" algn="l" defTabSz="1001855" rtl="0" eaLnBrk="1" latinLnBrk="0" hangingPunct="1">
      <a:defRPr kumimoji="1" sz="20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46">
          <p15:clr>
            <a:srgbClr val="A4A3A4"/>
          </p15:clr>
        </p15:guide>
        <p15:guide id="2" pos="2268">
          <p15:clr>
            <a:srgbClr val="A4A3A4"/>
          </p15:clr>
        </p15:guide>
      </p15:sldGuideLst>
    </p:ext>
    <p:ext uri="{2D200454-40CA-4A62-9FC3-DE9A4176ACB9}">
      <p15:notesGuideLst xmlns:p15="http://schemas.microsoft.com/office/powerpoint/2012/main">
        <p15:guide id="1" orient="horz" pos="3130" userDrawn="1">
          <p15:clr>
            <a:srgbClr val="A4A3A4"/>
          </p15:clr>
        </p15:guide>
        <p15:guide id="2" pos="214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3F9FF"/>
    <a:srgbClr val="E1F0FF"/>
    <a:srgbClr val="B7DBFF"/>
    <a:srgbClr val="FFFFCC"/>
    <a:srgbClr val="FFFF00"/>
    <a:srgbClr val="C9E4FF"/>
    <a:srgbClr val="D2E7FE"/>
    <a:srgbClr val="BEDCFE"/>
    <a:srgbClr val="E9EDF4"/>
    <a:srgbClr val="B4D7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075" autoAdjust="0"/>
    <p:restoredTop sz="94660"/>
  </p:normalViewPr>
  <p:slideViewPr>
    <p:cSldViewPr showGuides="1">
      <p:cViewPr varScale="1">
        <p:scale>
          <a:sx n="67" d="100"/>
          <a:sy n="67" d="100"/>
        </p:scale>
        <p:origin x="1194" y="114"/>
      </p:cViewPr>
      <p:guideLst>
        <p:guide orient="horz" pos="2846"/>
        <p:guide pos="2268"/>
      </p:guideLst>
    </p:cSldViewPr>
  </p:slideViewPr>
  <p:notesTextViewPr>
    <p:cViewPr>
      <p:scale>
        <a:sx n="1" d="1"/>
        <a:sy n="1" d="1"/>
      </p:scale>
      <p:origin x="0" y="0"/>
    </p:cViewPr>
  </p:notesTextViewPr>
  <p:notesViewPr>
    <p:cSldViewPr>
      <p:cViewPr varScale="1">
        <p:scale>
          <a:sx n="45" d="100"/>
          <a:sy n="45" d="100"/>
        </p:scale>
        <p:origin x="-2742" y="-108"/>
      </p:cViewPr>
      <p:guideLst>
        <p:guide orient="horz" pos="3130"/>
        <p:guide pos="2144"/>
      </p:guideLst>
    </p:cSldViewPr>
  </p:notes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theme/theme1.xml" Type="http://schemas.openxmlformats.org/officeDocument/2006/relationships/theme"/><Relationship Id="rId11" Target="tableStyles.xml" Type="http://schemas.openxmlformats.org/officeDocument/2006/relationships/tableStyles"/><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notesMasters/notesMaster1.xml" Type="http://schemas.openxmlformats.org/officeDocument/2006/relationships/notesMaster"/><Relationship Id="rId8" Target="presProps.xml" Type="http://schemas.openxmlformats.org/officeDocument/2006/relationships/presProps"/><Relationship Id="rId9" Target="viewProps.xml" Type="http://schemas.openxmlformats.org/officeDocument/2006/relationships/viewProps"/></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48887" cy="4968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55140" y="0"/>
            <a:ext cx="2948887" cy="496888"/>
          </a:xfrm>
          <a:prstGeom prst="rect">
            <a:avLst/>
          </a:prstGeom>
        </p:spPr>
        <p:txBody>
          <a:bodyPr vert="horz" lIns="91440" tIns="45720" rIns="91440" bIns="45720" rtlCol="0"/>
          <a:lstStyle>
            <a:lvl1pPr algn="r">
              <a:defRPr sz="1200"/>
            </a:lvl1pPr>
          </a:lstStyle>
          <a:p>
            <a:fld id="{0379D9F6-D022-44C4-A8F0-B374FB4DA7C7}" type="datetimeFigureOut">
              <a:rPr kumimoji="1" lang="ja-JP" altLang="en-US" smtClean="0"/>
              <a:t>2026/7/28</a:t>
            </a:fld>
            <a:endParaRPr kumimoji="1" lang="ja-JP" altLang="en-US"/>
          </a:p>
        </p:txBody>
      </p:sp>
      <p:sp>
        <p:nvSpPr>
          <p:cNvPr id="4" name="スライド イメージ プレースホルダー 3"/>
          <p:cNvSpPr>
            <a:spLocks noGrp="1" noRot="1" noChangeAspect="1"/>
          </p:cNvSpPr>
          <p:nvPr>
            <p:ph type="sldImg" idx="2"/>
          </p:nvPr>
        </p:nvSpPr>
        <p:spPr>
          <a:xfrm>
            <a:off x="2105025" y="746125"/>
            <a:ext cx="2595563" cy="3725863"/>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0879" y="4721225"/>
            <a:ext cx="5443856" cy="4471988"/>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440864"/>
            <a:ext cx="2948887" cy="4968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5140" y="9440864"/>
            <a:ext cx="2948887" cy="496887"/>
          </a:xfrm>
          <a:prstGeom prst="rect">
            <a:avLst/>
          </a:prstGeom>
        </p:spPr>
        <p:txBody>
          <a:bodyPr vert="horz" lIns="91440" tIns="45720" rIns="91440" bIns="45720" rtlCol="0" anchor="b"/>
          <a:lstStyle>
            <a:lvl1pPr algn="r">
              <a:defRPr sz="1200"/>
            </a:lvl1pPr>
          </a:lstStyle>
          <a:p>
            <a:fld id="{BF35A095-2CAB-4BDF-A635-4A730F2D0316}" type="slidenum">
              <a:rPr kumimoji="1" lang="ja-JP" altLang="en-US" smtClean="0"/>
              <a:t>‹#›</a:t>
            </a:fld>
            <a:endParaRPr kumimoji="1" lang="ja-JP" altLang="en-US"/>
          </a:p>
        </p:txBody>
      </p:sp>
    </p:spTree>
    <p:extLst>
      <p:ext uri="{BB962C8B-B14F-4D97-AF65-F5344CB8AC3E}">
        <p14:creationId xmlns:p14="http://schemas.microsoft.com/office/powerpoint/2010/main" val="1107553179"/>
      </p:ext>
    </p:extLst>
  </p:cSld>
  <p:clrMap bg1="lt1" tx1="dk1" bg2="lt2" tx2="dk2" accent1="accent1" accent2="accent2" accent3="accent3" accent4="accent4" accent5="accent5" accent6="accent6" hlink="hlink" folHlink="folHlink"/>
  <p:notesStyle>
    <a:lvl1pPr marL="0" algn="l" defTabSz="1001855" rtl="0" eaLnBrk="1" latinLnBrk="0" hangingPunct="1">
      <a:defRPr kumimoji="1" sz="1300" kern="1200">
        <a:solidFill>
          <a:schemeClr val="tx1"/>
        </a:solidFill>
        <a:latin typeface="+mn-lt"/>
        <a:ea typeface="+mn-ea"/>
        <a:cs typeface="+mn-cs"/>
      </a:defRPr>
    </a:lvl1pPr>
    <a:lvl2pPr marL="500928" algn="l" defTabSz="1001855" rtl="0" eaLnBrk="1" latinLnBrk="0" hangingPunct="1">
      <a:defRPr kumimoji="1" sz="1300" kern="1200">
        <a:solidFill>
          <a:schemeClr val="tx1"/>
        </a:solidFill>
        <a:latin typeface="+mn-lt"/>
        <a:ea typeface="+mn-ea"/>
        <a:cs typeface="+mn-cs"/>
      </a:defRPr>
    </a:lvl2pPr>
    <a:lvl3pPr marL="1001855" algn="l" defTabSz="1001855" rtl="0" eaLnBrk="1" latinLnBrk="0" hangingPunct="1">
      <a:defRPr kumimoji="1" sz="1300" kern="1200">
        <a:solidFill>
          <a:schemeClr val="tx1"/>
        </a:solidFill>
        <a:latin typeface="+mn-lt"/>
        <a:ea typeface="+mn-ea"/>
        <a:cs typeface="+mn-cs"/>
      </a:defRPr>
    </a:lvl3pPr>
    <a:lvl4pPr marL="1502783" algn="l" defTabSz="1001855" rtl="0" eaLnBrk="1" latinLnBrk="0" hangingPunct="1">
      <a:defRPr kumimoji="1" sz="1300" kern="1200">
        <a:solidFill>
          <a:schemeClr val="tx1"/>
        </a:solidFill>
        <a:latin typeface="+mn-lt"/>
        <a:ea typeface="+mn-ea"/>
        <a:cs typeface="+mn-cs"/>
      </a:defRPr>
    </a:lvl4pPr>
    <a:lvl5pPr marL="2003711" algn="l" defTabSz="1001855" rtl="0" eaLnBrk="1" latinLnBrk="0" hangingPunct="1">
      <a:defRPr kumimoji="1" sz="1300" kern="1200">
        <a:solidFill>
          <a:schemeClr val="tx1"/>
        </a:solidFill>
        <a:latin typeface="+mn-lt"/>
        <a:ea typeface="+mn-ea"/>
        <a:cs typeface="+mn-cs"/>
      </a:defRPr>
    </a:lvl5pPr>
    <a:lvl6pPr marL="2504638" algn="l" defTabSz="1001855" rtl="0" eaLnBrk="1" latinLnBrk="0" hangingPunct="1">
      <a:defRPr kumimoji="1" sz="1300" kern="1200">
        <a:solidFill>
          <a:schemeClr val="tx1"/>
        </a:solidFill>
        <a:latin typeface="+mn-lt"/>
        <a:ea typeface="+mn-ea"/>
        <a:cs typeface="+mn-cs"/>
      </a:defRPr>
    </a:lvl6pPr>
    <a:lvl7pPr marL="3005566" algn="l" defTabSz="1001855" rtl="0" eaLnBrk="1" latinLnBrk="0" hangingPunct="1">
      <a:defRPr kumimoji="1" sz="1300" kern="1200">
        <a:solidFill>
          <a:schemeClr val="tx1"/>
        </a:solidFill>
        <a:latin typeface="+mn-lt"/>
        <a:ea typeface="+mn-ea"/>
        <a:cs typeface="+mn-cs"/>
      </a:defRPr>
    </a:lvl7pPr>
    <a:lvl8pPr marL="3506494" algn="l" defTabSz="1001855" rtl="0" eaLnBrk="1" latinLnBrk="0" hangingPunct="1">
      <a:defRPr kumimoji="1" sz="1300" kern="1200">
        <a:solidFill>
          <a:schemeClr val="tx1"/>
        </a:solidFill>
        <a:latin typeface="+mn-lt"/>
        <a:ea typeface="+mn-ea"/>
        <a:cs typeface="+mn-cs"/>
      </a:defRPr>
    </a:lvl8pPr>
    <a:lvl9pPr marL="4007421" algn="l" defTabSz="1001855" rtl="0" eaLnBrk="1" latinLnBrk="0" hangingPunct="1">
      <a:defRPr kumimoji="1" sz="13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BF35A095-2CAB-4BDF-A635-4A730F2D0316}" type="slidenum">
              <a:rPr kumimoji="1" lang="ja-JP" altLang="en-US" smtClean="0"/>
              <a:t>1</a:t>
            </a:fld>
            <a:endParaRPr kumimoji="1" lang="ja-JP" altLang="en-US"/>
          </a:p>
        </p:txBody>
      </p:sp>
    </p:spTree>
    <p:extLst>
      <p:ext uri="{BB962C8B-B14F-4D97-AF65-F5344CB8AC3E}">
        <p14:creationId xmlns:p14="http://schemas.microsoft.com/office/powerpoint/2010/main" val="348223484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540068" y="3209941"/>
            <a:ext cx="6120765" cy="2214906"/>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080135" y="5855388"/>
            <a:ext cx="5040630" cy="2640665"/>
          </a:xfrm>
        </p:spPr>
        <p:txBody>
          <a:bodyPr/>
          <a:lstStyle>
            <a:lvl1pPr marL="0" indent="0" algn="ctr">
              <a:buNone/>
              <a:defRPr>
                <a:solidFill>
                  <a:schemeClr val="tx1">
                    <a:tint val="75000"/>
                  </a:schemeClr>
                </a:solidFill>
              </a:defRPr>
            </a:lvl1pPr>
            <a:lvl2pPr marL="500928" indent="0" algn="ctr">
              <a:buNone/>
              <a:defRPr>
                <a:solidFill>
                  <a:schemeClr val="tx1">
                    <a:tint val="75000"/>
                  </a:schemeClr>
                </a:solidFill>
              </a:defRPr>
            </a:lvl2pPr>
            <a:lvl3pPr marL="1001855" indent="0" algn="ctr">
              <a:buNone/>
              <a:defRPr>
                <a:solidFill>
                  <a:schemeClr val="tx1">
                    <a:tint val="75000"/>
                  </a:schemeClr>
                </a:solidFill>
              </a:defRPr>
            </a:lvl3pPr>
            <a:lvl4pPr marL="1502783" indent="0" algn="ctr">
              <a:buNone/>
              <a:defRPr>
                <a:solidFill>
                  <a:schemeClr val="tx1">
                    <a:tint val="75000"/>
                  </a:schemeClr>
                </a:solidFill>
              </a:defRPr>
            </a:lvl4pPr>
            <a:lvl5pPr marL="2003711" indent="0" algn="ctr">
              <a:buNone/>
              <a:defRPr>
                <a:solidFill>
                  <a:schemeClr val="tx1">
                    <a:tint val="75000"/>
                  </a:schemeClr>
                </a:solidFill>
              </a:defRPr>
            </a:lvl5pPr>
            <a:lvl6pPr marL="2504638" indent="0" algn="ctr">
              <a:buNone/>
              <a:defRPr>
                <a:solidFill>
                  <a:schemeClr val="tx1">
                    <a:tint val="75000"/>
                  </a:schemeClr>
                </a:solidFill>
              </a:defRPr>
            </a:lvl6pPr>
            <a:lvl7pPr marL="3005566" indent="0" algn="ctr">
              <a:buNone/>
              <a:defRPr>
                <a:solidFill>
                  <a:schemeClr val="tx1">
                    <a:tint val="75000"/>
                  </a:schemeClr>
                </a:solidFill>
              </a:defRPr>
            </a:lvl7pPr>
            <a:lvl8pPr marL="3506494" indent="0" algn="ctr">
              <a:buNone/>
              <a:defRPr>
                <a:solidFill>
                  <a:schemeClr val="tx1">
                    <a:tint val="75000"/>
                  </a:schemeClr>
                </a:solidFill>
              </a:defRPr>
            </a:lvl8pPr>
            <a:lvl9pPr marL="4007421"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465567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92490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3915489" y="552532"/>
            <a:ext cx="1215153" cy="11753831"/>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270035" y="552532"/>
            <a:ext cx="3525441" cy="11753831"/>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4036090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3387511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568822" y="6639934"/>
            <a:ext cx="6120765" cy="2052256"/>
          </a:xfrm>
        </p:spPr>
        <p:txBody>
          <a:bodyPr anchor="t"/>
          <a:lstStyle>
            <a:lvl1pPr algn="l">
              <a:defRPr sz="44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568822" y="4379584"/>
            <a:ext cx="6120765" cy="2260351"/>
          </a:xfrm>
        </p:spPr>
        <p:txBody>
          <a:bodyPr anchor="b"/>
          <a:lstStyle>
            <a:lvl1pPr marL="0" indent="0">
              <a:buNone/>
              <a:defRPr sz="2200">
                <a:solidFill>
                  <a:schemeClr val="tx1">
                    <a:tint val="75000"/>
                  </a:schemeClr>
                </a:solidFill>
              </a:defRPr>
            </a:lvl1pPr>
            <a:lvl2pPr marL="500928" indent="0">
              <a:buNone/>
              <a:defRPr sz="2000">
                <a:solidFill>
                  <a:schemeClr val="tx1">
                    <a:tint val="75000"/>
                  </a:schemeClr>
                </a:solidFill>
              </a:defRPr>
            </a:lvl2pPr>
            <a:lvl3pPr marL="1001855" indent="0">
              <a:buNone/>
              <a:defRPr sz="1700">
                <a:solidFill>
                  <a:schemeClr val="tx1">
                    <a:tint val="75000"/>
                  </a:schemeClr>
                </a:solidFill>
              </a:defRPr>
            </a:lvl3pPr>
            <a:lvl4pPr marL="1502783" indent="0">
              <a:buNone/>
              <a:defRPr sz="1500">
                <a:solidFill>
                  <a:schemeClr val="tx1">
                    <a:tint val="75000"/>
                  </a:schemeClr>
                </a:solidFill>
              </a:defRPr>
            </a:lvl4pPr>
            <a:lvl5pPr marL="2003711" indent="0">
              <a:buNone/>
              <a:defRPr sz="1500">
                <a:solidFill>
                  <a:schemeClr val="tx1">
                    <a:tint val="75000"/>
                  </a:schemeClr>
                </a:solidFill>
              </a:defRPr>
            </a:lvl5pPr>
            <a:lvl6pPr marL="2504638" indent="0">
              <a:buNone/>
              <a:defRPr sz="1500">
                <a:solidFill>
                  <a:schemeClr val="tx1">
                    <a:tint val="75000"/>
                  </a:schemeClr>
                </a:solidFill>
              </a:defRPr>
            </a:lvl6pPr>
            <a:lvl7pPr marL="3005566" indent="0">
              <a:buNone/>
              <a:defRPr sz="1500">
                <a:solidFill>
                  <a:schemeClr val="tx1">
                    <a:tint val="75000"/>
                  </a:schemeClr>
                </a:solidFill>
              </a:defRPr>
            </a:lvl7pPr>
            <a:lvl8pPr marL="3506494" indent="0">
              <a:buNone/>
              <a:defRPr sz="1500">
                <a:solidFill>
                  <a:schemeClr val="tx1">
                    <a:tint val="75000"/>
                  </a:schemeClr>
                </a:solidFill>
              </a:defRPr>
            </a:lvl8pPr>
            <a:lvl9pPr marL="4007421" indent="0">
              <a:buNone/>
              <a:defRPr sz="15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3161368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270035" y="3214724"/>
            <a:ext cx="2370296" cy="9091639"/>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2760346" y="3214724"/>
            <a:ext cx="2370296" cy="9091639"/>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927583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5" y="413801"/>
            <a:ext cx="6480810" cy="1722173"/>
          </a:xfrm>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6" y="2312975"/>
            <a:ext cx="3181648" cy="963938"/>
          </a:xfrm>
        </p:spPr>
        <p:txBody>
          <a:bodyPr anchor="b"/>
          <a:lstStyle>
            <a:lvl1pPr marL="0" indent="0">
              <a:buNone/>
              <a:defRPr sz="2600" b="1"/>
            </a:lvl1pPr>
            <a:lvl2pPr marL="500928" indent="0">
              <a:buNone/>
              <a:defRPr sz="2200" b="1"/>
            </a:lvl2pPr>
            <a:lvl3pPr marL="1001855" indent="0">
              <a:buNone/>
              <a:defRPr sz="2000" b="1"/>
            </a:lvl3pPr>
            <a:lvl4pPr marL="1502783" indent="0">
              <a:buNone/>
              <a:defRPr sz="1700" b="1"/>
            </a:lvl4pPr>
            <a:lvl5pPr marL="2003711" indent="0">
              <a:buNone/>
              <a:defRPr sz="1700" b="1"/>
            </a:lvl5pPr>
            <a:lvl6pPr marL="2504638" indent="0">
              <a:buNone/>
              <a:defRPr sz="1700" b="1"/>
            </a:lvl6pPr>
            <a:lvl7pPr marL="3005566" indent="0">
              <a:buNone/>
              <a:defRPr sz="1700" b="1"/>
            </a:lvl7pPr>
            <a:lvl8pPr marL="3506494" indent="0">
              <a:buNone/>
              <a:defRPr sz="1700" b="1"/>
            </a:lvl8pPr>
            <a:lvl9pPr marL="4007421" indent="0">
              <a:buNone/>
              <a:defRPr sz="17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360046" y="3276912"/>
            <a:ext cx="3181648" cy="5953457"/>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3657958" y="2312975"/>
            <a:ext cx="3182898" cy="963938"/>
          </a:xfrm>
        </p:spPr>
        <p:txBody>
          <a:bodyPr anchor="b"/>
          <a:lstStyle>
            <a:lvl1pPr marL="0" indent="0">
              <a:buNone/>
              <a:defRPr sz="2600" b="1"/>
            </a:lvl1pPr>
            <a:lvl2pPr marL="500928" indent="0">
              <a:buNone/>
              <a:defRPr sz="2200" b="1"/>
            </a:lvl2pPr>
            <a:lvl3pPr marL="1001855" indent="0">
              <a:buNone/>
              <a:defRPr sz="2000" b="1"/>
            </a:lvl3pPr>
            <a:lvl4pPr marL="1502783" indent="0">
              <a:buNone/>
              <a:defRPr sz="1700" b="1"/>
            </a:lvl4pPr>
            <a:lvl5pPr marL="2003711" indent="0">
              <a:buNone/>
              <a:defRPr sz="1700" b="1"/>
            </a:lvl5pPr>
            <a:lvl6pPr marL="2504638" indent="0">
              <a:buNone/>
              <a:defRPr sz="1700" b="1"/>
            </a:lvl6pPr>
            <a:lvl7pPr marL="3005566" indent="0">
              <a:buNone/>
              <a:defRPr sz="1700" b="1"/>
            </a:lvl7pPr>
            <a:lvl8pPr marL="3506494" indent="0">
              <a:buNone/>
              <a:defRPr sz="1700" b="1"/>
            </a:lvl8pPr>
            <a:lvl9pPr marL="4007421" indent="0">
              <a:buNone/>
              <a:defRPr sz="17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3657958" y="3276912"/>
            <a:ext cx="3182898" cy="5953457"/>
          </a:xfrm>
        </p:spPr>
        <p:txBody>
          <a:bodyPr/>
          <a:lstStyle>
            <a:lvl1pPr>
              <a:defRPr sz="2600"/>
            </a:lvl1pPr>
            <a:lvl2pPr>
              <a:defRPr sz="2200"/>
            </a:lvl2pPr>
            <a:lvl3pPr>
              <a:defRPr sz="2000"/>
            </a:lvl3pPr>
            <a:lvl4pPr>
              <a:defRPr sz="1700"/>
            </a:lvl4pPr>
            <a:lvl5pPr>
              <a:defRPr sz="1700"/>
            </a:lvl5pPr>
            <a:lvl6pPr>
              <a:defRPr sz="1700"/>
            </a:lvl6pPr>
            <a:lvl7pPr>
              <a:defRPr sz="1700"/>
            </a:lvl7pPr>
            <a:lvl8pPr>
              <a:defRPr sz="1700"/>
            </a:lvl8pPr>
            <a:lvl9pPr>
              <a:defRPr sz="17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352397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8874701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981033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360046" y="411409"/>
            <a:ext cx="2369047" cy="1750876"/>
          </a:xfrm>
        </p:spPr>
        <p:txBody>
          <a:bodyPr anchor="b"/>
          <a:lstStyle>
            <a:lvl1pPr algn="l">
              <a:defRPr sz="22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2815353" y="411410"/>
            <a:ext cx="4025504" cy="8818962"/>
          </a:xfrm>
        </p:spPr>
        <p:txBody>
          <a:bodyPr/>
          <a:lstStyle>
            <a:lvl1pPr>
              <a:defRPr sz="36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360046" y="2162285"/>
            <a:ext cx="2369047" cy="7068086"/>
          </a:xfrm>
        </p:spPr>
        <p:txBody>
          <a:bodyPr/>
          <a:lstStyle>
            <a:lvl1pPr marL="0" indent="0">
              <a:buNone/>
              <a:defRPr sz="1500"/>
            </a:lvl1pPr>
            <a:lvl2pPr marL="500928" indent="0">
              <a:buNone/>
              <a:defRPr sz="1300"/>
            </a:lvl2pPr>
            <a:lvl3pPr marL="1001855" indent="0">
              <a:buNone/>
              <a:defRPr sz="1100"/>
            </a:lvl3pPr>
            <a:lvl4pPr marL="1502783" indent="0">
              <a:buNone/>
              <a:defRPr sz="1000"/>
            </a:lvl4pPr>
            <a:lvl5pPr marL="2003711" indent="0">
              <a:buNone/>
              <a:defRPr sz="1000"/>
            </a:lvl5pPr>
            <a:lvl6pPr marL="2504638" indent="0">
              <a:buNone/>
              <a:defRPr sz="1000"/>
            </a:lvl6pPr>
            <a:lvl7pPr marL="3005566" indent="0">
              <a:buNone/>
              <a:defRPr sz="1000"/>
            </a:lvl7pPr>
            <a:lvl8pPr marL="3506494" indent="0">
              <a:buNone/>
              <a:defRPr sz="1000"/>
            </a:lvl8pPr>
            <a:lvl9pPr marL="4007421"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7710190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411426" y="7233128"/>
            <a:ext cx="4320540" cy="853912"/>
          </a:xfrm>
        </p:spPr>
        <p:txBody>
          <a:bodyPr anchor="b"/>
          <a:lstStyle>
            <a:lvl1pPr algn="l">
              <a:defRPr sz="2200" b="1"/>
            </a:lvl1pPr>
          </a:lstStyle>
          <a:p>
            <a:r>
              <a:rPr kumimoji="1" lang="ja-JP" altLang="en-US"/>
              <a:t>マスター タイトルの書式設定</a:t>
            </a:r>
          </a:p>
        </p:txBody>
      </p:sp>
      <p:sp>
        <p:nvSpPr>
          <p:cNvPr id="3" name="図プレースホルダー 2"/>
          <p:cNvSpPr>
            <a:spLocks noGrp="1"/>
          </p:cNvSpPr>
          <p:nvPr>
            <p:ph type="pic" idx="1"/>
          </p:nvPr>
        </p:nvSpPr>
        <p:spPr>
          <a:xfrm>
            <a:off x="1411426" y="923276"/>
            <a:ext cx="4320540" cy="6199823"/>
          </a:xfrm>
        </p:spPr>
        <p:txBody>
          <a:bodyPr/>
          <a:lstStyle>
            <a:lvl1pPr marL="0" indent="0">
              <a:buNone/>
              <a:defRPr sz="3600"/>
            </a:lvl1pPr>
            <a:lvl2pPr marL="500928" indent="0">
              <a:buNone/>
              <a:defRPr sz="3100"/>
            </a:lvl2pPr>
            <a:lvl3pPr marL="1001855" indent="0">
              <a:buNone/>
              <a:defRPr sz="2600"/>
            </a:lvl3pPr>
            <a:lvl4pPr marL="1502783" indent="0">
              <a:buNone/>
              <a:defRPr sz="2200"/>
            </a:lvl4pPr>
            <a:lvl5pPr marL="2003711" indent="0">
              <a:buNone/>
              <a:defRPr sz="2200"/>
            </a:lvl5pPr>
            <a:lvl6pPr marL="2504638" indent="0">
              <a:buNone/>
              <a:defRPr sz="2200"/>
            </a:lvl6pPr>
            <a:lvl7pPr marL="3005566" indent="0">
              <a:buNone/>
              <a:defRPr sz="2200"/>
            </a:lvl7pPr>
            <a:lvl8pPr marL="3506494" indent="0">
              <a:buNone/>
              <a:defRPr sz="2200"/>
            </a:lvl8pPr>
            <a:lvl9pPr marL="4007421" indent="0">
              <a:buNone/>
              <a:defRPr sz="2200"/>
            </a:lvl9pPr>
          </a:lstStyle>
          <a:p>
            <a:endParaRPr kumimoji="1" lang="ja-JP" altLang="en-US"/>
          </a:p>
        </p:txBody>
      </p:sp>
      <p:sp>
        <p:nvSpPr>
          <p:cNvPr id="4" name="テキスト プレースホルダー 3"/>
          <p:cNvSpPr>
            <a:spLocks noGrp="1"/>
          </p:cNvSpPr>
          <p:nvPr>
            <p:ph type="body" sz="half" idx="2"/>
          </p:nvPr>
        </p:nvSpPr>
        <p:spPr>
          <a:xfrm>
            <a:off x="1411426" y="8087039"/>
            <a:ext cx="4320540" cy="1212696"/>
          </a:xfrm>
        </p:spPr>
        <p:txBody>
          <a:bodyPr/>
          <a:lstStyle>
            <a:lvl1pPr marL="0" indent="0">
              <a:buNone/>
              <a:defRPr sz="1500"/>
            </a:lvl1pPr>
            <a:lvl2pPr marL="500928" indent="0">
              <a:buNone/>
              <a:defRPr sz="1300"/>
            </a:lvl2pPr>
            <a:lvl3pPr marL="1001855" indent="0">
              <a:buNone/>
              <a:defRPr sz="1100"/>
            </a:lvl3pPr>
            <a:lvl4pPr marL="1502783" indent="0">
              <a:buNone/>
              <a:defRPr sz="1000"/>
            </a:lvl4pPr>
            <a:lvl5pPr marL="2003711" indent="0">
              <a:buNone/>
              <a:defRPr sz="1000"/>
            </a:lvl5pPr>
            <a:lvl6pPr marL="2504638" indent="0">
              <a:buNone/>
              <a:defRPr sz="1000"/>
            </a:lvl6pPr>
            <a:lvl7pPr marL="3005566" indent="0">
              <a:buNone/>
              <a:defRPr sz="1000"/>
            </a:lvl7pPr>
            <a:lvl8pPr marL="3506494" indent="0">
              <a:buNone/>
              <a:defRPr sz="1000"/>
            </a:lvl8pPr>
            <a:lvl9pPr marL="4007421"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DA92500-687F-4DEC-8F31-A32B9FFB5129}" type="datetimeFigureOut">
              <a:rPr kumimoji="1" lang="ja-JP" altLang="en-US" smtClean="0"/>
              <a:t>2026/7/28</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2425607299"/>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360045" y="413801"/>
            <a:ext cx="6480810" cy="1722173"/>
          </a:xfrm>
          <a:prstGeom prst="rect">
            <a:avLst/>
          </a:prstGeom>
        </p:spPr>
        <p:txBody>
          <a:bodyPr vert="horz" lIns="100186" tIns="50093" rIns="100186" bIns="50093"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360045" y="2411045"/>
            <a:ext cx="6480810" cy="6819327"/>
          </a:xfrm>
          <a:prstGeom prst="rect">
            <a:avLst/>
          </a:prstGeom>
        </p:spPr>
        <p:txBody>
          <a:bodyPr vert="horz" lIns="100186" tIns="50093" rIns="100186" bIns="50093"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360045" y="9577197"/>
            <a:ext cx="1680210" cy="550138"/>
          </a:xfrm>
          <a:prstGeom prst="rect">
            <a:avLst/>
          </a:prstGeom>
        </p:spPr>
        <p:txBody>
          <a:bodyPr vert="horz" lIns="100186" tIns="50093" rIns="100186" bIns="50093" rtlCol="0" anchor="ctr"/>
          <a:lstStyle>
            <a:lvl1pPr algn="l">
              <a:defRPr sz="1300">
                <a:solidFill>
                  <a:schemeClr val="tx1">
                    <a:tint val="75000"/>
                  </a:schemeClr>
                </a:solidFill>
              </a:defRPr>
            </a:lvl1pPr>
          </a:lstStyle>
          <a:p>
            <a:fld id="{FDA92500-687F-4DEC-8F31-A32B9FFB5129}" type="datetimeFigureOut">
              <a:rPr kumimoji="1" lang="ja-JP" altLang="en-US" smtClean="0"/>
              <a:t>2026/7/28</a:t>
            </a:fld>
            <a:endParaRPr kumimoji="1" lang="ja-JP" altLang="en-US"/>
          </a:p>
        </p:txBody>
      </p:sp>
      <p:sp>
        <p:nvSpPr>
          <p:cNvPr id="5" name="フッター プレースホルダー 4"/>
          <p:cNvSpPr>
            <a:spLocks noGrp="1"/>
          </p:cNvSpPr>
          <p:nvPr>
            <p:ph type="ftr" sz="quarter" idx="3"/>
          </p:nvPr>
        </p:nvSpPr>
        <p:spPr>
          <a:xfrm>
            <a:off x="2460308" y="9577197"/>
            <a:ext cx="2280285" cy="550138"/>
          </a:xfrm>
          <a:prstGeom prst="rect">
            <a:avLst/>
          </a:prstGeom>
        </p:spPr>
        <p:txBody>
          <a:bodyPr vert="horz" lIns="100186" tIns="50093" rIns="100186" bIns="50093" rtlCol="0" anchor="ctr"/>
          <a:lstStyle>
            <a:lvl1pPr algn="ctr">
              <a:defRPr sz="13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5160645" y="9577197"/>
            <a:ext cx="1680210" cy="550138"/>
          </a:xfrm>
          <a:prstGeom prst="rect">
            <a:avLst/>
          </a:prstGeom>
        </p:spPr>
        <p:txBody>
          <a:bodyPr vert="horz" lIns="100186" tIns="50093" rIns="100186" bIns="50093" rtlCol="0" anchor="ctr"/>
          <a:lstStyle>
            <a:lvl1pPr algn="r">
              <a:defRPr sz="1300">
                <a:solidFill>
                  <a:schemeClr val="tx1">
                    <a:tint val="75000"/>
                  </a:schemeClr>
                </a:solidFill>
              </a:defRPr>
            </a:lvl1pPr>
          </a:lstStyle>
          <a:p>
            <a:fld id="{3043482B-CA28-42F5-9A99-10FEE2E6CCE5}" type="slidenum">
              <a:rPr kumimoji="1" lang="ja-JP" altLang="en-US" smtClean="0"/>
              <a:t>‹#›</a:t>
            </a:fld>
            <a:endParaRPr kumimoji="1" lang="ja-JP" altLang="en-US"/>
          </a:p>
        </p:txBody>
      </p:sp>
    </p:spTree>
    <p:extLst>
      <p:ext uri="{BB962C8B-B14F-4D97-AF65-F5344CB8AC3E}">
        <p14:creationId xmlns:p14="http://schemas.microsoft.com/office/powerpoint/2010/main" val="11454256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01855" rtl="0" eaLnBrk="1" latinLnBrk="0" hangingPunct="1">
        <a:spcBef>
          <a:spcPct val="0"/>
        </a:spcBef>
        <a:buNone/>
        <a:defRPr kumimoji="1" sz="4800" kern="1200">
          <a:solidFill>
            <a:schemeClr val="tx1"/>
          </a:solidFill>
          <a:latin typeface="+mj-lt"/>
          <a:ea typeface="+mj-ea"/>
          <a:cs typeface="+mj-cs"/>
        </a:defRPr>
      </a:lvl1pPr>
    </p:titleStyle>
    <p:bodyStyle>
      <a:lvl1pPr marL="375696" indent="-375696" algn="l" defTabSz="1001855" rtl="0" eaLnBrk="1" latinLnBrk="0" hangingPunct="1">
        <a:spcBef>
          <a:spcPct val="20000"/>
        </a:spcBef>
        <a:buFont typeface="Arial" panose="020B0604020202020204" pitchFamily="34" charset="0"/>
        <a:buChar char="•"/>
        <a:defRPr kumimoji="1" sz="3600" kern="1200">
          <a:solidFill>
            <a:schemeClr val="tx1"/>
          </a:solidFill>
          <a:latin typeface="+mn-lt"/>
          <a:ea typeface="+mn-ea"/>
          <a:cs typeface="+mn-cs"/>
        </a:defRPr>
      </a:lvl1pPr>
      <a:lvl2pPr marL="814007" indent="-313080" algn="l" defTabSz="1001855" rtl="0" eaLnBrk="1" latinLnBrk="0" hangingPunct="1">
        <a:spcBef>
          <a:spcPct val="20000"/>
        </a:spcBef>
        <a:buFont typeface="Arial" panose="020B0604020202020204" pitchFamily="34" charset="0"/>
        <a:buChar char="–"/>
        <a:defRPr kumimoji="1" sz="3100" kern="1200">
          <a:solidFill>
            <a:schemeClr val="tx1"/>
          </a:solidFill>
          <a:latin typeface="+mn-lt"/>
          <a:ea typeface="+mn-ea"/>
          <a:cs typeface="+mn-cs"/>
        </a:defRPr>
      </a:lvl2pPr>
      <a:lvl3pPr marL="1252319" indent="-250464" algn="l" defTabSz="1001855"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53247"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4pPr>
      <a:lvl5pPr marL="2254174"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5pPr>
      <a:lvl6pPr marL="2755102"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6pPr>
      <a:lvl7pPr marL="3256030"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7pPr>
      <a:lvl8pPr marL="3756957"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8pPr>
      <a:lvl9pPr marL="4257885" indent="-250464" algn="l" defTabSz="1001855" rtl="0" eaLnBrk="1" latinLnBrk="0" hangingPunct="1">
        <a:spcBef>
          <a:spcPct val="20000"/>
        </a:spcBef>
        <a:buFont typeface="Arial" panose="020B0604020202020204" pitchFamily="34" charset="0"/>
        <a:buChar char="•"/>
        <a:defRPr kumimoji="1" sz="2200" kern="1200">
          <a:solidFill>
            <a:schemeClr val="tx1"/>
          </a:solidFill>
          <a:latin typeface="+mn-lt"/>
          <a:ea typeface="+mn-ea"/>
          <a:cs typeface="+mn-cs"/>
        </a:defRPr>
      </a:lvl9pPr>
    </p:bodyStyle>
    <p:otherStyle>
      <a:defPPr>
        <a:defRPr lang="ja-JP"/>
      </a:defPPr>
      <a:lvl1pPr marL="0" algn="l" defTabSz="1001855" rtl="0" eaLnBrk="1" latinLnBrk="0" hangingPunct="1">
        <a:defRPr kumimoji="1" sz="2000" kern="1200">
          <a:solidFill>
            <a:schemeClr val="tx1"/>
          </a:solidFill>
          <a:latin typeface="+mn-lt"/>
          <a:ea typeface="+mn-ea"/>
          <a:cs typeface="+mn-cs"/>
        </a:defRPr>
      </a:lvl1pPr>
      <a:lvl2pPr marL="500928" algn="l" defTabSz="1001855" rtl="0" eaLnBrk="1" latinLnBrk="0" hangingPunct="1">
        <a:defRPr kumimoji="1" sz="2000" kern="1200">
          <a:solidFill>
            <a:schemeClr val="tx1"/>
          </a:solidFill>
          <a:latin typeface="+mn-lt"/>
          <a:ea typeface="+mn-ea"/>
          <a:cs typeface="+mn-cs"/>
        </a:defRPr>
      </a:lvl2pPr>
      <a:lvl3pPr marL="1001855" algn="l" defTabSz="1001855" rtl="0" eaLnBrk="1" latinLnBrk="0" hangingPunct="1">
        <a:defRPr kumimoji="1" sz="2000" kern="1200">
          <a:solidFill>
            <a:schemeClr val="tx1"/>
          </a:solidFill>
          <a:latin typeface="+mn-lt"/>
          <a:ea typeface="+mn-ea"/>
          <a:cs typeface="+mn-cs"/>
        </a:defRPr>
      </a:lvl3pPr>
      <a:lvl4pPr marL="1502783" algn="l" defTabSz="1001855" rtl="0" eaLnBrk="1" latinLnBrk="0" hangingPunct="1">
        <a:defRPr kumimoji="1" sz="2000" kern="1200">
          <a:solidFill>
            <a:schemeClr val="tx1"/>
          </a:solidFill>
          <a:latin typeface="+mn-lt"/>
          <a:ea typeface="+mn-ea"/>
          <a:cs typeface="+mn-cs"/>
        </a:defRPr>
      </a:lvl4pPr>
      <a:lvl5pPr marL="2003711" algn="l" defTabSz="1001855" rtl="0" eaLnBrk="1" latinLnBrk="0" hangingPunct="1">
        <a:defRPr kumimoji="1" sz="2000" kern="1200">
          <a:solidFill>
            <a:schemeClr val="tx1"/>
          </a:solidFill>
          <a:latin typeface="+mn-lt"/>
          <a:ea typeface="+mn-ea"/>
          <a:cs typeface="+mn-cs"/>
        </a:defRPr>
      </a:lvl5pPr>
      <a:lvl6pPr marL="2504638" algn="l" defTabSz="1001855" rtl="0" eaLnBrk="1" latinLnBrk="0" hangingPunct="1">
        <a:defRPr kumimoji="1" sz="2000" kern="1200">
          <a:solidFill>
            <a:schemeClr val="tx1"/>
          </a:solidFill>
          <a:latin typeface="+mn-lt"/>
          <a:ea typeface="+mn-ea"/>
          <a:cs typeface="+mn-cs"/>
        </a:defRPr>
      </a:lvl6pPr>
      <a:lvl7pPr marL="3005566" algn="l" defTabSz="1001855" rtl="0" eaLnBrk="1" latinLnBrk="0" hangingPunct="1">
        <a:defRPr kumimoji="1" sz="2000" kern="1200">
          <a:solidFill>
            <a:schemeClr val="tx1"/>
          </a:solidFill>
          <a:latin typeface="+mn-lt"/>
          <a:ea typeface="+mn-ea"/>
          <a:cs typeface="+mn-cs"/>
        </a:defRPr>
      </a:lvl7pPr>
      <a:lvl8pPr marL="3506494" algn="l" defTabSz="1001855" rtl="0" eaLnBrk="1" latinLnBrk="0" hangingPunct="1">
        <a:defRPr kumimoji="1" sz="2000" kern="1200">
          <a:solidFill>
            <a:schemeClr val="tx1"/>
          </a:solidFill>
          <a:latin typeface="+mn-lt"/>
          <a:ea typeface="+mn-ea"/>
          <a:cs typeface="+mn-cs"/>
        </a:defRPr>
      </a:lvl8pPr>
      <a:lvl9pPr marL="4007421" algn="l" defTabSz="1001855" rtl="0" eaLnBrk="1" latinLnBrk="0" hangingPunct="1">
        <a:defRPr kumimoji="1" sz="20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 Id="rId3" Target="../media/image1.jpeg" Type="http://schemas.openxmlformats.org/officeDocument/2006/relationships/image"/><Relationship Id="rId4" Target="../media/image2.emf" Type="http://schemas.openxmlformats.org/officeDocument/2006/relationships/image"/><Relationship Id="rId5" Target="../media/image3.png" Type="http://schemas.openxmlformats.org/officeDocument/2006/relationships/image"/><Relationship Id="rId6" Target="../media/image4.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正方形/長方形 10"/>
          <p:cNvSpPr/>
          <p:nvPr/>
        </p:nvSpPr>
        <p:spPr>
          <a:xfrm>
            <a:off x="1572342" y="514574"/>
            <a:ext cx="492443" cy="461665"/>
          </a:xfrm>
          <a:prstGeom prst="rect">
            <a:avLst/>
          </a:prstGeom>
        </p:spPr>
        <p:txBody>
          <a:bodyPr wrap="none">
            <a:spAutoFit/>
          </a:bodyPr>
          <a:lstStyle/>
          <a:p>
            <a:r>
              <a:rPr lang="ja-JP" altLang="en-US" sz="2400" b="1" dirty="0">
                <a:ln w="127000" cap="rnd">
                  <a:solidFill>
                    <a:srgbClr val="00B0F0"/>
                  </a:solidFill>
                </a:ln>
                <a:solidFill>
                  <a:srgbClr val="00B0F0"/>
                </a:solidFill>
                <a:latin typeface="メイリオ" panose="020B0604030504040204" pitchFamily="50" charset="-128"/>
                <a:ea typeface="メイリオ" panose="020B0604030504040204" pitchFamily="50" charset="-128"/>
                <a:cs typeface="メイリオ" panose="020B0604030504040204" pitchFamily="50" charset="-128"/>
              </a:rPr>
              <a:t>り</a:t>
            </a:r>
            <a:endParaRPr lang="ja-JP" altLang="en-US" dirty="0"/>
          </a:p>
        </p:txBody>
      </p:sp>
      <p:sp>
        <p:nvSpPr>
          <p:cNvPr id="4" name="正方形/長方形 3"/>
          <p:cNvSpPr/>
          <p:nvPr/>
        </p:nvSpPr>
        <p:spPr>
          <a:xfrm>
            <a:off x="108000" y="2664000"/>
            <a:ext cx="7020000" cy="6120000"/>
          </a:xfrm>
          <a:prstGeom prst="rect">
            <a:avLst/>
          </a:prstGeom>
          <a:solidFill>
            <a:srgbClr val="C9E4FF"/>
          </a:solidFill>
          <a:ln w="28575" cmpd="tri">
            <a:solidFill>
              <a:srgbClr val="00206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kumimoji="1" lang="ja-JP" altLang="en-US">
              <a:solidFill>
                <a:schemeClr val="tx1"/>
              </a:solidFill>
            </a:endParaRPr>
          </a:p>
        </p:txBody>
      </p:sp>
      <p:sp>
        <p:nvSpPr>
          <p:cNvPr id="8" name="角丸四角形 7"/>
          <p:cNvSpPr/>
          <p:nvPr/>
        </p:nvSpPr>
        <p:spPr>
          <a:xfrm>
            <a:off x="298655" y="2751226"/>
            <a:ext cx="6721345" cy="1624593"/>
          </a:xfrm>
          <a:prstGeom prst="roundRect">
            <a:avLst>
              <a:gd name="adj" fmla="val 0"/>
            </a:avLst>
          </a:prstGeom>
          <a:noFill/>
          <a:ln w="25400" cap="rnd" cmpd="sng">
            <a:noFill/>
            <a:prstDash val="solid"/>
            <a:bevel/>
          </a:ln>
        </p:spPr>
        <p:style>
          <a:lnRef idx="2">
            <a:schemeClr val="accent1"/>
          </a:lnRef>
          <a:fillRef idx="1">
            <a:schemeClr val="lt1"/>
          </a:fillRef>
          <a:effectRef idx="0">
            <a:schemeClr val="accent1"/>
          </a:effectRef>
          <a:fontRef idx="minor">
            <a:schemeClr val="dk1"/>
          </a:fontRef>
        </p:style>
        <p:txBody>
          <a:bodyPr rot="0" spcFirstLastPara="0" vert="horz" wrap="square" lIns="100186" tIns="50093" rIns="100186" bIns="50093" numCol="1" spcCol="0" rtlCol="0" fromWordArt="0" anchor="ctr" anchorCtr="0" forceAA="0" compatLnSpc="1">
            <a:prstTxWarp prst="textNoShape">
              <a:avLst/>
            </a:prstTxWarp>
            <a:noAutofit/>
          </a:bodyPr>
          <a:lstStyle/>
          <a:p>
            <a:pPr algn="just">
              <a:lnSpc>
                <a:spcPts val="1700"/>
              </a:lnSpc>
            </a:pPr>
            <a:r>
              <a:rPr lang="ja-JP" altLang="en-US" sz="1200" kern="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p>
        </p:txBody>
      </p:sp>
      <p:sp>
        <p:nvSpPr>
          <p:cNvPr id="12" name="テキスト ボックス 11"/>
          <p:cNvSpPr txBox="1"/>
          <p:nvPr/>
        </p:nvSpPr>
        <p:spPr>
          <a:xfrm>
            <a:off x="108000" y="3168000"/>
            <a:ext cx="7020000" cy="1476000"/>
          </a:xfrm>
          <a:prstGeom prst="rect">
            <a:avLst/>
          </a:prstGeom>
          <a:noFill/>
        </p:spPr>
        <p:txBody>
          <a:bodyPr wrap="none" lIns="180000" tIns="216000" rIns="72000" bIns="36000" rtlCol="0" anchor="ctr" anchorCtr="0">
            <a:noAutofit/>
          </a:bodyPr>
          <a:lstStyle/>
          <a:p>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◆内　　容 ：</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精神疾患（発達障害を含む）の種類」</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「精神・発達障害の特性」、</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 （予　定）   </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共に働く上でのポイント（コミュニケーション方法）」等について</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400"/>
              </a:lnSpc>
            </a:pP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◆メリット ：講師が紹介する様々な事例を通じて、精神・発達障害についての知識</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　　　　　　 や一緒に働くために必要な配慮などの理解を深めることができます。</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400"/>
              </a:lnSpc>
            </a:pP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◆講座時間 ：</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120</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分程度（講義</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100</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分、質疑応答</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20</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分程度）を予定</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400"/>
              </a:lnSpc>
            </a:pP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◆受講対象 ：</a:t>
            </a:r>
            <a:r>
              <a:rPr lang="ja-JP" altLang="en-US" sz="1100" b="1" u="sng" kern="100" dirty="0">
                <a:latin typeface="メイリオ" panose="020B0604030504040204" pitchFamily="50" charset="-128"/>
                <a:ea typeface="メイリオ" panose="020B0604030504040204" pitchFamily="50" charset="-128"/>
                <a:cs typeface="メイリオ" panose="020B0604030504040204" pitchFamily="50" charset="-128"/>
              </a:rPr>
              <a:t>企業に雇用されている方であれば、どなたでも受講可能です。</a:t>
            </a:r>
            <a:endParaRPr lang="en-US" altLang="ja-JP" sz="1100" b="1" u="sng"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lnSpc>
                <a:spcPts val="500"/>
              </a:lnSpc>
            </a:pPr>
            <a:endParaRPr lang="en-US" altLang="ja-JP" sz="1100" b="1" u="sng" kern="1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1300"/>
              </a:lnSpc>
            </a:pP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今現在、障害のある方と一緒に働いているかどうか等は問いません。 </a:t>
            </a:r>
            <a:endPar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1300"/>
              </a:lnSpc>
            </a:pP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受講された方には、</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精神・発達障害者しごとサポーターグッズ</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100" kern="100" dirty="0">
                <a:latin typeface="メイリオ" panose="020B0604030504040204" pitchFamily="50" charset="-128"/>
                <a:ea typeface="メイリオ" panose="020B0604030504040204" pitchFamily="50" charset="-128"/>
                <a:cs typeface="メイリオ" panose="020B0604030504040204" pitchFamily="50" charset="-128"/>
              </a:rPr>
              <a:t>を進呈予定です（数に限りがあります</a:t>
            </a:r>
            <a:r>
              <a:rPr lang="en-US" altLang="ja-JP" sz="1100" kern="100" dirty="0">
                <a:latin typeface="メイリオ" panose="020B0604030504040204" pitchFamily="50" charset="-128"/>
                <a:ea typeface="メイリオ" panose="020B0604030504040204" pitchFamily="50" charset="-128"/>
                <a:cs typeface="メイリオ" panose="020B0604030504040204" pitchFamily="50" charset="-128"/>
              </a:rPr>
              <a:t>)</a:t>
            </a:r>
            <a:endParaRPr lang="en-US" altLang="ja-JP" sz="1100" b="1" u="sng" kern="100" dirty="0">
              <a:latin typeface="メイリオ" panose="020B0604030504040204" pitchFamily="50" charset="-128"/>
              <a:ea typeface="メイリオ" panose="020B0604030504040204" pitchFamily="50" charset="-128"/>
              <a:cs typeface="メイリオ" panose="020B0604030504040204" pitchFamily="50" charset="-128"/>
            </a:endParaRPr>
          </a:p>
          <a:p>
            <a:pPr algn="just"/>
            <a:endParaRPr lang="en-US" altLang="ja-JP" sz="1100" b="1" kern="100"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6" name="Text Box 42"/>
          <p:cNvSpPr txBox="1">
            <a:spLocks noChangeArrowheads="1"/>
          </p:cNvSpPr>
          <p:nvPr/>
        </p:nvSpPr>
        <p:spPr bwMode="auto">
          <a:xfrm>
            <a:off x="0" y="9828000"/>
            <a:ext cx="7200000" cy="288000"/>
          </a:xfrm>
          <a:prstGeom prst="rect">
            <a:avLst/>
          </a:prstGeom>
          <a:noFill/>
          <a:ln w="9525">
            <a:noFill/>
            <a:miter lim="800000"/>
            <a:headEnd/>
            <a:tailEnd/>
          </a:ln>
        </p:spPr>
        <p:txBody>
          <a:bodyPr wrap="square" lIns="34578" tIns="43914" rIns="34578" bIns="43914" anchor="t" anchorCtr="1">
            <a:spAutoFit/>
          </a:bodyPr>
          <a:lstStyle/>
          <a:p>
            <a:pPr algn="ctr">
              <a:defRPr/>
            </a:pPr>
            <a:r>
              <a:rPr lang="ja-JP" altLang="en-US" sz="1300" b="1" spc="-19" dirty="0">
                <a:latin typeface="メイリオ" pitchFamily="50" charset="-128"/>
                <a:ea typeface="メイリオ" pitchFamily="50" charset="-128"/>
              </a:rPr>
              <a:t>厚生労働省・都道府県労働局・ハローワーク</a:t>
            </a:r>
          </a:p>
        </p:txBody>
      </p:sp>
      <p:pic>
        <p:nvPicPr>
          <p:cNvPr id="22" name="図 30" descr="マーク最小.jpg"/>
          <p:cNvPicPr>
            <a:picLocks noChangeAspect="1"/>
          </p:cNvPicPr>
          <p:nvPr/>
        </p:nvPicPr>
        <p:blipFill>
          <a:blip r:embed="rId3" cstate="print">
            <a:clrChange>
              <a:clrFrom>
                <a:srgbClr val="FFFFFF"/>
              </a:clrFrom>
              <a:clrTo>
                <a:srgbClr val="FFFFFF">
                  <a:alpha val="0"/>
                </a:srgbClr>
              </a:clrTo>
            </a:clrChange>
          </a:blip>
          <a:srcRect/>
          <a:stretch>
            <a:fillRect/>
          </a:stretch>
        </p:blipFill>
        <p:spPr bwMode="auto">
          <a:xfrm>
            <a:off x="108000" y="9648000"/>
            <a:ext cx="365760" cy="365760"/>
          </a:xfrm>
          <a:prstGeom prst="rect">
            <a:avLst/>
          </a:prstGeom>
          <a:noFill/>
          <a:ln w="9525">
            <a:noFill/>
            <a:miter lim="800000"/>
            <a:headEnd/>
            <a:tailEnd/>
          </a:ln>
        </p:spPr>
      </p:pic>
      <p:sp>
        <p:nvSpPr>
          <p:cNvPr id="2" name="角丸四角形 1"/>
          <p:cNvSpPr/>
          <p:nvPr/>
        </p:nvSpPr>
        <p:spPr>
          <a:xfrm>
            <a:off x="108000" y="432000"/>
            <a:ext cx="7020000" cy="1296000"/>
          </a:xfrm>
          <a:prstGeom prst="roundRect">
            <a:avLst>
              <a:gd name="adj" fmla="val 12266"/>
            </a:avLst>
          </a:pr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36000" rtlCol="0" anchor="ctr"/>
          <a:lstStyle/>
          <a:p>
            <a:endParaRPr lang="ja-JP" altLang="en-US" sz="2600" b="1" dirty="0">
              <a:solidFill>
                <a:srgbClr val="FFFF00"/>
              </a:solidFill>
              <a:highlight>
                <a:srgbClr val="000080"/>
              </a:highlight>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 name="テキスト ボックス 2"/>
          <p:cNvSpPr txBox="1"/>
          <p:nvPr/>
        </p:nvSpPr>
        <p:spPr>
          <a:xfrm>
            <a:off x="108000" y="429177"/>
            <a:ext cx="7020000" cy="360850"/>
          </a:xfrm>
          <a:prstGeom prst="rect">
            <a:avLst/>
          </a:prstGeom>
          <a:noFill/>
        </p:spPr>
        <p:txBody>
          <a:bodyPr wrap="square" lIns="108000" tIns="72000" rIns="108000" bIns="72000" rtlCol="0">
            <a:spAutoFit/>
          </a:bodyPr>
          <a:lstStyle/>
          <a:p>
            <a:r>
              <a:rPr lang="ja-JP" altLang="en-US" sz="1400" dirty="0">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 障害のある方を雇用している、または雇用しようとしている事</a:t>
            </a:r>
            <a:r>
              <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業主の皆さまへ </a:t>
            </a:r>
            <a:r>
              <a:rPr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a:t>
            </a:r>
            <a:r>
              <a:rPr kumimoji="1" lang="ja-JP" altLang="en-US" sz="1400" b="1" dirty="0">
                <a:latin typeface="メイリオ" panose="020B0604030504040204" pitchFamily="50" charset="-128"/>
                <a:ea typeface="メイリオ" panose="020B0604030504040204" pitchFamily="50" charset="-128"/>
                <a:cs typeface="メイリオ" panose="020B0604030504040204" pitchFamily="50" charset="-128"/>
              </a:rPr>
              <a:t> </a:t>
            </a:r>
          </a:p>
        </p:txBody>
      </p:sp>
      <p:sp>
        <p:nvSpPr>
          <p:cNvPr id="7" name="正方形/長方形 6"/>
          <p:cNvSpPr/>
          <p:nvPr/>
        </p:nvSpPr>
        <p:spPr>
          <a:xfrm>
            <a:off x="1296000" y="8784000"/>
            <a:ext cx="5868000" cy="798346"/>
          </a:xfrm>
          <a:prstGeom prst="rect">
            <a:avLst/>
          </a:prstGeom>
        </p:spPr>
        <p:txBody>
          <a:bodyPr wrap="square" lIns="72000" tIns="72000" rIns="36000" bIns="36000" anchor="ctr" anchorCtr="0">
            <a:spAutoFit/>
          </a:bodyPr>
          <a:lstStyle/>
          <a:p>
            <a:pPr marL="171450">
              <a:lnSpc>
                <a:spcPts val="900"/>
              </a:lnSpc>
              <a:buFont typeface="Arial" panose="020B0604020202020204" pitchFamily="34" charset="0"/>
              <a:buChar char="•"/>
            </a:pPr>
            <a:r>
              <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kern="100" dirty="0">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精神・発達障害者しごとサポーター」は特別な資格制度等ではありません。また、本講座の受講により、職場の中で障害者に対する特別な役割を求めるものでもありません。</a:t>
            </a:r>
            <a:endPar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endParaRPr>
          </a:p>
          <a:p>
            <a:pPr marL="171450">
              <a:lnSpc>
                <a:spcPts val="500"/>
              </a:lnSpc>
            </a:pPr>
            <a:endPar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300"/>
              </a:lnSpc>
              <a:buFont typeface="Arial" panose="020B0604020202020204" pitchFamily="34" charset="0"/>
              <a:buChar char="•"/>
            </a:pPr>
            <a:endPar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endParaRPr>
          </a:p>
          <a:p>
            <a:pPr marL="171450">
              <a:lnSpc>
                <a:spcPts val="900"/>
              </a:lnSpc>
              <a:buFont typeface="Arial" panose="020B0604020202020204" pitchFamily="34" charset="0"/>
              <a:buChar char="•"/>
            </a:pPr>
            <a:r>
              <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000" kern="100" dirty="0">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精神・発達障害者しごとサポーター」の養成は、広く職場における精神障害、発達障害に関する正しい理解の浸透を図り、精神・発達障害者にとって働きやすい職場環境づくりを推進</a:t>
            </a:r>
            <a:r>
              <a:rPr lang="ja-JP" altLang="en-US" sz="1000" kern="100">
                <a:latin typeface="メイリオ" panose="020B0604030504040204" pitchFamily="50" charset="-128"/>
                <a:ea typeface="メイリオ" panose="020B0604030504040204" pitchFamily="50" charset="-128"/>
                <a:cs typeface="メイリオ" panose="020B0604030504040204" pitchFamily="50" charset="-128"/>
              </a:rPr>
              <a:t>し、「障害者</a:t>
            </a:r>
            <a:r>
              <a:rPr lang="ja-JP" altLang="en-US" sz="1000" kern="100" dirty="0">
                <a:latin typeface="メイリオ" panose="020B0604030504040204" pitchFamily="50" charset="-128"/>
                <a:ea typeface="メイリオ" panose="020B0604030504040204" pitchFamily="50" charset="-128"/>
                <a:cs typeface="メイリオ" panose="020B0604030504040204" pitchFamily="50" charset="-128"/>
              </a:rPr>
              <a:t>と一緒に働くことが当たり前」の社会になることを後押しすることを目的としています。</a:t>
            </a:r>
            <a:endParaRPr lang="en-US" altLang="ja-JP" sz="1000" kern="100" dirty="0">
              <a:latin typeface="メイリオ" panose="020B0604030504040204" pitchFamily="50" charset="-128"/>
              <a:ea typeface="メイリオ" panose="020B0604030504040204" pitchFamily="50" charset="-128"/>
              <a:cs typeface="メイリオ" panose="020B0604030504040204" pitchFamily="50" charset="-128"/>
            </a:endParaRPr>
          </a:p>
        </p:txBody>
      </p:sp>
      <p:grpSp>
        <p:nvGrpSpPr>
          <p:cNvPr id="25" name="グループ化 24"/>
          <p:cNvGrpSpPr/>
          <p:nvPr/>
        </p:nvGrpSpPr>
        <p:grpSpPr>
          <a:xfrm>
            <a:off x="-324000" y="-72000"/>
            <a:ext cx="8467726" cy="468000"/>
            <a:chOff x="-191295" y="-88637"/>
            <a:chExt cx="8064501" cy="504826"/>
          </a:xfrm>
        </p:grpSpPr>
        <p:pic>
          <p:nvPicPr>
            <p:cNvPr id="26" name="図 1"/>
            <p:cNvPicPr>
              <a:picLocks noChangeAspect="1" noChangeArrowheads="1"/>
            </p:cNvPicPr>
            <p:nvPr/>
          </p:nvPicPr>
          <p:blipFill>
            <a:blip r:embed="rId4" cstate="print"/>
            <a:srcRect/>
            <a:stretch>
              <a:fillRect/>
            </a:stretch>
          </p:blipFill>
          <p:spPr bwMode="auto">
            <a:xfrm>
              <a:off x="457993" y="34157"/>
              <a:ext cx="501650" cy="360363"/>
            </a:xfrm>
            <a:prstGeom prst="rect">
              <a:avLst/>
            </a:prstGeom>
            <a:noFill/>
            <a:ln w="9525">
              <a:noFill/>
              <a:miter lim="800000"/>
              <a:headEnd/>
              <a:tailEnd/>
            </a:ln>
          </p:spPr>
        </p:pic>
        <p:sp>
          <p:nvSpPr>
            <p:cNvPr id="27" name="AutoShape 3"/>
            <p:cNvSpPr>
              <a:spLocks noChangeArrowheads="1"/>
            </p:cNvSpPr>
            <p:nvPr/>
          </p:nvSpPr>
          <p:spPr bwMode="auto">
            <a:xfrm>
              <a:off x="-191295" y="-88637"/>
              <a:ext cx="647701" cy="504826"/>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sp>
          <p:nvSpPr>
            <p:cNvPr id="28" name="AutoShape 5"/>
            <p:cNvSpPr>
              <a:spLocks noChangeArrowheads="1"/>
            </p:cNvSpPr>
            <p:nvPr/>
          </p:nvSpPr>
          <p:spPr bwMode="auto">
            <a:xfrm>
              <a:off x="961231" y="-88637"/>
              <a:ext cx="6911975" cy="504826"/>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grpSp>
      <p:grpSp>
        <p:nvGrpSpPr>
          <p:cNvPr id="29" name="グループ化 28"/>
          <p:cNvGrpSpPr/>
          <p:nvPr/>
        </p:nvGrpSpPr>
        <p:grpSpPr>
          <a:xfrm>
            <a:off x="-1008062" y="10080000"/>
            <a:ext cx="8467726" cy="360000"/>
            <a:chOff x="-234050" y="10246463"/>
            <a:chExt cx="8064501" cy="504825"/>
          </a:xfrm>
        </p:grpSpPr>
        <p:pic>
          <p:nvPicPr>
            <p:cNvPr id="30" name="図 1"/>
            <p:cNvPicPr>
              <a:picLocks noChangeAspect="1" noChangeArrowheads="1"/>
            </p:cNvPicPr>
            <p:nvPr/>
          </p:nvPicPr>
          <p:blipFill>
            <a:blip r:embed="rId4" cstate="print"/>
            <a:srcRect/>
            <a:stretch>
              <a:fillRect/>
            </a:stretch>
          </p:blipFill>
          <p:spPr bwMode="auto">
            <a:xfrm rot="10800000">
              <a:off x="6677926" y="10246463"/>
              <a:ext cx="503237" cy="360363"/>
            </a:xfrm>
            <a:prstGeom prst="rect">
              <a:avLst/>
            </a:prstGeom>
            <a:noFill/>
            <a:ln w="9525">
              <a:noFill/>
              <a:miter lim="800000"/>
              <a:headEnd/>
              <a:tailEnd/>
            </a:ln>
          </p:spPr>
        </p:pic>
        <p:sp>
          <p:nvSpPr>
            <p:cNvPr id="31" name="AutoShape 7"/>
            <p:cNvSpPr>
              <a:spLocks noChangeArrowheads="1"/>
            </p:cNvSpPr>
            <p:nvPr/>
          </p:nvSpPr>
          <p:spPr bwMode="auto">
            <a:xfrm>
              <a:off x="-234050" y="10246463"/>
              <a:ext cx="6911976" cy="504825"/>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sp>
          <p:nvSpPr>
            <p:cNvPr id="32" name="AutoShape 9"/>
            <p:cNvSpPr>
              <a:spLocks noChangeArrowheads="1"/>
            </p:cNvSpPr>
            <p:nvPr/>
          </p:nvSpPr>
          <p:spPr bwMode="auto">
            <a:xfrm>
              <a:off x="7182751" y="10246463"/>
              <a:ext cx="647700" cy="504825"/>
            </a:xfrm>
            <a:prstGeom prst="roundRect">
              <a:avLst>
                <a:gd name="adj" fmla="val 50000"/>
              </a:avLst>
            </a:prstGeom>
            <a:solidFill>
              <a:srgbClr val="009944"/>
            </a:solidFill>
            <a:ln w="9525">
              <a:noFill/>
              <a:round/>
              <a:headEnd/>
              <a:tailEnd/>
            </a:ln>
          </p:spPr>
          <p:txBody>
            <a:bodyPr lIns="74295" tIns="8890" rIns="74295" bIns="8890"/>
            <a:lstStyle/>
            <a:p>
              <a:endParaRPr lang="ja-JP" altLang="en-US"/>
            </a:p>
          </p:txBody>
        </p:sp>
      </p:grpSp>
      <p:sp>
        <p:nvSpPr>
          <p:cNvPr id="35" name="角丸四角形 34"/>
          <p:cNvSpPr/>
          <p:nvPr/>
        </p:nvSpPr>
        <p:spPr>
          <a:xfrm>
            <a:off x="180000" y="2736000"/>
            <a:ext cx="6840000" cy="360000"/>
          </a:xfrm>
          <a:prstGeom prst="roundRect">
            <a:avLst/>
          </a:prstGeom>
          <a:solidFill>
            <a:srgbClr val="00B0F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0" tIns="144000" rIns="0" bIns="72000" rtlCol="0" anchor="ctr"/>
          <a:lstStyle/>
          <a:p>
            <a:pPr algn="ctr"/>
            <a:r>
              <a:rPr lang="ja-JP" altLang="en-US" sz="16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精神･発達障害者しごとサポーター養成講座の概要</a:t>
            </a:r>
          </a:p>
        </p:txBody>
      </p:sp>
      <p:sp>
        <p:nvSpPr>
          <p:cNvPr id="40" name="山形 39"/>
          <p:cNvSpPr/>
          <p:nvPr/>
        </p:nvSpPr>
        <p:spPr>
          <a:xfrm>
            <a:off x="864000" y="9566464"/>
            <a:ext cx="6264000" cy="252000"/>
          </a:xfrm>
          <a:prstGeom prst="chevron">
            <a:avLst>
              <a:gd name="adj" fmla="val 40839"/>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tIns="36000" rIns="72000" bIns="36000" rtlCol="0" anchor="t" anchorCtr="1"/>
          <a:lstStyle/>
          <a:p>
            <a:pPr algn="ctr"/>
            <a:r>
              <a:rPr lang="ja-JP" altLang="en-US" sz="13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詳細やご不明な点は、裏面のお問い合わせ先へ </a:t>
            </a:r>
            <a:r>
              <a:rPr lang="en-US" altLang="ja-JP" sz="13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a:t>
            </a:r>
            <a:endParaRPr lang="ja-JP" altLang="en-US" sz="13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9" name="角丸四角形 8"/>
          <p:cNvSpPr/>
          <p:nvPr/>
        </p:nvSpPr>
        <p:spPr>
          <a:xfrm>
            <a:off x="180000" y="7380000"/>
            <a:ext cx="1728000" cy="360000"/>
          </a:xfrm>
          <a:prstGeom prst="roundRect">
            <a:avLst>
              <a:gd name="adj" fmla="val 6589"/>
            </a:avLst>
          </a:prstGeom>
          <a:solidFill>
            <a:srgbClr val="002060"/>
          </a:solidFill>
          <a:ln w="15875"/>
        </p:spPr>
        <p:style>
          <a:lnRef idx="2">
            <a:schemeClr val="accent1">
              <a:shade val="50000"/>
            </a:schemeClr>
          </a:lnRef>
          <a:fillRef idx="1">
            <a:schemeClr val="accent1"/>
          </a:fillRef>
          <a:effectRef idx="0">
            <a:schemeClr val="accent1"/>
          </a:effectRef>
          <a:fontRef idx="minor">
            <a:schemeClr val="lt1"/>
          </a:fontRef>
        </p:style>
        <p:txBody>
          <a:bodyPr lIns="36000" tIns="72000" rIns="36000" bIns="36000" rtlCol="0" anchor="ctr"/>
          <a:lstStyle/>
          <a:p>
            <a:pPr algn="ctr"/>
            <a:r>
              <a:rPr lang="ja-JP" altLang="en-US" sz="1050" b="1" kern="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事業所への</a:t>
            </a:r>
            <a:r>
              <a:rPr lang="ja-JP" altLang="en-US" sz="1050" b="1" kern="100"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出前講座</a:t>
            </a:r>
            <a:endParaRPr lang="en-US" altLang="ja-JP" sz="1050" b="1" kern="100"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endParaRPr>
          </a:p>
          <a:p>
            <a:pPr algn="ctr"/>
            <a:r>
              <a:rPr lang="ja-JP" altLang="en-US" sz="1050" b="1" kern="100"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もあります</a:t>
            </a:r>
          </a:p>
        </p:txBody>
      </p:sp>
      <p:sp>
        <p:nvSpPr>
          <p:cNvPr id="37" name="テキスト ボックス 36"/>
          <p:cNvSpPr txBox="1"/>
          <p:nvPr/>
        </p:nvSpPr>
        <p:spPr>
          <a:xfrm>
            <a:off x="1980000" y="7416000"/>
            <a:ext cx="5040000" cy="324000"/>
          </a:xfrm>
          <a:prstGeom prst="rect">
            <a:avLst/>
          </a:prstGeom>
          <a:noFill/>
        </p:spPr>
        <p:txBody>
          <a:bodyPr wrap="square" lIns="36000" tIns="36000" rIns="36000" bIns="36000" rtlCol="0" anchor="ctr" anchorCtr="0">
            <a:spAutoFit/>
          </a:bodyPr>
          <a:lstStyle/>
          <a:p>
            <a:pPr>
              <a:lnSpc>
                <a:spcPts val="1300"/>
              </a:lnSpc>
            </a:pPr>
            <a:r>
              <a:rPr lang="ja-JP" altLang="en-US" sz="1050" u="sng" kern="100" dirty="0">
                <a:latin typeface="メイリオ" panose="020B0604030504040204" pitchFamily="50" charset="-128"/>
                <a:ea typeface="メイリオ" panose="020B0604030504040204" pitchFamily="50" charset="-128"/>
                <a:cs typeface="メイリオ" panose="020B0604030504040204" pitchFamily="50" charset="-128"/>
              </a:rPr>
              <a:t>ハローワークから講師が事業所に出向きます。また、精神・発達障害者の雇用で</a:t>
            </a:r>
            <a:endParaRPr lang="en-US" altLang="ja-JP" sz="1050" u="sng" kern="100"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1300"/>
              </a:lnSpc>
            </a:pPr>
            <a:r>
              <a:rPr lang="ja-JP" altLang="en-US" sz="1050" u="sng" kern="100" dirty="0">
                <a:latin typeface="メイリオ" panose="020B0604030504040204" pitchFamily="50" charset="-128"/>
                <a:ea typeface="メイリオ" panose="020B0604030504040204" pitchFamily="50" charset="-128"/>
                <a:cs typeface="メイリオ" panose="020B0604030504040204" pitchFamily="50" charset="-128"/>
              </a:rPr>
              <a:t>お困りのことがあれば、ご相談をお受けいたします。</a:t>
            </a:r>
            <a:endParaRPr lang="en-US" altLang="ja-JP" sz="1050" u="sng" kern="100" dirty="0">
              <a:latin typeface="メイリオ" panose="020B0604030504040204" pitchFamily="50" charset="-128"/>
              <a:ea typeface="メイリオ" panose="020B0604030504040204" pitchFamily="50" charset="-128"/>
              <a:cs typeface="メイリオ" panose="020B0604030504040204" pitchFamily="50" charset="-128"/>
            </a:endParaRPr>
          </a:p>
        </p:txBody>
      </p:sp>
      <p:pic>
        <p:nvPicPr>
          <p:cNvPr id="1027" name="Picture 3"/>
          <p:cNvPicPr>
            <a:picLocks noChangeArrowheads="1"/>
          </p:cNvPicPr>
          <p:nvPr/>
        </p:nvPicPr>
        <p:blipFill rotWithShape="1">
          <a:blip r:embed="rId5">
            <a:extLst>
              <a:ext uri="{28A0092B-C50C-407E-A947-70E740481C1C}">
                <a14:useLocalDpi xmlns:a14="http://schemas.microsoft.com/office/drawing/2010/main" val="0"/>
              </a:ext>
            </a:extLst>
          </a:blip>
          <a:srcRect l="2596" r="911" b="3492"/>
          <a:stretch/>
        </p:blipFill>
        <p:spPr bwMode="auto">
          <a:xfrm>
            <a:off x="5904000" y="3240000"/>
            <a:ext cx="1080000" cy="1080000"/>
          </a:xfrm>
          <a:prstGeom prst="rect">
            <a:avLst/>
          </a:prstGeom>
          <a:noFill/>
          <a:ln>
            <a:noFill/>
          </a:ln>
        </p:spPr>
      </p:pic>
      <p:sp>
        <p:nvSpPr>
          <p:cNvPr id="10" name="正方形/長方形 9"/>
          <p:cNvSpPr/>
          <p:nvPr/>
        </p:nvSpPr>
        <p:spPr>
          <a:xfrm>
            <a:off x="144000" y="1404000"/>
            <a:ext cx="7020000" cy="36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ts val="2500"/>
              </a:lnSpc>
            </a:pPr>
            <a:endParaRPr lang="en-US" altLang="ja-JP"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a:p>
            <a:pPr algn="ctr">
              <a:lnSpc>
                <a:spcPts val="2500"/>
              </a:lnSpc>
            </a:pPr>
            <a:r>
              <a:rPr lang="ja-JP" altLang="en-US"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rPr>
              <a:t>精神･発達障害者しごとサポーター養成講座を開催します。</a:t>
            </a:r>
          </a:p>
          <a:p>
            <a:pPr algn="ctr"/>
            <a:endParaRPr lang="ja-JP" altLang="en-US" sz="2400" b="1" dirty="0">
              <a:solidFill>
                <a:schemeClr val="bg1"/>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5" name="角丸四角形 44"/>
          <p:cNvSpPr/>
          <p:nvPr/>
        </p:nvSpPr>
        <p:spPr>
          <a:xfrm>
            <a:off x="108000" y="1764000"/>
            <a:ext cx="7020000" cy="864000"/>
          </a:xfrm>
          <a:prstGeom prst="roundRect">
            <a:avLst>
              <a:gd name="adj" fmla="val 0"/>
            </a:avLst>
          </a:prstGeom>
          <a:noFill/>
          <a:ln w="25400" cap="rnd" cmpd="sng">
            <a:noFill/>
            <a:prstDash val="solid"/>
            <a:bevel/>
          </a:ln>
        </p:spPr>
        <p:style>
          <a:lnRef idx="2">
            <a:schemeClr val="accent1"/>
          </a:lnRef>
          <a:fillRef idx="1">
            <a:schemeClr val="lt1"/>
          </a:fillRef>
          <a:effectRef idx="0">
            <a:schemeClr val="accent1"/>
          </a:effectRef>
          <a:fontRef idx="minor">
            <a:schemeClr val="dk1"/>
          </a:fontRef>
        </p:style>
        <p:txBody>
          <a:bodyPr rot="0" spcFirstLastPara="0" vert="horz" wrap="square" lIns="72000" tIns="36000" rIns="72000" bIns="36000" numCol="1" spcCol="0" rtlCol="0" fromWordArt="0" anchor="t" anchorCtr="0" forceAA="0" compatLnSpc="1">
            <a:prstTxWarp prst="textNoShape">
              <a:avLst/>
            </a:prstTxWarp>
            <a:spAutoFit/>
          </a:bodyPr>
          <a:lstStyle/>
          <a:p>
            <a:r>
              <a:rPr lang="ja-JP" altLang="en-US" sz="1050" kern="100"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精神障害、発達障害のある方々の雇用は、年々増加しています。これらの方々が安定して働き続けるためのポイントの一つは、　</a:t>
            </a:r>
            <a:r>
              <a:rPr lang="ja-JP" altLang="en-US" sz="1050" b="1"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「職場において同僚や上司がその人の障害特性について理解し、共に働く上での配慮があること」</a:t>
            </a:r>
            <a:r>
              <a:rPr lang="ja-JP" altLang="en-US"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ですが、企業で働く一般の従業員の方が障害等に関する基礎的な知識や情報を得る機会は限られていました。このため、労働局・ハローワークでは、一般の従業員の方を主な対象に、精神障害、発達障害に関して正しく理解いただき、職場における応援者</a:t>
            </a:r>
            <a:r>
              <a:rPr lang="en-US" altLang="ja-JP"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精神・発達障害者しごとサポーター</a:t>
            </a:r>
            <a:r>
              <a:rPr lang="en-US" altLang="ja-JP"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a:t>
            </a:r>
            <a:r>
              <a:rPr lang="ja-JP" altLang="en-US" sz="1050" kern="100" dirty="0">
                <a:solidFill>
                  <a:schemeClr val="tx1"/>
                </a:solidFill>
                <a:latin typeface="Meiryo UI" panose="020B0604030504040204" pitchFamily="50" charset="-128"/>
                <a:ea typeface="Meiryo UI" panose="020B0604030504040204" pitchFamily="50" charset="-128"/>
                <a:cs typeface="メイリオ" panose="020B0604030504040204" pitchFamily="50" charset="-128"/>
              </a:rPr>
              <a:t>となっていただくための講座を開催しています。</a:t>
            </a:r>
          </a:p>
          <a:p>
            <a:pPr>
              <a:spcBef>
                <a:spcPts val="600"/>
              </a:spcBef>
            </a:pPr>
            <a:endParaRPr lang="ja-JP" altLang="en-US" dirty="0">
              <a:solidFill>
                <a:srgbClr val="FFC000"/>
              </a:solidFill>
            </a:endParaRPr>
          </a:p>
        </p:txBody>
      </p:sp>
      <p:sp>
        <p:nvSpPr>
          <p:cNvPr id="36" name="正方形/長方形 35"/>
          <p:cNvSpPr/>
          <p:nvPr/>
        </p:nvSpPr>
        <p:spPr>
          <a:xfrm>
            <a:off x="180000" y="8358001"/>
            <a:ext cx="6840000" cy="360000"/>
          </a:xfrm>
          <a:prstGeom prst="rect">
            <a:avLst/>
          </a:prstGeom>
          <a:solidFill>
            <a:srgbClr val="FFFFCC"/>
          </a:solidFill>
          <a:ln>
            <a:solidFill>
              <a:srgbClr val="002060"/>
            </a:solidFill>
          </a:ln>
        </p:spPr>
        <p:txBody>
          <a:bodyPr wrap="square" lIns="72000" tIns="36000" rIns="36000" bIns="0" anchor="ctr" anchorCtr="0">
            <a:spAutoFit/>
          </a:bodyPr>
          <a:lstStyle/>
          <a:p>
            <a:r>
              <a:rPr lang="en-US" altLang="ja-JP" sz="105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e-</a:t>
            </a:r>
            <a:r>
              <a:rPr lang="ja-JP" altLang="en-US" sz="105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ラーニング版</a:t>
            </a:r>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 を公開しています！</a:t>
            </a: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pPr>
              <a:lnSpc>
                <a:spcPts val="100"/>
              </a:lnSpc>
            </a:pPr>
            <a:endParaRPr lang="en-US" altLang="ja-JP" sz="1050" b="1" dirty="0">
              <a:latin typeface="メイリオ" panose="020B0604030504040204" pitchFamily="50" charset="-128"/>
              <a:ea typeface="メイリオ" panose="020B0604030504040204" pitchFamily="50" charset="-128"/>
              <a:cs typeface="メイリオ" panose="020B0604030504040204" pitchFamily="50" charset="-128"/>
            </a:endParaRPr>
          </a:p>
          <a:p>
            <a:r>
              <a:rPr lang="ja-JP" altLang="en-US" sz="1050" b="1" dirty="0">
                <a:latin typeface="メイリオ" panose="020B0604030504040204" pitchFamily="50" charset="-128"/>
                <a:ea typeface="メイリオ" panose="020B0604030504040204" pitchFamily="50" charset="-128"/>
                <a:cs typeface="メイリオ" panose="020B0604030504040204" pitchFamily="50" charset="-128"/>
              </a:rPr>
              <a:t>「まず基礎知識を学びたい」という方はぜひご利用ください。</a:t>
            </a:r>
          </a:p>
        </p:txBody>
      </p:sp>
      <p:sp>
        <p:nvSpPr>
          <p:cNvPr id="60" name="正方形/長方形 59"/>
          <p:cNvSpPr/>
          <p:nvPr/>
        </p:nvSpPr>
        <p:spPr>
          <a:xfrm>
            <a:off x="4392000" y="8424000"/>
            <a:ext cx="1800000" cy="226591"/>
          </a:xfrm>
          <a:prstGeom prst="rect">
            <a:avLst/>
          </a:prstGeom>
          <a:solidFill>
            <a:schemeClr val="bg1"/>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spAutoFit/>
          </a:bodyPr>
          <a:lstStyle/>
          <a:p>
            <a:pPr algn="ctr"/>
            <a:r>
              <a:rPr kumimoji="1" lang="ja-JP" altLang="en-US" sz="1000" dirty="0">
                <a:solidFill>
                  <a:schemeClr val="tx1"/>
                </a:solidFill>
              </a:rPr>
              <a:t>しごとサポーター　</a:t>
            </a:r>
            <a:r>
              <a:rPr kumimoji="1" lang="en-US" altLang="ja-JP" sz="1000" dirty="0">
                <a:solidFill>
                  <a:schemeClr val="tx1"/>
                </a:solidFill>
              </a:rPr>
              <a:t>e</a:t>
            </a:r>
            <a:r>
              <a:rPr kumimoji="1" lang="ja-JP" altLang="en-US" sz="1000" dirty="0">
                <a:solidFill>
                  <a:schemeClr val="tx1"/>
                </a:solidFill>
              </a:rPr>
              <a:t>ラーニング　</a:t>
            </a:r>
          </a:p>
        </p:txBody>
      </p:sp>
      <p:sp>
        <p:nvSpPr>
          <p:cNvPr id="52" name="角丸四角形 51"/>
          <p:cNvSpPr/>
          <p:nvPr/>
        </p:nvSpPr>
        <p:spPr>
          <a:xfrm>
            <a:off x="216000" y="4716000"/>
            <a:ext cx="6840000" cy="2628000"/>
          </a:xfrm>
          <a:prstGeom prst="roundRect">
            <a:avLst>
              <a:gd name="adj" fmla="val 10448"/>
            </a:avLst>
          </a:prstGeom>
          <a:solidFill>
            <a:schemeClr val="bg1"/>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108000" tIns="72000" rIns="36000" bIns="36000" rtlCol="0" anchor="ctr" anchorCtr="0">
            <a:spAutoFit/>
          </a:bodyPr>
          <a:lstStyle>
            <a:defPPr>
              <a:defRPr lang="ja-JP"/>
            </a:defPPr>
            <a:lvl1pPr marL="0" algn="l" defTabSz="1001855" rtl="0" eaLnBrk="1" latinLnBrk="0" hangingPunct="1">
              <a:defRPr kumimoji="1" sz="2000" kern="1200">
                <a:solidFill>
                  <a:schemeClr val="lt1"/>
                </a:solidFill>
                <a:latin typeface="+mn-lt"/>
                <a:ea typeface="+mn-ea"/>
                <a:cs typeface="+mn-cs"/>
              </a:defRPr>
            </a:lvl1pPr>
            <a:lvl2pPr marL="500928" algn="l" defTabSz="1001855" rtl="0" eaLnBrk="1" latinLnBrk="0" hangingPunct="1">
              <a:defRPr kumimoji="1" sz="2000" kern="1200">
                <a:solidFill>
                  <a:schemeClr val="lt1"/>
                </a:solidFill>
                <a:latin typeface="+mn-lt"/>
                <a:ea typeface="+mn-ea"/>
                <a:cs typeface="+mn-cs"/>
              </a:defRPr>
            </a:lvl2pPr>
            <a:lvl3pPr marL="1001855" algn="l" defTabSz="1001855" rtl="0" eaLnBrk="1" latinLnBrk="0" hangingPunct="1">
              <a:defRPr kumimoji="1" sz="2000" kern="1200">
                <a:solidFill>
                  <a:schemeClr val="lt1"/>
                </a:solidFill>
                <a:latin typeface="+mn-lt"/>
                <a:ea typeface="+mn-ea"/>
                <a:cs typeface="+mn-cs"/>
              </a:defRPr>
            </a:lvl3pPr>
            <a:lvl4pPr marL="1502783" algn="l" defTabSz="1001855" rtl="0" eaLnBrk="1" latinLnBrk="0" hangingPunct="1">
              <a:defRPr kumimoji="1" sz="2000" kern="1200">
                <a:solidFill>
                  <a:schemeClr val="lt1"/>
                </a:solidFill>
                <a:latin typeface="+mn-lt"/>
                <a:ea typeface="+mn-ea"/>
                <a:cs typeface="+mn-cs"/>
              </a:defRPr>
            </a:lvl4pPr>
            <a:lvl5pPr marL="2003711" algn="l" defTabSz="1001855" rtl="0" eaLnBrk="1" latinLnBrk="0" hangingPunct="1">
              <a:defRPr kumimoji="1" sz="2000" kern="1200">
                <a:solidFill>
                  <a:schemeClr val="lt1"/>
                </a:solidFill>
                <a:latin typeface="+mn-lt"/>
                <a:ea typeface="+mn-ea"/>
                <a:cs typeface="+mn-cs"/>
              </a:defRPr>
            </a:lvl5pPr>
            <a:lvl6pPr marL="2504638" algn="l" defTabSz="1001855" rtl="0" eaLnBrk="1" latinLnBrk="0" hangingPunct="1">
              <a:defRPr kumimoji="1" sz="2000" kern="1200">
                <a:solidFill>
                  <a:schemeClr val="lt1"/>
                </a:solidFill>
                <a:latin typeface="+mn-lt"/>
                <a:ea typeface="+mn-ea"/>
                <a:cs typeface="+mn-cs"/>
              </a:defRPr>
            </a:lvl6pPr>
            <a:lvl7pPr marL="3005566" algn="l" defTabSz="1001855" rtl="0" eaLnBrk="1" latinLnBrk="0" hangingPunct="1">
              <a:defRPr kumimoji="1" sz="2000" kern="1200">
                <a:solidFill>
                  <a:schemeClr val="lt1"/>
                </a:solidFill>
                <a:latin typeface="+mn-lt"/>
                <a:ea typeface="+mn-ea"/>
                <a:cs typeface="+mn-cs"/>
              </a:defRPr>
            </a:lvl7pPr>
            <a:lvl8pPr marL="3506494" algn="l" defTabSz="1001855" rtl="0" eaLnBrk="1" latinLnBrk="0" hangingPunct="1">
              <a:defRPr kumimoji="1" sz="2000" kern="1200">
                <a:solidFill>
                  <a:schemeClr val="lt1"/>
                </a:solidFill>
                <a:latin typeface="+mn-lt"/>
                <a:ea typeface="+mn-ea"/>
                <a:cs typeface="+mn-cs"/>
              </a:defRPr>
            </a:lvl8pPr>
            <a:lvl9pPr marL="4007421" algn="l" defTabSz="1001855" rtl="0" eaLnBrk="1" latinLnBrk="0" hangingPunct="1">
              <a:defRPr kumimoji="1" sz="2000" kern="1200">
                <a:solidFill>
                  <a:schemeClr val="lt1"/>
                </a:solidFill>
                <a:latin typeface="+mn-lt"/>
                <a:ea typeface="+mn-ea"/>
                <a:cs typeface="+mn-cs"/>
              </a:defRPr>
            </a:lvl9pPr>
          </a:lstStyle>
          <a:p>
            <a:pPr eaLnBrk="0" hangingPunct="0">
              <a:lnSpc>
                <a:spcPts val="2000"/>
              </a:lnSpc>
              <a:spcBef>
                <a:spcPts val="600"/>
              </a:spcBef>
            </a:pPr>
            <a:r>
              <a:rPr lang="ja-JP" altLang="en-US"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日 時</a:t>
            </a:r>
            <a:r>
              <a:rPr lang="en-US" altLang="ja-JP"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令和</a:t>
            </a:r>
            <a:r>
              <a:rPr lang="en-US" altLang="ja-JP"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9</a:t>
            </a:r>
            <a:r>
              <a:rPr lang="ja-JP" altLang="en-US"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火</a:t>
            </a:r>
            <a:r>
              <a:rPr lang="en-US" altLang="ja-JP"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14:00</a:t>
            </a:r>
            <a:r>
              <a:rPr lang="ja-JP" altLang="en-US"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a:t>
            </a:r>
            <a:r>
              <a:rPr lang="en-US" altLang="ja-JP"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16:00</a:t>
            </a:r>
            <a:endParaRPr lang="en-US" altLang="ja-JP" sz="1600" b="1" u="sng"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2000"/>
              </a:lnSpc>
            </a:pPr>
            <a:r>
              <a:rPr lang="ja-JP" altLang="en-US"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会 場</a:t>
            </a:r>
            <a:r>
              <a:rPr lang="en-US" altLang="ja-JP"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8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rPr>
              <a:t>ハローワーク大津 大会議室</a:t>
            </a:r>
            <a:endParaRPr lang="en-US" altLang="ja-JP" sz="1600" b="1" dirty="0">
              <a:solidFill>
                <a:schemeClr val="tx1"/>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2000"/>
              </a:lnSpc>
            </a:pPr>
            <a:r>
              <a:rPr lang="ja-JP" altLang="en-US"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（大津市打出浜</a:t>
            </a:r>
            <a:r>
              <a:rPr lang="en-US" altLang="ja-JP"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14</a:t>
            </a:r>
            <a:r>
              <a:rPr lang="ja-JP" altLang="en-US"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番</a:t>
            </a:r>
            <a:r>
              <a:rPr lang="en-US" altLang="ja-JP"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15</a:t>
            </a:r>
            <a:r>
              <a:rPr lang="ja-JP" altLang="en-US"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号 滋賀労働総合庁舎２階）</a:t>
            </a:r>
            <a:endParaRPr lang="en-US" altLang="ja-JP"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2000"/>
              </a:lnSpc>
              <a:spcBef>
                <a:spcPts val="600"/>
              </a:spcBef>
            </a:pPr>
            <a:r>
              <a:rPr lang="ja-JP" altLang="en-US"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定 員</a:t>
            </a:r>
            <a:r>
              <a:rPr lang="en-US" altLang="ja-JP" sz="18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8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 </a:t>
            </a:r>
            <a:r>
              <a:rPr lang="en-US" altLang="ja-JP" sz="18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40</a:t>
            </a:r>
            <a:r>
              <a:rPr lang="ja-JP" altLang="en-US" sz="18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名</a:t>
            </a:r>
            <a:r>
              <a:rPr lang="ja-JP" altLang="en-US" sz="18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（先着順）　</a:t>
            </a:r>
            <a:endParaRPr lang="en-US" altLang="ja-JP"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2000"/>
              </a:lnSpc>
              <a:spcBef>
                <a:spcPts val="600"/>
              </a:spcBef>
            </a:pPr>
            <a:r>
              <a:rPr lang="ja-JP" altLang="en-US"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申込期限</a:t>
            </a:r>
            <a:r>
              <a:rPr lang="en-US" altLang="ja-JP"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 </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令和</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25</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日</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火</a:t>
            </a:r>
            <a:r>
              <a:rPr lang="en-US" altLang="ja-JP"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p>
          <a:p>
            <a:pPr eaLnBrk="0" hangingPunct="0">
              <a:spcBef>
                <a:spcPts val="600"/>
              </a:spcBef>
            </a:pPr>
            <a:r>
              <a:rPr lang="ja-JP" altLang="en-US" sz="1600" b="1"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申込方法：</a:t>
            </a:r>
            <a:r>
              <a:rPr lang="ja-JP" altLang="en-US"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裏面の参加申込書にご記入の上、申込み期限内に</a:t>
            </a:r>
            <a:endParaRPr lang="en-US" altLang="ja-JP"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endParaRPr>
          </a:p>
          <a:p>
            <a:pPr lvl="2" eaLnBrk="0" hangingPunct="0"/>
            <a:r>
              <a:rPr lang="ja-JP" altLang="en-US"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ハローワーク大津宛に郵送、Ｅメール、お電話の</a:t>
            </a:r>
            <a:endParaRPr lang="en-US" altLang="ja-JP"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endParaRPr>
          </a:p>
          <a:p>
            <a:pPr lvl="2" eaLnBrk="0" hangingPunct="0"/>
            <a:r>
              <a:rPr lang="ja-JP" altLang="en-US"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rPr>
              <a:t>いずれかの方法でお申込み下さい。</a:t>
            </a:r>
            <a:endParaRPr lang="en-US" altLang="ja-JP" sz="1600" dirty="0">
              <a:solidFill>
                <a:srgbClr val="002060"/>
              </a:solidFill>
              <a:latin typeface="メイリオ" panose="020B0604030504040204" pitchFamily="50" charset="-128"/>
              <a:ea typeface="メイリオ" panose="020B0604030504040204" pitchFamily="50" charset="-128"/>
              <a:cs typeface="メイリオ" panose="020B0604030504040204" pitchFamily="50" charset="-128"/>
            </a:endParaRPr>
          </a:p>
          <a:p>
            <a:pPr eaLnBrk="0" hangingPunct="0">
              <a:lnSpc>
                <a:spcPts val="2000"/>
              </a:lnSpc>
            </a:pPr>
            <a:r>
              <a:rPr lang="en-US" altLang="ja-JP" sz="1400" b="1"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r>
              <a:rPr lang="ja-JP" altLang="en-US" sz="14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申込が多数となり会場の都合上、ご参加いただけない場合はご連絡いたします</a:t>
            </a:r>
            <a:r>
              <a:rPr lang="en-US" altLang="ja-JP" sz="1400" b="1" u="sng" dirty="0">
                <a:solidFill>
                  <a:srgbClr val="FF0000"/>
                </a:solidFill>
                <a:latin typeface="メイリオ" panose="020B0604030504040204" pitchFamily="50" charset="-128"/>
                <a:ea typeface="メイリオ" panose="020B0604030504040204" pitchFamily="50" charset="-128"/>
                <a:cs typeface="メイリオ" panose="020B0604030504040204" pitchFamily="50" charset="-128"/>
              </a:rPr>
              <a:t>｡</a:t>
            </a:r>
          </a:p>
        </p:txBody>
      </p:sp>
      <p:sp>
        <p:nvSpPr>
          <p:cNvPr id="34" name="フローチャート: 代替処理 33"/>
          <p:cNvSpPr/>
          <p:nvPr/>
        </p:nvSpPr>
        <p:spPr>
          <a:xfrm>
            <a:off x="108000" y="8928000"/>
            <a:ext cx="1368210" cy="612000"/>
          </a:xfrm>
          <a:prstGeom prst="flowChartAlternateProcess">
            <a:avLst/>
          </a:prstGeom>
          <a:solidFill>
            <a:srgbClr val="002060"/>
          </a:solidFill>
          <a:ln>
            <a:solidFill>
              <a:schemeClr val="bg1"/>
            </a:solidFill>
          </a:ln>
        </p:spPr>
        <p:style>
          <a:lnRef idx="2">
            <a:schemeClr val="accent6"/>
          </a:lnRef>
          <a:fillRef idx="1">
            <a:schemeClr val="lt1"/>
          </a:fillRef>
          <a:effectRef idx="0">
            <a:schemeClr val="accent6"/>
          </a:effectRef>
          <a:fontRef idx="minor">
            <a:schemeClr val="dk1"/>
          </a:fontRef>
        </p:style>
        <p:txBody>
          <a:bodyPr lIns="36000" tIns="36000" rIns="36000" bIns="36000" rtlCol="0" anchor="ctr"/>
          <a:lstStyle/>
          <a:p>
            <a:pPr algn="ctr"/>
            <a:r>
              <a:rPr kumimoji="1" lang="ja-JP" altLang="en-US" sz="1400" b="1" dirty="0">
                <a:solidFill>
                  <a:schemeClr val="bg1">
                    <a:lumMod val="95000"/>
                  </a:schemeClr>
                </a:solidFill>
                <a:latin typeface="メイリオ" panose="020B0604030504040204" pitchFamily="50" charset="-128"/>
                <a:ea typeface="メイリオ" panose="020B0604030504040204" pitchFamily="50" charset="-128"/>
              </a:rPr>
              <a:t>ご留意</a:t>
            </a:r>
            <a:endParaRPr kumimoji="1" lang="en-US" altLang="ja-JP" sz="1400" b="1" dirty="0">
              <a:solidFill>
                <a:schemeClr val="bg1">
                  <a:lumMod val="95000"/>
                </a:schemeClr>
              </a:solidFill>
              <a:latin typeface="メイリオ" panose="020B0604030504040204" pitchFamily="50" charset="-128"/>
              <a:ea typeface="メイリオ" panose="020B0604030504040204" pitchFamily="50" charset="-128"/>
            </a:endParaRPr>
          </a:p>
          <a:p>
            <a:pPr algn="ctr"/>
            <a:r>
              <a:rPr kumimoji="1" lang="ja-JP" altLang="en-US" sz="1400" b="1" dirty="0">
                <a:solidFill>
                  <a:schemeClr val="bg1">
                    <a:lumMod val="95000"/>
                  </a:schemeClr>
                </a:solidFill>
                <a:latin typeface="メイリオ" panose="020B0604030504040204" pitchFamily="50" charset="-128"/>
                <a:ea typeface="メイリオ" panose="020B0604030504040204" pitchFamily="50" charset="-128"/>
              </a:rPr>
              <a:t>ください</a:t>
            </a:r>
          </a:p>
        </p:txBody>
      </p:sp>
      <p:sp>
        <p:nvSpPr>
          <p:cNvPr id="17" name="AutoShape 2" descr="https://jpc-powerpoint.officeapps.live.com/pods/GetClipboardImage.ashx?Id=63d7de1e-0f1c-4aae-98e1-1aecab83dfe1&amp;DC=GJP1&amp;pkey=dd7ffd84-8f20-4b0d-8948-1df080423868&amp;wdwaccluster=GJP1"/>
          <p:cNvSpPr>
            <a:spLocks noChangeAspect="1" noChangeArrowheads="1"/>
          </p:cNvSpPr>
          <p:nvPr/>
        </p:nvSpPr>
        <p:spPr bwMode="auto">
          <a:xfrm>
            <a:off x="233363"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4" name="テキスト ボックス 13">
            <a:extLst>
              <a:ext uri="{FF2B5EF4-FFF2-40B4-BE49-F238E27FC236}">
                <a16:creationId xmlns:a16="http://schemas.microsoft.com/office/drawing/2014/main" id="{DD897AD6-C1AA-F36B-A445-A5B6F99A9FE5}"/>
              </a:ext>
            </a:extLst>
          </p:cNvPr>
          <p:cNvSpPr txBox="1"/>
          <p:nvPr/>
        </p:nvSpPr>
        <p:spPr>
          <a:xfrm>
            <a:off x="3636000" y="862027"/>
            <a:ext cx="3761397" cy="540000"/>
          </a:xfrm>
          <a:prstGeom prst="rect">
            <a:avLst/>
          </a:prstGeom>
          <a:noFill/>
        </p:spPr>
        <p:txBody>
          <a:bodyPr wrap="square" lIns="36000" tIns="36000" rIns="36000" bIns="36000" rtlCol="0">
            <a:spAutoFit/>
          </a:bodyPr>
          <a:lstStyle/>
          <a:p>
            <a:pPr>
              <a:lnSpc>
                <a:spcPts val="3000"/>
              </a:lnSpc>
            </a:pPr>
            <a:r>
              <a:rPr lang="ja-JP" altLang="en-US" sz="24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ハローワークで大津で</a:t>
            </a:r>
            <a:endParaRPr lang="en-US" altLang="ja-JP" sz="2400" b="1"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19" name="楕円 18">
            <a:extLst>
              <a:ext uri="{FF2B5EF4-FFF2-40B4-BE49-F238E27FC236}">
                <a16:creationId xmlns:a16="http://schemas.microsoft.com/office/drawing/2014/main" id="{952E10D4-BB9C-3DD0-6532-D7F3A62085D7}"/>
              </a:ext>
            </a:extLst>
          </p:cNvPr>
          <p:cNvSpPr/>
          <p:nvPr/>
        </p:nvSpPr>
        <p:spPr>
          <a:xfrm>
            <a:off x="194831" y="792000"/>
            <a:ext cx="3420000" cy="540000"/>
          </a:xfrm>
          <a:prstGeom prst="ellipse">
            <a:avLst/>
          </a:prstGeom>
          <a:solidFill>
            <a:schemeClr val="bg1"/>
          </a:solidFill>
          <a:ln>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wrap="none" lIns="0" tIns="180000" rIns="0" bIns="72000" rtlCol="0" anchor="ctr" anchorCtr="0">
            <a:spAutoFit/>
          </a:bodyPr>
          <a:lstStyle/>
          <a:p>
            <a:pPr algn="ctr">
              <a:lnSpc>
                <a:spcPts val="2000"/>
              </a:lnSpc>
            </a:pPr>
            <a:r>
              <a:rPr lang="ja-JP" altLang="en-US" sz="2400" b="1" dirty="0">
                <a:solidFill>
                  <a:srgbClr val="002060"/>
                </a:solidFill>
                <a:latin typeface="メイリオ" panose="020B0604030504040204" pitchFamily="50" charset="-128"/>
                <a:ea typeface="メイリオ" panose="020B0604030504040204" pitchFamily="50" charset="-128"/>
              </a:rPr>
              <a:t>令和８年９月１日</a:t>
            </a:r>
          </a:p>
        </p:txBody>
      </p:sp>
      <p:sp>
        <p:nvSpPr>
          <p:cNvPr id="21" name="四角形: 角を丸くする 20">
            <a:extLst>
              <a:ext uri="{FF2B5EF4-FFF2-40B4-BE49-F238E27FC236}">
                <a16:creationId xmlns:a16="http://schemas.microsoft.com/office/drawing/2014/main" id="{D949DAAA-0CAC-F3C7-B663-8331CB2FFF97}"/>
              </a:ext>
            </a:extLst>
          </p:cNvPr>
          <p:cNvSpPr/>
          <p:nvPr/>
        </p:nvSpPr>
        <p:spPr>
          <a:xfrm>
            <a:off x="180000" y="7812000"/>
            <a:ext cx="6840000" cy="504000"/>
          </a:xfrm>
          <a:prstGeom prst="roundRect">
            <a:avLst/>
          </a:prstGeom>
          <a:pattFill prst="pct40">
            <a:fgClr>
              <a:srgbClr val="FFFF00"/>
            </a:fgClr>
            <a:bgClr>
              <a:schemeClr val="bg1"/>
            </a:bgClr>
          </a:pattFill>
        </p:spPr>
        <p:style>
          <a:lnRef idx="2">
            <a:schemeClr val="accent1">
              <a:shade val="15000"/>
            </a:schemeClr>
          </a:lnRef>
          <a:fillRef idx="1">
            <a:schemeClr val="accent1"/>
          </a:fillRef>
          <a:effectRef idx="0">
            <a:schemeClr val="accent1"/>
          </a:effectRef>
          <a:fontRef idx="minor">
            <a:schemeClr val="lt1"/>
          </a:fontRef>
        </p:style>
        <p:txBody>
          <a:bodyPr lIns="180000" tIns="36000" rIns="72000" rtlCol="0" anchor="t" anchorCtr="0">
            <a:spAutoFit/>
          </a:bodyPr>
          <a:lstStyle/>
          <a:p>
            <a:pPr>
              <a:lnSpc>
                <a:spcPts val="1500"/>
              </a:lnSpc>
            </a:pPr>
            <a:r>
              <a:rPr lang="ja-JP" altLang="en-US" sz="1200" b="1" dirty="0">
                <a:solidFill>
                  <a:schemeClr val="tx1"/>
                </a:solidFill>
                <a:latin typeface="Meiryo UI" panose="020B0604030504040204" pitchFamily="50" charset="-128"/>
                <a:ea typeface="Meiryo UI" panose="020B0604030504040204" pitchFamily="50" charset="-128"/>
              </a:rPr>
              <a:t>しごとサポーター</a:t>
            </a:r>
            <a:r>
              <a:rPr lang="ja-JP" altLang="en-US" sz="1200" b="1" dirty="0">
                <a:solidFill>
                  <a:srgbClr val="FF0000"/>
                </a:solidFill>
                <a:latin typeface="Meiryo UI" panose="020B0604030504040204" pitchFamily="50" charset="-128"/>
                <a:ea typeface="Meiryo UI" panose="020B0604030504040204" pitchFamily="50" charset="-128"/>
              </a:rPr>
              <a:t>ポータルサイト</a:t>
            </a:r>
            <a:r>
              <a:rPr lang="ja-JP" altLang="en-US" sz="1200" b="1" dirty="0">
                <a:solidFill>
                  <a:schemeClr val="tx1"/>
                </a:solidFill>
                <a:latin typeface="Meiryo UI" panose="020B0604030504040204" pitchFamily="50" charset="-128"/>
                <a:ea typeface="Meiryo UI" panose="020B0604030504040204" pitchFamily="50" charset="-128"/>
              </a:rPr>
              <a:t>を開設しています。</a:t>
            </a:r>
            <a:endParaRPr lang="en-US" altLang="ja-JP" sz="1200" b="1" dirty="0">
              <a:solidFill>
                <a:schemeClr val="tx1"/>
              </a:solidFill>
              <a:latin typeface="Meiryo UI" panose="020B0604030504040204" pitchFamily="50" charset="-128"/>
              <a:ea typeface="Meiryo UI" panose="020B0604030504040204" pitchFamily="50" charset="-128"/>
            </a:endParaRPr>
          </a:p>
          <a:p>
            <a:pPr>
              <a:lnSpc>
                <a:spcPts val="1500"/>
              </a:lnSpc>
            </a:pPr>
            <a:r>
              <a:rPr lang="ja-JP" altLang="en-US" sz="1200" b="1" dirty="0">
                <a:solidFill>
                  <a:schemeClr val="tx1"/>
                </a:solidFill>
                <a:latin typeface="Meiryo UI" panose="020B0604030504040204" pitchFamily="50" charset="-128"/>
                <a:ea typeface="Meiryo UI" panose="020B0604030504040204" pitchFamily="50" charset="-128"/>
              </a:rPr>
              <a:t>受講者の声をはじめ、幅広い情報をご覧いただけます。</a:t>
            </a:r>
            <a:endParaRPr lang="en-US" altLang="ja-JP" sz="1600" b="1" dirty="0">
              <a:solidFill>
                <a:schemeClr val="tx1"/>
              </a:solidFill>
              <a:latin typeface="Meiryo UI" panose="020B0604030504040204" pitchFamily="50" charset="-128"/>
              <a:ea typeface="Meiryo UI" panose="020B0604030504040204" pitchFamily="50" charset="-128"/>
            </a:endParaRPr>
          </a:p>
        </p:txBody>
      </p:sp>
      <p:pic>
        <p:nvPicPr>
          <p:cNvPr id="24" name="図 23">
            <a:extLst>
              <a:ext uri="{FF2B5EF4-FFF2-40B4-BE49-F238E27FC236}">
                <a16:creationId xmlns:a16="http://schemas.microsoft.com/office/drawing/2014/main" id="{CF0A897F-881B-717D-D1D3-26F3924D87D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372000" y="7848654"/>
            <a:ext cx="432000" cy="432000"/>
          </a:xfrm>
          <a:prstGeom prst="rect">
            <a:avLst/>
          </a:prstGeom>
        </p:spPr>
      </p:pic>
      <p:sp>
        <p:nvSpPr>
          <p:cNvPr id="61" name="正方形/長方形 60"/>
          <p:cNvSpPr/>
          <p:nvPr/>
        </p:nvSpPr>
        <p:spPr>
          <a:xfrm>
            <a:off x="5688000" y="7920000"/>
            <a:ext cx="432000" cy="288000"/>
          </a:xfrm>
          <a:prstGeom prst="rec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lstStyle/>
          <a:p>
            <a:pPr algn="ctr"/>
            <a:r>
              <a:rPr lang="ja-JP" altLang="en-US" sz="1000" dirty="0">
                <a:solidFill>
                  <a:schemeClr val="tx1"/>
                </a:solidFill>
              </a:rPr>
              <a:t>検索</a:t>
            </a:r>
            <a:endParaRPr kumimoji="1" lang="ja-JP" altLang="en-US" sz="1000" dirty="0">
              <a:solidFill>
                <a:schemeClr val="tx1"/>
              </a:solidFill>
            </a:endParaRPr>
          </a:p>
        </p:txBody>
      </p:sp>
      <p:sp>
        <p:nvSpPr>
          <p:cNvPr id="64" name="上矢印 63"/>
          <p:cNvSpPr/>
          <p:nvPr/>
        </p:nvSpPr>
        <p:spPr>
          <a:xfrm rot="17700000">
            <a:off x="6106436" y="7973473"/>
            <a:ext cx="144000" cy="360000"/>
          </a:xfrm>
          <a:prstGeom prst="upArrow">
            <a:avLst>
              <a:gd name="adj1" fmla="val 28428"/>
              <a:gd name="adj2" fmla="val 78475"/>
            </a:avLst>
          </a:prstGeom>
          <a:solidFill>
            <a:srgbClr val="00206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600FBBDE-CE34-9F31-76D4-6470EB4A77E2}"/>
              </a:ext>
            </a:extLst>
          </p:cNvPr>
          <p:cNvSpPr/>
          <p:nvPr/>
        </p:nvSpPr>
        <p:spPr>
          <a:xfrm>
            <a:off x="4392000" y="7920000"/>
            <a:ext cx="1224000" cy="288000"/>
          </a:xfrm>
          <a:prstGeom prst="rect">
            <a:avLst/>
          </a:prstGeom>
          <a:solidFill>
            <a:schemeClr val="bg1"/>
          </a:solidFill>
          <a:ln w="127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spAutoFit/>
          </a:bodyPr>
          <a:lstStyle/>
          <a:p>
            <a:pPr algn="ctr"/>
            <a:r>
              <a:rPr kumimoji="1" lang="ja-JP" altLang="en-US" sz="1000" dirty="0">
                <a:solidFill>
                  <a:schemeClr val="tx1"/>
                </a:solidFill>
              </a:rPr>
              <a:t>しごとサポーター</a:t>
            </a:r>
          </a:p>
        </p:txBody>
      </p:sp>
      <p:sp>
        <p:nvSpPr>
          <p:cNvPr id="63" name="ストライプ矢印 62"/>
          <p:cNvSpPr/>
          <p:nvPr/>
        </p:nvSpPr>
        <p:spPr>
          <a:xfrm>
            <a:off x="3960000" y="8028000"/>
            <a:ext cx="360000" cy="72000"/>
          </a:xfrm>
          <a:prstGeom prst="stripedRightArrow">
            <a:avLst>
              <a:gd name="adj1" fmla="val 74357"/>
              <a:gd name="adj2" fmla="val 50000"/>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9" name="正方形/長方形 38">
            <a:extLst>
              <a:ext uri="{FF2B5EF4-FFF2-40B4-BE49-F238E27FC236}">
                <a16:creationId xmlns:a16="http://schemas.microsoft.com/office/drawing/2014/main" id="{7367F67F-E0BF-4586-7AB4-8AE88A51E4C5}"/>
              </a:ext>
            </a:extLst>
          </p:cNvPr>
          <p:cNvSpPr/>
          <p:nvPr/>
        </p:nvSpPr>
        <p:spPr>
          <a:xfrm>
            <a:off x="6228000" y="8424000"/>
            <a:ext cx="396000" cy="226591"/>
          </a:xfrm>
          <a:prstGeom prst="rect">
            <a:avLst/>
          </a:prstGeom>
          <a:solidFill>
            <a:schemeClr val="bg1">
              <a:lumMod val="6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36000" rIns="36000" bIns="36000" rtlCol="0" anchor="ctr">
            <a:spAutoFit/>
          </a:bodyPr>
          <a:lstStyle/>
          <a:p>
            <a:pPr algn="ctr"/>
            <a:r>
              <a:rPr lang="ja-JP" altLang="en-US" sz="1000" dirty="0">
                <a:solidFill>
                  <a:schemeClr val="tx1"/>
                </a:solidFill>
              </a:rPr>
              <a:t>検索</a:t>
            </a:r>
            <a:endParaRPr kumimoji="1" lang="ja-JP" altLang="en-US" sz="1000" dirty="0">
              <a:solidFill>
                <a:schemeClr val="tx1"/>
              </a:solidFill>
            </a:endParaRPr>
          </a:p>
        </p:txBody>
      </p:sp>
      <p:sp>
        <p:nvSpPr>
          <p:cNvPr id="46" name="ストライプ矢印 62">
            <a:extLst>
              <a:ext uri="{FF2B5EF4-FFF2-40B4-BE49-F238E27FC236}">
                <a16:creationId xmlns:a16="http://schemas.microsoft.com/office/drawing/2014/main" id="{ADA8AB4C-DFBA-6F9B-9F41-0AFE21E5B96A}"/>
              </a:ext>
            </a:extLst>
          </p:cNvPr>
          <p:cNvSpPr/>
          <p:nvPr/>
        </p:nvSpPr>
        <p:spPr>
          <a:xfrm>
            <a:off x="3960000" y="8496000"/>
            <a:ext cx="360000" cy="72000"/>
          </a:xfrm>
          <a:prstGeom prst="stripedRightArrow">
            <a:avLst>
              <a:gd name="adj1" fmla="val 74357"/>
              <a:gd name="adj2" fmla="val 50000"/>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上矢印 63">
            <a:extLst>
              <a:ext uri="{FF2B5EF4-FFF2-40B4-BE49-F238E27FC236}">
                <a16:creationId xmlns:a16="http://schemas.microsoft.com/office/drawing/2014/main" id="{50E25A9B-F679-1B25-DD26-6B44BF02F476}"/>
              </a:ext>
            </a:extLst>
          </p:cNvPr>
          <p:cNvSpPr/>
          <p:nvPr/>
        </p:nvSpPr>
        <p:spPr>
          <a:xfrm rot="17102876">
            <a:off x="6686190" y="8395232"/>
            <a:ext cx="144000" cy="396000"/>
          </a:xfrm>
          <a:prstGeom prst="upArrow">
            <a:avLst>
              <a:gd name="adj1" fmla="val 28428"/>
              <a:gd name="adj2" fmla="val 78475"/>
            </a:avLst>
          </a:prstGeom>
          <a:solidFill>
            <a:srgbClr val="002060"/>
          </a:solidFill>
          <a:ln w="9525">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51806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22" name="AutoShape 28" descr="C:\Users\261747\AppData\Local\Microsoft\Windows\Temporary Internet Files\Content.IE5\31IBFHOO\map.gif"/>
          <p:cNvSpPr>
            <a:spLocks noChangeAspect="1" noChangeArrowheads="1"/>
          </p:cNvSpPr>
          <p:nvPr/>
        </p:nvSpPr>
        <p:spPr bwMode="auto">
          <a:xfrm>
            <a:off x="89867" y="-154002"/>
            <a:ext cx="317940" cy="344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marL="742950" indent="-285750">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endParaRPr lang="ja-JP" altLang="en-US" sz="1878">
              <a:latin typeface="Arial" panose="020B0604020202020204" pitchFamily="34" charset="0"/>
            </a:endParaRPr>
          </a:p>
        </p:txBody>
      </p:sp>
      <p:sp>
        <p:nvSpPr>
          <p:cNvPr id="7" name="角丸四角形 6"/>
          <p:cNvSpPr/>
          <p:nvPr/>
        </p:nvSpPr>
        <p:spPr>
          <a:xfrm>
            <a:off x="72000" y="36000"/>
            <a:ext cx="6984000" cy="2772000"/>
          </a:xfrm>
          <a:prstGeom prst="roundRect">
            <a:avLst/>
          </a:prstGeom>
          <a:solidFill>
            <a:srgbClr val="002060"/>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72000" anchor="ctr"/>
          <a:lstStyle/>
          <a:p>
            <a:pPr algn="ctr" eaLnBrk="1" hangingPunct="1">
              <a:defRPr/>
            </a:pPr>
            <a:r>
              <a:rPr lang="ja-JP" altLang="en-US" sz="2800" b="1" spc="-104" dirty="0">
                <a:solidFill>
                  <a:schemeClr val="bg1"/>
                </a:solidFill>
                <a:latin typeface="+mj-ea"/>
              </a:rPr>
              <a:t>精神・発達障害者しごとサポーター養成講座</a:t>
            </a:r>
            <a:endParaRPr lang="en-US" altLang="ja-JP" sz="2800" b="1" spc="-104" dirty="0">
              <a:solidFill>
                <a:schemeClr val="bg1"/>
              </a:solidFill>
              <a:latin typeface="+mj-ea"/>
            </a:endParaRPr>
          </a:p>
          <a:p>
            <a:pPr algn="ctr">
              <a:defRPr/>
            </a:pPr>
            <a:r>
              <a:rPr lang="ja-JP" altLang="en-US" sz="2800" b="1" u="sng"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令和</a:t>
            </a:r>
            <a:r>
              <a:rPr lang="en-US" altLang="ja-JP" sz="2800" b="1" u="sng"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8</a:t>
            </a:r>
            <a:r>
              <a:rPr lang="ja-JP" altLang="en-US" sz="2800" b="1" u="sng"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年</a:t>
            </a:r>
            <a:r>
              <a:rPr lang="en-US" altLang="ja-JP" sz="2800" b="1" u="sng"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9</a:t>
            </a:r>
            <a:r>
              <a:rPr lang="ja-JP" altLang="en-US" sz="2800" b="1" u="sng"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月</a:t>
            </a:r>
            <a:r>
              <a:rPr lang="en-US" altLang="ja-JP" sz="2800" b="1" u="sng"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1</a:t>
            </a:r>
            <a:r>
              <a:rPr lang="ja-JP" altLang="en-US" sz="2800" b="1" u="sng"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rPr>
              <a:t>日開催分　</a:t>
            </a:r>
            <a:endParaRPr lang="en-US" altLang="ja-JP" sz="2800" b="1" u="sng" dirty="0">
              <a:solidFill>
                <a:srgbClr val="FFFF00"/>
              </a:solidFill>
              <a:latin typeface="メイリオ" panose="020B0604030504040204" pitchFamily="50" charset="-128"/>
              <a:ea typeface="メイリオ" panose="020B0604030504040204" pitchFamily="50" charset="-128"/>
              <a:cs typeface="メイリオ" panose="020B0604030504040204" pitchFamily="50" charset="-128"/>
            </a:endParaRPr>
          </a:p>
          <a:p>
            <a:pPr algn="ctr">
              <a:defRPr/>
            </a:pPr>
            <a:r>
              <a:rPr lang="ja-JP" altLang="en-US" sz="2800" b="1" spc="-104" dirty="0">
                <a:solidFill>
                  <a:schemeClr val="bg1"/>
                </a:solidFill>
                <a:latin typeface="+mj-ea"/>
              </a:rPr>
              <a:t>参加申込書</a:t>
            </a:r>
            <a:r>
              <a:rPr lang="ja-JP" altLang="en-US" sz="2800" b="1" dirty="0">
                <a:solidFill>
                  <a:schemeClr val="bg1"/>
                </a:solidFill>
                <a:latin typeface="+mj-ea"/>
              </a:rPr>
              <a:t>　</a:t>
            </a:r>
            <a:endParaRPr lang="en-US" altLang="ja-JP" sz="2800" b="1" dirty="0">
              <a:solidFill>
                <a:schemeClr val="bg1"/>
              </a:solidFill>
              <a:latin typeface="+mj-ea"/>
            </a:endParaRPr>
          </a:p>
          <a:p>
            <a:pPr algn="ctr">
              <a:lnSpc>
                <a:spcPts val="1000"/>
              </a:lnSpc>
              <a:defRPr/>
            </a:pPr>
            <a:endParaRPr lang="en-US" altLang="ja-JP" sz="2400" b="1" spc="-104" dirty="0">
              <a:solidFill>
                <a:schemeClr val="bg1"/>
              </a:solidFill>
              <a:latin typeface="+mj-ea"/>
            </a:endParaRPr>
          </a:p>
          <a:p>
            <a:pPr>
              <a:lnSpc>
                <a:spcPts val="1700"/>
              </a:lnSpc>
              <a:defRPr/>
            </a:pPr>
            <a:r>
              <a:rPr lang="ja-JP" altLang="en-US" sz="1600" b="1" u="sng" dirty="0">
                <a:solidFill>
                  <a:schemeClr val="bg1"/>
                </a:solidFill>
                <a:latin typeface="+mj-ea"/>
              </a:rPr>
              <a:t>■郵送またはメールによる申込方法　</a:t>
            </a:r>
            <a:endParaRPr lang="en-US" altLang="ja-JP" sz="1600" b="1" u="sng" dirty="0">
              <a:solidFill>
                <a:schemeClr val="bg1"/>
              </a:solidFill>
              <a:latin typeface="+mj-ea"/>
            </a:endParaRPr>
          </a:p>
          <a:p>
            <a:pPr>
              <a:lnSpc>
                <a:spcPts val="1700"/>
              </a:lnSpc>
              <a:defRPr/>
            </a:pPr>
            <a:r>
              <a:rPr lang="ja-JP" altLang="en-US" sz="1600" b="1" dirty="0">
                <a:solidFill>
                  <a:schemeClr val="bg1"/>
                </a:solidFill>
                <a:latin typeface="+mj-ea"/>
              </a:rPr>
              <a:t>　 下記にご記入の上、ハローワーク大津までお申込みください。</a:t>
            </a:r>
            <a:endParaRPr lang="en-US" altLang="ja-JP" sz="1600" b="1" dirty="0">
              <a:solidFill>
                <a:schemeClr val="bg1"/>
              </a:solidFill>
              <a:latin typeface="+mj-ea"/>
            </a:endParaRPr>
          </a:p>
          <a:p>
            <a:pPr>
              <a:lnSpc>
                <a:spcPts val="1000"/>
              </a:lnSpc>
              <a:defRPr/>
            </a:pPr>
            <a:endParaRPr lang="en-US" altLang="ja-JP" sz="1600" b="1" dirty="0">
              <a:solidFill>
                <a:schemeClr val="bg1"/>
              </a:solidFill>
              <a:latin typeface="+mj-ea"/>
            </a:endParaRPr>
          </a:p>
          <a:p>
            <a:pPr>
              <a:lnSpc>
                <a:spcPts val="1700"/>
              </a:lnSpc>
              <a:defRPr/>
            </a:pPr>
            <a:r>
              <a:rPr lang="ja-JP" altLang="en-US" sz="1600" b="1" u="sng" dirty="0">
                <a:solidFill>
                  <a:schemeClr val="bg1"/>
                </a:solidFill>
                <a:latin typeface="+mj-ea"/>
              </a:rPr>
              <a:t>■電話による申込方法　</a:t>
            </a:r>
            <a:endParaRPr lang="en-US" altLang="ja-JP" sz="1600" b="1" u="sng" dirty="0">
              <a:solidFill>
                <a:schemeClr val="bg1"/>
              </a:solidFill>
              <a:latin typeface="+mj-ea"/>
            </a:endParaRPr>
          </a:p>
          <a:p>
            <a:pPr>
              <a:lnSpc>
                <a:spcPts val="1700"/>
              </a:lnSpc>
              <a:defRPr/>
            </a:pPr>
            <a:r>
              <a:rPr lang="ja-JP" altLang="en-US" sz="1600" b="1" dirty="0">
                <a:solidFill>
                  <a:schemeClr val="bg1"/>
                </a:solidFill>
                <a:latin typeface="+mj-ea"/>
              </a:rPr>
              <a:t>　下記の内容をハローワーク大津・職業相談第二部門までお電話でお知らせください。</a:t>
            </a:r>
            <a:endParaRPr lang="en-US" altLang="ja-JP" sz="1600" b="1" dirty="0">
              <a:solidFill>
                <a:schemeClr val="bg1"/>
              </a:solidFill>
              <a:latin typeface="+mj-ea"/>
            </a:endParaRPr>
          </a:p>
        </p:txBody>
      </p:sp>
      <p:graphicFrame>
        <p:nvGraphicFramePr>
          <p:cNvPr id="5" name="表 4"/>
          <p:cNvGraphicFramePr>
            <a:graphicFrameLocks noGrp="1"/>
          </p:cNvGraphicFramePr>
          <p:nvPr>
            <p:extLst>
              <p:ext uri="{D42A27DB-BD31-4B8C-83A1-F6EECF244321}">
                <p14:modId xmlns:p14="http://schemas.microsoft.com/office/powerpoint/2010/main" val="977702155"/>
              </p:ext>
            </p:extLst>
          </p:nvPr>
        </p:nvGraphicFramePr>
        <p:xfrm>
          <a:off x="72000" y="5904000"/>
          <a:ext cx="6948000" cy="4104000"/>
        </p:xfrm>
        <a:graphic>
          <a:graphicData uri="http://schemas.openxmlformats.org/drawingml/2006/table">
            <a:tbl>
              <a:tblPr firstRow="1" bandRow="1">
                <a:tableStyleId>{5940675A-B579-460E-94D1-54222C63F5DA}</a:tableStyleId>
              </a:tblPr>
              <a:tblGrid>
                <a:gridCol w="1728250">
                  <a:extLst>
                    <a:ext uri="{9D8B030D-6E8A-4147-A177-3AD203B41FA5}">
                      <a16:colId xmlns:a16="http://schemas.microsoft.com/office/drawing/2014/main" val="3079910589"/>
                    </a:ext>
                  </a:extLst>
                </a:gridCol>
                <a:gridCol w="5219750">
                  <a:extLst>
                    <a:ext uri="{9D8B030D-6E8A-4147-A177-3AD203B41FA5}">
                      <a16:colId xmlns:a16="http://schemas.microsoft.com/office/drawing/2014/main" val="1512948413"/>
                    </a:ext>
                  </a:extLst>
                </a:gridCol>
              </a:tblGrid>
              <a:tr h="756000">
                <a:tc>
                  <a:txBody>
                    <a:bodyPr/>
                    <a:lstStyle/>
                    <a:p>
                      <a:pPr marL="0" marR="0" lvl="0" indent="0" algn="dist" defTabSz="540045" rtl="0" eaLnBrk="1" fontAlgn="auto" latinLnBrk="0" hangingPunct="1">
                        <a:lnSpc>
                          <a:spcPct val="100000"/>
                        </a:lnSpc>
                        <a:spcBef>
                          <a:spcPts val="0"/>
                        </a:spcBef>
                        <a:spcAft>
                          <a:spcPts val="0"/>
                        </a:spcAft>
                        <a:buClrTx/>
                        <a:buSzTx/>
                        <a:buFontTx/>
                        <a:buNone/>
                        <a:tabLst/>
                        <a:defRPr/>
                      </a:pPr>
                      <a:r>
                        <a:rPr kumimoji="1" lang="ja-JP" altLang="en-US" sz="1800" b="1" i="0" dirty="0"/>
                        <a:t>事業所名</a:t>
                      </a:r>
                      <a:endParaRPr kumimoji="1" lang="en-US" altLang="ja-JP" sz="1100" b="1" i="0" dirty="0"/>
                    </a:p>
                  </a:txBody>
                  <a:tcPr marL="91375" marR="91375" marT="45688" marB="45688" anchor="ctr"/>
                </a:tc>
                <a:tc>
                  <a:txBody>
                    <a:bodyPr/>
                    <a:lstStyle/>
                    <a:p>
                      <a:pPr>
                        <a:lnSpc>
                          <a:spcPct val="100000"/>
                        </a:lnSpc>
                      </a:pPr>
                      <a:endParaRPr kumimoji="1" lang="ja-JP" altLang="en-US" sz="2000" dirty="0"/>
                    </a:p>
                  </a:txBody>
                  <a:tcPr marL="91375" marR="91375" marT="45688" marB="45688" anchor="ctr"/>
                </a:tc>
                <a:extLst>
                  <a:ext uri="{0D108BD9-81ED-4DB2-BD59-A6C34878D82A}">
                    <a16:rowId xmlns:a16="http://schemas.microsoft.com/office/drawing/2014/main" val="2754559923"/>
                  </a:ext>
                </a:extLst>
              </a:tr>
              <a:tr h="936000">
                <a:tc>
                  <a:txBody>
                    <a:bodyPr/>
                    <a:lstStyle/>
                    <a:p>
                      <a:pPr marL="0" marR="0" indent="0" algn="dist" defTabSz="914400" rtl="0" eaLnBrk="1" fontAlgn="auto" latinLnBrk="0" hangingPunct="1">
                        <a:lnSpc>
                          <a:spcPct val="150000"/>
                        </a:lnSpc>
                        <a:spcBef>
                          <a:spcPts val="0"/>
                        </a:spcBef>
                        <a:spcAft>
                          <a:spcPts val="0"/>
                        </a:spcAft>
                        <a:buClrTx/>
                        <a:buSzTx/>
                        <a:buFontTx/>
                        <a:buNone/>
                        <a:tabLst/>
                        <a:defRPr/>
                      </a:pPr>
                      <a:r>
                        <a:rPr kumimoji="1" lang="ja-JP" altLang="en-US" sz="1800" b="1" u="none" dirty="0"/>
                        <a:t>参加者氏名</a:t>
                      </a:r>
                      <a:endParaRPr kumimoji="1" lang="en-US" altLang="ja-JP" sz="1800" b="1" u="none" dirty="0"/>
                    </a:p>
                  </a:txBody>
                  <a:tcPr marL="91375" marR="91375" marT="45688" marB="45688" anchor="ctr"/>
                </a:tc>
                <a:tc>
                  <a:txBody>
                    <a:bodyPr/>
                    <a:lstStyle/>
                    <a:p>
                      <a:pPr algn="l">
                        <a:lnSpc>
                          <a:spcPts val="500"/>
                        </a:lnSpc>
                      </a:pPr>
                      <a:endParaRPr kumimoji="1" lang="en-US" altLang="ja-JP" sz="1600" b="0" baseline="0" dirty="0">
                        <a:solidFill>
                          <a:schemeClr val="tx1"/>
                        </a:solidFill>
                      </a:endParaRPr>
                    </a:p>
                    <a:p>
                      <a:pPr algn="l">
                        <a:lnSpc>
                          <a:spcPts val="1920"/>
                        </a:lnSpc>
                      </a:pPr>
                      <a:r>
                        <a:rPr kumimoji="1" lang="ja-JP" altLang="en-US" sz="1600" b="0" baseline="0" dirty="0">
                          <a:solidFill>
                            <a:schemeClr val="tx1"/>
                          </a:solidFill>
                        </a:rPr>
                        <a:t>ふりがな</a:t>
                      </a:r>
                      <a:r>
                        <a:rPr kumimoji="1" lang="ja-JP" altLang="en-US" sz="1200" b="0" baseline="0" dirty="0">
                          <a:solidFill>
                            <a:schemeClr val="tx1"/>
                          </a:solidFill>
                        </a:rPr>
                        <a:t>　</a:t>
                      </a:r>
                      <a:r>
                        <a:rPr kumimoji="1" lang="ja-JP" altLang="en-US" sz="1400" b="0" baseline="0" dirty="0">
                          <a:solidFill>
                            <a:schemeClr val="tx1"/>
                          </a:solidFill>
                        </a:rPr>
                        <a:t>（　　　　　　　　　　　　　　　　　　　　　　　　　　　）</a:t>
                      </a:r>
                      <a:endParaRPr kumimoji="1" lang="en-US" altLang="ja-JP" sz="1600" b="1" u="none" dirty="0"/>
                    </a:p>
                    <a:p>
                      <a:pPr lvl="0" algn="l">
                        <a:lnSpc>
                          <a:spcPts val="1920"/>
                        </a:lnSpc>
                      </a:pPr>
                      <a:endParaRPr kumimoji="1" lang="en-US" altLang="ja-JP" sz="1600" b="1" u="none" dirty="0"/>
                    </a:p>
                    <a:p>
                      <a:pPr lvl="0" algn="l">
                        <a:lnSpc>
                          <a:spcPct val="150000"/>
                        </a:lnSpc>
                      </a:pPr>
                      <a:r>
                        <a:rPr kumimoji="1" lang="ja-JP" altLang="en-US" sz="1600" b="1" u="none" dirty="0"/>
                        <a:t>氏　　名　　　　</a:t>
                      </a:r>
                      <a:r>
                        <a:rPr kumimoji="1" lang="ja-JP" altLang="en-US" sz="1200" b="0" u="sng" dirty="0"/>
                        <a:t>　　　</a:t>
                      </a:r>
                    </a:p>
                  </a:txBody>
                  <a:tcPr marL="71949" marR="71949" marT="0" marB="35975"/>
                </a:tc>
                <a:extLst>
                  <a:ext uri="{0D108BD9-81ED-4DB2-BD59-A6C34878D82A}">
                    <a16:rowId xmlns:a16="http://schemas.microsoft.com/office/drawing/2014/main" val="3917711608"/>
                  </a:ext>
                </a:extLst>
              </a:tr>
              <a:tr h="756000">
                <a:tc>
                  <a:txBody>
                    <a:bodyPr/>
                    <a:lstStyle/>
                    <a:p>
                      <a:pPr marL="0" marR="0" lvl="0" indent="0" algn="dist" defTabSz="540045" rtl="0" eaLnBrk="1" fontAlgn="auto" latinLnBrk="0" hangingPunct="1">
                        <a:lnSpc>
                          <a:spcPct val="150000"/>
                        </a:lnSpc>
                        <a:spcBef>
                          <a:spcPts val="0"/>
                        </a:spcBef>
                        <a:spcAft>
                          <a:spcPts val="0"/>
                        </a:spcAft>
                        <a:buClrTx/>
                        <a:buSzTx/>
                        <a:buFontTx/>
                        <a:buNone/>
                        <a:tabLst/>
                        <a:defRPr/>
                      </a:pPr>
                      <a:r>
                        <a:rPr kumimoji="1" lang="ja-JP" altLang="en-US" sz="1800" b="1" dirty="0"/>
                        <a:t>部署・役職名</a:t>
                      </a:r>
                      <a:endParaRPr kumimoji="1" lang="en-US" altLang="ja-JP" sz="1800" b="1" dirty="0"/>
                    </a:p>
                  </a:txBody>
                  <a:tcPr marL="91375" marR="91375" marT="45688" marB="45688" anchor="ctr"/>
                </a:tc>
                <a:tc>
                  <a:txBody>
                    <a:bodyPr/>
                    <a:lstStyle/>
                    <a:p>
                      <a:endParaRPr kumimoji="1" lang="en-US" altLang="ja-JP" sz="2000" dirty="0"/>
                    </a:p>
                    <a:p>
                      <a:endParaRPr kumimoji="1" lang="en-US" altLang="ja-JP" sz="2000" dirty="0"/>
                    </a:p>
                  </a:txBody>
                  <a:tcPr marL="91375" marR="91375" marT="45688" marB="45688" anchor="ctr"/>
                </a:tc>
                <a:extLst>
                  <a:ext uri="{0D108BD9-81ED-4DB2-BD59-A6C34878D82A}">
                    <a16:rowId xmlns:a16="http://schemas.microsoft.com/office/drawing/2014/main" val="2698380612"/>
                  </a:ext>
                </a:extLst>
              </a:tr>
              <a:tr h="936000">
                <a:tc>
                  <a:txBody>
                    <a:bodyPr/>
                    <a:lstStyle/>
                    <a:p>
                      <a:pPr algn="dist">
                        <a:lnSpc>
                          <a:spcPct val="150000"/>
                        </a:lnSpc>
                      </a:pPr>
                      <a:r>
                        <a:rPr kumimoji="1" lang="ja-JP" altLang="en-US" sz="1800" b="1" dirty="0"/>
                        <a:t>所在地</a:t>
                      </a:r>
                      <a:endParaRPr kumimoji="1" lang="en-US" altLang="ja-JP" sz="1800" b="1" dirty="0"/>
                    </a:p>
                  </a:txBody>
                  <a:tcPr marL="91375" marR="91375" marT="45688" marB="45688" anchor="ctr"/>
                </a:tc>
                <a:tc>
                  <a:txBody>
                    <a:bodyPr/>
                    <a:lstStyle/>
                    <a:p>
                      <a:r>
                        <a:rPr kumimoji="1" lang="ja-JP" altLang="en-US" sz="1400" b="1" dirty="0"/>
                        <a:t>〒          　 </a:t>
                      </a:r>
                      <a:r>
                        <a:rPr kumimoji="1" lang="ja-JP" altLang="en-US" sz="2000" b="1" baseline="0" dirty="0"/>
                        <a:t> </a:t>
                      </a:r>
                      <a:r>
                        <a:rPr kumimoji="1" lang="en-US" altLang="ja-JP" sz="2000" b="1" baseline="0" dirty="0"/>
                        <a:t>-   </a:t>
                      </a:r>
                      <a:r>
                        <a:rPr kumimoji="1" lang="ja-JP" altLang="en-US" sz="2000" b="1" dirty="0"/>
                        <a:t>　　</a:t>
                      </a:r>
                      <a:endParaRPr kumimoji="1" lang="en-US" altLang="ja-JP" sz="1200" b="1" dirty="0"/>
                    </a:p>
                    <a:p>
                      <a:endParaRPr kumimoji="1" lang="en-US" altLang="ja-JP" sz="2000" b="1" dirty="0"/>
                    </a:p>
                  </a:txBody>
                  <a:tcPr marL="91375" marR="91375" marT="45688" marB="45688"/>
                </a:tc>
                <a:extLst>
                  <a:ext uri="{0D108BD9-81ED-4DB2-BD59-A6C34878D82A}">
                    <a16:rowId xmlns:a16="http://schemas.microsoft.com/office/drawing/2014/main" val="4135400938"/>
                  </a:ext>
                </a:extLst>
              </a:tr>
              <a:tr h="720000">
                <a:tc>
                  <a:txBody>
                    <a:bodyPr/>
                    <a:lstStyle/>
                    <a:p>
                      <a:pPr marL="0" marR="0" indent="0" algn="dist" defTabSz="914400" rtl="0" eaLnBrk="1" fontAlgn="auto" latinLnBrk="0" hangingPunct="1">
                        <a:lnSpc>
                          <a:spcPct val="150000"/>
                        </a:lnSpc>
                        <a:spcBef>
                          <a:spcPts val="0"/>
                        </a:spcBef>
                        <a:spcAft>
                          <a:spcPts val="0"/>
                        </a:spcAft>
                        <a:buClrTx/>
                        <a:buSzTx/>
                        <a:buFontTx/>
                        <a:buNone/>
                        <a:tabLst/>
                        <a:defRPr/>
                      </a:pPr>
                      <a:r>
                        <a:rPr kumimoji="1" lang="ja-JP" altLang="en-US" sz="1800" b="1" u="none" dirty="0"/>
                        <a:t>電話番号</a:t>
                      </a:r>
                      <a:endParaRPr kumimoji="1" lang="en-US" altLang="ja-JP" sz="1800" b="1" u="none" dirty="0"/>
                    </a:p>
                  </a:txBody>
                  <a:tcPr marL="91375" marR="91375" marT="45688" marB="45688" anchor="ctr"/>
                </a:tc>
                <a:tc>
                  <a:txBody>
                    <a:bodyPr/>
                    <a:lstStyle/>
                    <a:p>
                      <a:pPr algn="l">
                        <a:lnSpc>
                          <a:spcPct val="100000"/>
                        </a:lnSpc>
                      </a:pPr>
                      <a:r>
                        <a:rPr kumimoji="1" lang="ja-JP" altLang="en-US" sz="1400" b="1" dirty="0">
                          <a:sym typeface="Wingdings" panose="05000000000000000000" pitchFamily="2" charset="2"/>
                        </a:rPr>
                        <a:t>☎ 　（　　　　　　）　　　　　　　　</a:t>
                      </a:r>
                      <a:r>
                        <a:rPr kumimoji="1" lang="ja-JP" altLang="en-US" sz="1400" b="1" dirty="0"/>
                        <a:t>  </a:t>
                      </a:r>
                      <a:r>
                        <a:rPr kumimoji="1" lang="ja-JP" altLang="en-US" sz="2000" b="1" baseline="0" dirty="0"/>
                        <a:t> </a:t>
                      </a:r>
                      <a:r>
                        <a:rPr kumimoji="1" lang="en-US" altLang="ja-JP" sz="2000" b="1" baseline="0" dirty="0"/>
                        <a:t>-</a:t>
                      </a:r>
                      <a:endParaRPr kumimoji="1" lang="ja-JP" altLang="en-US" sz="2000" b="1" dirty="0"/>
                    </a:p>
                  </a:txBody>
                  <a:tcPr marL="91375" marR="91375" marT="45688" marB="45688" anchor="ctr"/>
                </a:tc>
                <a:extLst>
                  <a:ext uri="{0D108BD9-81ED-4DB2-BD59-A6C34878D82A}">
                    <a16:rowId xmlns:a16="http://schemas.microsoft.com/office/drawing/2014/main" val="3627555734"/>
                  </a:ext>
                </a:extLst>
              </a:tr>
            </a:tbl>
          </a:graphicData>
        </a:graphic>
      </p:graphicFrame>
      <p:sp>
        <p:nvSpPr>
          <p:cNvPr id="4171" name="正方形/長方形 7"/>
          <p:cNvSpPr>
            <a:spLocks noChangeArrowheads="1"/>
          </p:cNvSpPr>
          <p:nvPr/>
        </p:nvSpPr>
        <p:spPr bwMode="auto">
          <a:xfrm>
            <a:off x="143999" y="10044000"/>
            <a:ext cx="6938370" cy="2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36000" bIns="36000">
            <a:spAutoFit/>
          </a:bodyPr>
          <a:lstStyle>
            <a:lvl1pPr>
              <a:spcBef>
                <a:spcPct val="20000"/>
              </a:spcBef>
              <a:buFont typeface="Arial" panose="020B0604020202020204" pitchFamily="34" charset="0"/>
              <a:buChar char="•"/>
              <a:defRPr kumimoji="1" sz="3200">
                <a:solidFill>
                  <a:schemeClr val="tx1"/>
                </a:solidFill>
                <a:latin typeface="Calibri" panose="020F0502020204030204" pitchFamily="34" charset="0"/>
                <a:ea typeface="ＭＳ Ｐゴシック" panose="020B0600070205080204" pitchFamily="50" charset="-128"/>
              </a:defRPr>
            </a:lvl1pPr>
            <a:lvl2pPr>
              <a:spcBef>
                <a:spcPct val="20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2pPr>
            <a:lvl3pPr marL="1143000" indent="-228600">
              <a:spcBef>
                <a:spcPct val="200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3pPr>
            <a:lvl4pPr marL="16002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4pPr>
            <a:lvl5pPr marL="2057400" indent="-228600">
              <a:spcBef>
                <a:spcPct val="200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spcBef>
                <a:spcPct val="20000"/>
              </a:spcBef>
              <a:spcAft>
                <a:spcPct val="0"/>
              </a:spcAft>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9pPr>
          </a:lstStyle>
          <a:p>
            <a:pPr algn="r">
              <a:spcBef>
                <a:spcPct val="0"/>
              </a:spcBef>
              <a:buFontTx/>
              <a:buNone/>
            </a:pPr>
            <a:r>
              <a:rPr lang="en-US" altLang="ja-JP" sz="1050" b="1" dirty="0">
                <a:latin typeface="Arial" panose="020B0604020202020204" pitchFamily="34" charset="0"/>
              </a:rPr>
              <a:t>※</a:t>
            </a:r>
            <a:r>
              <a:rPr lang="ja-JP" altLang="en-US" sz="1050" b="1" dirty="0">
                <a:latin typeface="Arial" panose="020B0604020202020204" pitchFamily="34" charset="0"/>
              </a:rPr>
              <a:t>　駐車場には限りがありますので、できるだけ</a:t>
            </a:r>
            <a:r>
              <a:rPr lang="ja-JP" altLang="en-US" sz="1000" b="1" dirty="0">
                <a:latin typeface="Arial" panose="020B0604020202020204" pitchFamily="34" charset="0"/>
              </a:rPr>
              <a:t>公共</a:t>
            </a:r>
            <a:r>
              <a:rPr lang="ja-JP" altLang="en-US" sz="1050" b="1" dirty="0">
                <a:latin typeface="Arial" panose="020B0604020202020204" pitchFamily="34" charset="0"/>
              </a:rPr>
              <a:t>交通機関のご利用をお願いします。</a:t>
            </a:r>
            <a:endParaRPr lang="ja-JP" altLang="en-US" sz="1050" dirty="0">
              <a:latin typeface="Arial" panose="020B0604020202020204" pitchFamily="34" charset="0"/>
            </a:endParaRPr>
          </a:p>
        </p:txBody>
      </p:sp>
      <p:graphicFrame>
        <p:nvGraphicFramePr>
          <p:cNvPr id="11" name="表 10"/>
          <p:cNvGraphicFramePr>
            <a:graphicFrameLocks noGrp="1"/>
          </p:cNvGraphicFramePr>
          <p:nvPr>
            <p:extLst>
              <p:ext uri="{D42A27DB-BD31-4B8C-83A1-F6EECF244321}">
                <p14:modId xmlns:p14="http://schemas.microsoft.com/office/powerpoint/2010/main" val="2966858465"/>
              </p:ext>
            </p:extLst>
          </p:nvPr>
        </p:nvGraphicFramePr>
        <p:xfrm>
          <a:off x="72000" y="2843997"/>
          <a:ext cx="7020000" cy="3012440"/>
        </p:xfrm>
        <a:graphic>
          <a:graphicData uri="http://schemas.openxmlformats.org/drawingml/2006/table">
            <a:tbl>
              <a:tblPr firstRow="1" bandRow="1">
                <a:tableStyleId>{5940675A-B579-460E-94D1-54222C63F5DA}</a:tableStyleId>
              </a:tblPr>
              <a:tblGrid>
                <a:gridCol w="1772758">
                  <a:extLst>
                    <a:ext uri="{9D8B030D-6E8A-4147-A177-3AD203B41FA5}">
                      <a16:colId xmlns:a16="http://schemas.microsoft.com/office/drawing/2014/main" val="3079910589"/>
                    </a:ext>
                  </a:extLst>
                </a:gridCol>
                <a:gridCol w="5247242">
                  <a:extLst>
                    <a:ext uri="{9D8B030D-6E8A-4147-A177-3AD203B41FA5}">
                      <a16:colId xmlns:a16="http://schemas.microsoft.com/office/drawing/2014/main" val="1512948413"/>
                    </a:ext>
                  </a:extLst>
                </a:gridCol>
              </a:tblGrid>
              <a:tr h="1602640">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2000" b="1" dirty="0">
                        <a:solidFill>
                          <a:schemeClr val="tx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開催日時</a:t>
                      </a:r>
                      <a:endParaRPr kumimoji="1" lang="en-US" altLang="ja-JP" sz="2000" b="1" dirty="0">
                        <a:solidFill>
                          <a:schemeClr val="bg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a:t>
                      </a:r>
                      <a:endParaRPr kumimoji="1" lang="en-US" altLang="ja-JP" sz="2000" b="1" dirty="0">
                        <a:solidFill>
                          <a:schemeClr val="bg1"/>
                        </a:solidFill>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会　　場</a:t>
                      </a:r>
                      <a:endParaRPr kumimoji="1" lang="en-US" altLang="ja-JP" sz="2000" b="1" dirty="0">
                        <a:solidFill>
                          <a:schemeClr val="bg1"/>
                        </a:solidFill>
                      </a:endParaRPr>
                    </a:p>
                    <a:p>
                      <a:pPr marL="0" marR="0" indent="0" algn="ctr" defTabSz="914400" rtl="0" eaLnBrk="1" fontAlgn="auto" latinLnBrk="0" hangingPunct="1">
                        <a:lnSpc>
                          <a:spcPct val="100000"/>
                        </a:lnSpc>
                        <a:spcBef>
                          <a:spcPts val="0"/>
                        </a:spcBef>
                        <a:spcAft>
                          <a:spcPts val="0"/>
                        </a:spcAft>
                        <a:buClrTx/>
                        <a:buSzTx/>
                        <a:buFontTx/>
                        <a:buNone/>
                        <a:tabLst/>
                        <a:defRPr/>
                      </a:pPr>
                      <a:endParaRPr kumimoji="1" lang="en-US" altLang="ja-JP" sz="2000" b="1" dirty="0">
                        <a:solidFill>
                          <a:schemeClr val="tx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2400" b="1" u="sng" dirty="0">
                          <a:solidFill>
                            <a:srgbClr val="C00000"/>
                          </a:solidFill>
                          <a:latin typeface="メイリオ" panose="020B0604030504040204" pitchFamily="50" charset="-128"/>
                          <a:ea typeface="メイリオ" panose="020B0604030504040204" pitchFamily="50" charset="-128"/>
                        </a:rPr>
                        <a:t>令和</a:t>
                      </a:r>
                      <a:r>
                        <a:rPr kumimoji="1" lang="en-US" altLang="ja-JP" sz="2400" b="1" u="sng" dirty="0">
                          <a:solidFill>
                            <a:srgbClr val="C00000"/>
                          </a:solidFill>
                          <a:latin typeface="メイリオ" panose="020B0604030504040204" pitchFamily="50" charset="-128"/>
                          <a:ea typeface="メイリオ" panose="020B0604030504040204" pitchFamily="50" charset="-128"/>
                        </a:rPr>
                        <a:t>8</a:t>
                      </a:r>
                      <a:r>
                        <a:rPr kumimoji="1" lang="ja-JP" altLang="en-US" sz="2400" b="1" u="sng" dirty="0">
                          <a:solidFill>
                            <a:srgbClr val="C00000"/>
                          </a:solidFill>
                          <a:latin typeface="メイリオ" panose="020B0604030504040204" pitchFamily="50" charset="-128"/>
                          <a:ea typeface="メイリオ" panose="020B0604030504040204" pitchFamily="50" charset="-128"/>
                        </a:rPr>
                        <a:t>年</a:t>
                      </a:r>
                      <a:r>
                        <a:rPr kumimoji="1" lang="en-US" altLang="ja-JP" sz="2400" b="1" u="sng" dirty="0">
                          <a:solidFill>
                            <a:srgbClr val="C00000"/>
                          </a:solidFill>
                          <a:latin typeface="メイリオ" panose="020B0604030504040204" pitchFamily="50" charset="-128"/>
                          <a:ea typeface="メイリオ" panose="020B0604030504040204" pitchFamily="50" charset="-128"/>
                        </a:rPr>
                        <a:t>9</a:t>
                      </a:r>
                      <a:r>
                        <a:rPr kumimoji="1" lang="ja-JP" altLang="en-US" sz="2400" b="1" u="sng" dirty="0">
                          <a:solidFill>
                            <a:srgbClr val="C00000"/>
                          </a:solidFill>
                          <a:latin typeface="メイリオ" panose="020B0604030504040204" pitchFamily="50" charset="-128"/>
                          <a:ea typeface="メイリオ" panose="020B0604030504040204" pitchFamily="50" charset="-128"/>
                        </a:rPr>
                        <a:t>月</a:t>
                      </a:r>
                      <a:r>
                        <a:rPr kumimoji="1" lang="en-US" altLang="ja-JP" sz="2400" b="1" u="sng" dirty="0">
                          <a:solidFill>
                            <a:srgbClr val="C00000"/>
                          </a:solidFill>
                          <a:latin typeface="メイリオ" panose="020B0604030504040204" pitchFamily="50" charset="-128"/>
                          <a:ea typeface="メイリオ" panose="020B0604030504040204" pitchFamily="50" charset="-128"/>
                        </a:rPr>
                        <a:t>1</a:t>
                      </a:r>
                      <a:r>
                        <a:rPr kumimoji="1" lang="ja-JP" altLang="en-US" sz="2400" b="1" u="sng" dirty="0">
                          <a:solidFill>
                            <a:srgbClr val="C00000"/>
                          </a:solidFill>
                          <a:latin typeface="メイリオ" panose="020B0604030504040204" pitchFamily="50" charset="-128"/>
                          <a:ea typeface="メイリオ" panose="020B0604030504040204" pitchFamily="50" charset="-128"/>
                        </a:rPr>
                        <a:t>日</a:t>
                      </a:r>
                      <a:r>
                        <a:rPr kumimoji="1" lang="en-US" altLang="ja-JP" sz="2400" b="1" u="sng" dirty="0">
                          <a:solidFill>
                            <a:srgbClr val="C00000"/>
                          </a:solidFill>
                          <a:latin typeface="メイリオ" panose="020B0604030504040204" pitchFamily="50" charset="-128"/>
                          <a:ea typeface="メイリオ" panose="020B0604030504040204" pitchFamily="50" charset="-128"/>
                        </a:rPr>
                        <a:t>(</a:t>
                      </a:r>
                      <a:r>
                        <a:rPr kumimoji="1" lang="ja-JP" altLang="en-US" sz="2400" b="1" u="sng" dirty="0">
                          <a:solidFill>
                            <a:srgbClr val="C00000"/>
                          </a:solidFill>
                          <a:latin typeface="メイリオ" panose="020B0604030504040204" pitchFamily="50" charset="-128"/>
                          <a:ea typeface="メイリオ" panose="020B0604030504040204" pitchFamily="50" charset="-128"/>
                        </a:rPr>
                        <a:t>火</a:t>
                      </a:r>
                      <a:r>
                        <a:rPr kumimoji="1" lang="en-US" altLang="ja-JP" sz="2400" b="1" u="sng" dirty="0">
                          <a:solidFill>
                            <a:srgbClr val="C00000"/>
                          </a:solidFill>
                          <a:latin typeface="メイリオ" panose="020B0604030504040204" pitchFamily="50" charset="-128"/>
                          <a:ea typeface="メイリオ" panose="020B0604030504040204" pitchFamily="50" charset="-128"/>
                        </a:rPr>
                        <a:t>)14:00</a:t>
                      </a:r>
                      <a:r>
                        <a:rPr kumimoji="1" lang="ja-JP" altLang="en-US" sz="2400" b="1" u="sng" dirty="0">
                          <a:solidFill>
                            <a:srgbClr val="C00000"/>
                          </a:solidFill>
                          <a:latin typeface="メイリオ" panose="020B0604030504040204" pitchFamily="50" charset="-128"/>
                          <a:ea typeface="メイリオ" panose="020B0604030504040204" pitchFamily="50" charset="-128"/>
                        </a:rPr>
                        <a:t>～</a:t>
                      </a:r>
                      <a:r>
                        <a:rPr kumimoji="1" lang="en-US" altLang="ja-JP" sz="2400" b="1" u="sng" dirty="0">
                          <a:solidFill>
                            <a:srgbClr val="C00000"/>
                          </a:solidFill>
                          <a:latin typeface="メイリオ" panose="020B0604030504040204" pitchFamily="50" charset="-128"/>
                          <a:ea typeface="メイリオ" panose="020B0604030504040204" pitchFamily="50" charset="-128"/>
                        </a:rPr>
                        <a:t>16:00</a:t>
                      </a:r>
                      <a:endParaRPr kumimoji="1" lang="en-US" altLang="ja-JP" sz="2400" b="1" dirty="0">
                        <a:solidFill>
                          <a:srgbClr val="C00000"/>
                        </a:solidFill>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endParaRPr kumimoji="1" lang="en-US" altLang="ja-JP" sz="1800" b="1"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500"/>
                        </a:lnSpc>
                        <a:spcBef>
                          <a:spcPts val="0"/>
                        </a:spcBef>
                        <a:spcAft>
                          <a:spcPts val="0"/>
                        </a:spcAft>
                        <a:buClrTx/>
                        <a:buSzTx/>
                        <a:buFontTx/>
                        <a:buNone/>
                        <a:tabLst/>
                        <a:defRPr/>
                      </a:pPr>
                      <a:endParaRPr kumimoji="1" lang="en-US" altLang="ja-JP" sz="1800" b="1"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dirty="0">
                          <a:latin typeface="メイリオ" panose="020B0604030504040204" pitchFamily="50" charset="-128"/>
                          <a:ea typeface="メイリオ" panose="020B0604030504040204" pitchFamily="50" charset="-128"/>
                        </a:rPr>
                        <a:t>ハローワーク大津　大会議室（２階）</a:t>
                      </a:r>
                      <a:endParaRPr kumimoji="1" lang="en-US" altLang="ja-JP" sz="1800" b="1" kern="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kern="1200" dirty="0">
                          <a:latin typeface="メイリオ" panose="020B0604030504040204" pitchFamily="50" charset="-128"/>
                          <a:ea typeface="メイリオ" panose="020B0604030504040204" pitchFamily="50" charset="-128"/>
                        </a:rPr>
                        <a:t>〒</a:t>
                      </a:r>
                      <a:r>
                        <a:rPr kumimoji="1" lang="en-US" altLang="ja-JP" sz="1800" b="1" kern="1200" dirty="0">
                          <a:latin typeface="メイリオ" panose="020B0604030504040204" pitchFamily="50" charset="-128"/>
                          <a:ea typeface="メイリオ" panose="020B0604030504040204" pitchFamily="50" charset="-128"/>
                        </a:rPr>
                        <a:t>520-0806</a:t>
                      </a:r>
                      <a:r>
                        <a:rPr kumimoji="1" lang="ja-JP" altLang="en-US" sz="1800" b="1" kern="1200" dirty="0">
                          <a:latin typeface="メイリオ" panose="020B0604030504040204" pitchFamily="50" charset="-128"/>
                          <a:ea typeface="メイリオ" panose="020B0604030504040204" pitchFamily="50" charset="-128"/>
                        </a:rPr>
                        <a:t>　</a:t>
                      </a:r>
                      <a:endParaRPr kumimoji="1" lang="en-US" altLang="ja-JP" sz="1800" b="1" kern="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kern="1200" dirty="0">
                          <a:latin typeface="メイリオ" panose="020B0604030504040204" pitchFamily="50" charset="-128"/>
                          <a:ea typeface="メイリオ" panose="020B0604030504040204" pitchFamily="50" charset="-128"/>
                        </a:rPr>
                        <a:t>大津市打出浜</a:t>
                      </a:r>
                      <a:r>
                        <a:rPr kumimoji="1" lang="en-US" altLang="ja-JP" sz="1800" b="1" kern="1200" dirty="0">
                          <a:latin typeface="メイリオ" panose="020B0604030504040204" pitchFamily="50" charset="-128"/>
                          <a:ea typeface="メイリオ" panose="020B0604030504040204" pitchFamily="50" charset="-128"/>
                        </a:rPr>
                        <a:t>14</a:t>
                      </a:r>
                      <a:r>
                        <a:rPr kumimoji="1" lang="ja-JP" altLang="en-US" sz="1800" b="1" kern="1200" dirty="0">
                          <a:latin typeface="メイリオ" panose="020B0604030504040204" pitchFamily="50" charset="-128"/>
                          <a:ea typeface="メイリオ" panose="020B0604030504040204" pitchFamily="50" charset="-128"/>
                        </a:rPr>
                        <a:t>番</a:t>
                      </a:r>
                      <a:r>
                        <a:rPr kumimoji="1" lang="en-US" altLang="ja-JP" sz="1800" b="1" kern="1200" dirty="0">
                          <a:latin typeface="メイリオ" panose="020B0604030504040204" pitchFamily="50" charset="-128"/>
                          <a:ea typeface="メイリオ" panose="020B0604030504040204" pitchFamily="50" charset="-128"/>
                        </a:rPr>
                        <a:t>15</a:t>
                      </a:r>
                      <a:r>
                        <a:rPr kumimoji="1" lang="ja-JP" altLang="en-US" sz="1800" b="1" kern="1200" dirty="0">
                          <a:latin typeface="メイリオ" panose="020B0604030504040204" pitchFamily="50" charset="-128"/>
                          <a:ea typeface="メイリオ" panose="020B0604030504040204" pitchFamily="50" charset="-128"/>
                        </a:rPr>
                        <a:t>号滋賀労働総合庁舎</a:t>
                      </a:r>
                      <a:r>
                        <a:rPr kumimoji="1" lang="en-US" altLang="ja-JP" sz="1800" b="1" kern="1200" dirty="0">
                          <a:latin typeface="メイリオ" panose="020B0604030504040204" pitchFamily="50" charset="-128"/>
                          <a:ea typeface="メイリオ" panose="020B0604030504040204" pitchFamily="50" charset="-128"/>
                        </a:rPr>
                        <a:t>2</a:t>
                      </a:r>
                      <a:r>
                        <a:rPr kumimoji="1" lang="ja-JP" altLang="en-US" sz="1800" b="1" kern="1200" dirty="0">
                          <a:latin typeface="メイリオ" panose="020B0604030504040204" pitchFamily="50" charset="-128"/>
                          <a:ea typeface="メイリオ" panose="020B0604030504040204" pitchFamily="50" charset="-128"/>
                        </a:rPr>
                        <a:t>階</a:t>
                      </a:r>
                      <a:endParaRPr kumimoji="1" lang="en-US" altLang="ja-JP" sz="1800" b="1" u="sng" dirty="0">
                        <a:solidFill>
                          <a:schemeClr val="tx2">
                            <a:lumMod val="60000"/>
                            <a:lumOff val="40000"/>
                          </a:schemeClr>
                        </a:solidFill>
                        <a:latin typeface="メイリオ" panose="020B0604030504040204" pitchFamily="50" charset="-128"/>
                        <a:ea typeface="メイリオ" panose="020B0604030504040204" pitchFamily="50" charset="-128"/>
                      </a:endParaRPr>
                    </a:p>
                  </a:txBody>
                  <a:tcPr anchor="ctr">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1088015292"/>
                  </a:ext>
                </a:extLst>
              </a:tr>
              <a:tr h="1355154">
                <a:tc>
                  <a:txBody>
                    <a:bodyPr/>
                    <a:lstStyle/>
                    <a:p>
                      <a:pPr marL="0" marR="0" lvl="0" indent="0" algn="ctr" defTabSz="540045"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申し込み</a:t>
                      </a:r>
                      <a:endParaRPr kumimoji="1" lang="en-US" altLang="ja-JP" sz="2000" b="1" dirty="0">
                        <a:solidFill>
                          <a:schemeClr val="bg1"/>
                        </a:solidFill>
                      </a:endParaRPr>
                    </a:p>
                    <a:p>
                      <a:pPr marL="0" marR="0" lvl="0" indent="0" algn="ctr" defTabSz="540045"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a:t>
                      </a:r>
                      <a:endParaRPr kumimoji="1" lang="en-US" altLang="ja-JP" sz="2000" b="1" dirty="0">
                        <a:solidFill>
                          <a:schemeClr val="bg1"/>
                        </a:solidFill>
                      </a:endParaRPr>
                    </a:p>
                    <a:p>
                      <a:pPr marL="0" marR="0" lvl="0" indent="0" algn="ctr" defTabSz="540045" rtl="0" eaLnBrk="1" fontAlgn="auto" latinLnBrk="0" hangingPunct="1">
                        <a:lnSpc>
                          <a:spcPct val="100000"/>
                        </a:lnSpc>
                        <a:spcBef>
                          <a:spcPts val="0"/>
                        </a:spcBef>
                        <a:spcAft>
                          <a:spcPts val="0"/>
                        </a:spcAft>
                        <a:buClrTx/>
                        <a:buSzTx/>
                        <a:buFontTx/>
                        <a:buNone/>
                        <a:tabLst/>
                        <a:defRPr/>
                      </a:pPr>
                      <a:r>
                        <a:rPr kumimoji="1" lang="ja-JP" altLang="en-US" sz="2000" b="1" dirty="0">
                          <a:solidFill>
                            <a:schemeClr val="bg1"/>
                          </a:solidFill>
                        </a:rPr>
                        <a:t>問い合わせ先</a:t>
                      </a:r>
                      <a:endParaRPr kumimoji="1" lang="en-US" altLang="ja-JP" sz="20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2060"/>
                    </a:solidFill>
                  </a:tcPr>
                </a:tc>
                <a:tc>
                  <a:txBody>
                    <a:bodyPr/>
                    <a:lstStyle/>
                    <a:p>
                      <a:pPr marL="0" marR="0" lvl="0" indent="0" algn="l" defTabSz="914400" rtl="0" eaLnBrk="1" fontAlgn="auto" latinLnBrk="0" hangingPunct="1">
                        <a:lnSpc>
                          <a:spcPts val="1000"/>
                        </a:lnSpc>
                        <a:spcBef>
                          <a:spcPts val="0"/>
                        </a:spcBef>
                        <a:spcAft>
                          <a:spcPts val="0"/>
                        </a:spcAft>
                        <a:buClrTx/>
                        <a:buSzTx/>
                        <a:buFontTx/>
                        <a:buNone/>
                        <a:tabLst/>
                        <a:defRPr/>
                      </a:pPr>
                      <a:endParaRPr kumimoji="1" lang="en-US" altLang="ja-JP" sz="1800" b="1" kern="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kern="1200" dirty="0">
                          <a:latin typeface="メイリオ" panose="020B0604030504040204" pitchFamily="50" charset="-128"/>
                          <a:ea typeface="メイリオ" panose="020B0604030504040204" pitchFamily="50" charset="-128"/>
                        </a:rPr>
                        <a:t>ハローワーク大津　職業相談第二部門</a:t>
                      </a:r>
                      <a:endParaRPr kumimoji="1" lang="en-US" altLang="ja-JP" sz="1800" b="1" kern="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en-US" altLang="ja-JP" sz="1800" b="1" kern="1200" dirty="0">
                          <a:latin typeface="メイリオ" panose="020B0604030504040204" pitchFamily="50" charset="-128"/>
                          <a:ea typeface="メイリオ" panose="020B0604030504040204" pitchFamily="50" charset="-128"/>
                        </a:rPr>
                        <a:t>E-</a:t>
                      </a:r>
                      <a:r>
                        <a:rPr kumimoji="1" lang="ja-JP" altLang="en-US" sz="1800" b="1" kern="1200" dirty="0">
                          <a:latin typeface="メイリオ" panose="020B0604030504040204" pitchFamily="50" charset="-128"/>
                          <a:ea typeface="メイリオ" panose="020B0604030504040204" pitchFamily="50" charset="-128"/>
                        </a:rPr>
                        <a:t>メール　</a:t>
                      </a:r>
                      <a:r>
                        <a:rPr kumimoji="1" lang="en-US" altLang="ja-JP" sz="1800" b="1" kern="1200">
                          <a:latin typeface="メイリオ" panose="020B0604030504040204" pitchFamily="50" charset="-128"/>
                          <a:ea typeface="メイリオ" panose="020B0604030504040204" pitchFamily="50" charset="-128"/>
                        </a:rPr>
                        <a:t>ootsu-anteisho</a:t>
                      </a:r>
                      <a:r>
                        <a:rPr kumimoji="1" lang="en-US" altLang="ja-JP" sz="1800" b="1" kern="1200" dirty="0">
                          <a:latin typeface="メイリオ" panose="020B0604030504040204" pitchFamily="50" charset="-128"/>
                          <a:ea typeface="メイリオ" panose="020B0604030504040204" pitchFamily="50" charset="-128"/>
                        </a:rPr>
                        <a:t>@mhlw.go.jp</a:t>
                      </a: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dirty="0">
                          <a:latin typeface="メイリオ" panose="020B0604030504040204" pitchFamily="50" charset="-128"/>
                          <a:ea typeface="メイリオ" panose="020B0604030504040204" pitchFamily="50" charset="-128"/>
                          <a:sym typeface="Wingdings" panose="05000000000000000000" pitchFamily="2" charset="2"/>
                        </a:rPr>
                        <a:t>電話番号 </a:t>
                      </a:r>
                      <a:r>
                        <a:rPr kumimoji="1" lang="ja-JP" altLang="en-US" sz="1800" b="1" baseline="0" dirty="0">
                          <a:latin typeface="メイリオ" panose="020B0604030504040204" pitchFamily="50" charset="-128"/>
                          <a:ea typeface="メイリオ" panose="020B0604030504040204" pitchFamily="50" charset="-128"/>
                          <a:sym typeface="Wingdings" panose="05000000000000000000" pitchFamily="2" charset="2"/>
                        </a:rPr>
                        <a:t> </a:t>
                      </a:r>
                      <a:r>
                        <a:rPr kumimoji="1" lang="en-US" altLang="ja-JP" sz="1800" b="1" kern="1200" dirty="0">
                          <a:latin typeface="メイリオ" panose="020B0604030504040204" pitchFamily="50" charset="-128"/>
                          <a:ea typeface="メイリオ" panose="020B0604030504040204" pitchFamily="50" charset="-128"/>
                        </a:rPr>
                        <a:t>077-522-3773</a:t>
                      </a:r>
                      <a:r>
                        <a:rPr kumimoji="1" lang="ja-JP" altLang="en-US" sz="1800" b="1" kern="1200" dirty="0">
                          <a:latin typeface="メイリオ" panose="020B0604030504040204" pitchFamily="50" charset="-128"/>
                          <a:ea typeface="メイリオ" panose="020B0604030504040204" pitchFamily="50" charset="-128"/>
                        </a:rPr>
                        <a:t>（</a:t>
                      </a:r>
                      <a:r>
                        <a:rPr kumimoji="1" lang="en-US" altLang="ja-JP" sz="1800" b="1" kern="1200" dirty="0">
                          <a:latin typeface="メイリオ" panose="020B0604030504040204" pitchFamily="50" charset="-128"/>
                          <a:ea typeface="メイリオ" panose="020B0604030504040204" pitchFamily="50" charset="-128"/>
                        </a:rPr>
                        <a:t>42</a:t>
                      </a:r>
                      <a:r>
                        <a:rPr kumimoji="1" lang="ja-JP" altLang="en-US" sz="1800" b="1" kern="1200" dirty="0">
                          <a:latin typeface="メイリオ" panose="020B0604030504040204" pitchFamily="50" charset="-128"/>
                          <a:ea typeface="メイリオ" panose="020B0604030504040204" pitchFamily="50" charset="-128"/>
                        </a:rPr>
                        <a:t>♯）　　</a:t>
                      </a:r>
                      <a:endParaRPr kumimoji="1" lang="en-US" altLang="ja-JP" sz="1800" b="1" kern="1200" dirty="0">
                        <a:latin typeface="メイリオ" panose="020B0604030504040204" pitchFamily="50" charset="-128"/>
                        <a:ea typeface="メイリオ" panose="020B0604030504040204" pitchFamily="50" charset="-128"/>
                      </a:endParaRPr>
                    </a:p>
                    <a:p>
                      <a:pPr marL="0" marR="0" lvl="0" indent="0" algn="l" defTabSz="914400" rtl="0" eaLnBrk="1" fontAlgn="auto" latinLnBrk="0" hangingPunct="1">
                        <a:lnSpc>
                          <a:spcPts val="2500"/>
                        </a:lnSpc>
                        <a:spcBef>
                          <a:spcPts val="0"/>
                        </a:spcBef>
                        <a:spcAft>
                          <a:spcPts val="0"/>
                        </a:spcAft>
                        <a:buClrTx/>
                        <a:buSzTx/>
                        <a:buFontTx/>
                        <a:buNone/>
                        <a:tabLst/>
                        <a:defRPr/>
                      </a:pPr>
                      <a:r>
                        <a:rPr kumimoji="1" lang="ja-JP" altLang="en-US" sz="1800" b="1" u="none" kern="1200" dirty="0">
                          <a:latin typeface="メイリオ" panose="020B0604030504040204" pitchFamily="50" charset="-128"/>
                          <a:ea typeface="メイリオ" panose="020B0604030504040204" pitchFamily="50" charset="-128"/>
                        </a:rPr>
                        <a:t>担当：西川・</a:t>
                      </a:r>
                      <a:r>
                        <a:rPr kumimoji="1" lang="ja-JP" altLang="en-US" sz="1800" b="1" kern="1200" dirty="0">
                          <a:latin typeface="メイリオ" panose="020B0604030504040204" pitchFamily="50" charset="-128"/>
                          <a:ea typeface="メイリオ" panose="020B0604030504040204" pitchFamily="50" charset="-128"/>
                        </a:rPr>
                        <a:t>永田</a:t>
                      </a:r>
                      <a:endParaRPr kumimoji="1" lang="en-US" altLang="ja-JP" sz="1800" b="1" kern="1200" dirty="0">
                        <a:latin typeface="メイリオ" panose="020B0604030504040204" pitchFamily="50" charset="-128"/>
                        <a:ea typeface="メイリオ" panose="020B0604030504040204" pitchFamily="50" charset="-128"/>
                      </a:endParaRPr>
                    </a:p>
                  </a:txBody>
                  <a:tcPr marL="72000" marR="72000" marT="0" marB="0">
                    <a:lnL w="12700" cap="flat" cmpd="sng" algn="ctr">
                      <a:solidFill>
                        <a:schemeClr val="tx1"/>
                      </a:solidFill>
                      <a:prstDash val="solid"/>
                      <a:round/>
                      <a:headEnd type="none" w="med" len="med"/>
                      <a:tailEnd type="none" w="med" len="med"/>
                    </a:lnL>
                    <a:solidFill>
                      <a:schemeClr val="bg1"/>
                    </a:solidFill>
                  </a:tcPr>
                </a:tc>
                <a:extLst>
                  <a:ext uri="{0D108BD9-81ED-4DB2-BD59-A6C34878D82A}">
                    <a16:rowId xmlns:a16="http://schemas.microsoft.com/office/drawing/2014/main" val="2698380612"/>
                  </a:ext>
                </a:extLst>
              </a:tr>
            </a:tbl>
          </a:graphicData>
        </a:graphic>
      </p:graphicFrame>
      <p:cxnSp>
        <p:nvCxnSpPr>
          <p:cNvPr id="3" name="直線コネクタ 2"/>
          <p:cNvCxnSpPr/>
          <p:nvPr/>
        </p:nvCxnSpPr>
        <p:spPr>
          <a:xfrm>
            <a:off x="2808362" y="7470775"/>
            <a:ext cx="3240360" cy="0"/>
          </a:xfrm>
          <a:prstGeom prst="line">
            <a:avLst/>
          </a:prstGeom>
          <a:ln w="28575"/>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91811907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ドキュメント" ma:contentTypeID="0x0101005C982B9642C5F746B2257AA559A1BFA4" ma:contentTypeVersion="13" ma:contentTypeDescription="新しいドキュメントを作成します。" ma:contentTypeScope="" ma:versionID="9adf77b5c2399399ec43a916a7bb7c6f">
  <xsd:schema xmlns:xsd="http://www.w3.org/2001/XMLSchema" xmlns:xs="http://www.w3.org/2001/XMLSchema" xmlns:p="http://schemas.microsoft.com/office/2006/metadata/properties" xmlns:ns2="73debaac-5a0b-4aac-bd0f-30a34267da8d" xmlns:ns3="5d97817f-4418-4126-80a6-5cc4da4a022f" targetNamespace="http://schemas.microsoft.com/office/2006/metadata/properties" ma:root="true" ma:fieldsID="315b1a069b4bc84088127b939c64b0c1" ns2:_="" ns3:_="">
    <xsd:import namespace="73debaac-5a0b-4aac-bd0f-30a34267da8d"/>
    <xsd:import namespace="5d97817f-4418-4126-80a6-5cc4da4a022f"/>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debaac-5a0b-4aac-bd0f-30a34267da8d"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d97817f-4418-4126-80a6-5cc4da4a022f"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f5c13ce-5380-42f9-bfee-453ecfb4f573}" ma:internalName="TaxCatchAll" ma:showField="CatchAllData" ma:web="5d97817f-4418-4126-80a6-5cc4da4a022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5d97817f-4418-4126-80a6-5cc4da4a022f" xsi:nil="true"/>
    <lcf76f155ced4ddcb4097134ff3c332f xmlns="73debaac-5a0b-4aac-bd0f-30a34267da8d">
      <Terms xmlns="http://schemas.microsoft.com/office/infopath/2007/PartnerControls"/>
    </lcf76f155ced4ddcb4097134ff3c332f>
    <Owner xmlns="73debaac-5a0b-4aac-bd0f-30a34267da8d">
      <UserInfo>
        <DisplayName/>
        <AccountId xsi:nil="true"/>
        <AccountType/>
      </UserInfo>
    </Owner>
  </documentManagement>
</p:properties>
</file>

<file path=customXml/itemProps1.xml><?xml version="1.0" encoding="utf-8"?>
<ds:datastoreItem xmlns:ds="http://schemas.openxmlformats.org/officeDocument/2006/customXml" ds:itemID="{90091A12-39F9-40AF-8F29-9F2632BAD721}">
  <ds:schemaRefs>
    <ds:schemaRef ds:uri="http://schemas.microsoft.com/sharepoint/v3/contenttype/forms"/>
  </ds:schemaRefs>
</ds:datastoreItem>
</file>

<file path=customXml/itemProps2.xml><?xml version="1.0" encoding="utf-8"?>
<ds:datastoreItem xmlns:ds="http://schemas.openxmlformats.org/officeDocument/2006/customXml" ds:itemID="{D4B7E966-2782-471B-953E-B7A868575A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debaac-5a0b-4aac-bd0f-30a34267da8d"/>
    <ds:schemaRef ds:uri="5d97817f-4418-4126-80a6-5cc4da4a022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24094F5-37FB-49D3-BE58-CCAD3FDEBA54}">
  <ds:schemaRefs>
    <ds:schemaRef ds:uri="http://schemas.microsoft.com/office/infopath/2007/PartnerControls"/>
    <ds:schemaRef ds:uri="73debaac-5a0b-4aac-bd0f-30a34267da8d"/>
    <ds:schemaRef ds:uri="http://purl.org/dc/terms/"/>
    <ds:schemaRef ds:uri="http://purl.org/dc/elements/1.1/"/>
    <ds:schemaRef ds:uri="http://purl.org/dc/dcmitype/"/>
    <ds:schemaRef ds:uri="http://www.w3.org/XML/1998/namespace"/>
    <ds:schemaRef ds:uri="http://schemas.openxmlformats.org/package/2006/metadata/core-properties"/>
    <ds:schemaRef ds:uri="http://schemas.microsoft.com/office/2006/metadata/properties"/>
    <ds:schemaRef ds:uri="http://schemas.microsoft.com/office/2006/documentManagement/types"/>
    <ds:schemaRef ds:uri="5d97817f-4418-4126-80a6-5cc4da4a022f"/>
  </ds:schemaRefs>
</ds:datastoreItem>
</file>

<file path=docProps/app.xml><?xml version="1.0" encoding="utf-8"?>
<Properties xmlns="http://schemas.openxmlformats.org/officeDocument/2006/extended-properties" xmlns:vt="http://schemas.openxmlformats.org/officeDocument/2006/docPropsVTypes">
  <Words>865</Words>
  <PresentationFormat>ユーザー設定</PresentationFormat>
  <Paragraphs>91</Paragraphs>
  <Slides>2</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UI</vt:lpstr>
      <vt:lpstr>メイリオ</vt:lpstr>
      <vt:lpstr>Arial</vt:lpstr>
      <vt:lpstr>Calibri</vt:lpstr>
      <vt:lpstr>Wingdings</vt:lpstr>
      <vt:lpstr>Office ​​テーマ</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0x0101005C982B9642C5F746B2257AA559A1BFA4</vt:lpwstr>
  </property>
  <property fmtid="{D5CDD505-2E9C-101B-9397-08002B2CF9AE}" pid="3" name="MediaServiceImageTags">
    <vt:lpwstr/>
  </property>
</Properties>
</file>