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0" r:id="rId5"/>
    <p:sldId id="269" r:id="rId6"/>
  </p:sldIdLst>
  <p:sldSz cx="7200900" cy="10333038"/>
  <p:notesSz cx="6805613"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CFE"/>
    <a:srgbClr val="FFFFCC"/>
    <a:srgbClr val="FFFF00"/>
    <a:srgbClr val="E1F0FF"/>
    <a:srgbClr val="B7DBFF"/>
    <a:srgbClr val="C9E4FF"/>
    <a:srgbClr val="F3F9FF"/>
    <a:srgbClr val="D2E7FE"/>
    <a:srgbClr val="E9EDF4"/>
    <a:srgbClr val="B4D7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DDE16-0060-4F4D-926A-DC64F1DD90A4}" v="11" dt="2026-06-25T05:30:41.00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75" autoAdjust="0"/>
    <p:restoredTop sz="94660"/>
  </p:normalViewPr>
  <p:slideViewPr>
    <p:cSldViewPr showGuides="1">
      <p:cViewPr varScale="1">
        <p:scale>
          <a:sx n="70" d="100"/>
          <a:sy n="70" d="100"/>
        </p:scale>
        <p:origin x="1920" y="186"/>
      </p:cViewPr>
      <p:guideLst>
        <p:guide orient="horz" pos="2846"/>
        <p:guide pos="2268"/>
      </p:guideLst>
    </p:cSldViewPr>
  </p:slideViewPr>
  <p:notesTextViewPr>
    <p:cViewPr>
      <p:scale>
        <a:sx n="1" d="1"/>
        <a:sy n="1" d="1"/>
      </p:scale>
      <p:origin x="0" y="0"/>
    </p:cViewPr>
  </p:notesTextViewPr>
  <p:notesViewPr>
    <p:cSldViewPr>
      <p:cViewPr varScale="1">
        <p:scale>
          <a:sx n="45" d="100"/>
          <a:sy n="45" d="100"/>
        </p:scale>
        <p:origin x="-2742" y="-108"/>
      </p:cViewPr>
      <p:guideLst>
        <p:guide orient="horz" pos="3130"/>
        <p:guide pos="2144"/>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斎藤しおり" userId="07f03d0a-e4c3-4bf3-b864-05d0896f6e73" providerId="ADAL" clId="{471F5B41-CF28-496A-B8C7-78310B56369E}"/>
    <pc:docChg chg="undo custSel modSld">
      <pc:chgData name="斎藤しおり" userId="07f03d0a-e4c3-4bf3-b864-05d0896f6e73" providerId="ADAL" clId="{471F5B41-CF28-496A-B8C7-78310B56369E}" dt="2026-06-22T08:22:34.130" v="527" actId="478"/>
      <pc:docMkLst>
        <pc:docMk/>
      </pc:docMkLst>
      <pc:sldChg chg="delSp modSp mod">
        <pc:chgData name="斎藤しおり" userId="07f03d0a-e4c3-4bf3-b864-05d0896f6e73" providerId="ADAL" clId="{471F5B41-CF28-496A-B8C7-78310B56369E}" dt="2026-06-22T07:50:03.395" v="508" actId="255"/>
        <pc:sldMkLst>
          <pc:docMk/>
          <pc:sldMk cId="3925094134" sldId="269"/>
        </pc:sldMkLst>
        <pc:spChg chg="mod">
          <ac:chgData name="斎藤しおり" userId="07f03d0a-e4c3-4bf3-b864-05d0896f6e73" providerId="ADAL" clId="{471F5B41-CF28-496A-B8C7-78310B56369E}" dt="2026-06-22T07:35:43.666" v="505"/>
          <ac:spMkLst>
            <pc:docMk/>
            <pc:sldMk cId="3925094134" sldId="269"/>
            <ac:spMk id="3074" creationId="{00000000-0000-0000-0000-000000000000}"/>
          </ac:spMkLst>
        </pc:spChg>
        <pc:graphicFrameChg chg="mod modGraphic">
          <ac:chgData name="斎藤しおり" userId="07f03d0a-e4c3-4bf3-b864-05d0896f6e73" providerId="ADAL" clId="{471F5B41-CF28-496A-B8C7-78310B56369E}" dt="2026-06-22T07:49:22.659" v="506" actId="2165"/>
          <ac:graphicFrameMkLst>
            <pc:docMk/>
            <pc:sldMk cId="3925094134" sldId="269"/>
            <ac:graphicFrameMk id="4" creationId="{00000000-0000-0000-0000-000000000000}"/>
          </ac:graphicFrameMkLst>
        </pc:graphicFrameChg>
      </pc:sldChg>
      <pc:sldChg chg="delSp modSp mod">
        <pc:chgData name="斎藤しおり" userId="07f03d0a-e4c3-4bf3-b864-05d0896f6e73" providerId="ADAL" clId="{471F5B41-CF28-496A-B8C7-78310B56369E}" dt="2026-06-22T08:22:34.130" v="527" actId="478"/>
        <pc:sldMkLst>
          <pc:docMk/>
          <pc:sldMk cId="4184935968" sldId="270"/>
        </pc:sldMkLst>
        <pc:spChg chg="mod">
          <ac:chgData name="斎藤しおり" userId="07f03d0a-e4c3-4bf3-b864-05d0896f6e73" providerId="ADAL" clId="{471F5B41-CF28-496A-B8C7-78310B56369E}" dt="2026-06-22T08:14:33.705" v="518" actId="1076"/>
          <ac:spMkLst>
            <pc:docMk/>
            <pc:sldMk cId="4184935968" sldId="270"/>
            <ac:spMk id="9" creationId="{00000000-0000-0000-0000-000000000000}"/>
          </ac:spMkLst>
        </pc:spChg>
        <pc:spChg chg="mod">
          <ac:chgData name="斎藤しおり" userId="07f03d0a-e4c3-4bf3-b864-05d0896f6e73" providerId="ADAL" clId="{471F5B41-CF28-496A-B8C7-78310B56369E}" dt="2026-06-22T08:14:00.125" v="517" actId="1076"/>
          <ac:spMkLst>
            <pc:docMk/>
            <pc:sldMk cId="4184935968" sldId="270"/>
            <ac:spMk id="37" creationId="{00000000-0000-0000-0000-000000000000}"/>
          </ac:spMkLst>
        </pc:spChg>
        <pc:spChg chg="mod">
          <ac:chgData name="斎藤しおり" userId="07f03d0a-e4c3-4bf3-b864-05d0896f6e73" providerId="ADAL" clId="{471F5B41-CF28-496A-B8C7-78310B56369E}" dt="2026-06-22T08:16:23.536" v="523" actId="1076"/>
          <ac:spMkLst>
            <pc:docMk/>
            <pc:sldMk cId="4184935968" sldId="270"/>
            <ac:spMk id="70" creationId="{00000000-0000-0000-0000-000000000000}"/>
          </ac:spMkLst>
        </pc:spChg>
        <pc:picChg chg="mod">
          <ac:chgData name="斎藤しおり" userId="07f03d0a-e4c3-4bf3-b864-05d0896f6e73" providerId="ADAL" clId="{471F5B41-CF28-496A-B8C7-78310B56369E}" dt="2026-06-22T08:14:48.282" v="519" actId="1076"/>
          <ac:picMkLst>
            <pc:docMk/>
            <pc:sldMk cId="4184935968" sldId="270"/>
            <ac:picMk id="33" creationId="{00000000-0000-0000-0000-000000000000}"/>
          </ac:picMkLst>
        </pc:picChg>
      </pc:sldChg>
    </pc:docChg>
  </pc:docChgLst>
  <pc:docChgLst>
    <pc:chgData name="斎藤しおり" userId="07f03d0a-e4c3-4bf3-b864-05d0896f6e73" providerId="ADAL" clId="{CA9A5BBB-554E-410A-A84D-079C5FE2F9FF}"/>
    <pc:docChg chg="delSld modSld">
      <pc:chgData name="斎藤しおり" userId="07f03d0a-e4c3-4bf3-b864-05d0896f6e73" providerId="ADAL" clId="{CA9A5BBB-554E-410A-A84D-079C5FE2F9FF}" dt="2026-06-25T05:36:02.977" v="47" actId="2696"/>
      <pc:docMkLst>
        <pc:docMk/>
      </pc:docMkLst>
      <pc:sldChg chg="del">
        <pc:chgData name="斎藤しおり" userId="07f03d0a-e4c3-4bf3-b864-05d0896f6e73" providerId="ADAL" clId="{CA9A5BBB-554E-410A-A84D-079C5FE2F9FF}" dt="2026-06-25T05:36:02.977" v="47" actId="2696"/>
        <pc:sldMkLst>
          <pc:docMk/>
          <pc:sldMk cId="251806002" sldId="267"/>
        </pc:sldMkLst>
      </pc:sldChg>
      <pc:sldChg chg="delSp modSp mod">
        <pc:chgData name="斎藤しおり" userId="07f03d0a-e4c3-4bf3-b864-05d0896f6e73" providerId="ADAL" clId="{CA9A5BBB-554E-410A-A84D-079C5FE2F9FF}" dt="2026-06-25T05:32:21.681" v="46" actId="255"/>
        <pc:sldMkLst>
          <pc:docMk/>
          <pc:sldMk cId="3925094134" sldId="269"/>
        </pc:sldMkLst>
        <pc:spChg chg="del mod">
          <ac:chgData name="斎藤しおり" userId="07f03d0a-e4c3-4bf3-b864-05d0896f6e73" providerId="ADAL" clId="{CA9A5BBB-554E-410A-A84D-079C5FE2F9FF}" dt="2026-06-25T05:30:41.001" v="43" actId="478"/>
          <ac:spMkLst>
            <pc:docMk/>
            <pc:sldMk cId="3925094134" sldId="269"/>
            <ac:spMk id="3151" creationId="{00000000-0000-0000-0000-000000000000}"/>
          </ac:spMkLst>
        </pc:spChg>
        <pc:graphicFrameChg chg="mod modGraphic">
          <ac:chgData name="斎藤しおり" userId="07f03d0a-e4c3-4bf3-b864-05d0896f6e73" providerId="ADAL" clId="{CA9A5BBB-554E-410A-A84D-079C5FE2F9FF}" dt="2026-06-25T05:32:21.681" v="46" actId="255"/>
          <ac:graphicFrameMkLst>
            <pc:docMk/>
            <pc:sldMk cId="3925094134" sldId="269"/>
            <ac:graphicFrameMk id="4" creationId="{00000000-0000-0000-0000-000000000000}"/>
          </ac:graphicFrameMkLst>
        </pc:graphicFrameChg>
      </pc:sldChg>
      <pc:sldChg chg="modSp mod">
        <pc:chgData name="斎藤しおり" userId="07f03d0a-e4c3-4bf3-b864-05d0896f6e73" providerId="ADAL" clId="{CA9A5BBB-554E-410A-A84D-079C5FE2F9FF}" dt="2026-06-25T05:29:23.139" v="31" actId="255"/>
        <pc:sldMkLst>
          <pc:docMk/>
          <pc:sldMk cId="4184935968" sldId="270"/>
        </pc:sldMkLst>
        <pc:spChg chg="mod">
          <ac:chgData name="斎藤しおり" userId="07f03d0a-e4c3-4bf3-b864-05d0896f6e73" providerId="ADAL" clId="{CA9A5BBB-554E-410A-A84D-079C5FE2F9FF}" dt="2026-06-25T05:29:23.139" v="31" actId="255"/>
          <ac:spMkLst>
            <pc:docMk/>
            <pc:sldMk cId="4184935968" sldId="270"/>
            <ac:spMk id="70" creationId="{00000000-0000-0000-0000-000000000000}"/>
          </ac:spMkLst>
        </pc:spChg>
      </pc:sldChg>
    </pc:docChg>
  </pc:docChgLst>
  <pc:docChgLst>
    <pc:chgData name="斎藤しおり" userId="07f03d0a-e4c3-4bf3-b864-05d0896f6e73" providerId="ADAL" clId="{E19FF7FA-631E-4E61-B4B8-3CF2E8E99DE7}"/>
    <pc:docChg chg="addSld modSld">
      <pc:chgData name="斎藤しおり" userId="07f03d0a-e4c3-4bf3-b864-05d0896f6e73" providerId="ADAL" clId="{E19FF7FA-631E-4E61-B4B8-3CF2E8E99DE7}" dt="2026-06-22T02:32:33.006" v="0"/>
      <pc:docMkLst>
        <pc:docMk/>
      </pc:docMkLst>
      <pc:sldChg chg="add">
        <pc:chgData name="斎藤しおり" userId="07f03d0a-e4c3-4bf3-b864-05d0896f6e73" providerId="ADAL" clId="{E19FF7FA-631E-4E61-B4B8-3CF2E8E99DE7}" dt="2026-06-22T02:32:33.006" v="0"/>
        <pc:sldMkLst>
          <pc:docMk/>
          <pc:sldMk cId="4184935968" sldId="270"/>
        </pc:sldMkLst>
      </pc:sldChg>
    </pc:docChg>
  </pc:docChgLst>
  <pc:docChgLst>
    <pc:chgData name="敦賀桜子" userId="26b21bac-c58b-48bc-8eb3-9b555e6ea3ff" providerId="ADAL" clId="{0A9467AE-2BE4-436A-99FC-70DED7A350DA}"/>
    <pc:docChg chg="mod modSld">
      <pc:chgData name="敦賀桜子" userId="26b21bac-c58b-48bc-8eb3-9b555e6ea3ff" providerId="ADAL" clId="{0A9467AE-2BE4-436A-99FC-70DED7A350DA}" dt="2026-05-12T01:42:55.165" v="232" actId="113"/>
      <pc:docMkLst>
        <pc:docMk/>
      </pc:docMkLst>
      <pc:sldChg chg="modSp mod">
        <pc:chgData name="敦賀桜子" userId="26b21bac-c58b-48bc-8eb3-9b555e6ea3ff" providerId="ADAL" clId="{0A9467AE-2BE4-436A-99FC-70DED7A350DA}" dt="2026-05-12T01:39:08.077" v="22"/>
        <pc:sldMkLst>
          <pc:docMk/>
          <pc:sldMk cId="251806002" sldId="267"/>
        </pc:sldMkLst>
      </pc:sldChg>
      <pc:sldChg chg="addSp modSp mod">
        <pc:chgData name="敦賀桜子" userId="26b21bac-c58b-48bc-8eb3-9b555e6ea3ff" providerId="ADAL" clId="{0A9467AE-2BE4-436A-99FC-70DED7A350DA}" dt="2026-05-12T01:42:55.165" v="232" actId="113"/>
        <pc:sldMkLst>
          <pc:docMk/>
          <pc:sldMk cId="3925094134" sldId="269"/>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8887" cy="496888"/>
          </a:xfrm>
          <a:prstGeom prst="rect">
            <a:avLst/>
          </a:prstGeom>
        </p:spPr>
        <p:txBody>
          <a:bodyPr vert="horz" lIns="91412" tIns="45707" rIns="91412" bIns="4570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0"/>
            <a:ext cx="2948887" cy="496888"/>
          </a:xfrm>
          <a:prstGeom prst="rect">
            <a:avLst/>
          </a:prstGeom>
        </p:spPr>
        <p:txBody>
          <a:bodyPr vert="horz" lIns="91412" tIns="45707" rIns="91412" bIns="45707" rtlCol="0"/>
          <a:lstStyle>
            <a:lvl1pPr algn="r">
              <a:defRPr sz="1200"/>
            </a:lvl1pPr>
          </a:lstStyle>
          <a:p>
            <a:fld id="{0379D9F6-D022-44C4-A8F0-B374FB4DA7C7}"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5563" cy="3725863"/>
          </a:xfrm>
          <a:prstGeom prst="rect">
            <a:avLst/>
          </a:prstGeom>
          <a:noFill/>
          <a:ln w="12700">
            <a:solidFill>
              <a:prstClr val="black"/>
            </a:solidFill>
          </a:ln>
        </p:spPr>
        <p:txBody>
          <a:bodyPr vert="horz" lIns="91412" tIns="45707" rIns="91412" bIns="45707" rtlCol="0" anchor="ctr"/>
          <a:lstStyle/>
          <a:p>
            <a:endParaRPr lang="ja-JP" altLang="en-US"/>
          </a:p>
        </p:txBody>
      </p:sp>
      <p:sp>
        <p:nvSpPr>
          <p:cNvPr id="5" name="ノート プレースホルダー 4"/>
          <p:cNvSpPr>
            <a:spLocks noGrp="1"/>
          </p:cNvSpPr>
          <p:nvPr>
            <p:ph type="body" sz="quarter" idx="3"/>
          </p:nvPr>
        </p:nvSpPr>
        <p:spPr>
          <a:xfrm>
            <a:off x="680879" y="4721225"/>
            <a:ext cx="5443856" cy="4471988"/>
          </a:xfrm>
          <a:prstGeom prst="rect">
            <a:avLst/>
          </a:prstGeom>
        </p:spPr>
        <p:txBody>
          <a:bodyPr vert="horz" lIns="91412" tIns="45707" rIns="91412" bIns="4570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8887" cy="496887"/>
          </a:xfrm>
          <a:prstGeom prst="rect">
            <a:avLst/>
          </a:prstGeom>
        </p:spPr>
        <p:txBody>
          <a:bodyPr vert="horz" lIns="91412" tIns="45707" rIns="91412" bIns="4570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5"/>
            <a:ext cx="2948887" cy="496887"/>
          </a:xfrm>
          <a:prstGeom prst="rect">
            <a:avLst/>
          </a:prstGeom>
        </p:spPr>
        <p:txBody>
          <a:bodyPr vert="horz" lIns="91412" tIns="45707" rIns="91412" bIns="45707"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35A095-2CAB-4BDF-A635-4A730F2D0316}" type="slidenum">
              <a:rPr kumimoji="1" lang="ja-JP" altLang="en-US" smtClean="0"/>
              <a:t>1</a:t>
            </a:fld>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2026/6/25</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emf"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0000" y="3480621"/>
            <a:ext cx="6840364" cy="4736587"/>
          </a:xfrm>
          <a:prstGeom prst="rect">
            <a:avLst/>
          </a:prstGeom>
          <a:solidFill>
            <a:srgbClr val="E1F0FF"/>
          </a:solidFill>
          <a:ln w="57150" cmpd="tri">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角丸四角形 7"/>
          <p:cNvSpPr/>
          <p:nvPr/>
        </p:nvSpPr>
        <p:spPr>
          <a:xfrm>
            <a:off x="337194" y="2017525"/>
            <a:ext cx="5870786" cy="1624593"/>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ts val="17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このため、労働局・ハローワークでは、精神障害、発達障害に関して正しく理解いただき、職場における応援者（精神・発達障害者しごとサポーター）となっていただくための講座を開催します。</a:t>
            </a:r>
          </a:p>
        </p:txBody>
      </p:sp>
      <p:sp>
        <p:nvSpPr>
          <p:cNvPr id="12" name="テキスト ボックス 11"/>
          <p:cNvSpPr txBox="1"/>
          <p:nvPr/>
        </p:nvSpPr>
        <p:spPr>
          <a:xfrm>
            <a:off x="216074" y="4056369"/>
            <a:ext cx="6627105" cy="1578492"/>
          </a:xfrm>
          <a:prstGeom prst="rect">
            <a:avLst/>
          </a:prstGeom>
          <a:noFill/>
        </p:spPr>
        <p:txBody>
          <a:bodyPr wrap="square" lIns="100186" tIns="50093" rIns="100186" bIns="50093" rtlCol="0">
            <a:spAutoFit/>
          </a:bodyPr>
          <a:lstStyle/>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◆内　　容 ：  </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精神疾患（発達障害を含む）の種類」</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「精神・発達障害の特性」、</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（予　定）</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共に働く上でのポイント（コミュニケーション方法）」等について</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◆メリット ：  講師が紹介する様々な事例を通じて、精神・発達障害についての知識</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や一緒に働くために必要な配慮などの理解を深めることができます。</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◆講座時間 ： </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90</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分程度（講義</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分、質疑応答</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分程度）を予定</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4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◆受講対象 ：</a:t>
            </a: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Text Box 42"/>
          <p:cNvSpPr txBox="1">
            <a:spLocks noChangeArrowheads="1"/>
          </p:cNvSpPr>
          <p:nvPr/>
        </p:nvSpPr>
        <p:spPr bwMode="auto">
          <a:xfrm>
            <a:off x="1857813" y="9834301"/>
            <a:ext cx="4032448" cy="296062"/>
          </a:xfrm>
          <a:prstGeom prst="rect">
            <a:avLst/>
          </a:prstGeom>
          <a:noFill/>
          <a:ln w="9525">
            <a:noFill/>
            <a:miter lim="800000"/>
            <a:headEnd/>
            <a:tailEnd/>
          </a:ln>
        </p:spPr>
        <p:txBody>
          <a:bodyPr wrap="square" lIns="34578" tIns="43914" rIns="34578" bIns="43914">
            <a:spAutoFit/>
          </a:bodyPr>
          <a:lstStyle/>
          <a:p>
            <a:pPr algn="ctr">
              <a:defRPr/>
            </a:pPr>
            <a:r>
              <a:rPr lang="ja-JP" altLang="en-US" sz="1300" b="1" spc="-19" dirty="0">
                <a:latin typeface="メイリオ" pitchFamily="50" charset="-128"/>
                <a:ea typeface="メイリオ" pitchFamily="50" charset="-128"/>
              </a:rPr>
              <a:t>厚生労働省・都道府県労働局・ハローワーク</a:t>
            </a:r>
          </a:p>
        </p:txBody>
      </p:sp>
      <p:pic>
        <p:nvPicPr>
          <p:cNvPr id="22" name="図 30" descr="マーク最小.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18564" y="9769311"/>
            <a:ext cx="365760" cy="365760"/>
          </a:xfrm>
          <a:prstGeom prst="rect">
            <a:avLst/>
          </a:prstGeom>
          <a:noFill/>
          <a:ln w="9525">
            <a:noFill/>
            <a:miter lim="800000"/>
            <a:headEnd/>
            <a:tailEnd/>
          </a:ln>
        </p:spPr>
      </p:pic>
      <p:sp>
        <p:nvSpPr>
          <p:cNvPr id="2" name="角丸四角形 1"/>
          <p:cNvSpPr/>
          <p:nvPr/>
        </p:nvSpPr>
        <p:spPr>
          <a:xfrm>
            <a:off x="175554" y="790749"/>
            <a:ext cx="6912768" cy="775321"/>
          </a:xfrm>
          <a:prstGeom prst="roundRect">
            <a:avLst>
              <a:gd name="adj" fmla="val 12266"/>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endParaRPr lang="ja-JP" altLang="en-US" sz="2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1107534" y="8534720"/>
            <a:ext cx="5937162" cy="938719"/>
          </a:xfrm>
          <a:prstGeom prst="rect">
            <a:avLst/>
          </a:prstGeom>
        </p:spPr>
        <p:txBody>
          <a:bodyPr wrap="square">
            <a:spAutoFit/>
          </a:bodyPr>
          <a:lstStyle/>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精神・発達障害者しごとサポーター」は特別な資格制度等ではありません。また、本講座の受講により、職場の中で障害者に対する特別な役割を求めるものでもありません。</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の養成は、広く職場における精神障害、発達障害に関する正しい理解の浸透を図り、精神・発達障害者にとって働きやすい職場環境づくりを推進し、「障害者と一緒に働くことが当たり前」の社会になることを後押しすることを目的としてい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5" name="グループ化 24"/>
          <p:cNvGrpSpPr/>
          <p:nvPr/>
        </p:nvGrpSpPr>
        <p:grpSpPr>
          <a:xfrm>
            <a:off x="-330772" y="-306089"/>
            <a:ext cx="8467726" cy="570471"/>
            <a:chOff x="-191295" y="-88637"/>
            <a:chExt cx="8064501" cy="504826"/>
          </a:xfrm>
        </p:grpSpPr>
        <p:pic>
          <p:nvPicPr>
            <p:cNvPr id="26" name="図 1"/>
            <p:cNvPicPr>
              <a:picLocks noChangeAspect="1" noChangeArrowheads="1"/>
            </p:cNvPicPr>
            <p:nvPr/>
          </p:nvPicPr>
          <p:blipFill>
            <a:blip r:embed="rId4" cstate="print"/>
            <a:srcRect/>
            <a:stretch>
              <a:fillRect/>
            </a:stretch>
          </p:blipFill>
          <p:spPr bwMode="auto">
            <a:xfrm>
              <a:off x="457993" y="34157"/>
              <a:ext cx="501650" cy="360363"/>
            </a:xfrm>
            <a:prstGeom prst="rect">
              <a:avLst/>
            </a:prstGeom>
            <a:noFill/>
            <a:ln w="9525">
              <a:noFill/>
              <a:miter lim="800000"/>
              <a:headEnd/>
              <a:tailEnd/>
            </a:ln>
          </p:spPr>
        </p:pic>
        <p:sp>
          <p:nvSpPr>
            <p:cNvPr id="27" name="AutoShape 3"/>
            <p:cNvSpPr>
              <a:spLocks noChangeArrowheads="1"/>
            </p:cNvSpPr>
            <p:nvPr/>
          </p:nvSpPr>
          <p:spPr bwMode="auto">
            <a:xfrm>
              <a:off x="-191295" y="-88637"/>
              <a:ext cx="647701"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28" name="AutoShape 5"/>
            <p:cNvSpPr>
              <a:spLocks noChangeArrowheads="1"/>
            </p:cNvSpPr>
            <p:nvPr/>
          </p:nvSpPr>
          <p:spPr bwMode="auto">
            <a:xfrm>
              <a:off x="961231" y="-88637"/>
              <a:ext cx="6911975"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grpSp>
        <p:nvGrpSpPr>
          <p:cNvPr id="29" name="グループ化 28"/>
          <p:cNvGrpSpPr/>
          <p:nvPr/>
        </p:nvGrpSpPr>
        <p:grpSpPr>
          <a:xfrm>
            <a:off x="-885200" y="10106517"/>
            <a:ext cx="8467726" cy="570468"/>
            <a:chOff x="-234050" y="10246463"/>
            <a:chExt cx="8064501" cy="504825"/>
          </a:xfrm>
        </p:grpSpPr>
        <p:pic>
          <p:nvPicPr>
            <p:cNvPr id="30" name="図 1"/>
            <p:cNvPicPr>
              <a:picLocks noChangeAspect="1" noChangeArrowheads="1"/>
            </p:cNvPicPr>
            <p:nvPr/>
          </p:nvPicPr>
          <p:blipFill>
            <a:blip r:embed="rId4" cstate="print"/>
            <a:srcRect/>
            <a:stretch>
              <a:fillRect/>
            </a:stretch>
          </p:blipFill>
          <p:spPr bwMode="auto">
            <a:xfrm rot="10800000">
              <a:off x="6677926" y="10246463"/>
              <a:ext cx="503237" cy="360363"/>
            </a:xfrm>
            <a:prstGeom prst="rect">
              <a:avLst/>
            </a:prstGeom>
            <a:noFill/>
            <a:ln w="9525">
              <a:noFill/>
              <a:miter lim="800000"/>
              <a:headEnd/>
              <a:tailEnd/>
            </a:ln>
          </p:spPr>
        </p:pic>
        <p:sp>
          <p:nvSpPr>
            <p:cNvPr id="31" name="AutoShape 7"/>
            <p:cNvSpPr>
              <a:spLocks noChangeArrowheads="1"/>
            </p:cNvSpPr>
            <p:nvPr/>
          </p:nvSpPr>
          <p:spPr bwMode="auto">
            <a:xfrm>
              <a:off x="-234050" y="10246463"/>
              <a:ext cx="6911976"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32" name="AutoShape 9"/>
            <p:cNvSpPr>
              <a:spLocks noChangeArrowheads="1"/>
            </p:cNvSpPr>
            <p:nvPr/>
          </p:nvSpPr>
          <p:spPr bwMode="auto">
            <a:xfrm>
              <a:off x="7182751" y="10246463"/>
              <a:ext cx="647700"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sp>
        <p:nvSpPr>
          <p:cNvPr id="35" name="角丸四角形 34"/>
          <p:cNvSpPr/>
          <p:nvPr/>
        </p:nvSpPr>
        <p:spPr>
          <a:xfrm>
            <a:off x="504666" y="3588251"/>
            <a:ext cx="5040000" cy="36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精神･発達障害者しごとサポーター養成講座の概要</a:t>
            </a:r>
          </a:p>
        </p:txBody>
      </p:sp>
      <p:pic>
        <p:nvPicPr>
          <p:cNvPr id="24" name="Picture 4" descr="クリックすると新しいウィンドウで開きます"/>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53681" y="2451293"/>
            <a:ext cx="817445" cy="897966"/>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クリックすると新しいウィンドウで開きます"/>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8841" y="6619283"/>
            <a:ext cx="764164" cy="663868"/>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5311059" y="1188294"/>
            <a:ext cx="2209648" cy="369332"/>
          </a:xfrm>
          <a:prstGeom prst="rect">
            <a:avLst/>
          </a:prstGeom>
          <a:noFill/>
        </p:spPr>
        <p:txBody>
          <a:bodyPr wrap="square" rtlCol="0">
            <a:spAutoFit/>
          </a:bodyPr>
          <a:lstStyle/>
          <a:p>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開催します！</a:t>
            </a:r>
          </a:p>
        </p:txBody>
      </p:sp>
      <p:sp>
        <p:nvSpPr>
          <p:cNvPr id="40" name="山形 39"/>
          <p:cNvSpPr/>
          <p:nvPr/>
        </p:nvSpPr>
        <p:spPr>
          <a:xfrm>
            <a:off x="1217770" y="9501005"/>
            <a:ext cx="5954993" cy="288000"/>
          </a:xfrm>
          <a:prstGeom prst="chevron">
            <a:avLst>
              <a:gd name="adj" fmla="val 40839"/>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87828" tIns="72000" rIns="87828" bIns="36000" rtlCol="0" anchor="t" anchorCtr="1"/>
          <a:lstStyle/>
          <a:p>
            <a:pPr algn="ctr"/>
            <a:r>
              <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詳細やご不明な点は、裏面のお問い合わせ先へ </a:t>
            </a:r>
            <a:r>
              <a:rPr lang="en-US" altLang="ja-JP"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楕円 16"/>
          <p:cNvSpPr/>
          <p:nvPr/>
        </p:nvSpPr>
        <p:spPr>
          <a:xfrm>
            <a:off x="202717" y="8537439"/>
            <a:ext cx="936000" cy="936000"/>
          </a:xfrm>
          <a:prstGeom prst="ellipse">
            <a:avLst/>
          </a:prstGeom>
          <a:solidFill>
            <a:schemeClr val="accent1">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202716" y="8726959"/>
            <a:ext cx="936001" cy="5970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0186" tIns="43200" rIns="100186" bIns="36000" spcCol="0" rtlCol="0" anchor="t" anchorCtr="1"/>
          <a:lstStyle/>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ご留意</a:t>
            </a:r>
            <a:endPar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ja-JP" altLang="en-US" sz="1300" b="1"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1107534" y="6691876"/>
            <a:ext cx="1035233" cy="548497"/>
          </a:xfrm>
          <a:prstGeom prst="roundRect">
            <a:avLst>
              <a:gd name="adj" fmla="val 6589"/>
            </a:avLst>
          </a:prstGeom>
          <a:solidFill>
            <a:schemeClr val="tx2">
              <a:lumMod val="60000"/>
              <a:lumOff val="4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ctr"/>
          <a:lstStyle/>
          <a:p>
            <a:pPr algn="ct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職場への</a:t>
            </a:r>
            <a:endParaRPr lang="en-US" altLang="ja-JP"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出前講座</a:t>
            </a: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a:t>
            </a:r>
            <a:endParaRPr lang="en-US" altLang="ja-JP"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あります</a:t>
            </a:r>
          </a:p>
        </p:txBody>
      </p:sp>
      <p:sp>
        <p:nvSpPr>
          <p:cNvPr id="37" name="テキスト ボックス 36"/>
          <p:cNvSpPr txBox="1"/>
          <p:nvPr/>
        </p:nvSpPr>
        <p:spPr>
          <a:xfrm>
            <a:off x="2131672" y="6742203"/>
            <a:ext cx="4642152" cy="439719"/>
          </a:xfrm>
          <a:prstGeom prst="rect">
            <a:avLst/>
          </a:prstGeom>
          <a:noFill/>
        </p:spPr>
        <p:txBody>
          <a:bodyPr wrap="square" lIns="100186" tIns="50093" rIns="100186" bIns="50093" rtlCol="0">
            <a:spAutoFit/>
          </a:bodyPr>
          <a:lstStyle/>
          <a:p>
            <a:pPr indent="-216000" algn="just">
              <a:spcBef>
                <a:spcPts val="600"/>
              </a:spcBef>
            </a:pPr>
            <a:r>
              <a:rPr lang="ja-JP" altLang="en-US" sz="1100" u="sng" kern="100" dirty="0">
                <a:latin typeface="メイリオ" panose="020B0604030504040204" pitchFamily="50" charset="-128"/>
                <a:ea typeface="メイリオ" panose="020B0604030504040204" pitchFamily="50" charset="-128"/>
                <a:cs typeface="メイリオ" panose="020B0604030504040204" pitchFamily="50" charset="-128"/>
              </a:rPr>
              <a:t>講師が</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職場に出向きます。また、</a:t>
            </a:r>
            <a:r>
              <a:rPr lang="ja-JP" altLang="en-US" sz="1100" u="sng"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精神・発達障害者の雇用でお困りのことがあれば、相談できます</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12209" y="3942948"/>
            <a:ext cx="930970" cy="936577"/>
          </a:xfrm>
          <a:prstGeom prst="rect">
            <a:avLst/>
          </a:prstGeom>
          <a:noFill/>
          <a:ln>
            <a:noFill/>
          </a:ln>
        </p:spPr>
      </p:pic>
      <p:sp>
        <p:nvSpPr>
          <p:cNvPr id="45" name="角丸四角形 44"/>
          <p:cNvSpPr/>
          <p:nvPr/>
        </p:nvSpPr>
        <p:spPr>
          <a:xfrm>
            <a:off x="318841" y="1499812"/>
            <a:ext cx="6532412" cy="1197421"/>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ts val="17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精神障害、発達障害のある方々の雇用は、年々増加しています。これらの方々が安定して働き続けるためのポイントの一つは</a:t>
            </a:r>
            <a:r>
              <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「職場において同僚や上司がその人の障害特性について理解し、共に働く上での配慮があること」</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角丸四角形 47"/>
          <p:cNvSpPr/>
          <p:nvPr/>
        </p:nvSpPr>
        <p:spPr>
          <a:xfrm>
            <a:off x="284949" y="7459731"/>
            <a:ext cx="6649961" cy="609562"/>
          </a:xfrm>
          <a:prstGeom prst="roundRect">
            <a:avLst>
              <a:gd name="adj" fmla="val 24547"/>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246757" y="7326759"/>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r>
              <a:rPr lang="en-US" altLang="ja-JP"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ラーニング版</a:t>
            </a: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を公開しています！</a:t>
            </a:r>
            <a:endParaRPr lang="en-US" altLang="ja-JP" sz="9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ストライプ矢印 49"/>
          <p:cNvSpPr/>
          <p:nvPr/>
        </p:nvSpPr>
        <p:spPr>
          <a:xfrm>
            <a:off x="4242054" y="7602860"/>
            <a:ext cx="200694" cy="241598"/>
          </a:xfrm>
          <a:prstGeom prst="stripedRightArrow">
            <a:avLst>
              <a:gd name="adj1" fmla="val 74357"/>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p:cNvGrpSpPr/>
          <p:nvPr/>
        </p:nvGrpSpPr>
        <p:grpSpPr>
          <a:xfrm>
            <a:off x="4499441" y="7629503"/>
            <a:ext cx="2402489" cy="290890"/>
            <a:chOff x="4759326" y="1727057"/>
            <a:chExt cx="2402489" cy="290890"/>
          </a:xfrm>
        </p:grpSpPr>
        <p:grpSp>
          <p:nvGrpSpPr>
            <p:cNvPr id="52" name="グループ化 51"/>
            <p:cNvGrpSpPr/>
            <p:nvPr/>
          </p:nvGrpSpPr>
          <p:grpSpPr>
            <a:xfrm>
              <a:off x="4759326" y="1727057"/>
              <a:ext cx="2228578" cy="190427"/>
              <a:chOff x="4797426" y="1927082"/>
              <a:chExt cx="2228578" cy="190427"/>
            </a:xfrm>
          </p:grpSpPr>
          <p:sp>
            <p:nvSpPr>
              <p:cNvPr id="54" name="正方形/長方形 53"/>
              <p:cNvSpPr/>
              <p:nvPr/>
            </p:nvSpPr>
            <p:spPr>
              <a:xfrm>
                <a:off x="4797426" y="1928311"/>
                <a:ext cx="1847821" cy="18919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r>
                  <a:rPr kumimoji="1" lang="ja-JP" altLang="en-US" sz="1000" dirty="0">
                    <a:solidFill>
                      <a:schemeClr val="tx1"/>
                    </a:solidFill>
                  </a:rPr>
                  <a:t>  しごとサポーター　</a:t>
                </a:r>
                <a:r>
                  <a:rPr kumimoji="1" lang="en-US" altLang="ja-JP" sz="1000" dirty="0">
                    <a:solidFill>
                      <a:schemeClr val="tx1"/>
                    </a:solidFill>
                  </a:rPr>
                  <a:t>e</a:t>
                </a:r>
                <a:r>
                  <a:rPr kumimoji="1" lang="ja-JP" altLang="en-US" sz="1000" dirty="0">
                    <a:solidFill>
                      <a:schemeClr val="tx1"/>
                    </a:solidFill>
                  </a:rPr>
                  <a:t>ラーニング　</a:t>
                </a:r>
              </a:p>
            </p:txBody>
          </p:sp>
          <p:sp>
            <p:nvSpPr>
              <p:cNvPr id="55" name="正方形/長方形 54"/>
              <p:cNvSpPr/>
              <p:nvPr/>
            </p:nvSpPr>
            <p:spPr>
              <a:xfrm>
                <a:off x="6665964" y="1927082"/>
                <a:ext cx="360040" cy="187495"/>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lang="ja-JP" altLang="en-US" sz="1000" dirty="0">
                    <a:solidFill>
                      <a:schemeClr val="tx1"/>
                    </a:solidFill>
                  </a:rPr>
                  <a:t>検索</a:t>
                </a:r>
                <a:endParaRPr kumimoji="1" lang="ja-JP" altLang="en-US" sz="1000" dirty="0">
                  <a:solidFill>
                    <a:schemeClr val="tx1"/>
                  </a:solidFill>
                </a:endParaRPr>
              </a:p>
            </p:txBody>
          </p:sp>
        </p:grpSp>
        <p:sp>
          <p:nvSpPr>
            <p:cNvPr id="53" name="上矢印 52"/>
            <p:cNvSpPr/>
            <p:nvPr/>
          </p:nvSpPr>
          <p:spPr>
            <a:xfrm rot="17800644">
              <a:off x="6927225" y="1783356"/>
              <a:ext cx="212968" cy="256213"/>
            </a:xfrm>
            <a:prstGeom prst="upArrow">
              <a:avLst>
                <a:gd name="adj1" fmla="val 28428"/>
                <a:gd name="adj2" fmla="val 78475"/>
              </a:avLst>
            </a:prstGeom>
            <a:solidFill>
              <a:schemeClr val="bg1"/>
            </a:solid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9" name="正方形/長方形 58"/>
          <p:cNvSpPr/>
          <p:nvPr/>
        </p:nvSpPr>
        <p:spPr>
          <a:xfrm>
            <a:off x="288082" y="7627309"/>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「まず基礎知識を学びたい」という方はぜひご利用ください。</a:t>
            </a:r>
          </a:p>
        </p:txBody>
      </p:sp>
      <p:sp>
        <p:nvSpPr>
          <p:cNvPr id="60" name="テキスト ボックス 59"/>
          <p:cNvSpPr txBox="1"/>
          <p:nvPr/>
        </p:nvSpPr>
        <p:spPr>
          <a:xfrm>
            <a:off x="410481" y="383213"/>
            <a:ext cx="6194816" cy="307777"/>
          </a:xfrm>
          <a:prstGeom prst="rect">
            <a:avLst/>
          </a:prstGeom>
          <a:noFill/>
        </p:spPr>
        <p:txBody>
          <a:bodyPr wrap="square" rtlCol="0">
            <a:spAutoFit/>
          </a:bodyPr>
          <a:lstStyle/>
          <a:p>
            <a:pPr algn="dist"/>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障害のある方と共に働く同僚・上司の理解促進のために＞</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0" name="正方形/長方形 9"/>
          <p:cNvSpPr/>
          <p:nvPr/>
        </p:nvSpPr>
        <p:spPr>
          <a:xfrm>
            <a:off x="360090" y="774031"/>
            <a:ext cx="6172200" cy="655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a:t>
            </a:r>
          </a:p>
        </p:txBody>
      </p:sp>
      <p:sp>
        <p:nvSpPr>
          <p:cNvPr id="70" name="角丸四角形 69"/>
          <p:cNvSpPr/>
          <p:nvPr/>
        </p:nvSpPr>
        <p:spPr>
          <a:xfrm>
            <a:off x="498947" y="5637055"/>
            <a:ext cx="6172200" cy="799945"/>
          </a:xfrm>
          <a:prstGeom prst="roundRect">
            <a:avLst>
              <a:gd name="adj" fmla="val 1044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36000"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r>
              <a:rPr lang="ja-JP" altLang="en-US"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 日時：</a:t>
            </a:r>
            <a:r>
              <a:rPr lang="en-US" altLang="ja-JP"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年７月３１日（金）　</a:t>
            </a:r>
            <a:r>
              <a:rPr lang="en-US" altLang="ja-JP" sz="2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2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11:30</a:t>
            </a:r>
          </a:p>
          <a:p>
            <a:endParaRPr lang="en-US" altLang="ja-JP" sz="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 場所：ハローワーク東近江</a:t>
            </a:r>
            <a:r>
              <a:rPr lang="ja-JP" altLang="en-US" sz="1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（東近江市八日市緑町</a:t>
            </a:r>
            <a:r>
              <a:rPr lang="en-US" altLang="ja-JP" sz="1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11-19</a:t>
            </a:r>
            <a:r>
              <a:rPr lang="ja-JP" altLang="en-US" sz="1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テキスト ボックス 72"/>
          <p:cNvSpPr txBox="1"/>
          <p:nvPr/>
        </p:nvSpPr>
        <p:spPr>
          <a:xfrm>
            <a:off x="1149091" y="5142879"/>
            <a:ext cx="6123767" cy="408941"/>
          </a:xfrm>
          <a:prstGeom prst="rect">
            <a:avLst/>
          </a:prstGeom>
          <a:noFill/>
        </p:spPr>
        <p:txBody>
          <a:bodyPr wrap="square" lIns="100186" tIns="50093" rIns="100186" bIns="50093" rtlCol="0">
            <a:spAutoFit/>
          </a:bodyPr>
          <a:lstStyle/>
          <a:p>
            <a:pPr algn="just"/>
            <a:r>
              <a:rPr lang="ja-JP" altLang="en-US" sz="1000" b="1" kern="100" dirty="0">
                <a:latin typeface="メイリオ" panose="020B0604030504040204" pitchFamily="50" charset="-128"/>
                <a:ea typeface="メイリオ" panose="020B0604030504040204" pitchFamily="50" charset="-128"/>
                <a:cs typeface="メイリオ" panose="020B0604030504040204" pitchFamily="50" charset="-128"/>
              </a:rPr>
              <a:t>主に精神・発達障害者と同僚として共に働いている職員または働く予定となっている</a:t>
            </a:r>
            <a:endParaRPr lang="en-US" altLang="ja-JP" sz="10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000" b="1" kern="100" dirty="0">
                <a:latin typeface="メイリオ" panose="020B0604030504040204" pitchFamily="50" charset="-128"/>
                <a:ea typeface="メイリオ" panose="020B0604030504040204" pitchFamily="50" charset="-128"/>
                <a:cs typeface="メイリオ" panose="020B0604030504040204" pitchFamily="50" charset="-128"/>
              </a:rPr>
              <a:t>職員（非常勤職員も含む）</a:t>
            </a:r>
            <a:endParaRPr lang="en-US" altLang="ja-JP" sz="1000" b="1"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184935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テキスト ボックス 2"/>
          <p:cNvSpPr txBox="1">
            <a:spLocks noChangeArrowheads="1"/>
          </p:cNvSpPr>
          <p:nvPr/>
        </p:nvSpPr>
        <p:spPr bwMode="auto">
          <a:xfrm>
            <a:off x="26350" y="120688"/>
            <a:ext cx="7153641" cy="1631216"/>
          </a:xfrm>
          <a:prstGeom prst="rect">
            <a:avLst/>
          </a:prstGeom>
          <a:solidFill>
            <a:schemeClr val="tx2">
              <a:lumMod val="60000"/>
              <a:lumOff val="40000"/>
            </a:schemeClr>
          </a:solidFill>
          <a:ln>
            <a:noFill/>
          </a:ln>
        </p:spPr>
        <p:txBody>
          <a:bodyPr anchor="ct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2000" b="1" spc="-104" dirty="0">
                <a:solidFill>
                  <a:srgbClr val="FFFF00"/>
                </a:solidFill>
              </a:rPr>
              <a:t>精神・発達障害者しごとサポーター養成講座</a:t>
            </a:r>
            <a:r>
              <a:rPr lang="ja-JP" altLang="en-US" sz="2000" b="1" dirty="0">
                <a:solidFill>
                  <a:srgbClr val="FFFF00"/>
                </a:solidFill>
              </a:rPr>
              <a:t>　</a:t>
            </a:r>
            <a:r>
              <a:rPr lang="ja-JP" altLang="en-US" sz="2000" b="1" spc="-104" dirty="0">
                <a:solidFill>
                  <a:srgbClr val="FFFF00"/>
                </a:solidFill>
              </a:rPr>
              <a:t>参加申込書</a:t>
            </a:r>
            <a:endParaRPr lang="en-US" altLang="ja-JP" sz="2000" b="1" spc="-104" dirty="0">
              <a:solidFill>
                <a:srgbClr val="FFFF00"/>
              </a:solidFill>
            </a:endParaRPr>
          </a:p>
          <a:p>
            <a:pPr eaLnBrk="1" hangingPunct="1">
              <a:spcBef>
                <a:spcPct val="0"/>
              </a:spcBef>
              <a:buFontTx/>
              <a:buNone/>
              <a:defRPr/>
            </a:pPr>
            <a:r>
              <a:rPr lang="ja-JP" altLang="en-US" sz="1600" b="1" spc="-104" dirty="0">
                <a:solidFill>
                  <a:schemeClr val="bg1"/>
                </a:solidFill>
              </a:rPr>
              <a:t>■郵送またはメールによる申込方法</a:t>
            </a:r>
            <a:endParaRPr lang="en-US" altLang="ja-JP" sz="1600" b="1" spc="-104" dirty="0">
              <a:solidFill>
                <a:schemeClr val="bg1"/>
              </a:solidFill>
            </a:endParaRPr>
          </a:p>
          <a:p>
            <a:pPr eaLnBrk="1" hangingPunct="1">
              <a:spcBef>
                <a:spcPct val="0"/>
              </a:spcBef>
              <a:buFontTx/>
              <a:buNone/>
              <a:defRPr/>
            </a:pPr>
            <a:r>
              <a:rPr lang="ja-JP" altLang="en-US" sz="1600" b="1" spc="-104" dirty="0">
                <a:solidFill>
                  <a:schemeClr val="bg1"/>
                </a:solidFill>
              </a:rPr>
              <a:t>　 下記にご記入の上、ハローワーク東近江までお申込みください。（メールベタ打ち可）</a:t>
            </a:r>
            <a:endParaRPr lang="en-US" altLang="ja-JP" sz="1600" b="1" spc="-104" dirty="0">
              <a:solidFill>
                <a:schemeClr val="bg1"/>
              </a:solidFill>
            </a:endParaRPr>
          </a:p>
          <a:p>
            <a:pPr eaLnBrk="1" hangingPunct="1">
              <a:spcBef>
                <a:spcPct val="0"/>
              </a:spcBef>
              <a:buFontTx/>
              <a:buNone/>
              <a:defRPr/>
            </a:pPr>
            <a:r>
              <a:rPr lang="ja-JP" altLang="en-US" sz="1600" b="1" spc="-104" dirty="0">
                <a:solidFill>
                  <a:schemeClr val="bg1"/>
                </a:solidFill>
              </a:rPr>
              <a:t>■電話による申込方法</a:t>
            </a:r>
            <a:endParaRPr lang="en-US" altLang="ja-JP" sz="1600" b="1" spc="-104" dirty="0">
              <a:solidFill>
                <a:schemeClr val="bg1"/>
              </a:solidFill>
            </a:endParaRPr>
          </a:p>
          <a:p>
            <a:pPr eaLnBrk="1" hangingPunct="1">
              <a:spcBef>
                <a:spcPct val="0"/>
              </a:spcBef>
              <a:buFontTx/>
              <a:buNone/>
              <a:defRPr/>
            </a:pPr>
            <a:r>
              <a:rPr lang="ja-JP" altLang="en-US" sz="1600" b="1" spc="-104" dirty="0">
                <a:solidFill>
                  <a:schemeClr val="bg1"/>
                </a:solidFill>
              </a:rPr>
              <a:t>　 下記の内容をハローワーク東近江・職業相談第一部門までお電話でお知らせください。</a:t>
            </a:r>
            <a:endParaRPr lang="en-US" altLang="ja-JP" sz="1600" b="1" spc="-104" dirty="0">
              <a:solidFill>
                <a:schemeClr val="bg1"/>
              </a:solidFill>
            </a:endParaRPr>
          </a:p>
          <a:p>
            <a:pPr eaLnBrk="1" hangingPunct="1">
              <a:spcBef>
                <a:spcPct val="0"/>
              </a:spcBef>
              <a:buFontTx/>
              <a:buNone/>
              <a:defRPr/>
            </a:pPr>
            <a:r>
              <a:rPr lang="ja-JP" altLang="en-US" sz="1600" b="1" spc="-104" dirty="0">
                <a:solidFill>
                  <a:schemeClr val="bg1"/>
                </a:solidFill>
              </a:rPr>
              <a:t>■お申し込みの締め切りは７月２４日（金）１７：１５です。</a:t>
            </a:r>
          </a:p>
        </p:txBody>
      </p:sp>
      <p:graphicFrame>
        <p:nvGraphicFramePr>
          <p:cNvPr id="4" name="表 3"/>
          <p:cNvGraphicFramePr>
            <a:graphicFrameLocks noGrp="1"/>
          </p:cNvGraphicFramePr>
          <p:nvPr>
            <p:extLst>
              <p:ext uri="{D42A27DB-BD31-4B8C-83A1-F6EECF244321}">
                <p14:modId xmlns:p14="http://schemas.microsoft.com/office/powerpoint/2010/main" val="3742009130"/>
              </p:ext>
            </p:extLst>
          </p:nvPr>
        </p:nvGraphicFramePr>
        <p:xfrm>
          <a:off x="170667" y="2007642"/>
          <a:ext cx="6807551" cy="7067270"/>
        </p:xfrm>
        <a:graphic>
          <a:graphicData uri="http://schemas.openxmlformats.org/drawingml/2006/table">
            <a:tbl>
              <a:tblPr firstRow="1" bandRow="1">
                <a:tableStyleId>{5940675A-B579-460E-94D1-54222C63F5DA}</a:tableStyleId>
              </a:tblPr>
              <a:tblGrid>
                <a:gridCol w="1578545">
                  <a:extLst>
                    <a:ext uri="{9D8B030D-6E8A-4147-A177-3AD203B41FA5}">
                      <a16:colId xmlns:a16="http://schemas.microsoft.com/office/drawing/2014/main" val="20000"/>
                    </a:ext>
                  </a:extLst>
                </a:gridCol>
                <a:gridCol w="5229006">
                  <a:extLst>
                    <a:ext uri="{9D8B030D-6E8A-4147-A177-3AD203B41FA5}">
                      <a16:colId xmlns:a16="http://schemas.microsoft.com/office/drawing/2014/main" val="20001"/>
                    </a:ext>
                  </a:extLst>
                </a:gridCol>
              </a:tblGrid>
              <a:tr h="42257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bg1"/>
                          </a:solidFill>
                        </a:rPr>
                        <a:t>お申込み・</a:t>
                      </a:r>
                      <a:endParaRPr kumimoji="1" lang="en-US" altLang="ja-JP" sz="1800" b="1" dirty="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bg1"/>
                          </a:solidFill>
                        </a:rPr>
                        <a:t>お問合わせ先</a:t>
                      </a:r>
                      <a:endParaRPr kumimoji="1" lang="en-US" altLang="ja-JP" sz="1800" b="1" dirty="0">
                        <a:solidFill>
                          <a:schemeClr val="bg1"/>
                        </a:solidFill>
                      </a:endParaRPr>
                    </a:p>
                  </a:txBody>
                  <a:tcPr marL="95388" marR="95388" marT="51622" marB="51622" anchor="ctr">
                    <a:solidFill>
                      <a:schemeClr val="accent1"/>
                    </a:solidFill>
                  </a:tcPr>
                </a:tc>
                <a:tc>
                  <a:txBody>
                    <a:bodyPr/>
                    <a:lstStyle/>
                    <a:p>
                      <a:r>
                        <a:rPr kumimoji="1" lang="ja-JP" altLang="en-US" sz="1800" dirty="0"/>
                        <a:t>ハローワーク東近江　職業相談第一部門</a:t>
                      </a:r>
                      <a:endParaRPr kumimoji="1" lang="en-US" altLang="ja-JP" sz="1800" dirty="0"/>
                    </a:p>
                    <a:p>
                      <a:r>
                        <a:rPr kumimoji="1" lang="ja-JP" altLang="en-US" sz="1800" dirty="0"/>
                        <a:t>〒５２７</a:t>
                      </a:r>
                      <a:r>
                        <a:rPr kumimoji="1" lang="en-US" altLang="ja-JP" sz="1800" dirty="0"/>
                        <a:t>­</a:t>
                      </a:r>
                      <a:r>
                        <a:rPr kumimoji="1" lang="ja-JP" altLang="en-US" sz="1800" dirty="0"/>
                        <a:t>－</a:t>
                      </a:r>
                      <a:r>
                        <a:rPr kumimoji="1" lang="en-US" altLang="ja-JP" sz="1800" dirty="0"/>
                        <a:t>­</a:t>
                      </a:r>
                      <a:r>
                        <a:rPr kumimoji="1" lang="ja-JP" altLang="en-US" sz="1800" dirty="0"/>
                        <a:t>００２３</a:t>
                      </a:r>
                      <a:endParaRPr kumimoji="1" lang="en-US" altLang="ja-JP" sz="1800" dirty="0"/>
                    </a:p>
                    <a:p>
                      <a:r>
                        <a:rPr kumimoji="1" lang="ja-JP" altLang="en-US" sz="1800" dirty="0"/>
                        <a:t>東近江市八日市緑町１１－１９</a:t>
                      </a:r>
                      <a:endParaRPr kumimoji="1" lang="en-US" altLang="ja-JP" sz="1800" dirty="0"/>
                    </a:p>
                    <a:p>
                      <a:r>
                        <a:rPr kumimoji="1" lang="ja-JP" altLang="en-US" sz="1800" dirty="0"/>
                        <a:t>Ｅ</a:t>
                      </a:r>
                      <a:r>
                        <a:rPr kumimoji="1" lang="en-US" altLang="ja-JP" sz="1800" dirty="0"/>
                        <a:t>-</a:t>
                      </a:r>
                      <a:r>
                        <a:rPr kumimoji="1" lang="ja-JP" altLang="en-US" sz="1800" dirty="0"/>
                        <a:t>メール</a:t>
                      </a:r>
                      <a:r>
                        <a:rPr kumimoji="1" lang="ja-JP" altLang="en-US" sz="1800" dirty="0">
                          <a:solidFill>
                            <a:schemeClr val="tx1"/>
                          </a:solidFill>
                        </a:rPr>
                        <a:t>：</a:t>
                      </a:r>
                      <a:r>
                        <a:rPr kumimoji="1" lang="en-US" altLang="ja-JP" sz="1800" b="0" u="none" dirty="0">
                          <a:solidFill>
                            <a:schemeClr val="tx1"/>
                          </a:solidFill>
                        </a:rPr>
                        <a:t>higashioumi-anteisho@mhlw.go.jp</a:t>
                      </a:r>
                    </a:p>
                    <a:p>
                      <a:r>
                        <a:rPr kumimoji="1" lang="ja-JP" altLang="en-US" sz="1800" dirty="0"/>
                        <a:t>電話番号：</a:t>
                      </a:r>
                      <a:r>
                        <a:rPr kumimoji="1" lang="en-US" altLang="ja-JP" sz="1800" dirty="0"/>
                        <a:t>0748-22-1020(43#)</a:t>
                      </a:r>
                      <a:r>
                        <a:rPr kumimoji="1" lang="ja-JP" altLang="en-US" sz="1800" dirty="0"/>
                        <a:t>　　担当：斎藤</a:t>
                      </a:r>
                      <a:endParaRPr kumimoji="1" lang="en-US" altLang="ja-JP" sz="1800" dirty="0"/>
                    </a:p>
                  </a:txBody>
                  <a:tcPr marL="95388" marR="95388" marT="51622" marB="51622"/>
                </a:tc>
                <a:extLst>
                  <a:ext uri="{0D108BD9-81ED-4DB2-BD59-A6C34878D82A}">
                    <a16:rowId xmlns:a16="http://schemas.microsoft.com/office/drawing/2014/main" val="2477138391"/>
                  </a:ext>
                </a:extLst>
              </a:tr>
              <a:tr h="86409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官公庁名</a:t>
                      </a:r>
                      <a:endParaRPr kumimoji="1" lang="en-US" altLang="ja-JP" sz="1800" dirty="0"/>
                    </a:p>
                  </a:txBody>
                  <a:tcPr marL="95388" marR="95388" marT="51622" marB="51622" anchor="ctr"/>
                </a:tc>
                <a:tc>
                  <a:txBody>
                    <a:bodyPr/>
                    <a:lstStyle/>
                    <a:p>
                      <a:endParaRPr kumimoji="1" lang="en-US" altLang="ja-JP" sz="1800" dirty="0"/>
                    </a:p>
                    <a:p>
                      <a:endParaRPr kumimoji="1" lang="en-US" altLang="ja-JP" sz="1800" dirty="0"/>
                    </a:p>
                  </a:txBody>
                  <a:tcPr marL="95388" marR="95388" marT="51622" marB="51622"/>
                </a:tc>
                <a:extLst>
                  <a:ext uri="{0D108BD9-81ED-4DB2-BD59-A6C34878D82A}">
                    <a16:rowId xmlns:a16="http://schemas.microsoft.com/office/drawing/2014/main" val="10001"/>
                  </a:ext>
                </a:extLst>
              </a:tr>
              <a:tr h="953359">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参加者名</a:t>
                      </a:r>
                      <a:endParaRPr kumimoji="1" lang="en-US" altLang="ja-JP" sz="1800" dirty="0"/>
                    </a:p>
                  </a:txBody>
                  <a:tcPr marL="95388" marR="95388" marT="51622" marB="51622"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500" dirty="0"/>
                        <a:t>（部署、役職：　　　　　　　　　　　　　　　　　　　　　　）</a:t>
                      </a:r>
                    </a:p>
                    <a:p>
                      <a:r>
                        <a:rPr kumimoji="1" lang="ja-JP" altLang="en-US" sz="2100" dirty="0"/>
                        <a:t>　　</a:t>
                      </a:r>
                      <a:endParaRPr kumimoji="1" lang="ja-JP" altLang="en-US" sz="1300" dirty="0"/>
                    </a:p>
                  </a:txBody>
                  <a:tcPr marL="95388" marR="95388" marT="51622" marB="51622"/>
                </a:tc>
                <a:extLst>
                  <a:ext uri="{0D108BD9-81ED-4DB2-BD59-A6C34878D82A}">
                    <a16:rowId xmlns:a16="http://schemas.microsoft.com/office/drawing/2014/main" val="10002"/>
                  </a:ext>
                </a:extLst>
              </a:tr>
              <a:tr h="1028821">
                <a:tc vMerge="1">
                  <a:txBody>
                    <a:bodyPr/>
                    <a:lstStyle/>
                    <a:p>
                      <a:endParaRPr kumimoji="1" lang="ja-JP" altLang="en-US"/>
                    </a:p>
                  </a:txBody>
                  <a:tcPr/>
                </a:tc>
                <a:tc>
                  <a:txBody>
                    <a:bodyPr/>
                    <a:lstStyle/>
                    <a:p>
                      <a:r>
                        <a:rPr kumimoji="1" lang="zh-TW" altLang="en-US" sz="1500" dirty="0">
                          <a:latin typeface="ＭＳ Ｐゴシック" panose="020B0600070205080204" pitchFamily="50" charset="-128"/>
                          <a:ea typeface="ＭＳ Ｐゴシック" panose="020B0600070205080204" pitchFamily="50" charset="-128"/>
                        </a:rPr>
                        <a:t>（部署、役職：　　　　　　　　　　　　　　　　　　　　　　）</a:t>
                      </a:r>
                    </a:p>
                    <a:p>
                      <a:r>
                        <a:rPr kumimoji="1" lang="zh-TW" altLang="en-US" sz="1300" dirty="0">
                          <a:latin typeface="ＭＳ Ｐゴシック" panose="020B0600070205080204" pitchFamily="50" charset="-128"/>
                          <a:ea typeface="ＭＳ Ｐゴシック" panose="020B0600070205080204" pitchFamily="50" charset="-128"/>
                        </a:rPr>
                        <a:t>　　</a:t>
                      </a:r>
                    </a:p>
                  </a:txBody>
                  <a:tcPr marL="95388" marR="95388" marT="51622" marB="51622"/>
                </a:tc>
                <a:extLst>
                  <a:ext uri="{0D108BD9-81ED-4DB2-BD59-A6C34878D82A}">
                    <a16:rowId xmlns:a16="http://schemas.microsoft.com/office/drawing/2014/main" val="29347046"/>
                  </a:ext>
                </a:extLst>
              </a:tr>
              <a:tr h="1080120">
                <a:tc vMerge="1">
                  <a:txBody>
                    <a:bodyPr/>
                    <a:lstStyle/>
                    <a:p>
                      <a:endParaRPr kumimoji="1" lang="ja-JP" altLang="en-US"/>
                    </a:p>
                  </a:txBody>
                  <a:tcP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500" dirty="0">
                          <a:latin typeface="ＭＳ Ｐゴシック" panose="020B0600070205080204" pitchFamily="50" charset="-128"/>
                          <a:ea typeface="ＭＳ Ｐゴシック" panose="020B0600070205080204" pitchFamily="50" charset="-128"/>
                        </a:rPr>
                        <a:t>（部署、役職：　　　　　　　　　　　　　　　　　　　　　　）</a:t>
                      </a:r>
                    </a:p>
                    <a:p>
                      <a:endParaRPr kumimoji="1" lang="zh-TW" altLang="en-US" sz="1500" dirty="0">
                        <a:latin typeface="ＭＳ Ｐゴシック" panose="020B0600070205080204" pitchFamily="50" charset="-128"/>
                        <a:ea typeface="ＭＳ Ｐゴシック" panose="020B0600070205080204" pitchFamily="50" charset="-128"/>
                      </a:endParaRPr>
                    </a:p>
                  </a:txBody>
                  <a:tcPr marL="95388" marR="95388" marT="51622" marB="51622"/>
                </a:tc>
                <a:extLst>
                  <a:ext uri="{0D108BD9-81ED-4DB2-BD59-A6C34878D82A}">
                    <a16:rowId xmlns:a16="http://schemas.microsoft.com/office/drawing/2014/main" val="4013949303"/>
                  </a:ext>
                </a:extLst>
              </a:tr>
              <a:tr h="833015">
                <a:tc>
                  <a:txBody>
                    <a:bodyPr/>
                    <a:lstStyle/>
                    <a:p>
                      <a:pPr algn="ctr"/>
                      <a:r>
                        <a:rPr kumimoji="1" lang="ja-JP" altLang="en-US" sz="1800" dirty="0"/>
                        <a:t>所在地</a:t>
                      </a:r>
                    </a:p>
                  </a:txBody>
                  <a:tcPr marL="95388" marR="95388" marT="51622" marB="51622" anchor="ctr"/>
                </a:tc>
                <a:tc>
                  <a:txBody>
                    <a:bodyPr/>
                    <a:lstStyle/>
                    <a:p>
                      <a:pPr algn="l"/>
                      <a:r>
                        <a:rPr kumimoji="1" lang="ja-JP" altLang="en-US" sz="1600" b="0" dirty="0"/>
                        <a:t>〒</a:t>
                      </a:r>
                    </a:p>
                  </a:txBody>
                  <a:tcPr marL="95388" marR="95388" marT="51622" marB="51622"/>
                </a:tc>
                <a:extLst>
                  <a:ext uri="{0D108BD9-81ED-4DB2-BD59-A6C34878D82A}">
                    <a16:rowId xmlns:a16="http://schemas.microsoft.com/office/drawing/2014/main" val="10003"/>
                  </a:ext>
                </a:extLst>
              </a:tr>
              <a:tr h="83301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t>電話番号</a:t>
                      </a:r>
                    </a:p>
                  </a:txBody>
                  <a:tcPr marL="95388" marR="95388" marT="51622" marB="51622" anchor="ctr"/>
                </a:tc>
                <a:tc>
                  <a:txBody>
                    <a:bodyPr/>
                    <a:lstStyle/>
                    <a:p>
                      <a:endParaRPr kumimoji="1" lang="ja-JP" altLang="en-US" sz="1100" dirty="0"/>
                    </a:p>
                  </a:txBody>
                  <a:tcPr marL="95388" marR="95388" marT="51622" marB="51622"/>
                </a:tc>
                <a:extLst>
                  <a:ext uri="{0D108BD9-81ED-4DB2-BD59-A6C34878D82A}">
                    <a16:rowId xmlns:a16="http://schemas.microsoft.com/office/drawing/2014/main" val="10004"/>
                  </a:ext>
                </a:extLst>
              </a:tr>
            </a:tbl>
          </a:graphicData>
        </a:graphic>
      </p:graphicFrame>
      <p:sp>
        <p:nvSpPr>
          <p:cNvPr id="14" name="正方形/長方形 13"/>
          <p:cNvSpPr/>
          <p:nvPr/>
        </p:nvSpPr>
        <p:spPr>
          <a:xfrm>
            <a:off x="-2507087" y="7933588"/>
            <a:ext cx="968722" cy="4057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86" dirty="0">
                <a:solidFill>
                  <a:srgbClr val="002060"/>
                </a:solidFill>
              </a:rPr>
              <a:t>会場</a:t>
            </a:r>
          </a:p>
        </p:txBody>
      </p:sp>
      <p:sp>
        <p:nvSpPr>
          <p:cNvPr id="3097" name="AutoShape 28" descr="C:\Users\261747\AppData\Local\Microsoft\Windows\Temporary Internet Files\Content.IE5\31IBFHOO\map.gif"/>
          <p:cNvSpPr>
            <a:spLocks noChangeAspect="1" noChangeArrowheads="1"/>
          </p:cNvSpPr>
          <p:nvPr/>
        </p:nvSpPr>
        <p:spPr bwMode="auto">
          <a:xfrm>
            <a:off x="89867" y="-154002"/>
            <a:ext cx="317940" cy="34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78">
              <a:latin typeface="Arial" panose="020B0604020202020204" pitchFamily="34" charset="0"/>
            </a:endParaRPr>
          </a:p>
        </p:txBody>
      </p:sp>
      <p:graphicFrame>
        <p:nvGraphicFramePr>
          <p:cNvPr id="3" name="表 2"/>
          <p:cNvGraphicFramePr>
            <a:graphicFrameLocks noGrp="1"/>
          </p:cNvGraphicFramePr>
          <p:nvPr/>
        </p:nvGraphicFramePr>
        <p:xfrm>
          <a:off x="9032365" y="7420248"/>
          <a:ext cx="2076543" cy="2707460"/>
        </p:xfrm>
        <a:graphic>
          <a:graphicData uri="http://schemas.openxmlformats.org/drawingml/2006/table">
            <a:tbl>
              <a:tblPr firstRow="1" bandRow="1">
                <a:tableStyleId>{5C22544A-7EE6-4342-B048-85BDC9FD1C3A}</a:tableStyleId>
              </a:tblPr>
              <a:tblGrid>
                <a:gridCol w="788306">
                  <a:extLst>
                    <a:ext uri="{9D8B030D-6E8A-4147-A177-3AD203B41FA5}">
                      <a16:colId xmlns:a16="http://schemas.microsoft.com/office/drawing/2014/main" val="20000"/>
                    </a:ext>
                  </a:extLst>
                </a:gridCol>
                <a:gridCol w="1288237">
                  <a:extLst>
                    <a:ext uri="{9D8B030D-6E8A-4147-A177-3AD203B41FA5}">
                      <a16:colId xmlns:a16="http://schemas.microsoft.com/office/drawing/2014/main" val="20001"/>
                    </a:ext>
                  </a:extLst>
                </a:gridCol>
              </a:tblGrid>
              <a:tr h="386780">
                <a:tc>
                  <a:txBody>
                    <a:bodyPr/>
                    <a:lstStyle/>
                    <a:p>
                      <a:r>
                        <a:rPr kumimoji="1" lang="ja-JP" altLang="en-US" sz="1500" dirty="0"/>
                        <a:t>受講地</a:t>
                      </a:r>
                    </a:p>
                  </a:txBody>
                  <a:tcPr marL="95352" marR="95352" marT="47685" marB="47685">
                    <a:solidFill>
                      <a:schemeClr val="tx1">
                        <a:lumMod val="65000"/>
                        <a:lumOff val="35000"/>
                      </a:schemeClr>
                    </a:solidFill>
                  </a:tcPr>
                </a:tc>
                <a:tc>
                  <a:txBody>
                    <a:bodyPr/>
                    <a:lstStyle/>
                    <a:p>
                      <a:r>
                        <a:rPr kumimoji="1" lang="ja-JP" altLang="en-US" sz="1500" dirty="0"/>
                        <a:t>ＦＡＸ番号</a:t>
                      </a:r>
                    </a:p>
                  </a:txBody>
                  <a:tcPr marL="95352" marR="95352" marT="47685" marB="47685">
                    <a:solidFill>
                      <a:schemeClr val="tx1">
                        <a:lumMod val="65000"/>
                        <a:lumOff val="35000"/>
                      </a:schemeClr>
                    </a:solidFill>
                  </a:tcPr>
                </a:tc>
                <a:extLst>
                  <a:ext uri="{0D108BD9-81ED-4DB2-BD59-A6C34878D82A}">
                    <a16:rowId xmlns:a16="http://schemas.microsoft.com/office/drawing/2014/main" val="10000"/>
                  </a:ext>
                </a:extLst>
              </a:tr>
              <a:tr h="386780">
                <a:tc>
                  <a:txBody>
                    <a:bodyPr/>
                    <a:lstStyle/>
                    <a:p>
                      <a:r>
                        <a:rPr kumimoji="1" lang="ja-JP" altLang="en-US" sz="1500" dirty="0"/>
                        <a:t>大津</a:t>
                      </a:r>
                      <a:endParaRPr kumimoji="1" lang="en-US" altLang="ja-JP" sz="1500" dirty="0"/>
                    </a:p>
                  </a:txBody>
                  <a:tcPr marL="95352" marR="95352" marT="47685" marB="47685"/>
                </a:tc>
                <a:tc>
                  <a:txBody>
                    <a:bodyPr/>
                    <a:lstStyle/>
                    <a:p>
                      <a:r>
                        <a:rPr kumimoji="1" lang="en-US" altLang="ja-JP" sz="1500" dirty="0"/>
                        <a:t>077-526-1690</a:t>
                      </a:r>
                      <a:endParaRPr kumimoji="1" lang="ja-JP" altLang="en-US" sz="1500" dirty="0"/>
                    </a:p>
                  </a:txBody>
                  <a:tcPr marL="95352" marR="95352" marT="47685" marB="47685"/>
                </a:tc>
                <a:extLst>
                  <a:ext uri="{0D108BD9-81ED-4DB2-BD59-A6C34878D82A}">
                    <a16:rowId xmlns:a16="http://schemas.microsoft.com/office/drawing/2014/main" val="10001"/>
                  </a:ext>
                </a:extLst>
              </a:tr>
              <a:tr h="386780">
                <a:tc>
                  <a:txBody>
                    <a:bodyPr/>
                    <a:lstStyle/>
                    <a:p>
                      <a:r>
                        <a:rPr kumimoji="1" lang="ja-JP" altLang="en-US" sz="1500" dirty="0"/>
                        <a:t>長浜</a:t>
                      </a:r>
                    </a:p>
                  </a:txBody>
                  <a:tcPr marL="95352" marR="95352" marT="47685" marB="47685"/>
                </a:tc>
                <a:tc>
                  <a:txBody>
                    <a:bodyPr/>
                    <a:lstStyle/>
                    <a:p>
                      <a:r>
                        <a:rPr kumimoji="1" lang="en-US" altLang="ja-JP" sz="1500" dirty="0"/>
                        <a:t>0749-65-3246</a:t>
                      </a:r>
                      <a:endParaRPr kumimoji="1" lang="ja-JP" altLang="en-US" sz="1500" dirty="0"/>
                    </a:p>
                  </a:txBody>
                  <a:tcPr marL="95352" marR="95352" marT="47685" marB="47685"/>
                </a:tc>
                <a:extLst>
                  <a:ext uri="{0D108BD9-81ED-4DB2-BD59-A6C34878D82A}">
                    <a16:rowId xmlns:a16="http://schemas.microsoft.com/office/drawing/2014/main" val="10002"/>
                  </a:ext>
                </a:extLst>
              </a:tr>
              <a:tr h="386780">
                <a:tc>
                  <a:txBody>
                    <a:bodyPr/>
                    <a:lstStyle/>
                    <a:p>
                      <a:r>
                        <a:rPr kumimoji="1" lang="ja-JP" altLang="en-US" sz="1500" dirty="0"/>
                        <a:t>彦根</a:t>
                      </a:r>
                    </a:p>
                  </a:txBody>
                  <a:tcPr marL="95352" marR="95352" marT="47685" marB="47685"/>
                </a:tc>
                <a:tc>
                  <a:txBody>
                    <a:bodyPr/>
                    <a:lstStyle/>
                    <a:p>
                      <a:r>
                        <a:rPr kumimoji="1" lang="en-US" altLang="ja-JP" sz="1500" dirty="0"/>
                        <a:t>0749-26-5186</a:t>
                      </a:r>
                      <a:endParaRPr kumimoji="1" lang="ja-JP" altLang="en-US" sz="1500" dirty="0"/>
                    </a:p>
                  </a:txBody>
                  <a:tcPr marL="95352" marR="95352" marT="47685" marB="47685"/>
                </a:tc>
                <a:extLst>
                  <a:ext uri="{0D108BD9-81ED-4DB2-BD59-A6C34878D82A}">
                    <a16:rowId xmlns:a16="http://schemas.microsoft.com/office/drawing/2014/main" val="10003"/>
                  </a:ext>
                </a:extLst>
              </a:tr>
              <a:tr h="386780">
                <a:tc>
                  <a:txBody>
                    <a:bodyPr/>
                    <a:lstStyle/>
                    <a:p>
                      <a:r>
                        <a:rPr kumimoji="1" lang="ja-JP" altLang="en-US" sz="1500" dirty="0"/>
                        <a:t>東近江</a:t>
                      </a:r>
                    </a:p>
                  </a:txBody>
                  <a:tcPr marL="95352" marR="95352" marT="47685" marB="47685"/>
                </a:tc>
                <a:tc>
                  <a:txBody>
                    <a:bodyPr/>
                    <a:lstStyle/>
                    <a:p>
                      <a:r>
                        <a:rPr kumimoji="1" lang="en-US" altLang="ja-JP" sz="1500" dirty="0"/>
                        <a:t>0748-25-0741</a:t>
                      </a:r>
                      <a:endParaRPr kumimoji="1" lang="ja-JP" altLang="en-US" sz="1500" dirty="0"/>
                    </a:p>
                  </a:txBody>
                  <a:tcPr marL="95352" marR="95352" marT="47685" marB="47685"/>
                </a:tc>
                <a:extLst>
                  <a:ext uri="{0D108BD9-81ED-4DB2-BD59-A6C34878D82A}">
                    <a16:rowId xmlns:a16="http://schemas.microsoft.com/office/drawing/2014/main" val="10004"/>
                  </a:ext>
                </a:extLst>
              </a:tr>
              <a:tr h="386780">
                <a:tc>
                  <a:txBody>
                    <a:bodyPr/>
                    <a:lstStyle/>
                    <a:p>
                      <a:r>
                        <a:rPr kumimoji="1" lang="ja-JP" altLang="en-US" sz="1500" dirty="0"/>
                        <a:t>甲賀</a:t>
                      </a:r>
                    </a:p>
                  </a:txBody>
                  <a:tcPr marL="95352" marR="95352" marT="47685" marB="47685"/>
                </a:tc>
                <a:tc>
                  <a:txBody>
                    <a:bodyPr/>
                    <a:lstStyle/>
                    <a:p>
                      <a:r>
                        <a:rPr kumimoji="1" lang="en-US" altLang="ja-JP" sz="1500" dirty="0"/>
                        <a:t>0748-63-1825</a:t>
                      </a:r>
                      <a:endParaRPr kumimoji="1" lang="ja-JP" altLang="en-US" sz="1500" dirty="0"/>
                    </a:p>
                  </a:txBody>
                  <a:tcPr marL="95352" marR="95352" marT="47685" marB="47685"/>
                </a:tc>
                <a:extLst>
                  <a:ext uri="{0D108BD9-81ED-4DB2-BD59-A6C34878D82A}">
                    <a16:rowId xmlns:a16="http://schemas.microsoft.com/office/drawing/2014/main" val="10005"/>
                  </a:ext>
                </a:extLst>
              </a:tr>
              <a:tr h="386780">
                <a:tc>
                  <a:txBody>
                    <a:bodyPr/>
                    <a:lstStyle/>
                    <a:p>
                      <a:r>
                        <a:rPr kumimoji="1" lang="ja-JP" altLang="en-US" sz="1500" dirty="0"/>
                        <a:t>草津</a:t>
                      </a:r>
                    </a:p>
                  </a:txBody>
                  <a:tcPr marL="95352" marR="95352" marT="47685" marB="47685"/>
                </a:tc>
                <a:tc>
                  <a:txBody>
                    <a:bodyPr/>
                    <a:lstStyle/>
                    <a:p>
                      <a:r>
                        <a:rPr kumimoji="1" lang="en-US" altLang="ja-JP" sz="1500" dirty="0"/>
                        <a:t>077-562-9692</a:t>
                      </a:r>
                      <a:endParaRPr kumimoji="1" lang="ja-JP" altLang="en-US" sz="1500" dirty="0"/>
                    </a:p>
                  </a:txBody>
                  <a:tcPr marL="95352" marR="95352" marT="47685" marB="4768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250941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4C4FBA40B8B5D44AEFBA1B67B40BD5A" ma:contentTypeVersion="15" ma:contentTypeDescription="新しいドキュメントを作成します。" ma:contentTypeScope="" ma:versionID="0375adea8b1f9701235f2024a4a2138f">
  <xsd:schema xmlns:xsd="http://www.w3.org/2001/XMLSchema" xmlns:xs="http://www.w3.org/2001/XMLSchema" xmlns:p="http://schemas.microsoft.com/office/2006/metadata/properties" xmlns:ns2="2fb1479b-1a25-43cf-a722-a9d0cd06089b" xmlns:ns3="44856c1c-163a-4db4-9f2d-e69ab44d016d" targetNamespace="http://schemas.microsoft.com/office/2006/metadata/properties" ma:root="true" ma:fieldsID="0917c40d8680807f2c2ce7ad6253f38d" ns2:_="" ns3:_="">
    <xsd:import namespace="2fb1479b-1a25-43cf-a722-a9d0cd06089b"/>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1479b-1a25-43cf-a722-a9d0cd06089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bb7f99e-8bbc-44c7-a430-b7afad11b617}"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4856c1c-163a-4db4-9f2d-e69ab44d016d" xsi:nil="true"/>
    <Owner xmlns="2fb1479b-1a25-43cf-a722-a9d0cd06089b">
      <UserInfo>
        <DisplayName/>
        <AccountId xsi:nil="true"/>
        <AccountType/>
      </UserInfo>
    </Owner>
    <lcf76f155ced4ddcb4097134ff3c332f xmlns="2fb1479b-1a25-43cf-a722-a9d0cd06089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5AEF31-3848-42C2-9193-337F4D135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b1479b-1a25-43cf-a722-a9d0cd06089b"/>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82E50B-6242-49C2-B982-7D261D8F1F90}">
  <ds:schemaRefs>
    <ds:schemaRef ds:uri="http://www.w3.org/XML/1998/namespace"/>
    <ds:schemaRef ds:uri="http://schemas.microsoft.com/office/infopath/2007/PartnerControls"/>
    <ds:schemaRef ds:uri="http://schemas.openxmlformats.org/package/2006/metadata/core-properties"/>
    <ds:schemaRef ds:uri="44856c1c-163a-4db4-9f2d-e69ab44d016d"/>
    <ds:schemaRef ds:uri="2fb1479b-1a25-43cf-a722-a9d0cd06089b"/>
    <ds:schemaRef ds:uri="http://schemas.microsoft.com/office/2006/documentManagement/types"/>
    <ds:schemaRef ds:uri="http://purl.org/dc/elements/1.1/"/>
    <ds:schemaRef ds:uri="http://schemas.microsoft.com/office/2006/metadata/properties"/>
    <ds:schemaRef ds:uri="http://purl.org/dc/dcmitype/"/>
    <ds:schemaRef ds:uri="http://purl.org/dc/terms/"/>
  </ds:schemaRefs>
</ds:datastoreItem>
</file>

<file path=customXml/itemProps3.xml><?xml version="1.0" encoding="utf-8"?>
<ds:datastoreItem xmlns:ds="http://schemas.openxmlformats.org/officeDocument/2006/customXml" ds:itemID="{B5A0B02A-8A94-4E99-9828-461B9DF867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660</Words>
  <PresentationFormat>ユーザー設定</PresentationFormat>
  <Paragraphs>75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0x01010094C4FBA40B8B5D44AEFBA1B67B40BD5A</vt:lpwstr>
  </property>
  <property fmtid="{D5CDD505-2E9C-101B-9397-08002B2CF9AE}" pid="3" name="MediaServiceImageTags">
    <vt:lpwstr/>
  </property>
</Properties>
</file>