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ms-office.chartcolorstyle+xml" PartName="/ppt/charts/colors1.xml"/>
  <Override ContentType="application/vnd.ms-office.chartstyle+xml" PartName="/ppt/charts/style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Override+xml" PartName="/ppt/theme/themeOverrid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88" r:id="rId3"/>
    <p:sldId id="278" r:id="rId4"/>
    <p:sldId id="287" r:id="rId5"/>
    <p:sldId id="291" r:id="rId6"/>
    <p:sldId id="286" r:id="rId7"/>
    <p:sldId id="257" r:id="rId8"/>
    <p:sldId id="258" r:id="rId9"/>
    <p:sldId id="271" r:id="rId10"/>
    <p:sldId id="279" r:id="rId11"/>
    <p:sldId id="280" r:id="rId12"/>
    <p:sldId id="277" r:id="rId13"/>
    <p:sldId id="281" r:id="rId14"/>
    <p:sldId id="282" r:id="rId15"/>
    <p:sldId id="283" r:id="rId16"/>
    <p:sldId id="284" r:id="rId17"/>
    <p:sldId id="285" r:id="rId18"/>
    <p:sldId id="289" r:id="rId19"/>
    <p:sldId id="292" r:id="rId20"/>
    <p:sldId id="290" r:id="rId21"/>
    <p:sldId id="293" r:id="rId22"/>
    <p:sldId id="294" r:id="rId2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24" autoAdjust="0"/>
    <p:restoredTop sz="94660"/>
  </p:normalViewPr>
  <p:slideViewPr>
    <p:cSldViewPr snapToGrid="0">
      <p:cViewPr varScale="1">
        <p:scale>
          <a:sx n="103" d="100"/>
          <a:sy n="103" d="100"/>
        </p:scale>
        <p:origin x="1278" y="108"/>
      </p:cViewPr>
      <p:guideLst/>
    </p:cSldViewPr>
  </p:slideViewPr>
  <p:notesTextViewPr>
    <p:cViewPr>
      <p:scale>
        <a:sx n="75" d="100"/>
        <a:sy n="75" d="100"/>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slides/slide18.xml" Type="http://schemas.openxmlformats.org/officeDocument/2006/relationships/slide"/><Relationship Id="rId2" Target="slides/slide1.xml" Type="http://schemas.openxmlformats.org/officeDocument/2006/relationships/slide"/><Relationship Id="rId20" Target="slides/slide19.xml" Type="http://schemas.openxmlformats.org/officeDocument/2006/relationships/slide"/><Relationship Id="rId21" Target="slides/slide20.xml" Type="http://schemas.openxmlformats.org/officeDocument/2006/relationships/slide"/><Relationship Id="rId22" Target="slides/slide21.xml" Type="http://schemas.openxmlformats.org/officeDocument/2006/relationships/slide"/><Relationship Id="rId23" Target="slides/slide22.xml" Type="http://schemas.openxmlformats.org/officeDocument/2006/relationships/slide"/><Relationship Id="rId24" Target="notesMasters/notesMaster1.xml" Type="http://schemas.openxmlformats.org/officeDocument/2006/relationships/notesMaster"/><Relationship Id="rId25" Target="presProps.xml" Type="http://schemas.openxmlformats.org/officeDocument/2006/relationships/presProps"/><Relationship Id="rId26" Target="viewProps.xml" Type="http://schemas.openxmlformats.org/officeDocument/2006/relationships/viewProps"/><Relationship Id="rId27" Target="theme/theme1.xml" Type="http://schemas.openxmlformats.org/officeDocument/2006/relationships/theme"/><Relationship Id="rId28" Target="tableStyles.xml" Type="http://schemas.openxmlformats.org/officeDocument/2006/relationships/tableStyles"/><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charts/_rels/chart1.xml.rels><?xml version="1.0" encoding="UTF-8" standalone="yes"?><Relationships xmlns="http://schemas.openxmlformats.org/package/2006/relationships"><Relationship Id="rId1" Target="style1.xml" Type="http://schemas.microsoft.com/office/2011/relationships/chartStyle"/><Relationship Id="rId2" Target="colors1.xml" Type="http://schemas.microsoft.com/office/2011/relationships/chartColorStyle"/><Relationship Id="rId3" Target="../theme/themeOverride1.xml" Type="http://schemas.openxmlformats.org/officeDocument/2006/relationships/themeOverride"/><Relationship Id="rId4" Target="../embeddings/Microsoft_Excel_Worksheet.xlsx" Type="http://schemas.openxmlformats.org/officeDocument/2006/relationships/package"/></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sz="1200" b="1">
                <a:solidFill>
                  <a:sysClr val="windowText" lastClr="000000"/>
                </a:solidFill>
              </a:rPr>
              <a:t>休業見込期間別災害件数（小売業・令和</a:t>
            </a:r>
            <a:r>
              <a:rPr lang="en-US" altLang="ja-JP" sz="1200" b="1">
                <a:solidFill>
                  <a:sysClr val="windowText" lastClr="000000"/>
                </a:solidFill>
              </a:rPr>
              <a:t>5</a:t>
            </a:r>
            <a:r>
              <a:rPr lang="ja-JP" altLang="en-US" sz="1200" b="1">
                <a:solidFill>
                  <a:sysClr val="windowText" lastClr="000000"/>
                </a:solidFill>
              </a:rPr>
              <a:t>年）</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pieChart>
        <c:varyColors val="1"/>
        <c:ser>
          <c:idx val="0"/>
          <c:order val="0"/>
          <c:dPt>
            <c:idx val="0"/>
            <c:bubble3D val="0"/>
            <c:spPr>
              <a:solidFill>
                <a:schemeClr val="accent5">
                  <a:lumMod val="60000"/>
                  <a:lumOff val="40000"/>
                </a:schemeClr>
              </a:solidFill>
              <a:ln w="19050">
                <a:solidFill>
                  <a:schemeClr val="lt1"/>
                </a:solidFill>
              </a:ln>
              <a:effectLst/>
            </c:spPr>
            <c:extLst>
              <c:ext xmlns:c16="http://schemas.microsoft.com/office/drawing/2014/chart" uri="{C3380CC4-5D6E-409C-BE32-E72D297353CC}">
                <c16:uniqueId val="{00000001-D9B7-4977-9B9B-EF7FFC830798}"/>
              </c:ext>
            </c:extLst>
          </c:dPt>
          <c:dPt>
            <c:idx val="1"/>
            <c:bubble3D val="0"/>
            <c:spPr>
              <a:solidFill>
                <a:schemeClr val="accent6">
                  <a:lumMod val="60000"/>
                  <a:lumOff val="40000"/>
                </a:schemeClr>
              </a:solidFill>
              <a:ln w="19050">
                <a:solidFill>
                  <a:schemeClr val="lt1"/>
                </a:solidFill>
              </a:ln>
              <a:effectLst/>
            </c:spPr>
            <c:extLst>
              <c:ext xmlns:c16="http://schemas.microsoft.com/office/drawing/2014/chart" uri="{C3380CC4-5D6E-409C-BE32-E72D297353CC}">
                <c16:uniqueId val="{00000003-D9B7-4977-9B9B-EF7FFC830798}"/>
              </c:ext>
            </c:extLst>
          </c:dPt>
          <c:dPt>
            <c:idx val="2"/>
            <c:bubble3D val="0"/>
            <c:spPr>
              <a:solidFill>
                <a:schemeClr val="accent4">
                  <a:lumMod val="60000"/>
                  <a:lumOff val="40000"/>
                </a:schemeClr>
              </a:solidFill>
              <a:ln w="19050">
                <a:solidFill>
                  <a:schemeClr val="lt1"/>
                </a:solidFill>
              </a:ln>
              <a:effectLst/>
            </c:spPr>
            <c:extLst>
              <c:ext xmlns:c16="http://schemas.microsoft.com/office/drawing/2014/chart" uri="{C3380CC4-5D6E-409C-BE32-E72D297353CC}">
                <c16:uniqueId val="{00000005-D9B7-4977-9B9B-EF7FFC830798}"/>
              </c:ext>
            </c:extLst>
          </c:dPt>
          <c:dPt>
            <c:idx val="3"/>
            <c:bubble3D val="0"/>
            <c:spPr>
              <a:solidFill>
                <a:schemeClr val="accent2">
                  <a:lumMod val="60000"/>
                  <a:lumOff val="40000"/>
                </a:schemeClr>
              </a:solidFill>
              <a:ln w="19050">
                <a:solidFill>
                  <a:schemeClr val="lt1"/>
                </a:solidFill>
              </a:ln>
              <a:effectLst/>
            </c:spPr>
            <c:extLst>
              <c:ext xmlns:c16="http://schemas.microsoft.com/office/drawing/2014/chart" uri="{C3380CC4-5D6E-409C-BE32-E72D297353CC}">
                <c16:uniqueId val="{00000007-D9B7-4977-9B9B-EF7FFC830798}"/>
              </c:ext>
            </c:extLst>
          </c:dPt>
          <c:dPt>
            <c:idx val="4"/>
            <c:bubble3D val="0"/>
            <c:spPr>
              <a:solidFill>
                <a:srgbClr val="FF0000"/>
              </a:solidFill>
              <a:ln w="19050">
                <a:solidFill>
                  <a:schemeClr val="lt1"/>
                </a:solidFill>
              </a:ln>
              <a:effectLst/>
            </c:spPr>
            <c:extLst>
              <c:ext xmlns:c16="http://schemas.microsoft.com/office/drawing/2014/chart" uri="{C3380CC4-5D6E-409C-BE32-E72D297353CC}">
                <c16:uniqueId val="{00000009-D9B7-4977-9B9B-EF7FFC830798}"/>
              </c:ext>
            </c:extLst>
          </c:dPt>
          <c:dLbls>
            <c:dLbl>
              <c:idx val="0"/>
              <c:layout>
                <c:manualLayout>
                  <c:x val="-3.6145450568678912E-2"/>
                  <c:y val="8.021617089530475E-2"/>
                </c:manualLayout>
              </c:layou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D9B7-4977-9B9B-EF7FFC830798}"/>
                </c:ext>
              </c:extLst>
            </c:dLbl>
            <c:dLbl>
              <c:idx val="1"/>
              <c:layout>
                <c:manualLayout>
                  <c:x val="-1.3398293963254593E-2"/>
                  <c:y val="-3.8983304170312129E-2"/>
                </c:manualLayout>
              </c:layou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D9B7-4977-9B9B-EF7FFC830798}"/>
                </c:ext>
              </c:extLst>
            </c:dLbl>
            <c:dLbl>
              <c:idx val="2"/>
              <c:layout>
                <c:manualLayout>
                  <c:x val="2.6094597550306211E-2"/>
                  <c:y val="-6.6416958296879561E-2"/>
                </c:manualLayout>
              </c:layou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D9B7-4977-9B9B-EF7FFC830798}"/>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Sheet1!$A$1:$A$5</c:f>
              <c:strCache>
                <c:ptCount val="5"/>
                <c:pt idx="0">
                  <c:v>4日以上2週未満</c:v>
                </c:pt>
                <c:pt idx="1">
                  <c:v>2週以上1月未満</c:v>
                </c:pt>
                <c:pt idx="2">
                  <c:v>1月以上3月未満</c:v>
                </c:pt>
                <c:pt idx="3">
                  <c:v>3月以上6月未満</c:v>
                </c:pt>
                <c:pt idx="4">
                  <c:v>6月以上</c:v>
                </c:pt>
              </c:strCache>
            </c:strRef>
          </c:cat>
          <c:val>
            <c:numRef>
              <c:f>Sheet1!$B$1:$B$5</c:f>
              <c:numCache>
                <c:formatCode>General</c:formatCode>
                <c:ptCount val="5"/>
                <c:pt idx="0">
                  <c:v>59</c:v>
                </c:pt>
                <c:pt idx="1">
                  <c:v>36</c:v>
                </c:pt>
                <c:pt idx="2">
                  <c:v>86</c:v>
                </c:pt>
                <c:pt idx="3">
                  <c:v>25</c:v>
                </c:pt>
                <c:pt idx="4">
                  <c:v>5</c:v>
                </c:pt>
              </c:numCache>
            </c:numRef>
          </c:val>
          <c:extLst>
            <c:ext xmlns:c16="http://schemas.microsoft.com/office/drawing/2014/chart" uri="{C3380CC4-5D6E-409C-BE32-E72D297353CC}">
              <c16:uniqueId val="{0000000A-D9B7-4977-9B9B-EF7FFC83079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solidFill>
      <a:sysClr val="window" lastClr="FFFFFF"/>
    </a:solidFill>
    <a:ln w="9525" cap="flat" cmpd="sng" algn="ctr">
      <a:solidFill>
        <a:schemeClr val="tx1"/>
      </a:solidFill>
      <a:round/>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401AC836-374C-4601-BFE9-B6F7E6171525}" type="datetimeFigureOut">
              <a:rPr kumimoji="1" lang="ja-JP" altLang="en-US" smtClean="0"/>
              <a:t>2025/3/18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E72CAE1-E199-4FD9-82A3-B20ED06FEAFC}" type="slidenum">
              <a:rPr kumimoji="1" lang="ja-JP" altLang="en-US" smtClean="0"/>
              <a:t>‹#›</a:t>
            </a:fld>
            <a:endParaRPr kumimoji="1" lang="ja-JP" altLang="en-US"/>
          </a:p>
        </p:txBody>
      </p:sp>
    </p:spTree>
    <p:extLst>
      <p:ext uri="{BB962C8B-B14F-4D97-AF65-F5344CB8AC3E}">
        <p14:creationId xmlns:p14="http://schemas.microsoft.com/office/powerpoint/2010/main" val="11047569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0.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1.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E72CAE1-E199-4FD9-82A3-B20ED06FEAFC}" type="slidenum">
              <a:rPr kumimoji="1" lang="ja-JP" altLang="en-US" smtClean="0"/>
              <a:t>7</a:t>
            </a:fld>
            <a:endParaRPr kumimoji="1" lang="ja-JP" altLang="en-US"/>
          </a:p>
        </p:txBody>
      </p:sp>
    </p:spTree>
    <p:extLst>
      <p:ext uri="{BB962C8B-B14F-4D97-AF65-F5344CB8AC3E}">
        <p14:creationId xmlns:p14="http://schemas.microsoft.com/office/powerpoint/2010/main" val="951042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E72CAE1-E199-4FD9-82A3-B20ED06FEAFC}" type="slidenum">
              <a:rPr kumimoji="1" lang="ja-JP" altLang="en-US" smtClean="0"/>
              <a:t>9</a:t>
            </a:fld>
            <a:endParaRPr kumimoji="1" lang="ja-JP" altLang="en-US"/>
          </a:p>
        </p:txBody>
      </p:sp>
    </p:spTree>
    <p:extLst>
      <p:ext uri="{BB962C8B-B14F-4D97-AF65-F5344CB8AC3E}">
        <p14:creationId xmlns:p14="http://schemas.microsoft.com/office/powerpoint/2010/main" val="38401537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E72CAE1-E199-4FD9-82A3-B20ED06FEAFC}" type="slidenum">
              <a:rPr kumimoji="1" lang="ja-JP" altLang="en-US" smtClean="0"/>
              <a:t>12</a:t>
            </a:fld>
            <a:endParaRPr kumimoji="1" lang="ja-JP" altLang="en-US"/>
          </a:p>
        </p:txBody>
      </p:sp>
    </p:spTree>
    <p:extLst>
      <p:ext uri="{BB962C8B-B14F-4D97-AF65-F5344CB8AC3E}">
        <p14:creationId xmlns:p14="http://schemas.microsoft.com/office/powerpoint/2010/main" val="12331982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E72CAE1-E199-4FD9-82A3-B20ED06FEAFC}" type="slidenum">
              <a:rPr kumimoji="1" lang="ja-JP" altLang="en-US" smtClean="0"/>
              <a:t>20</a:t>
            </a:fld>
            <a:endParaRPr kumimoji="1" lang="ja-JP" altLang="en-US"/>
          </a:p>
        </p:txBody>
      </p:sp>
    </p:spTree>
    <p:extLst>
      <p:ext uri="{BB962C8B-B14F-4D97-AF65-F5344CB8AC3E}">
        <p14:creationId xmlns:p14="http://schemas.microsoft.com/office/powerpoint/2010/main" val="19029448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E72CAE1-E199-4FD9-82A3-B20ED06FEAFC}" type="slidenum">
              <a:rPr kumimoji="1" lang="ja-JP" altLang="en-US" smtClean="0"/>
              <a:t>21</a:t>
            </a:fld>
            <a:endParaRPr kumimoji="1" lang="ja-JP" altLang="en-US"/>
          </a:p>
        </p:txBody>
      </p:sp>
    </p:spTree>
    <p:extLst>
      <p:ext uri="{BB962C8B-B14F-4D97-AF65-F5344CB8AC3E}">
        <p14:creationId xmlns:p14="http://schemas.microsoft.com/office/powerpoint/2010/main" val="1782337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E72CAE1-E199-4FD9-82A3-B20ED06FEAFC}" type="slidenum">
              <a:rPr kumimoji="1" lang="ja-JP" altLang="en-US" smtClean="0"/>
              <a:t>22</a:t>
            </a:fld>
            <a:endParaRPr kumimoji="1" lang="ja-JP" altLang="en-US"/>
          </a:p>
        </p:txBody>
      </p:sp>
    </p:spTree>
    <p:extLst>
      <p:ext uri="{BB962C8B-B14F-4D97-AF65-F5344CB8AC3E}">
        <p14:creationId xmlns:p14="http://schemas.microsoft.com/office/powerpoint/2010/main" val="1846797994"/>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A196219-43A6-44B6-9157-92BC1DAE932F}" type="datetime1">
              <a:rPr kumimoji="1" lang="ja-JP" altLang="en-US" smtClean="0"/>
              <a:t>2025/3/18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D659BF-6FF2-4C15-B861-6ACD8AC79E72}" type="slidenum">
              <a:rPr kumimoji="1" lang="ja-JP" altLang="en-US" smtClean="0"/>
              <a:t>‹#›</a:t>
            </a:fld>
            <a:endParaRPr kumimoji="1" lang="ja-JP" altLang="en-US"/>
          </a:p>
        </p:txBody>
      </p:sp>
    </p:spTree>
    <p:extLst>
      <p:ext uri="{BB962C8B-B14F-4D97-AF65-F5344CB8AC3E}">
        <p14:creationId xmlns:p14="http://schemas.microsoft.com/office/powerpoint/2010/main" val="3154418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57AC313-EEF1-45AF-B23A-0FF6594E525D}" type="datetime1">
              <a:rPr kumimoji="1" lang="ja-JP" altLang="en-US" smtClean="0"/>
              <a:t>2025/3/18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D659BF-6FF2-4C15-B861-6ACD8AC79E72}" type="slidenum">
              <a:rPr kumimoji="1" lang="ja-JP" altLang="en-US" smtClean="0"/>
              <a:t>‹#›</a:t>
            </a:fld>
            <a:endParaRPr kumimoji="1" lang="ja-JP" altLang="en-US"/>
          </a:p>
        </p:txBody>
      </p:sp>
    </p:spTree>
    <p:extLst>
      <p:ext uri="{BB962C8B-B14F-4D97-AF65-F5344CB8AC3E}">
        <p14:creationId xmlns:p14="http://schemas.microsoft.com/office/powerpoint/2010/main" val="4231190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3053C3-24D4-4A98-88D9-8CF04F7AC0FF}" type="datetime1">
              <a:rPr kumimoji="1" lang="ja-JP" altLang="en-US" smtClean="0"/>
              <a:t>2025/3/18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D659BF-6FF2-4C15-B861-6ACD8AC79E72}" type="slidenum">
              <a:rPr kumimoji="1" lang="ja-JP" altLang="en-US" smtClean="0"/>
              <a:t>‹#›</a:t>
            </a:fld>
            <a:endParaRPr kumimoji="1" lang="ja-JP" altLang="en-US"/>
          </a:p>
        </p:txBody>
      </p:sp>
    </p:spTree>
    <p:extLst>
      <p:ext uri="{BB962C8B-B14F-4D97-AF65-F5344CB8AC3E}">
        <p14:creationId xmlns:p14="http://schemas.microsoft.com/office/powerpoint/2010/main" val="134077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5E5845E-11B1-4643-83FD-81C800A369A7}" type="datetime1">
              <a:rPr kumimoji="1" lang="ja-JP" altLang="en-US" smtClean="0"/>
              <a:t>2025/3/18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D659BF-6FF2-4C15-B861-6ACD8AC79E72}" type="slidenum">
              <a:rPr kumimoji="1" lang="ja-JP" altLang="en-US" smtClean="0"/>
              <a:t>‹#›</a:t>
            </a:fld>
            <a:endParaRPr kumimoji="1" lang="ja-JP" altLang="en-US"/>
          </a:p>
        </p:txBody>
      </p:sp>
    </p:spTree>
    <p:extLst>
      <p:ext uri="{BB962C8B-B14F-4D97-AF65-F5344CB8AC3E}">
        <p14:creationId xmlns:p14="http://schemas.microsoft.com/office/powerpoint/2010/main" val="3624360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A0FFC67-9037-4E63-BFA0-4C851C77ABB0}" type="datetime1">
              <a:rPr kumimoji="1" lang="ja-JP" altLang="en-US" smtClean="0"/>
              <a:t>2025/3/18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D659BF-6FF2-4C15-B861-6ACD8AC79E72}" type="slidenum">
              <a:rPr kumimoji="1" lang="ja-JP" altLang="en-US" smtClean="0"/>
              <a:t>‹#›</a:t>
            </a:fld>
            <a:endParaRPr kumimoji="1" lang="ja-JP" altLang="en-US"/>
          </a:p>
        </p:txBody>
      </p:sp>
    </p:spTree>
    <p:extLst>
      <p:ext uri="{BB962C8B-B14F-4D97-AF65-F5344CB8AC3E}">
        <p14:creationId xmlns:p14="http://schemas.microsoft.com/office/powerpoint/2010/main" val="3269309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4315FAA-25A0-4619-80CF-2CD24160A12E}" type="datetime1">
              <a:rPr kumimoji="1" lang="ja-JP" altLang="en-US" smtClean="0"/>
              <a:t>2025/3/18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D659BF-6FF2-4C15-B861-6ACD8AC79E72}" type="slidenum">
              <a:rPr kumimoji="1" lang="ja-JP" altLang="en-US" smtClean="0"/>
              <a:t>‹#›</a:t>
            </a:fld>
            <a:endParaRPr kumimoji="1" lang="ja-JP" altLang="en-US"/>
          </a:p>
        </p:txBody>
      </p:sp>
    </p:spTree>
    <p:extLst>
      <p:ext uri="{BB962C8B-B14F-4D97-AF65-F5344CB8AC3E}">
        <p14:creationId xmlns:p14="http://schemas.microsoft.com/office/powerpoint/2010/main" val="1109934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3569214-F666-401D-AFEF-90B21EBE623F}" type="datetime1">
              <a:rPr kumimoji="1" lang="ja-JP" altLang="en-US" smtClean="0"/>
              <a:t>2025/3/18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9D659BF-6FF2-4C15-B861-6ACD8AC79E72}" type="slidenum">
              <a:rPr kumimoji="1" lang="ja-JP" altLang="en-US" smtClean="0"/>
              <a:t>‹#›</a:t>
            </a:fld>
            <a:endParaRPr kumimoji="1" lang="ja-JP" altLang="en-US"/>
          </a:p>
        </p:txBody>
      </p:sp>
    </p:spTree>
    <p:extLst>
      <p:ext uri="{BB962C8B-B14F-4D97-AF65-F5344CB8AC3E}">
        <p14:creationId xmlns:p14="http://schemas.microsoft.com/office/powerpoint/2010/main" val="1389089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6912D6B-2442-4FDE-B93F-DDE79D866423}" type="datetime1">
              <a:rPr kumimoji="1" lang="ja-JP" altLang="en-US" smtClean="0"/>
              <a:t>2025/3/18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9D659BF-6FF2-4C15-B861-6ACD8AC79E72}" type="slidenum">
              <a:rPr kumimoji="1" lang="ja-JP" altLang="en-US" smtClean="0"/>
              <a:t>‹#›</a:t>
            </a:fld>
            <a:endParaRPr kumimoji="1" lang="ja-JP" altLang="en-US"/>
          </a:p>
        </p:txBody>
      </p:sp>
    </p:spTree>
    <p:extLst>
      <p:ext uri="{BB962C8B-B14F-4D97-AF65-F5344CB8AC3E}">
        <p14:creationId xmlns:p14="http://schemas.microsoft.com/office/powerpoint/2010/main" val="266247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9ECFA0-BBDA-4FC0-888B-DF65FAAE6FDA}" type="datetime1">
              <a:rPr kumimoji="1" lang="ja-JP" altLang="en-US" smtClean="0"/>
              <a:t>2025/3/18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9D659BF-6FF2-4C15-B861-6ACD8AC79E72}" type="slidenum">
              <a:rPr kumimoji="1" lang="ja-JP" altLang="en-US" smtClean="0"/>
              <a:t>‹#›</a:t>
            </a:fld>
            <a:endParaRPr kumimoji="1" lang="ja-JP" altLang="en-US"/>
          </a:p>
        </p:txBody>
      </p:sp>
    </p:spTree>
    <p:extLst>
      <p:ext uri="{BB962C8B-B14F-4D97-AF65-F5344CB8AC3E}">
        <p14:creationId xmlns:p14="http://schemas.microsoft.com/office/powerpoint/2010/main" val="1744648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7B84E42-A1F0-41C9-9B04-91A390F63DD4}" type="datetime1">
              <a:rPr kumimoji="1" lang="ja-JP" altLang="en-US" smtClean="0"/>
              <a:t>2025/3/18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D659BF-6FF2-4C15-B861-6ACD8AC79E72}" type="slidenum">
              <a:rPr kumimoji="1" lang="ja-JP" altLang="en-US" smtClean="0"/>
              <a:t>‹#›</a:t>
            </a:fld>
            <a:endParaRPr kumimoji="1" lang="ja-JP" altLang="en-US"/>
          </a:p>
        </p:txBody>
      </p:sp>
    </p:spTree>
    <p:extLst>
      <p:ext uri="{BB962C8B-B14F-4D97-AF65-F5344CB8AC3E}">
        <p14:creationId xmlns:p14="http://schemas.microsoft.com/office/powerpoint/2010/main" val="2239709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7F9BDD6-C1F3-4441-9FBB-B3A5A0421EC7}" type="datetime1">
              <a:rPr kumimoji="1" lang="ja-JP" altLang="en-US" smtClean="0"/>
              <a:t>2025/3/18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D659BF-6FF2-4C15-B861-6ACD8AC79E72}" type="slidenum">
              <a:rPr kumimoji="1" lang="ja-JP" altLang="en-US" smtClean="0"/>
              <a:t>‹#›</a:t>
            </a:fld>
            <a:endParaRPr kumimoji="1" lang="ja-JP" altLang="en-US"/>
          </a:p>
        </p:txBody>
      </p:sp>
    </p:spTree>
    <p:extLst>
      <p:ext uri="{BB962C8B-B14F-4D97-AF65-F5344CB8AC3E}">
        <p14:creationId xmlns:p14="http://schemas.microsoft.com/office/powerpoint/2010/main" val="155123311"/>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D8F8FE-4F2B-420D-92CC-49AC4CCACDB7}" type="datetime1">
              <a:rPr kumimoji="1" lang="ja-JP" altLang="en-US" smtClean="0"/>
              <a:t>2025/3/18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D659BF-6FF2-4C15-B861-6ACD8AC79E72}" type="slidenum">
              <a:rPr kumimoji="1" lang="ja-JP" altLang="en-US" smtClean="0"/>
              <a:t>‹#›</a:t>
            </a:fld>
            <a:endParaRPr kumimoji="1" lang="ja-JP" altLang="en-US"/>
          </a:p>
        </p:txBody>
      </p:sp>
    </p:spTree>
    <p:extLst>
      <p:ext uri="{BB962C8B-B14F-4D97-AF65-F5344CB8AC3E}">
        <p14:creationId xmlns:p14="http://schemas.microsoft.com/office/powerpoint/2010/main" val="17230995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2.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png" Type="http://schemas.openxmlformats.org/officeDocument/2006/relationships/image"/><Relationship Id="rId3" Target="../media/image4.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5.png" Type="http://schemas.openxmlformats.org/officeDocument/2006/relationships/image"/><Relationship Id="rId3" Target="../media/image6.png" Type="http://schemas.openxmlformats.org/officeDocument/2006/relationships/image"/><Relationship Id="rId4" Target="../media/image7.pn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8.png" Type="http://schemas.openxmlformats.org/officeDocument/2006/relationships/image"/><Relationship Id="rId3" Target="../media/image9.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 Id="rId3" Target="../media/image10.png" Type="http://schemas.openxmlformats.org/officeDocument/2006/relationships/image"/><Relationship Id="rId4" Target="../media/image11.pn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 Id="rId3" Target="../media/image12.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charts/chart1.xml" Type="http://schemas.openxmlformats.org/officeDocument/2006/relationships/char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3385" y="1122362"/>
            <a:ext cx="9456235" cy="2058987"/>
          </a:xfrm>
        </p:spPr>
        <p:txBody>
          <a:bodyPr>
            <a:noAutofit/>
          </a:bodyPr>
          <a:lstStyle/>
          <a:p>
            <a:r>
              <a:rPr lang="ja-JP" altLang="en-US" sz="4800" b="1" dirty="0">
                <a:solidFill>
                  <a:schemeClr val="accent2"/>
                </a:solidFill>
                <a:latin typeface="メイリオ" panose="020B0604030504040204" pitchFamily="50" charset="-128"/>
                <a:ea typeface="メイリオ" panose="020B0604030504040204" pitchFamily="50" charset="-128"/>
              </a:rPr>
              <a:t>小売業の現場における安全対策の</a:t>
            </a:r>
            <a:br>
              <a:rPr lang="en-US" altLang="ja-JP" sz="4800" b="1" dirty="0">
                <a:solidFill>
                  <a:schemeClr val="accent2"/>
                </a:solidFill>
                <a:latin typeface="メイリオ" panose="020B0604030504040204" pitchFamily="50" charset="-128"/>
                <a:ea typeface="メイリオ" panose="020B0604030504040204" pitchFamily="50" charset="-128"/>
              </a:rPr>
            </a:br>
            <a:r>
              <a:rPr lang="ja-JP" altLang="en-US" sz="4800" b="1" dirty="0">
                <a:solidFill>
                  <a:schemeClr val="accent2"/>
                </a:solidFill>
                <a:latin typeface="メイリオ" panose="020B0604030504040204" pitchFamily="50" charset="-128"/>
                <a:ea typeface="メイリオ" panose="020B0604030504040204" pitchFamily="50" charset="-128"/>
              </a:rPr>
              <a:t>好事例集・安全作業マニュアル</a:t>
            </a:r>
            <a:endParaRPr kumimoji="1" lang="ja-JP" altLang="en-US" sz="4800" dirty="0">
              <a:latin typeface="メイリオ" panose="020B0604030504040204" pitchFamily="50" charset="-128"/>
              <a:ea typeface="メイリオ" panose="020B0604030504040204" pitchFamily="50" charset="-128"/>
            </a:endParaRPr>
          </a:p>
        </p:txBody>
      </p:sp>
      <p:sp>
        <p:nvSpPr>
          <p:cNvPr id="3" name="サブタイトル 2"/>
          <p:cNvSpPr>
            <a:spLocks noGrp="1"/>
          </p:cNvSpPr>
          <p:nvPr>
            <p:ph type="subTitle" idx="1"/>
          </p:nvPr>
        </p:nvSpPr>
        <p:spPr>
          <a:xfrm>
            <a:off x="1238250" y="5617471"/>
            <a:ext cx="7429500" cy="1174457"/>
          </a:xfrm>
        </p:spPr>
        <p:txBody>
          <a:bodyPr>
            <a:normAutofit/>
          </a:bodyPr>
          <a:lstStyle/>
          <a:p>
            <a:r>
              <a:rPr kumimoji="1" lang="ja-JP" altLang="en-US" sz="2000" dirty="0"/>
              <a:t>～滋賀労働局 労働基準部 健康安全課　作成～</a:t>
            </a:r>
            <a:endParaRPr kumimoji="1" lang="en-US" altLang="ja-JP" sz="2000" dirty="0"/>
          </a:p>
          <a:p>
            <a:r>
              <a:rPr kumimoji="1" lang="ja-JP" altLang="en-US" sz="2000" dirty="0"/>
              <a:t>（滋賀労働局　</a:t>
            </a:r>
            <a:r>
              <a:rPr kumimoji="1" lang="en-US" altLang="ja-JP" sz="2000" dirty="0"/>
              <a:t>+Safe Retail</a:t>
            </a:r>
            <a:r>
              <a:rPr kumimoji="1" lang="ja-JP" altLang="en-US" sz="2000" dirty="0"/>
              <a:t>協議会　監修）</a:t>
            </a:r>
            <a:endParaRPr kumimoji="1" lang="en-US" altLang="ja-JP" sz="2000" dirty="0"/>
          </a:p>
          <a:p>
            <a:r>
              <a:rPr kumimoji="1" lang="ja-JP" altLang="en-US" sz="1400" dirty="0"/>
              <a:t>令和</a:t>
            </a:r>
            <a:r>
              <a:rPr kumimoji="1" lang="en-US" altLang="ja-JP" sz="1400" dirty="0"/>
              <a:t>7</a:t>
            </a:r>
            <a:r>
              <a:rPr kumimoji="1" lang="ja-JP" altLang="en-US" sz="1400" dirty="0"/>
              <a:t>年</a:t>
            </a:r>
            <a:r>
              <a:rPr kumimoji="1" lang="en-US" altLang="ja-JP" sz="1400" dirty="0"/>
              <a:t>3</a:t>
            </a:r>
            <a:r>
              <a:rPr kumimoji="1" lang="ja-JP" altLang="en-US" sz="1400" dirty="0"/>
              <a:t>月</a:t>
            </a:r>
          </a:p>
        </p:txBody>
      </p:sp>
      <p:graphicFrame>
        <p:nvGraphicFramePr>
          <p:cNvPr id="4" name="表 3"/>
          <p:cNvGraphicFramePr>
            <a:graphicFrameLocks noGrp="1"/>
          </p:cNvGraphicFramePr>
          <p:nvPr>
            <p:extLst>
              <p:ext uri="{D42A27DB-BD31-4B8C-83A1-F6EECF244321}">
                <p14:modId xmlns:p14="http://schemas.microsoft.com/office/powerpoint/2010/main" val="1422157589"/>
              </p:ext>
            </p:extLst>
          </p:nvPr>
        </p:nvGraphicFramePr>
        <p:xfrm>
          <a:off x="1651000" y="4606590"/>
          <a:ext cx="6604000" cy="741680"/>
        </p:xfrm>
        <a:graphic>
          <a:graphicData uri="http://schemas.openxmlformats.org/drawingml/2006/table">
            <a:tbl>
              <a:tblPr firstRow="1" bandRow="1">
                <a:tableStyleId>{5940675A-B579-460E-94D1-54222C63F5DA}</a:tableStyleId>
              </a:tblPr>
              <a:tblGrid>
                <a:gridCol w="1903569">
                  <a:extLst>
                    <a:ext uri="{9D8B030D-6E8A-4147-A177-3AD203B41FA5}">
                      <a16:colId xmlns:a16="http://schemas.microsoft.com/office/drawing/2014/main" val="2949563889"/>
                    </a:ext>
                  </a:extLst>
                </a:gridCol>
                <a:gridCol w="4700431">
                  <a:extLst>
                    <a:ext uri="{9D8B030D-6E8A-4147-A177-3AD203B41FA5}">
                      <a16:colId xmlns:a16="http://schemas.microsoft.com/office/drawing/2014/main" val="4153024103"/>
                    </a:ext>
                  </a:extLst>
                </a:gridCol>
              </a:tblGrid>
              <a:tr h="370840">
                <a:tc>
                  <a:txBody>
                    <a:bodyPr/>
                    <a:lstStyle/>
                    <a:p>
                      <a:pPr algn="ctr"/>
                      <a:r>
                        <a:rPr kumimoji="1" lang="ja-JP" altLang="en-US" sz="1600" dirty="0"/>
                        <a:t>事業場名</a:t>
                      </a:r>
                    </a:p>
                  </a:txBody>
                  <a:tcPr/>
                </a:tc>
                <a:tc>
                  <a:txBody>
                    <a:bodyPr/>
                    <a:lstStyle/>
                    <a:p>
                      <a:endParaRPr kumimoji="1" lang="ja-JP" altLang="en-US" dirty="0"/>
                    </a:p>
                  </a:txBody>
                  <a:tcPr/>
                </a:tc>
                <a:extLst>
                  <a:ext uri="{0D108BD9-81ED-4DB2-BD59-A6C34878D82A}">
                    <a16:rowId xmlns:a16="http://schemas.microsoft.com/office/drawing/2014/main" val="1086372870"/>
                  </a:ext>
                </a:extLst>
              </a:tr>
              <a:tr h="370840">
                <a:tc>
                  <a:txBody>
                    <a:bodyPr/>
                    <a:lstStyle/>
                    <a:p>
                      <a:pPr algn="ctr"/>
                      <a:r>
                        <a:rPr kumimoji="1" lang="ja-JP" altLang="en-US" sz="1600" dirty="0"/>
                        <a:t>作成年月日</a:t>
                      </a:r>
                    </a:p>
                  </a:txBody>
                  <a:tcPr/>
                </a:tc>
                <a:tc>
                  <a:txBody>
                    <a:bodyPr/>
                    <a:lstStyle/>
                    <a:p>
                      <a:pPr algn="ctr"/>
                      <a:r>
                        <a:rPr kumimoji="1" lang="ja-JP" altLang="en-US" dirty="0"/>
                        <a:t>年　　　　月　　　　日</a:t>
                      </a:r>
                    </a:p>
                  </a:txBody>
                  <a:tcPr/>
                </a:tc>
                <a:extLst>
                  <a:ext uri="{0D108BD9-81ED-4DB2-BD59-A6C34878D82A}">
                    <a16:rowId xmlns:a16="http://schemas.microsoft.com/office/drawing/2014/main" val="2088302795"/>
                  </a:ext>
                </a:extLst>
              </a:tr>
            </a:tbl>
          </a:graphicData>
        </a:graphic>
      </p:graphicFrame>
      <p:sp>
        <p:nvSpPr>
          <p:cNvPr id="6" name="スライド番号プレースホルダー 5"/>
          <p:cNvSpPr>
            <a:spLocks noGrp="1"/>
          </p:cNvSpPr>
          <p:nvPr>
            <p:ph type="sldNum" sz="quarter" idx="12"/>
          </p:nvPr>
        </p:nvSpPr>
        <p:spPr/>
        <p:txBody>
          <a:bodyPr/>
          <a:lstStyle/>
          <a:p>
            <a:fld id="{69D659BF-6FF2-4C15-B861-6ACD8AC79E72}" type="slidenum">
              <a:rPr kumimoji="1" lang="ja-JP" altLang="en-US" sz="1800" b="1" smtClean="0">
                <a:solidFill>
                  <a:schemeClr val="tx1"/>
                </a:solidFill>
              </a:rPr>
              <a:t>1</a:t>
            </a:fld>
            <a:endParaRPr kumimoji="1" lang="ja-JP" altLang="en-US" sz="1800" b="1" dirty="0">
              <a:solidFill>
                <a:schemeClr val="tx1"/>
              </a:solidFill>
            </a:endParaRPr>
          </a:p>
        </p:txBody>
      </p:sp>
      <p:pic>
        <p:nvPicPr>
          <p:cNvPr id="7" name="図 6"/>
          <p:cNvPicPr>
            <a:picLocks noChangeAspect="1"/>
          </p:cNvPicPr>
          <p:nvPr/>
        </p:nvPicPr>
        <p:blipFill>
          <a:blip r:embed="rId2"/>
          <a:stretch>
            <a:fillRect/>
          </a:stretch>
        </p:blipFill>
        <p:spPr>
          <a:xfrm>
            <a:off x="3881580" y="3469654"/>
            <a:ext cx="1958560" cy="570881"/>
          </a:xfrm>
          <a:prstGeom prst="rect">
            <a:avLst/>
          </a:prstGeom>
        </p:spPr>
      </p:pic>
    </p:spTree>
    <p:extLst>
      <p:ext uri="{BB962C8B-B14F-4D97-AF65-F5344CB8AC3E}">
        <p14:creationId xmlns:p14="http://schemas.microsoft.com/office/powerpoint/2010/main" val="1577550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角丸四角形 167"/>
          <p:cNvSpPr/>
          <p:nvPr/>
        </p:nvSpPr>
        <p:spPr>
          <a:xfrm>
            <a:off x="5372100" y="3479860"/>
            <a:ext cx="4392613" cy="3276540"/>
          </a:xfrm>
          <a:prstGeom prst="roundRect">
            <a:avLst>
              <a:gd name="adj" fmla="val 6977"/>
            </a:avLst>
          </a:prstGeom>
          <a:noFill/>
          <a:ln w="19050">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137319" y="115910"/>
            <a:ext cx="4795288" cy="400110"/>
          </a:xfrm>
          <a:prstGeom prst="rect">
            <a:avLst/>
          </a:prstGeom>
          <a:solidFill>
            <a:schemeClr val="accent2">
              <a:lumMod val="20000"/>
              <a:lumOff val="80000"/>
            </a:schemeClr>
          </a:solidFill>
          <a:ln w="25400">
            <a:solidFill>
              <a:schemeClr val="tx1"/>
            </a:solidFill>
          </a:ln>
        </p:spPr>
        <p:txBody>
          <a:bodyPr wrap="square" rtlCol="0">
            <a:spAutoFit/>
          </a:bodyPr>
          <a:lstStyle/>
          <a:p>
            <a:r>
              <a:rPr kumimoji="1" lang="ja-JP" altLang="en-US" sz="2000" b="1" dirty="0"/>
              <a:t>Ａ　売場</a:t>
            </a:r>
          </a:p>
        </p:txBody>
      </p:sp>
      <p:sp>
        <p:nvSpPr>
          <p:cNvPr id="5" name="テキスト ボックス 4"/>
          <p:cNvSpPr txBox="1"/>
          <p:nvPr/>
        </p:nvSpPr>
        <p:spPr>
          <a:xfrm>
            <a:off x="137319" y="516020"/>
            <a:ext cx="3383803" cy="276999"/>
          </a:xfrm>
          <a:prstGeom prst="rect">
            <a:avLst/>
          </a:prstGeom>
          <a:noFill/>
        </p:spPr>
        <p:txBody>
          <a:bodyPr wrap="square" rtlCol="0">
            <a:spAutoFit/>
          </a:bodyPr>
          <a:lstStyle/>
          <a:p>
            <a:r>
              <a:rPr kumimoji="1" lang="en-US" altLang="ja-JP" sz="1200" b="1" dirty="0"/>
              <a:t>【</a:t>
            </a:r>
            <a:r>
              <a:rPr kumimoji="1" lang="ja-JP" altLang="en-US" sz="1200" b="1" dirty="0"/>
              <a:t>災害事例</a:t>
            </a:r>
            <a:r>
              <a:rPr kumimoji="1" lang="en-US" altLang="ja-JP" sz="1200" b="1" dirty="0"/>
              <a:t>】</a:t>
            </a:r>
            <a:r>
              <a:rPr kumimoji="1" lang="ja-JP" altLang="en-US" sz="1200" b="1" dirty="0"/>
              <a:t>（イメージ図）</a:t>
            </a:r>
            <a:endParaRPr kumimoji="1" lang="en-US" altLang="ja-JP" sz="1200" b="1" dirty="0"/>
          </a:p>
        </p:txBody>
      </p:sp>
      <p:sp>
        <p:nvSpPr>
          <p:cNvPr id="6" name="テキスト ボックス 5"/>
          <p:cNvSpPr txBox="1"/>
          <p:nvPr/>
        </p:nvSpPr>
        <p:spPr>
          <a:xfrm>
            <a:off x="137319" y="3479860"/>
            <a:ext cx="3997953" cy="276999"/>
          </a:xfrm>
          <a:prstGeom prst="rect">
            <a:avLst/>
          </a:prstGeom>
          <a:noFill/>
        </p:spPr>
        <p:txBody>
          <a:bodyPr wrap="square" rtlCol="0">
            <a:spAutoFit/>
          </a:bodyPr>
          <a:lstStyle/>
          <a:p>
            <a:r>
              <a:rPr kumimoji="1" lang="en-US" altLang="ja-JP" sz="1200" b="1" dirty="0"/>
              <a:t>【</a:t>
            </a:r>
            <a:r>
              <a:rPr kumimoji="1" lang="ja-JP" altLang="en-US" sz="1200" b="1" dirty="0"/>
              <a:t>労働災害防止のための一般的な注意事項</a:t>
            </a:r>
            <a:r>
              <a:rPr kumimoji="1" lang="en-US" altLang="ja-JP" sz="1200" b="1" dirty="0"/>
              <a:t>】</a:t>
            </a:r>
          </a:p>
        </p:txBody>
      </p:sp>
      <p:sp>
        <p:nvSpPr>
          <p:cNvPr id="7" name="テキスト ボックス 6"/>
          <p:cNvSpPr txBox="1"/>
          <p:nvPr/>
        </p:nvSpPr>
        <p:spPr>
          <a:xfrm>
            <a:off x="5383797" y="3494385"/>
            <a:ext cx="3997953" cy="276999"/>
          </a:xfrm>
          <a:prstGeom prst="rect">
            <a:avLst/>
          </a:prstGeom>
          <a:noFill/>
        </p:spPr>
        <p:txBody>
          <a:bodyPr wrap="square" rtlCol="0">
            <a:spAutoFit/>
          </a:bodyPr>
          <a:lstStyle/>
          <a:p>
            <a:r>
              <a:rPr kumimoji="1" lang="en-US" altLang="ja-JP" sz="1200" b="1" dirty="0"/>
              <a:t>【</a:t>
            </a:r>
            <a:r>
              <a:rPr kumimoji="1" lang="ja-JP" altLang="en-US" sz="1200" b="1" dirty="0"/>
              <a:t>好事例等</a:t>
            </a:r>
            <a:r>
              <a:rPr kumimoji="1" lang="en-US" altLang="ja-JP" sz="1200" b="1" dirty="0"/>
              <a:t>】</a:t>
            </a:r>
          </a:p>
        </p:txBody>
      </p:sp>
      <p:grpSp>
        <p:nvGrpSpPr>
          <p:cNvPr id="8" name="グループ化 7"/>
          <p:cNvGrpSpPr/>
          <p:nvPr/>
        </p:nvGrpSpPr>
        <p:grpSpPr>
          <a:xfrm>
            <a:off x="334594" y="1024511"/>
            <a:ext cx="1213680" cy="860749"/>
            <a:chOff x="5486400" y="2022151"/>
            <a:chExt cx="1213680" cy="860749"/>
          </a:xfrm>
        </p:grpSpPr>
        <p:sp>
          <p:nvSpPr>
            <p:cNvPr id="9" name="正方形/長方形 8"/>
            <p:cNvSpPr/>
            <p:nvPr/>
          </p:nvSpPr>
          <p:spPr>
            <a:xfrm>
              <a:off x="5519854" y="2438690"/>
              <a:ext cx="90320" cy="9229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p:cNvCxnSpPr/>
            <p:nvPr/>
          </p:nvCxnSpPr>
          <p:spPr>
            <a:xfrm>
              <a:off x="5486400" y="2870200"/>
              <a:ext cx="1130300" cy="127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1" name="楕円 10"/>
            <p:cNvSpPr/>
            <p:nvPr/>
          </p:nvSpPr>
          <p:spPr>
            <a:xfrm>
              <a:off x="6382857" y="2226769"/>
              <a:ext cx="183900" cy="17056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11"/>
            <p:cNvSpPr/>
            <p:nvPr/>
          </p:nvSpPr>
          <p:spPr>
            <a:xfrm rot="17868975">
              <a:off x="6256608" y="2437263"/>
              <a:ext cx="303149" cy="18052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フローチャート: 端子 12"/>
            <p:cNvSpPr/>
            <p:nvPr/>
          </p:nvSpPr>
          <p:spPr>
            <a:xfrm rot="20644455">
              <a:off x="6263313" y="2441779"/>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フローチャート: 端子 13"/>
            <p:cNvSpPr/>
            <p:nvPr/>
          </p:nvSpPr>
          <p:spPr>
            <a:xfrm rot="12234329">
              <a:off x="6117612" y="2424532"/>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フローチャート: 端子 14"/>
            <p:cNvSpPr/>
            <p:nvPr/>
          </p:nvSpPr>
          <p:spPr>
            <a:xfrm rot="17551157">
              <a:off x="6562606" y="2314166"/>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フローチャート: 端子 15"/>
            <p:cNvSpPr/>
            <p:nvPr/>
          </p:nvSpPr>
          <p:spPr>
            <a:xfrm rot="9177876">
              <a:off x="6461383" y="2419468"/>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フローチャート: 端子 16"/>
            <p:cNvSpPr/>
            <p:nvPr/>
          </p:nvSpPr>
          <p:spPr>
            <a:xfrm rot="1337680">
              <a:off x="5940810" y="2641432"/>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rot="19479263">
              <a:off x="6232153" y="2579954"/>
              <a:ext cx="122592" cy="18052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フローチャート: 端子 18"/>
            <p:cNvSpPr/>
            <p:nvPr/>
          </p:nvSpPr>
          <p:spPr>
            <a:xfrm rot="20701854">
              <a:off x="5988021" y="2778888"/>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フローチャート: 端子 19"/>
            <p:cNvSpPr/>
            <p:nvPr/>
          </p:nvSpPr>
          <p:spPr>
            <a:xfrm rot="9094950">
              <a:off x="6127536" y="2723676"/>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フローチャート: 端子 20"/>
            <p:cNvSpPr/>
            <p:nvPr/>
          </p:nvSpPr>
          <p:spPr>
            <a:xfrm rot="21044780">
              <a:off x="6086533" y="2641433"/>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涙形 21"/>
            <p:cNvSpPr/>
            <p:nvPr/>
          </p:nvSpPr>
          <p:spPr>
            <a:xfrm rot="11296319">
              <a:off x="5949014" y="2664653"/>
              <a:ext cx="87289" cy="110290"/>
            </a:xfrm>
            <a:prstGeom prst="teardrop">
              <a:avLst>
                <a:gd name="adj" fmla="val 162039"/>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涙形 22"/>
            <p:cNvSpPr/>
            <p:nvPr/>
          </p:nvSpPr>
          <p:spPr>
            <a:xfrm rot="11296319">
              <a:off x="6095034" y="2766906"/>
              <a:ext cx="87289" cy="110290"/>
            </a:xfrm>
            <a:prstGeom prst="teardrop">
              <a:avLst>
                <a:gd name="adj" fmla="val 162039"/>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5965684" y="2248977"/>
              <a:ext cx="205808" cy="1306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rot="867698">
              <a:off x="6013287" y="2109794"/>
              <a:ext cx="161745" cy="9471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rot="1719187">
              <a:off x="6122513" y="2022151"/>
              <a:ext cx="161745" cy="9471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5491386" y="2554779"/>
              <a:ext cx="45719" cy="3154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5691660" y="2554779"/>
              <a:ext cx="45719" cy="3154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rot="16200000">
              <a:off x="5591411" y="2445231"/>
              <a:ext cx="45719" cy="2462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5488892" y="2495110"/>
              <a:ext cx="50705" cy="45719"/>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5542207" y="2495109"/>
              <a:ext cx="50705" cy="45719"/>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5592912" y="2495108"/>
              <a:ext cx="50705" cy="45719"/>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5646227" y="2495108"/>
              <a:ext cx="50705" cy="45719"/>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5690800" y="2495107"/>
              <a:ext cx="50705" cy="45719"/>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5" name="角丸四角形吹き出し 34"/>
          <p:cNvSpPr/>
          <p:nvPr/>
        </p:nvSpPr>
        <p:spPr>
          <a:xfrm>
            <a:off x="1704367" y="1078810"/>
            <a:ext cx="2762454" cy="627255"/>
          </a:xfrm>
          <a:prstGeom prst="wedgeRoundRectCallout">
            <a:avLst>
              <a:gd name="adj1" fmla="val -59106"/>
              <a:gd name="adj2" fmla="val 23227"/>
              <a:gd name="adj3" fmla="val 16667"/>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p:cNvSpPr txBox="1"/>
          <p:nvPr/>
        </p:nvSpPr>
        <p:spPr>
          <a:xfrm>
            <a:off x="1711108" y="1162017"/>
            <a:ext cx="2693197" cy="461665"/>
          </a:xfrm>
          <a:prstGeom prst="rect">
            <a:avLst/>
          </a:prstGeom>
          <a:noFill/>
        </p:spPr>
        <p:txBody>
          <a:bodyPr wrap="square" rtlCol="0">
            <a:spAutoFit/>
          </a:bodyPr>
          <a:lstStyle/>
          <a:p>
            <a:r>
              <a:rPr kumimoji="1" lang="ja-JP" altLang="en-US" sz="1200" dirty="0"/>
              <a:t>商品の陳列整理のため移動中、濡れた床面で足を滑らせて転倒した。</a:t>
            </a:r>
          </a:p>
        </p:txBody>
      </p:sp>
      <p:grpSp>
        <p:nvGrpSpPr>
          <p:cNvPr id="37" name="グループ化 36"/>
          <p:cNvGrpSpPr/>
          <p:nvPr/>
        </p:nvGrpSpPr>
        <p:grpSpPr>
          <a:xfrm>
            <a:off x="137318" y="2055503"/>
            <a:ext cx="4528100" cy="1230490"/>
            <a:chOff x="5201043" y="2806216"/>
            <a:chExt cx="4528100" cy="1230490"/>
          </a:xfrm>
        </p:grpSpPr>
        <p:cxnSp>
          <p:nvCxnSpPr>
            <p:cNvPr id="38" name="直線コネクタ 37"/>
            <p:cNvCxnSpPr/>
            <p:nvPr/>
          </p:nvCxnSpPr>
          <p:spPr>
            <a:xfrm flipV="1">
              <a:off x="8405168" y="3718363"/>
              <a:ext cx="1323975" cy="952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39" name="グループ化 38"/>
            <p:cNvGrpSpPr/>
            <p:nvPr/>
          </p:nvGrpSpPr>
          <p:grpSpPr>
            <a:xfrm>
              <a:off x="9331875" y="2869064"/>
              <a:ext cx="397268" cy="854704"/>
              <a:chOff x="8899132" y="3294076"/>
              <a:chExt cx="397268" cy="854704"/>
            </a:xfrm>
          </p:grpSpPr>
          <p:sp>
            <p:nvSpPr>
              <p:cNvPr id="71" name="楕円 70"/>
              <p:cNvSpPr/>
              <p:nvPr/>
            </p:nvSpPr>
            <p:spPr>
              <a:xfrm>
                <a:off x="9043942" y="3294076"/>
                <a:ext cx="163996" cy="167696"/>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角丸四角形 71"/>
              <p:cNvSpPr/>
              <p:nvPr/>
            </p:nvSpPr>
            <p:spPr>
              <a:xfrm rot="16200000">
                <a:off x="8978418" y="3530306"/>
                <a:ext cx="298053" cy="160986"/>
              </a:xfrm>
              <a:prstGeom prst="roundRect">
                <a:avLst>
                  <a:gd name="adj" fmla="val 28667"/>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フローチャート: 端子 72"/>
              <p:cNvSpPr/>
              <p:nvPr/>
            </p:nvSpPr>
            <p:spPr>
              <a:xfrm rot="17341395">
                <a:off x="8953222" y="3539948"/>
                <a:ext cx="191451" cy="71543"/>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フローチャート: 端子 73"/>
              <p:cNvSpPr/>
              <p:nvPr/>
            </p:nvSpPr>
            <p:spPr>
              <a:xfrm rot="20779568">
                <a:off x="8899132" y="3597174"/>
                <a:ext cx="191451" cy="71543"/>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フローチャート: 端子 74"/>
              <p:cNvSpPr/>
              <p:nvPr/>
            </p:nvSpPr>
            <p:spPr>
              <a:xfrm rot="14400623">
                <a:off x="9121569" y="3532551"/>
                <a:ext cx="191451" cy="71543"/>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フローチャート: 端子 75"/>
              <p:cNvSpPr/>
              <p:nvPr/>
            </p:nvSpPr>
            <p:spPr>
              <a:xfrm rot="15653842">
                <a:off x="9164903" y="3654561"/>
                <a:ext cx="191451" cy="71543"/>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フローチャート: 端子 76"/>
              <p:cNvSpPr/>
              <p:nvPr/>
            </p:nvSpPr>
            <p:spPr>
              <a:xfrm rot="16509924">
                <a:off x="8986415" y="3860861"/>
                <a:ext cx="191451" cy="71543"/>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角丸四角形 77"/>
              <p:cNvSpPr/>
              <p:nvPr/>
            </p:nvSpPr>
            <p:spPr>
              <a:xfrm rot="16200000">
                <a:off x="9067179" y="3694492"/>
                <a:ext cx="120532" cy="160986"/>
              </a:xfrm>
              <a:prstGeom prst="roundRect">
                <a:avLst>
                  <a:gd name="adj" fmla="val 28667"/>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フローチャート: 端子 78"/>
              <p:cNvSpPr/>
              <p:nvPr/>
            </p:nvSpPr>
            <p:spPr>
              <a:xfrm rot="16200000">
                <a:off x="8983800" y="4011538"/>
                <a:ext cx="191451" cy="71543"/>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フローチャート: 端子 79"/>
              <p:cNvSpPr/>
              <p:nvPr/>
            </p:nvSpPr>
            <p:spPr>
              <a:xfrm rot="15454644">
                <a:off x="9090089" y="3857994"/>
                <a:ext cx="191451" cy="71543"/>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フローチャート: 端子 80"/>
              <p:cNvSpPr/>
              <p:nvPr/>
            </p:nvSpPr>
            <p:spPr>
              <a:xfrm rot="16200000">
                <a:off x="9108026" y="4017283"/>
                <a:ext cx="191451" cy="71543"/>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フローチャート: 論理積ゲート 81"/>
              <p:cNvSpPr/>
              <p:nvPr/>
            </p:nvSpPr>
            <p:spPr>
              <a:xfrm rot="5400000">
                <a:off x="8877701" y="3739495"/>
                <a:ext cx="152399" cy="101181"/>
              </a:xfrm>
              <a:prstGeom prst="flowChartDelay">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3" name="直線コネクタ 82"/>
              <p:cNvCxnSpPr/>
              <p:nvPr/>
            </p:nvCxnSpPr>
            <p:spPr>
              <a:xfrm>
                <a:off x="8953900" y="3575558"/>
                <a:ext cx="0" cy="162480"/>
              </a:xfrm>
              <a:prstGeom prst="line">
                <a:avLst/>
              </a:prstGeom>
              <a:ln w="508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40" name="グループ化 39"/>
            <p:cNvGrpSpPr/>
            <p:nvPr/>
          </p:nvGrpSpPr>
          <p:grpSpPr>
            <a:xfrm rot="20784587">
              <a:off x="8794285" y="2888733"/>
              <a:ext cx="445725" cy="818318"/>
              <a:chOff x="1246860" y="1315597"/>
              <a:chExt cx="801900" cy="1435600"/>
            </a:xfrm>
          </p:grpSpPr>
          <p:sp>
            <p:nvSpPr>
              <p:cNvPr id="60" name="楕円 59"/>
              <p:cNvSpPr/>
              <p:nvPr/>
            </p:nvSpPr>
            <p:spPr>
              <a:xfrm>
                <a:off x="1411357" y="1315597"/>
                <a:ext cx="327992" cy="31805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角丸四角形 60"/>
              <p:cNvSpPr/>
              <p:nvPr/>
            </p:nvSpPr>
            <p:spPr>
              <a:xfrm rot="15388764">
                <a:off x="1359021" y="1746310"/>
                <a:ext cx="565287" cy="321972"/>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フローチャート: 端子 61"/>
              <p:cNvSpPr/>
              <p:nvPr/>
            </p:nvSpPr>
            <p:spPr>
              <a:xfrm rot="18361605">
                <a:off x="1317404" y="1741935"/>
                <a:ext cx="363105" cy="14308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フローチャート: 端子 62"/>
              <p:cNvSpPr/>
              <p:nvPr/>
            </p:nvSpPr>
            <p:spPr>
              <a:xfrm rot="13607931">
                <a:off x="1136850" y="1795930"/>
                <a:ext cx="363105" cy="14308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フローチャート: 端子 63"/>
              <p:cNvSpPr/>
              <p:nvPr/>
            </p:nvSpPr>
            <p:spPr>
              <a:xfrm rot="13606678">
                <a:off x="1663827" y="1728446"/>
                <a:ext cx="363105" cy="14308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フローチャート: 端子 64"/>
              <p:cNvSpPr/>
              <p:nvPr/>
            </p:nvSpPr>
            <p:spPr>
              <a:xfrm rot="15653842">
                <a:off x="1771602" y="1930843"/>
                <a:ext cx="363105" cy="14308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フローチャート: 端子 65"/>
              <p:cNvSpPr/>
              <p:nvPr/>
            </p:nvSpPr>
            <p:spPr>
              <a:xfrm rot="14177176">
                <a:off x="1515566" y="2393208"/>
                <a:ext cx="363105" cy="14308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角丸四角形 66"/>
              <p:cNvSpPr/>
              <p:nvPr/>
            </p:nvSpPr>
            <p:spPr>
              <a:xfrm rot="16545569">
                <a:off x="1551661" y="2057624"/>
                <a:ext cx="228600" cy="321972"/>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フローチャート: 端子 67"/>
              <p:cNvSpPr/>
              <p:nvPr/>
            </p:nvSpPr>
            <p:spPr>
              <a:xfrm rot="12890901">
                <a:off x="1685655" y="2574807"/>
                <a:ext cx="363105" cy="14308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フローチャート: 端子 68"/>
              <p:cNvSpPr/>
              <p:nvPr/>
            </p:nvSpPr>
            <p:spPr>
              <a:xfrm rot="19807820">
                <a:off x="1430572" y="2256855"/>
                <a:ext cx="363105" cy="14308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フローチャート: 端子 69"/>
              <p:cNvSpPr/>
              <p:nvPr/>
            </p:nvSpPr>
            <p:spPr>
              <a:xfrm rot="17041445">
                <a:off x="1241878" y="2498102"/>
                <a:ext cx="363105" cy="14308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1" name="グループ化 40"/>
            <p:cNvGrpSpPr/>
            <p:nvPr/>
          </p:nvGrpSpPr>
          <p:grpSpPr>
            <a:xfrm>
              <a:off x="8054390" y="3123715"/>
              <a:ext cx="889455" cy="608025"/>
              <a:chOff x="7621647" y="3548727"/>
              <a:chExt cx="889455" cy="608025"/>
            </a:xfrm>
            <a:solidFill>
              <a:schemeClr val="bg1">
                <a:lumMod val="65000"/>
              </a:schemeClr>
            </a:solidFill>
          </p:grpSpPr>
          <p:sp>
            <p:nvSpPr>
              <p:cNvPr id="49" name="楕円 48"/>
              <p:cNvSpPr/>
              <p:nvPr/>
            </p:nvSpPr>
            <p:spPr>
              <a:xfrm rot="20784587">
                <a:off x="7775754" y="3548727"/>
                <a:ext cx="182310" cy="181295"/>
              </a:xfrm>
              <a:prstGeom prst="ellipse">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角丸四角形 49"/>
              <p:cNvSpPr/>
              <p:nvPr/>
            </p:nvSpPr>
            <p:spPr>
              <a:xfrm rot="13741374">
                <a:off x="7857288" y="3747974"/>
                <a:ext cx="322224" cy="178964"/>
              </a:xfrm>
              <a:prstGeom prst="roundRect">
                <a:avLst>
                  <a:gd name="adj" fmla="val 28667"/>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フローチャート: 端子 50"/>
              <p:cNvSpPr/>
              <p:nvPr/>
            </p:nvSpPr>
            <p:spPr>
              <a:xfrm rot="19806754">
                <a:off x="8304126" y="3888713"/>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フローチャート: 端子 51"/>
              <p:cNvSpPr/>
              <p:nvPr/>
            </p:nvSpPr>
            <p:spPr>
              <a:xfrm rot="10987017">
                <a:off x="8258958" y="4077220"/>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フローチャート: 端子 52"/>
              <p:cNvSpPr/>
              <p:nvPr/>
            </p:nvSpPr>
            <p:spPr>
              <a:xfrm rot="12791265">
                <a:off x="8112890" y="4025939"/>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フローチャート: 端子 53"/>
              <p:cNvSpPr/>
              <p:nvPr/>
            </p:nvSpPr>
            <p:spPr>
              <a:xfrm rot="11529767">
                <a:off x="8163642" y="3911817"/>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フローチャート: 端子 54"/>
              <p:cNvSpPr/>
              <p:nvPr/>
            </p:nvSpPr>
            <p:spPr>
              <a:xfrm rot="10329496">
                <a:off x="7621647" y="3835199"/>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角丸四角形 55"/>
              <p:cNvSpPr/>
              <p:nvPr/>
            </p:nvSpPr>
            <p:spPr>
              <a:xfrm rot="12449408">
                <a:off x="8052645" y="3860200"/>
                <a:ext cx="130306" cy="178964"/>
              </a:xfrm>
              <a:prstGeom prst="roundRect">
                <a:avLst>
                  <a:gd name="adj" fmla="val 28667"/>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フローチャート: 端子 56"/>
              <p:cNvSpPr/>
              <p:nvPr/>
            </p:nvSpPr>
            <p:spPr>
              <a:xfrm rot="9095761">
                <a:off x="7729469" y="3929452"/>
                <a:ext cx="201827" cy="81561"/>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フローチャート: 端子 57"/>
              <p:cNvSpPr/>
              <p:nvPr/>
            </p:nvSpPr>
            <p:spPr>
              <a:xfrm rot="18992407">
                <a:off x="7762170" y="3781297"/>
                <a:ext cx="201827" cy="81561"/>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フローチャート: 端子 58"/>
              <p:cNvSpPr/>
              <p:nvPr/>
            </p:nvSpPr>
            <p:spPr>
              <a:xfrm rot="17994045">
                <a:off x="7831200" y="3827012"/>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2" name="円形吹き出し 41"/>
            <p:cNvSpPr/>
            <p:nvPr/>
          </p:nvSpPr>
          <p:spPr>
            <a:xfrm>
              <a:off x="8649121" y="3762808"/>
              <a:ext cx="473462" cy="273898"/>
            </a:xfrm>
            <a:prstGeom prst="wedgeEllipseCallout">
              <a:avLst>
                <a:gd name="adj1" fmla="val 8666"/>
                <a:gd name="adj2" fmla="val -10304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フリーフォーム 42"/>
            <p:cNvSpPr/>
            <p:nvPr/>
          </p:nvSpPr>
          <p:spPr>
            <a:xfrm>
              <a:off x="8701092" y="3796699"/>
              <a:ext cx="307203" cy="217700"/>
            </a:xfrm>
            <a:custGeom>
              <a:avLst/>
              <a:gdLst>
                <a:gd name="connsiteX0" fmla="*/ 43645 w 320027"/>
                <a:gd name="connsiteY0" fmla="*/ 72355 h 239042"/>
                <a:gd name="connsiteX1" fmla="*/ 105558 w 320027"/>
                <a:gd name="connsiteY1" fmla="*/ 67592 h 239042"/>
                <a:gd name="connsiteX2" fmla="*/ 210333 w 320027"/>
                <a:gd name="connsiteY2" fmla="*/ 81880 h 239042"/>
                <a:gd name="connsiteX3" fmla="*/ 191283 w 320027"/>
                <a:gd name="connsiteY3" fmla="*/ 86642 h 239042"/>
                <a:gd name="connsiteX4" fmla="*/ 172233 w 320027"/>
                <a:gd name="connsiteY4" fmla="*/ 105692 h 239042"/>
                <a:gd name="connsiteX5" fmla="*/ 143658 w 320027"/>
                <a:gd name="connsiteY5" fmla="*/ 115217 h 239042"/>
                <a:gd name="connsiteX6" fmla="*/ 105558 w 320027"/>
                <a:gd name="connsiteY6" fmla="*/ 110455 h 239042"/>
                <a:gd name="connsiteX7" fmla="*/ 91270 w 320027"/>
                <a:gd name="connsiteY7" fmla="*/ 96167 h 239042"/>
                <a:gd name="connsiteX8" fmla="*/ 86508 w 320027"/>
                <a:gd name="connsiteY8" fmla="*/ 81880 h 239042"/>
                <a:gd name="connsiteX9" fmla="*/ 119845 w 320027"/>
                <a:gd name="connsiteY9" fmla="*/ 86642 h 239042"/>
                <a:gd name="connsiteX10" fmla="*/ 134133 w 320027"/>
                <a:gd name="connsiteY10" fmla="*/ 96167 h 239042"/>
                <a:gd name="connsiteX11" fmla="*/ 153183 w 320027"/>
                <a:gd name="connsiteY11" fmla="*/ 110455 h 239042"/>
                <a:gd name="connsiteX12" fmla="*/ 181758 w 320027"/>
                <a:gd name="connsiteY12" fmla="*/ 119980 h 239042"/>
                <a:gd name="connsiteX13" fmla="*/ 253195 w 320027"/>
                <a:gd name="connsiteY13" fmla="*/ 100930 h 239042"/>
                <a:gd name="connsiteX14" fmla="*/ 262720 w 320027"/>
                <a:gd name="connsiteY14" fmla="*/ 86642 h 239042"/>
                <a:gd name="connsiteX15" fmla="*/ 219858 w 320027"/>
                <a:gd name="connsiteY15" fmla="*/ 86642 h 239042"/>
                <a:gd name="connsiteX16" fmla="*/ 191283 w 320027"/>
                <a:gd name="connsiteY16" fmla="*/ 96167 h 239042"/>
                <a:gd name="connsiteX17" fmla="*/ 172233 w 320027"/>
                <a:gd name="connsiteY17" fmla="*/ 110455 h 239042"/>
                <a:gd name="connsiteX18" fmla="*/ 167470 w 320027"/>
                <a:gd name="connsiteY18" fmla="*/ 124742 h 239042"/>
                <a:gd name="connsiteX19" fmla="*/ 157945 w 320027"/>
                <a:gd name="connsiteY19" fmla="*/ 139030 h 239042"/>
                <a:gd name="connsiteX20" fmla="*/ 148420 w 320027"/>
                <a:gd name="connsiteY20" fmla="*/ 158080 h 239042"/>
                <a:gd name="connsiteX21" fmla="*/ 134133 w 320027"/>
                <a:gd name="connsiteY21" fmla="*/ 167605 h 239042"/>
                <a:gd name="connsiteX22" fmla="*/ 81745 w 320027"/>
                <a:gd name="connsiteY22" fmla="*/ 162842 h 239042"/>
                <a:gd name="connsiteX23" fmla="*/ 67458 w 320027"/>
                <a:gd name="connsiteY23" fmla="*/ 153317 h 239042"/>
                <a:gd name="connsiteX24" fmla="*/ 81745 w 320027"/>
                <a:gd name="connsiteY24" fmla="*/ 158080 h 239042"/>
                <a:gd name="connsiteX25" fmla="*/ 100795 w 320027"/>
                <a:gd name="connsiteY25" fmla="*/ 162842 h 239042"/>
                <a:gd name="connsiteX26" fmla="*/ 115083 w 320027"/>
                <a:gd name="connsiteY26" fmla="*/ 167605 h 239042"/>
                <a:gd name="connsiteX27" fmla="*/ 143658 w 320027"/>
                <a:gd name="connsiteY27" fmla="*/ 186655 h 239042"/>
                <a:gd name="connsiteX28" fmla="*/ 162708 w 320027"/>
                <a:gd name="connsiteY28" fmla="*/ 191417 h 239042"/>
                <a:gd name="connsiteX29" fmla="*/ 291295 w 320027"/>
                <a:gd name="connsiteY29" fmla="*/ 177130 h 239042"/>
                <a:gd name="connsiteX30" fmla="*/ 300820 w 320027"/>
                <a:gd name="connsiteY30" fmla="*/ 162842 h 239042"/>
                <a:gd name="connsiteX31" fmla="*/ 291295 w 320027"/>
                <a:gd name="connsiteY31" fmla="*/ 148555 h 239042"/>
                <a:gd name="connsiteX32" fmla="*/ 172233 w 320027"/>
                <a:gd name="connsiteY32" fmla="*/ 167605 h 239042"/>
                <a:gd name="connsiteX33" fmla="*/ 157945 w 320027"/>
                <a:gd name="connsiteY33" fmla="*/ 181892 h 239042"/>
                <a:gd name="connsiteX34" fmla="*/ 138895 w 320027"/>
                <a:gd name="connsiteY34" fmla="*/ 215230 h 239042"/>
                <a:gd name="connsiteX35" fmla="*/ 115083 w 320027"/>
                <a:gd name="connsiteY35" fmla="*/ 234280 h 239042"/>
                <a:gd name="connsiteX36" fmla="*/ 86508 w 320027"/>
                <a:gd name="connsiteY36" fmla="*/ 215230 h 239042"/>
                <a:gd name="connsiteX37" fmla="*/ 72220 w 320027"/>
                <a:gd name="connsiteY37" fmla="*/ 205705 h 239042"/>
                <a:gd name="connsiteX38" fmla="*/ 62695 w 320027"/>
                <a:gd name="connsiteY38" fmla="*/ 177130 h 239042"/>
                <a:gd name="connsiteX39" fmla="*/ 38883 w 320027"/>
                <a:gd name="connsiteY39" fmla="*/ 134267 h 239042"/>
                <a:gd name="connsiteX40" fmla="*/ 34120 w 320027"/>
                <a:gd name="connsiteY40" fmla="*/ 115217 h 239042"/>
                <a:gd name="connsiteX41" fmla="*/ 48408 w 320027"/>
                <a:gd name="connsiteY41" fmla="*/ 119980 h 239042"/>
                <a:gd name="connsiteX42" fmla="*/ 91270 w 320027"/>
                <a:gd name="connsiteY42" fmla="*/ 162842 h 239042"/>
                <a:gd name="connsiteX43" fmla="*/ 105558 w 320027"/>
                <a:gd name="connsiteY43" fmla="*/ 177130 h 239042"/>
                <a:gd name="connsiteX44" fmla="*/ 129370 w 320027"/>
                <a:gd name="connsiteY44" fmla="*/ 205705 h 239042"/>
                <a:gd name="connsiteX45" fmla="*/ 134133 w 320027"/>
                <a:gd name="connsiteY45" fmla="*/ 219992 h 239042"/>
                <a:gd name="connsiteX46" fmla="*/ 167470 w 320027"/>
                <a:gd name="connsiteY46" fmla="*/ 239042 h 239042"/>
                <a:gd name="connsiteX47" fmla="*/ 277008 w 320027"/>
                <a:gd name="connsiteY47" fmla="*/ 196180 h 239042"/>
                <a:gd name="connsiteX48" fmla="*/ 286533 w 320027"/>
                <a:gd name="connsiteY48" fmla="*/ 181892 h 239042"/>
                <a:gd name="connsiteX49" fmla="*/ 300820 w 320027"/>
                <a:gd name="connsiteY49" fmla="*/ 129505 h 239042"/>
                <a:gd name="connsiteX50" fmla="*/ 305583 w 320027"/>
                <a:gd name="connsiteY50" fmla="*/ 115217 h 239042"/>
                <a:gd name="connsiteX51" fmla="*/ 315108 w 320027"/>
                <a:gd name="connsiteY51" fmla="*/ 81880 h 239042"/>
                <a:gd name="connsiteX52" fmla="*/ 315108 w 320027"/>
                <a:gd name="connsiteY52" fmla="*/ 917 h 239042"/>
                <a:gd name="connsiteX53" fmla="*/ 300820 w 320027"/>
                <a:gd name="connsiteY53" fmla="*/ 15205 h 239042"/>
                <a:gd name="connsiteX54" fmla="*/ 281770 w 320027"/>
                <a:gd name="connsiteY54" fmla="*/ 24730 h 239042"/>
                <a:gd name="connsiteX55" fmla="*/ 224620 w 320027"/>
                <a:gd name="connsiteY55" fmla="*/ 67592 h 239042"/>
                <a:gd name="connsiteX56" fmla="*/ 191283 w 320027"/>
                <a:gd name="connsiteY56" fmla="*/ 86642 h 239042"/>
                <a:gd name="connsiteX57" fmla="*/ 167470 w 320027"/>
                <a:gd name="connsiteY57" fmla="*/ 115217 h 239042"/>
                <a:gd name="connsiteX58" fmla="*/ 148420 w 320027"/>
                <a:gd name="connsiteY58" fmla="*/ 139030 h 239042"/>
                <a:gd name="connsiteX59" fmla="*/ 100795 w 320027"/>
                <a:gd name="connsiteY59" fmla="*/ 177130 h 239042"/>
                <a:gd name="connsiteX60" fmla="*/ 86508 w 320027"/>
                <a:gd name="connsiteY60" fmla="*/ 181892 h 239042"/>
                <a:gd name="connsiteX61" fmla="*/ 43645 w 320027"/>
                <a:gd name="connsiteY61" fmla="*/ 177130 h 239042"/>
                <a:gd name="connsiteX62" fmla="*/ 19833 w 320027"/>
                <a:gd name="connsiteY62" fmla="*/ 172367 h 239042"/>
                <a:gd name="connsiteX63" fmla="*/ 5545 w 320027"/>
                <a:gd name="connsiteY63" fmla="*/ 153317 h 239042"/>
                <a:gd name="connsiteX64" fmla="*/ 783 w 320027"/>
                <a:gd name="connsiteY64" fmla="*/ 134267 h 239042"/>
                <a:gd name="connsiteX65" fmla="*/ 19833 w 320027"/>
                <a:gd name="connsiteY65" fmla="*/ 124742 h 239042"/>
                <a:gd name="connsiteX66" fmla="*/ 43645 w 320027"/>
                <a:gd name="connsiteY66" fmla="*/ 72355 h 239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320027" h="239042">
                  <a:moveTo>
                    <a:pt x="43645" y="72355"/>
                  </a:moveTo>
                  <a:cubicBezTo>
                    <a:pt x="57932" y="62830"/>
                    <a:pt x="84859" y="67592"/>
                    <a:pt x="105558" y="67592"/>
                  </a:cubicBezTo>
                  <a:cubicBezTo>
                    <a:pt x="141298" y="67592"/>
                    <a:pt x="282687" y="54748"/>
                    <a:pt x="210333" y="81880"/>
                  </a:cubicBezTo>
                  <a:cubicBezTo>
                    <a:pt x="204204" y="84178"/>
                    <a:pt x="197633" y="85055"/>
                    <a:pt x="191283" y="86642"/>
                  </a:cubicBezTo>
                  <a:cubicBezTo>
                    <a:pt x="184933" y="92992"/>
                    <a:pt x="179934" y="101072"/>
                    <a:pt x="172233" y="105692"/>
                  </a:cubicBezTo>
                  <a:cubicBezTo>
                    <a:pt x="163624" y="110858"/>
                    <a:pt x="143658" y="115217"/>
                    <a:pt x="143658" y="115217"/>
                  </a:cubicBezTo>
                  <a:cubicBezTo>
                    <a:pt x="130958" y="113630"/>
                    <a:pt x="117586" y="114829"/>
                    <a:pt x="105558" y="110455"/>
                  </a:cubicBezTo>
                  <a:cubicBezTo>
                    <a:pt x="99228" y="108153"/>
                    <a:pt x="95006" y="101771"/>
                    <a:pt x="91270" y="96167"/>
                  </a:cubicBezTo>
                  <a:cubicBezTo>
                    <a:pt x="88485" y="91990"/>
                    <a:pt x="81746" y="83467"/>
                    <a:pt x="86508" y="81880"/>
                  </a:cubicBezTo>
                  <a:cubicBezTo>
                    <a:pt x="97157" y="78330"/>
                    <a:pt x="108733" y="85055"/>
                    <a:pt x="119845" y="86642"/>
                  </a:cubicBezTo>
                  <a:cubicBezTo>
                    <a:pt x="124608" y="89817"/>
                    <a:pt x="129475" y="92840"/>
                    <a:pt x="134133" y="96167"/>
                  </a:cubicBezTo>
                  <a:cubicBezTo>
                    <a:pt x="140592" y="100781"/>
                    <a:pt x="146083" y="106905"/>
                    <a:pt x="153183" y="110455"/>
                  </a:cubicBezTo>
                  <a:cubicBezTo>
                    <a:pt x="162163" y="114945"/>
                    <a:pt x="181758" y="119980"/>
                    <a:pt x="181758" y="119980"/>
                  </a:cubicBezTo>
                  <a:cubicBezTo>
                    <a:pt x="280619" y="112918"/>
                    <a:pt x="235264" y="136793"/>
                    <a:pt x="253195" y="100930"/>
                  </a:cubicBezTo>
                  <a:cubicBezTo>
                    <a:pt x="255755" y="95810"/>
                    <a:pt x="259545" y="91405"/>
                    <a:pt x="262720" y="86642"/>
                  </a:cubicBezTo>
                  <a:cubicBezTo>
                    <a:pt x="239219" y="80767"/>
                    <a:pt x="245882" y="79545"/>
                    <a:pt x="219858" y="86642"/>
                  </a:cubicBezTo>
                  <a:cubicBezTo>
                    <a:pt x="210172" y="89284"/>
                    <a:pt x="191283" y="96167"/>
                    <a:pt x="191283" y="96167"/>
                  </a:cubicBezTo>
                  <a:cubicBezTo>
                    <a:pt x="184933" y="100930"/>
                    <a:pt x="177315" y="104357"/>
                    <a:pt x="172233" y="110455"/>
                  </a:cubicBezTo>
                  <a:cubicBezTo>
                    <a:pt x="169019" y="114311"/>
                    <a:pt x="169715" y="120252"/>
                    <a:pt x="167470" y="124742"/>
                  </a:cubicBezTo>
                  <a:cubicBezTo>
                    <a:pt x="164910" y="129862"/>
                    <a:pt x="160785" y="134060"/>
                    <a:pt x="157945" y="139030"/>
                  </a:cubicBezTo>
                  <a:cubicBezTo>
                    <a:pt x="154423" y="145194"/>
                    <a:pt x="152965" y="152626"/>
                    <a:pt x="148420" y="158080"/>
                  </a:cubicBezTo>
                  <a:cubicBezTo>
                    <a:pt x="144756" y="162477"/>
                    <a:pt x="138895" y="164430"/>
                    <a:pt x="134133" y="167605"/>
                  </a:cubicBezTo>
                  <a:cubicBezTo>
                    <a:pt x="116670" y="166017"/>
                    <a:pt x="98890" y="166516"/>
                    <a:pt x="81745" y="162842"/>
                  </a:cubicBezTo>
                  <a:cubicBezTo>
                    <a:pt x="76148" y="161643"/>
                    <a:pt x="67458" y="159041"/>
                    <a:pt x="67458" y="153317"/>
                  </a:cubicBezTo>
                  <a:cubicBezTo>
                    <a:pt x="67458" y="148297"/>
                    <a:pt x="76918" y="156701"/>
                    <a:pt x="81745" y="158080"/>
                  </a:cubicBezTo>
                  <a:cubicBezTo>
                    <a:pt x="88039" y="159878"/>
                    <a:pt x="94501" y="161044"/>
                    <a:pt x="100795" y="162842"/>
                  </a:cubicBezTo>
                  <a:cubicBezTo>
                    <a:pt x="105622" y="164221"/>
                    <a:pt x="110694" y="165167"/>
                    <a:pt x="115083" y="167605"/>
                  </a:cubicBezTo>
                  <a:cubicBezTo>
                    <a:pt x="125090" y="173164"/>
                    <a:pt x="132552" y="183879"/>
                    <a:pt x="143658" y="186655"/>
                  </a:cubicBezTo>
                  <a:lnTo>
                    <a:pt x="162708" y="191417"/>
                  </a:lnTo>
                  <a:cubicBezTo>
                    <a:pt x="205570" y="186655"/>
                    <a:pt x="249063" y="185868"/>
                    <a:pt x="291295" y="177130"/>
                  </a:cubicBezTo>
                  <a:cubicBezTo>
                    <a:pt x="296900" y="175970"/>
                    <a:pt x="300820" y="168566"/>
                    <a:pt x="300820" y="162842"/>
                  </a:cubicBezTo>
                  <a:cubicBezTo>
                    <a:pt x="300820" y="157118"/>
                    <a:pt x="294470" y="153317"/>
                    <a:pt x="291295" y="148555"/>
                  </a:cubicBezTo>
                  <a:cubicBezTo>
                    <a:pt x="264221" y="151134"/>
                    <a:pt x="204275" y="144719"/>
                    <a:pt x="172233" y="167605"/>
                  </a:cubicBezTo>
                  <a:cubicBezTo>
                    <a:pt x="166752" y="171520"/>
                    <a:pt x="162708" y="177130"/>
                    <a:pt x="157945" y="181892"/>
                  </a:cubicBezTo>
                  <a:cubicBezTo>
                    <a:pt x="150237" y="212728"/>
                    <a:pt x="159162" y="190910"/>
                    <a:pt x="138895" y="215230"/>
                  </a:cubicBezTo>
                  <a:cubicBezTo>
                    <a:pt x="122324" y="235114"/>
                    <a:pt x="138537" y="226461"/>
                    <a:pt x="115083" y="234280"/>
                  </a:cubicBezTo>
                  <a:lnTo>
                    <a:pt x="86508" y="215230"/>
                  </a:lnTo>
                  <a:lnTo>
                    <a:pt x="72220" y="205705"/>
                  </a:lnTo>
                  <a:cubicBezTo>
                    <a:pt x="69045" y="196180"/>
                    <a:pt x="67860" y="185740"/>
                    <a:pt x="62695" y="177130"/>
                  </a:cubicBezTo>
                  <a:cubicBezTo>
                    <a:pt x="56634" y="167028"/>
                    <a:pt x="43437" y="146412"/>
                    <a:pt x="38883" y="134267"/>
                  </a:cubicBezTo>
                  <a:cubicBezTo>
                    <a:pt x="36585" y="128138"/>
                    <a:pt x="30489" y="120663"/>
                    <a:pt x="34120" y="115217"/>
                  </a:cubicBezTo>
                  <a:cubicBezTo>
                    <a:pt x="36905" y="111040"/>
                    <a:pt x="43645" y="118392"/>
                    <a:pt x="48408" y="119980"/>
                  </a:cubicBezTo>
                  <a:lnTo>
                    <a:pt x="91270" y="162842"/>
                  </a:lnTo>
                  <a:cubicBezTo>
                    <a:pt x="96033" y="167605"/>
                    <a:pt x="101822" y="171526"/>
                    <a:pt x="105558" y="177130"/>
                  </a:cubicBezTo>
                  <a:cubicBezTo>
                    <a:pt x="118819" y="197021"/>
                    <a:pt x="111036" y="187370"/>
                    <a:pt x="129370" y="205705"/>
                  </a:cubicBezTo>
                  <a:cubicBezTo>
                    <a:pt x="130958" y="210467"/>
                    <a:pt x="130997" y="216072"/>
                    <a:pt x="134133" y="219992"/>
                  </a:cubicBezTo>
                  <a:cubicBezTo>
                    <a:pt x="138621" y="225602"/>
                    <a:pt x="162782" y="236698"/>
                    <a:pt x="167470" y="239042"/>
                  </a:cubicBezTo>
                  <a:cubicBezTo>
                    <a:pt x="241613" y="225141"/>
                    <a:pt x="233361" y="239827"/>
                    <a:pt x="277008" y="196180"/>
                  </a:cubicBezTo>
                  <a:cubicBezTo>
                    <a:pt x="281055" y="192133"/>
                    <a:pt x="283358" y="186655"/>
                    <a:pt x="286533" y="181892"/>
                  </a:cubicBezTo>
                  <a:cubicBezTo>
                    <a:pt x="297496" y="149002"/>
                    <a:pt x="284702" y="188602"/>
                    <a:pt x="300820" y="129505"/>
                  </a:cubicBezTo>
                  <a:cubicBezTo>
                    <a:pt x="302141" y="124662"/>
                    <a:pt x="304140" y="120026"/>
                    <a:pt x="305583" y="115217"/>
                  </a:cubicBezTo>
                  <a:cubicBezTo>
                    <a:pt x="308904" y="104147"/>
                    <a:pt x="311933" y="92992"/>
                    <a:pt x="315108" y="81880"/>
                  </a:cubicBezTo>
                  <a:cubicBezTo>
                    <a:pt x="315546" y="77499"/>
                    <a:pt x="325954" y="11763"/>
                    <a:pt x="315108" y="917"/>
                  </a:cubicBezTo>
                  <a:cubicBezTo>
                    <a:pt x="310345" y="-3846"/>
                    <a:pt x="306301" y="11290"/>
                    <a:pt x="300820" y="15205"/>
                  </a:cubicBezTo>
                  <a:cubicBezTo>
                    <a:pt x="295043" y="19332"/>
                    <a:pt x="287620" y="20708"/>
                    <a:pt x="281770" y="24730"/>
                  </a:cubicBezTo>
                  <a:cubicBezTo>
                    <a:pt x="262148" y="38220"/>
                    <a:pt x="245295" y="55778"/>
                    <a:pt x="224620" y="67592"/>
                  </a:cubicBezTo>
                  <a:cubicBezTo>
                    <a:pt x="213508" y="73942"/>
                    <a:pt x="201768" y="79302"/>
                    <a:pt x="191283" y="86642"/>
                  </a:cubicBezTo>
                  <a:cubicBezTo>
                    <a:pt x="177527" y="96271"/>
                    <a:pt x="176840" y="102724"/>
                    <a:pt x="167470" y="115217"/>
                  </a:cubicBezTo>
                  <a:cubicBezTo>
                    <a:pt x="161371" y="123349"/>
                    <a:pt x="155258" y="131508"/>
                    <a:pt x="148420" y="139030"/>
                  </a:cubicBezTo>
                  <a:cubicBezTo>
                    <a:pt x="126106" y="163575"/>
                    <a:pt x="125947" y="166351"/>
                    <a:pt x="100795" y="177130"/>
                  </a:cubicBezTo>
                  <a:cubicBezTo>
                    <a:pt x="96181" y="179107"/>
                    <a:pt x="91270" y="180305"/>
                    <a:pt x="86508" y="181892"/>
                  </a:cubicBezTo>
                  <a:cubicBezTo>
                    <a:pt x="72220" y="180305"/>
                    <a:pt x="57876" y="179163"/>
                    <a:pt x="43645" y="177130"/>
                  </a:cubicBezTo>
                  <a:cubicBezTo>
                    <a:pt x="35632" y="175985"/>
                    <a:pt x="26697" y="176657"/>
                    <a:pt x="19833" y="172367"/>
                  </a:cubicBezTo>
                  <a:cubicBezTo>
                    <a:pt x="13102" y="168160"/>
                    <a:pt x="10308" y="159667"/>
                    <a:pt x="5545" y="153317"/>
                  </a:cubicBezTo>
                  <a:cubicBezTo>
                    <a:pt x="3958" y="146967"/>
                    <a:pt x="-2144" y="140121"/>
                    <a:pt x="783" y="134267"/>
                  </a:cubicBezTo>
                  <a:cubicBezTo>
                    <a:pt x="3958" y="127917"/>
                    <a:pt x="13307" y="127539"/>
                    <a:pt x="19833" y="124742"/>
                  </a:cubicBezTo>
                  <a:cubicBezTo>
                    <a:pt x="34459" y="118474"/>
                    <a:pt x="29358" y="81880"/>
                    <a:pt x="43645" y="72355"/>
                  </a:cubicBezTo>
                  <a:close/>
                </a:path>
              </a:pathLst>
            </a:cu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フリーフォーム 43"/>
            <p:cNvSpPr/>
            <p:nvPr/>
          </p:nvSpPr>
          <p:spPr>
            <a:xfrm rot="1047768">
              <a:off x="8739472" y="3782345"/>
              <a:ext cx="307203" cy="217700"/>
            </a:xfrm>
            <a:custGeom>
              <a:avLst/>
              <a:gdLst>
                <a:gd name="connsiteX0" fmla="*/ 43645 w 320027"/>
                <a:gd name="connsiteY0" fmla="*/ 72355 h 239042"/>
                <a:gd name="connsiteX1" fmla="*/ 105558 w 320027"/>
                <a:gd name="connsiteY1" fmla="*/ 67592 h 239042"/>
                <a:gd name="connsiteX2" fmla="*/ 210333 w 320027"/>
                <a:gd name="connsiteY2" fmla="*/ 81880 h 239042"/>
                <a:gd name="connsiteX3" fmla="*/ 191283 w 320027"/>
                <a:gd name="connsiteY3" fmla="*/ 86642 h 239042"/>
                <a:gd name="connsiteX4" fmla="*/ 172233 w 320027"/>
                <a:gd name="connsiteY4" fmla="*/ 105692 h 239042"/>
                <a:gd name="connsiteX5" fmla="*/ 143658 w 320027"/>
                <a:gd name="connsiteY5" fmla="*/ 115217 h 239042"/>
                <a:gd name="connsiteX6" fmla="*/ 105558 w 320027"/>
                <a:gd name="connsiteY6" fmla="*/ 110455 h 239042"/>
                <a:gd name="connsiteX7" fmla="*/ 91270 w 320027"/>
                <a:gd name="connsiteY7" fmla="*/ 96167 h 239042"/>
                <a:gd name="connsiteX8" fmla="*/ 86508 w 320027"/>
                <a:gd name="connsiteY8" fmla="*/ 81880 h 239042"/>
                <a:gd name="connsiteX9" fmla="*/ 119845 w 320027"/>
                <a:gd name="connsiteY9" fmla="*/ 86642 h 239042"/>
                <a:gd name="connsiteX10" fmla="*/ 134133 w 320027"/>
                <a:gd name="connsiteY10" fmla="*/ 96167 h 239042"/>
                <a:gd name="connsiteX11" fmla="*/ 153183 w 320027"/>
                <a:gd name="connsiteY11" fmla="*/ 110455 h 239042"/>
                <a:gd name="connsiteX12" fmla="*/ 181758 w 320027"/>
                <a:gd name="connsiteY12" fmla="*/ 119980 h 239042"/>
                <a:gd name="connsiteX13" fmla="*/ 253195 w 320027"/>
                <a:gd name="connsiteY13" fmla="*/ 100930 h 239042"/>
                <a:gd name="connsiteX14" fmla="*/ 262720 w 320027"/>
                <a:gd name="connsiteY14" fmla="*/ 86642 h 239042"/>
                <a:gd name="connsiteX15" fmla="*/ 219858 w 320027"/>
                <a:gd name="connsiteY15" fmla="*/ 86642 h 239042"/>
                <a:gd name="connsiteX16" fmla="*/ 191283 w 320027"/>
                <a:gd name="connsiteY16" fmla="*/ 96167 h 239042"/>
                <a:gd name="connsiteX17" fmla="*/ 172233 w 320027"/>
                <a:gd name="connsiteY17" fmla="*/ 110455 h 239042"/>
                <a:gd name="connsiteX18" fmla="*/ 167470 w 320027"/>
                <a:gd name="connsiteY18" fmla="*/ 124742 h 239042"/>
                <a:gd name="connsiteX19" fmla="*/ 157945 w 320027"/>
                <a:gd name="connsiteY19" fmla="*/ 139030 h 239042"/>
                <a:gd name="connsiteX20" fmla="*/ 148420 w 320027"/>
                <a:gd name="connsiteY20" fmla="*/ 158080 h 239042"/>
                <a:gd name="connsiteX21" fmla="*/ 134133 w 320027"/>
                <a:gd name="connsiteY21" fmla="*/ 167605 h 239042"/>
                <a:gd name="connsiteX22" fmla="*/ 81745 w 320027"/>
                <a:gd name="connsiteY22" fmla="*/ 162842 h 239042"/>
                <a:gd name="connsiteX23" fmla="*/ 67458 w 320027"/>
                <a:gd name="connsiteY23" fmla="*/ 153317 h 239042"/>
                <a:gd name="connsiteX24" fmla="*/ 81745 w 320027"/>
                <a:gd name="connsiteY24" fmla="*/ 158080 h 239042"/>
                <a:gd name="connsiteX25" fmla="*/ 100795 w 320027"/>
                <a:gd name="connsiteY25" fmla="*/ 162842 h 239042"/>
                <a:gd name="connsiteX26" fmla="*/ 115083 w 320027"/>
                <a:gd name="connsiteY26" fmla="*/ 167605 h 239042"/>
                <a:gd name="connsiteX27" fmla="*/ 143658 w 320027"/>
                <a:gd name="connsiteY27" fmla="*/ 186655 h 239042"/>
                <a:gd name="connsiteX28" fmla="*/ 162708 w 320027"/>
                <a:gd name="connsiteY28" fmla="*/ 191417 h 239042"/>
                <a:gd name="connsiteX29" fmla="*/ 291295 w 320027"/>
                <a:gd name="connsiteY29" fmla="*/ 177130 h 239042"/>
                <a:gd name="connsiteX30" fmla="*/ 300820 w 320027"/>
                <a:gd name="connsiteY30" fmla="*/ 162842 h 239042"/>
                <a:gd name="connsiteX31" fmla="*/ 291295 w 320027"/>
                <a:gd name="connsiteY31" fmla="*/ 148555 h 239042"/>
                <a:gd name="connsiteX32" fmla="*/ 172233 w 320027"/>
                <a:gd name="connsiteY32" fmla="*/ 167605 h 239042"/>
                <a:gd name="connsiteX33" fmla="*/ 157945 w 320027"/>
                <a:gd name="connsiteY33" fmla="*/ 181892 h 239042"/>
                <a:gd name="connsiteX34" fmla="*/ 138895 w 320027"/>
                <a:gd name="connsiteY34" fmla="*/ 215230 h 239042"/>
                <a:gd name="connsiteX35" fmla="*/ 115083 w 320027"/>
                <a:gd name="connsiteY35" fmla="*/ 234280 h 239042"/>
                <a:gd name="connsiteX36" fmla="*/ 86508 w 320027"/>
                <a:gd name="connsiteY36" fmla="*/ 215230 h 239042"/>
                <a:gd name="connsiteX37" fmla="*/ 72220 w 320027"/>
                <a:gd name="connsiteY37" fmla="*/ 205705 h 239042"/>
                <a:gd name="connsiteX38" fmla="*/ 62695 w 320027"/>
                <a:gd name="connsiteY38" fmla="*/ 177130 h 239042"/>
                <a:gd name="connsiteX39" fmla="*/ 38883 w 320027"/>
                <a:gd name="connsiteY39" fmla="*/ 134267 h 239042"/>
                <a:gd name="connsiteX40" fmla="*/ 34120 w 320027"/>
                <a:gd name="connsiteY40" fmla="*/ 115217 h 239042"/>
                <a:gd name="connsiteX41" fmla="*/ 48408 w 320027"/>
                <a:gd name="connsiteY41" fmla="*/ 119980 h 239042"/>
                <a:gd name="connsiteX42" fmla="*/ 91270 w 320027"/>
                <a:gd name="connsiteY42" fmla="*/ 162842 h 239042"/>
                <a:gd name="connsiteX43" fmla="*/ 105558 w 320027"/>
                <a:gd name="connsiteY43" fmla="*/ 177130 h 239042"/>
                <a:gd name="connsiteX44" fmla="*/ 129370 w 320027"/>
                <a:gd name="connsiteY44" fmla="*/ 205705 h 239042"/>
                <a:gd name="connsiteX45" fmla="*/ 134133 w 320027"/>
                <a:gd name="connsiteY45" fmla="*/ 219992 h 239042"/>
                <a:gd name="connsiteX46" fmla="*/ 167470 w 320027"/>
                <a:gd name="connsiteY46" fmla="*/ 239042 h 239042"/>
                <a:gd name="connsiteX47" fmla="*/ 277008 w 320027"/>
                <a:gd name="connsiteY47" fmla="*/ 196180 h 239042"/>
                <a:gd name="connsiteX48" fmla="*/ 286533 w 320027"/>
                <a:gd name="connsiteY48" fmla="*/ 181892 h 239042"/>
                <a:gd name="connsiteX49" fmla="*/ 300820 w 320027"/>
                <a:gd name="connsiteY49" fmla="*/ 129505 h 239042"/>
                <a:gd name="connsiteX50" fmla="*/ 305583 w 320027"/>
                <a:gd name="connsiteY50" fmla="*/ 115217 h 239042"/>
                <a:gd name="connsiteX51" fmla="*/ 315108 w 320027"/>
                <a:gd name="connsiteY51" fmla="*/ 81880 h 239042"/>
                <a:gd name="connsiteX52" fmla="*/ 315108 w 320027"/>
                <a:gd name="connsiteY52" fmla="*/ 917 h 239042"/>
                <a:gd name="connsiteX53" fmla="*/ 300820 w 320027"/>
                <a:gd name="connsiteY53" fmla="*/ 15205 h 239042"/>
                <a:gd name="connsiteX54" fmla="*/ 281770 w 320027"/>
                <a:gd name="connsiteY54" fmla="*/ 24730 h 239042"/>
                <a:gd name="connsiteX55" fmla="*/ 224620 w 320027"/>
                <a:gd name="connsiteY55" fmla="*/ 67592 h 239042"/>
                <a:gd name="connsiteX56" fmla="*/ 191283 w 320027"/>
                <a:gd name="connsiteY56" fmla="*/ 86642 h 239042"/>
                <a:gd name="connsiteX57" fmla="*/ 167470 w 320027"/>
                <a:gd name="connsiteY57" fmla="*/ 115217 h 239042"/>
                <a:gd name="connsiteX58" fmla="*/ 148420 w 320027"/>
                <a:gd name="connsiteY58" fmla="*/ 139030 h 239042"/>
                <a:gd name="connsiteX59" fmla="*/ 100795 w 320027"/>
                <a:gd name="connsiteY59" fmla="*/ 177130 h 239042"/>
                <a:gd name="connsiteX60" fmla="*/ 86508 w 320027"/>
                <a:gd name="connsiteY60" fmla="*/ 181892 h 239042"/>
                <a:gd name="connsiteX61" fmla="*/ 43645 w 320027"/>
                <a:gd name="connsiteY61" fmla="*/ 177130 h 239042"/>
                <a:gd name="connsiteX62" fmla="*/ 19833 w 320027"/>
                <a:gd name="connsiteY62" fmla="*/ 172367 h 239042"/>
                <a:gd name="connsiteX63" fmla="*/ 5545 w 320027"/>
                <a:gd name="connsiteY63" fmla="*/ 153317 h 239042"/>
                <a:gd name="connsiteX64" fmla="*/ 783 w 320027"/>
                <a:gd name="connsiteY64" fmla="*/ 134267 h 239042"/>
                <a:gd name="connsiteX65" fmla="*/ 19833 w 320027"/>
                <a:gd name="connsiteY65" fmla="*/ 124742 h 239042"/>
                <a:gd name="connsiteX66" fmla="*/ 43645 w 320027"/>
                <a:gd name="connsiteY66" fmla="*/ 72355 h 239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320027" h="239042">
                  <a:moveTo>
                    <a:pt x="43645" y="72355"/>
                  </a:moveTo>
                  <a:cubicBezTo>
                    <a:pt x="57932" y="62830"/>
                    <a:pt x="84859" y="67592"/>
                    <a:pt x="105558" y="67592"/>
                  </a:cubicBezTo>
                  <a:cubicBezTo>
                    <a:pt x="141298" y="67592"/>
                    <a:pt x="282687" y="54748"/>
                    <a:pt x="210333" y="81880"/>
                  </a:cubicBezTo>
                  <a:cubicBezTo>
                    <a:pt x="204204" y="84178"/>
                    <a:pt x="197633" y="85055"/>
                    <a:pt x="191283" y="86642"/>
                  </a:cubicBezTo>
                  <a:cubicBezTo>
                    <a:pt x="184933" y="92992"/>
                    <a:pt x="179934" y="101072"/>
                    <a:pt x="172233" y="105692"/>
                  </a:cubicBezTo>
                  <a:cubicBezTo>
                    <a:pt x="163624" y="110858"/>
                    <a:pt x="143658" y="115217"/>
                    <a:pt x="143658" y="115217"/>
                  </a:cubicBezTo>
                  <a:cubicBezTo>
                    <a:pt x="130958" y="113630"/>
                    <a:pt x="117586" y="114829"/>
                    <a:pt x="105558" y="110455"/>
                  </a:cubicBezTo>
                  <a:cubicBezTo>
                    <a:pt x="99228" y="108153"/>
                    <a:pt x="95006" y="101771"/>
                    <a:pt x="91270" y="96167"/>
                  </a:cubicBezTo>
                  <a:cubicBezTo>
                    <a:pt x="88485" y="91990"/>
                    <a:pt x="81746" y="83467"/>
                    <a:pt x="86508" y="81880"/>
                  </a:cubicBezTo>
                  <a:cubicBezTo>
                    <a:pt x="97157" y="78330"/>
                    <a:pt x="108733" y="85055"/>
                    <a:pt x="119845" y="86642"/>
                  </a:cubicBezTo>
                  <a:cubicBezTo>
                    <a:pt x="124608" y="89817"/>
                    <a:pt x="129475" y="92840"/>
                    <a:pt x="134133" y="96167"/>
                  </a:cubicBezTo>
                  <a:cubicBezTo>
                    <a:pt x="140592" y="100781"/>
                    <a:pt x="146083" y="106905"/>
                    <a:pt x="153183" y="110455"/>
                  </a:cubicBezTo>
                  <a:cubicBezTo>
                    <a:pt x="162163" y="114945"/>
                    <a:pt x="181758" y="119980"/>
                    <a:pt x="181758" y="119980"/>
                  </a:cubicBezTo>
                  <a:cubicBezTo>
                    <a:pt x="280619" y="112918"/>
                    <a:pt x="235264" y="136793"/>
                    <a:pt x="253195" y="100930"/>
                  </a:cubicBezTo>
                  <a:cubicBezTo>
                    <a:pt x="255755" y="95810"/>
                    <a:pt x="259545" y="91405"/>
                    <a:pt x="262720" y="86642"/>
                  </a:cubicBezTo>
                  <a:cubicBezTo>
                    <a:pt x="239219" y="80767"/>
                    <a:pt x="245882" y="79545"/>
                    <a:pt x="219858" y="86642"/>
                  </a:cubicBezTo>
                  <a:cubicBezTo>
                    <a:pt x="210172" y="89284"/>
                    <a:pt x="191283" y="96167"/>
                    <a:pt x="191283" y="96167"/>
                  </a:cubicBezTo>
                  <a:cubicBezTo>
                    <a:pt x="184933" y="100930"/>
                    <a:pt x="177315" y="104357"/>
                    <a:pt x="172233" y="110455"/>
                  </a:cubicBezTo>
                  <a:cubicBezTo>
                    <a:pt x="169019" y="114311"/>
                    <a:pt x="169715" y="120252"/>
                    <a:pt x="167470" y="124742"/>
                  </a:cubicBezTo>
                  <a:cubicBezTo>
                    <a:pt x="164910" y="129862"/>
                    <a:pt x="160785" y="134060"/>
                    <a:pt x="157945" y="139030"/>
                  </a:cubicBezTo>
                  <a:cubicBezTo>
                    <a:pt x="154423" y="145194"/>
                    <a:pt x="152965" y="152626"/>
                    <a:pt x="148420" y="158080"/>
                  </a:cubicBezTo>
                  <a:cubicBezTo>
                    <a:pt x="144756" y="162477"/>
                    <a:pt x="138895" y="164430"/>
                    <a:pt x="134133" y="167605"/>
                  </a:cubicBezTo>
                  <a:cubicBezTo>
                    <a:pt x="116670" y="166017"/>
                    <a:pt x="98890" y="166516"/>
                    <a:pt x="81745" y="162842"/>
                  </a:cubicBezTo>
                  <a:cubicBezTo>
                    <a:pt x="76148" y="161643"/>
                    <a:pt x="67458" y="159041"/>
                    <a:pt x="67458" y="153317"/>
                  </a:cubicBezTo>
                  <a:cubicBezTo>
                    <a:pt x="67458" y="148297"/>
                    <a:pt x="76918" y="156701"/>
                    <a:pt x="81745" y="158080"/>
                  </a:cubicBezTo>
                  <a:cubicBezTo>
                    <a:pt x="88039" y="159878"/>
                    <a:pt x="94501" y="161044"/>
                    <a:pt x="100795" y="162842"/>
                  </a:cubicBezTo>
                  <a:cubicBezTo>
                    <a:pt x="105622" y="164221"/>
                    <a:pt x="110694" y="165167"/>
                    <a:pt x="115083" y="167605"/>
                  </a:cubicBezTo>
                  <a:cubicBezTo>
                    <a:pt x="125090" y="173164"/>
                    <a:pt x="132552" y="183879"/>
                    <a:pt x="143658" y="186655"/>
                  </a:cubicBezTo>
                  <a:lnTo>
                    <a:pt x="162708" y="191417"/>
                  </a:lnTo>
                  <a:cubicBezTo>
                    <a:pt x="205570" y="186655"/>
                    <a:pt x="249063" y="185868"/>
                    <a:pt x="291295" y="177130"/>
                  </a:cubicBezTo>
                  <a:cubicBezTo>
                    <a:pt x="296900" y="175970"/>
                    <a:pt x="300820" y="168566"/>
                    <a:pt x="300820" y="162842"/>
                  </a:cubicBezTo>
                  <a:cubicBezTo>
                    <a:pt x="300820" y="157118"/>
                    <a:pt x="294470" y="153317"/>
                    <a:pt x="291295" y="148555"/>
                  </a:cubicBezTo>
                  <a:cubicBezTo>
                    <a:pt x="264221" y="151134"/>
                    <a:pt x="204275" y="144719"/>
                    <a:pt x="172233" y="167605"/>
                  </a:cubicBezTo>
                  <a:cubicBezTo>
                    <a:pt x="166752" y="171520"/>
                    <a:pt x="162708" y="177130"/>
                    <a:pt x="157945" y="181892"/>
                  </a:cubicBezTo>
                  <a:cubicBezTo>
                    <a:pt x="150237" y="212728"/>
                    <a:pt x="159162" y="190910"/>
                    <a:pt x="138895" y="215230"/>
                  </a:cubicBezTo>
                  <a:cubicBezTo>
                    <a:pt x="122324" y="235114"/>
                    <a:pt x="138537" y="226461"/>
                    <a:pt x="115083" y="234280"/>
                  </a:cubicBezTo>
                  <a:lnTo>
                    <a:pt x="86508" y="215230"/>
                  </a:lnTo>
                  <a:lnTo>
                    <a:pt x="72220" y="205705"/>
                  </a:lnTo>
                  <a:cubicBezTo>
                    <a:pt x="69045" y="196180"/>
                    <a:pt x="67860" y="185740"/>
                    <a:pt x="62695" y="177130"/>
                  </a:cubicBezTo>
                  <a:cubicBezTo>
                    <a:pt x="56634" y="167028"/>
                    <a:pt x="43437" y="146412"/>
                    <a:pt x="38883" y="134267"/>
                  </a:cubicBezTo>
                  <a:cubicBezTo>
                    <a:pt x="36585" y="128138"/>
                    <a:pt x="30489" y="120663"/>
                    <a:pt x="34120" y="115217"/>
                  </a:cubicBezTo>
                  <a:cubicBezTo>
                    <a:pt x="36905" y="111040"/>
                    <a:pt x="43645" y="118392"/>
                    <a:pt x="48408" y="119980"/>
                  </a:cubicBezTo>
                  <a:lnTo>
                    <a:pt x="91270" y="162842"/>
                  </a:lnTo>
                  <a:cubicBezTo>
                    <a:pt x="96033" y="167605"/>
                    <a:pt x="101822" y="171526"/>
                    <a:pt x="105558" y="177130"/>
                  </a:cubicBezTo>
                  <a:cubicBezTo>
                    <a:pt x="118819" y="197021"/>
                    <a:pt x="111036" y="187370"/>
                    <a:pt x="129370" y="205705"/>
                  </a:cubicBezTo>
                  <a:cubicBezTo>
                    <a:pt x="130958" y="210467"/>
                    <a:pt x="130997" y="216072"/>
                    <a:pt x="134133" y="219992"/>
                  </a:cubicBezTo>
                  <a:cubicBezTo>
                    <a:pt x="138621" y="225602"/>
                    <a:pt x="162782" y="236698"/>
                    <a:pt x="167470" y="239042"/>
                  </a:cubicBezTo>
                  <a:cubicBezTo>
                    <a:pt x="241613" y="225141"/>
                    <a:pt x="233361" y="239827"/>
                    <a:pt x="277008" y="196180"/>
                  </a:cubicBezTo>
                  <a:cubicBezTo>
                    <a:pt x="281055" y="192133"/>
                    <a:pt x="283358" y="186655"/>
                    <a:pt x="286533" y="181892"/>
                  </a:cubicBezTo>
                  <a:cubicBezTo>
                    <a:pt x="297496" y="149002"/>
                    <a:pt x="284702" y="188602"/>
                    <a:pt x="300820" y="129505"/>
                  </a:cubicBezTo>
                  <a:cubicBezTo>
                    <a:pt x="302141" y="124662"/>
                    <a:pt x="304140" y="120026"/>
                    <a:pt x="305583" y="115217"/>
                  </a:cubicBezTo>
                  <a:cubicBezTo>
                    <a:pt x="308904" y="104147"/>
                    <a:pt x="311933" y="92992"/>
                    <a:pt x="315108" y="81880"/>
                  </a:cubicBezTo>
                  <a:cubicBezTo>
                    <a:pt x="315546" y="77499"/>
                    <a:pt x="325954" y="11763"/>
                    <a:pt x="315108" y="917"/>
                  </a:cubicBezTo>
                  <a:cubicBezTo>
                    <a:pt x="310345" y="-3846"/>
                    <a:pt x="306301" y="11290"/>
                    <a:pt x="300820" y="15205"/>
                  </a:cubicBezTo>
                  <a:cubicBezTo>
                    <a:pt x="295043" y="19332"/>
                    <a:pt x="287620" y="20708"/>
                    <a:pt x="281770" y="24730"/>
                  </a:cubicBezTo>
                  <a:cubicBezTo>
                    <a:pt x="262148" y="38220"/>
                    <a:pt x="245295" y="55778"/>
                    <a:pt x="224620" y="67592"/>
                  </a:cubicBezTo>
                  <a:cubicBezTo>
                    <a:pt x="213508" y="73942"/>
                    <a:pt x="201768" y="79302"/>
                    <a:pt x="191283" y="86642"/>
                  </a:cubicBezTo>
                  <a:cubicBezTo>
                    <a:pt x="177527" y="96271"/>
                    <a:pt x="176840" y="102724"/>
                    <a:pt x="167470" y="115217"/>
                  </a:cubicBezTo>
                  <a:cubicBezTo>
                    <a:pt x="161371" y="123349"/>
                    <a:pt x="155258" y="131508"/>
                    <a:pt x="148420" y="139030"/>
                  </a:cubicBezTo>
                  <a:cubicBezTo>
                    <a:pt x="126106" y="163575"/>
                    <a:pt x="125947" y="166351"/>
                    <a:pt x="100795" y="177130"/>
                  </a:cubicBezTo>
                  <a:cubicBezTo>
                    <a:pt x="96181" y="179107"/>
                    <a:pt x="91270" y="180305"/>
                    <a:pt x="86508" y="181892"/>
                  </a:cubicBezTo>
                  <a:cubicBezTo>
                    <a:pt x="72220" y="180305"/>
                    <a:pt x="57876" y="179163"/>
                    <a:pt x="43645" y="177130"/>
                  </a:cubicBezTo>
                  <a:cubicBezTo>
                    <a:pt x="35632" y="175985"/>
                    <a:pt x="26697" y="176657"/>
                    <a:pt x="19833" y="172367"/>
                  </a:cubicBezTo>
                  <a:cubicBezTo>
                    <a:pt x="13102" y="168160"/>
                    <a:pt x="10308" y="159667"/>
                    <a:pt x="5545" y="153317"/>
                  </a:cubicBezTo>
                  <a:cubicBezTo>
                    <a:pt x="3958" y="146967"/>
                    <a:pt x="-2144" y="140121"/>
                    <a:pt x="783" y="134267"/>
                  </a:cubicBezTo>
                  <a:cubicBezTo>
                    <a:pt x="3958" y="127917"/>
                    <a:pt x="13307" y="127539"/>
                    <a:pt x="19833" y="124742"/>
                  </a:cubicBezTo>
                  <a:cubicBezTo>
                    <a:pt x="34459" y="118474"/>
                    <a:pt x="29358" y="81880"/>
                    <a:pt x="43645" y="72355"/>
                  </a:cubicBezTo>
                  <a:close/>
                </a:path>
              </a:pathLst>
            </a:cu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フリーフォーム 44"/>
            <p:cNvSpPr/>
            <p:nvPr/>
          </p:nvSpPr>
          <p:spPr>
            <a:xfrm rot="11391497">
              <a:off x="8743584" y="3779387"/>
              <a:ext cx="307203" cy="217700"/>
            </a:xfrm>
            <a:custGeom>
              <a:avLst/>
              <a:gdLst>
                <a:gd name="connsiteX0" fmla="*/ 43645 w 320027"/>
                <a:gd name="connsiteY0" fmla="*/ 72355 h 239042"/>
                <a:gd name="connsiteX1" fmla="*/ 105558 w 320027"/>
                <a:gd name="connsiteY1" fmla="*/ 67592 h 239042"/>
                <a:gd name="connsiteX2" fmla="*/ 210333 w 320027"/>
                <a:gd name="connsiteY2" fmla="*/ 81880 h 239042"/>
                <a:gd name="connsiteX3" fmla="*/ 191283 w 320027"/>
                <a:gd name="connsiteY3" fmla="*/ 86642 h 239042"/>
                <a:gd name="connsiteX4" fmla="*/ 172233 w 320027"/>
                <a:gd name="connsiteY4" fmla="*/ 105692 h 239042"/>
                <a:gd name="connsiteX5" fmla="*/ 143658 w 320027"/>
                <a:gd name="connsiteY5" fmla="*/ 115217 h 239042"/>
                <a:gd name="connsiteX6" fmla="*/ 105558 w 320027"/>
                <a:gd name="connsiteY6" fmla="*/ 110455 h 239042"/>
                <a:gd name="connsiteX7" fmla="*/ 91270 w 320027"/>
                <a:gd name="connsiteY7" fmla="*/ 96167 h 239042"/>
                <a:gd name="connsiteX8" fmla="*/ 86508 w 320027"/>
                <a:gd name="connsiteY8" fmla="*/ 81880 h 239042"/>
                <a:gd name="connsiteX9" fmla="*/ 119845 w 320027"/>
                <a:gd name="connsiteY9" fmla="*/ 86642 h 239042"/>
                <a:gd name="connsiteX10" fmla="*/ 134133 w 320027"/>
                <a:gd name="connsiteY10" fmla="*/ 96167 h 239042"/>
                <a:gd name="connsiteX11" fmla="*/ 153183 w 320027"/>
                <a:gd name="connsiteY11" fmla="*/ 110455 h 239042"/>
                <a:gd name="connsiteX12" fmla="*/ 181758 w 320027"/>
                <a:gd name="connsiteY12" fmla="*/ 119980 h 239042"/>
                <a:gd name="connsiteX13" fmla="*/ 253195 w 320027"/>
                <a:gd name="connsiteY13" fmla="*/ 100930 h 239042"/>
                <a:gd name="connsiteX14" fmla="*/ 262720 w 320027"/>
                <a:gd name="connsiteY14" fmla="*/ 86642 h 239042"/>
                <a:gd name="connsiteX15" fmla="*/ 219858 w 320027"/>
                <a:gd name="connsiteY15" fmla="*/ 86642 h 239042"/>
                <a:gd name="connsiteX16" fmla="*/ 191283 w 320027"/>
                <a:gd name="connsiteY16" fmla="*/ 96167 h 239042"/>
                <a:gd name="connsiteX17" fmla="*/ 172233 w 320027"/>
                <a:gd name="connsiteY17" fmla="*/ 110455 h 239042"/>
                <a:gd name="connsiteX18" fmla="*/ 167470 w 320027"/>
                <a:gd name="connsiteY18" fmla="*/ 124742 h 239042"/>
                <a:gd name="connsiteX19" fmla="*/ 157945 w 320027"/>
                <a:gd name="connsiteY19" fmla="*/ 139030 h 239042"/>
                <a:gd name="connsiteX20" fmla="*/ 148420 w 320027"/>
                <a:gd name="connsiteY20" fmla="*/ 158080 h 239042"/>
                <a:gd name="connsiteX21" fmla="*/ 134133 w 320027"/>
                <a:gd name="connsiteY21" fmla="*/ 167605 h 239042"/>
                <a:gd name="connsiteX22" fmla="*/ 81745 w 320027"/>
                <a:gd name="connsiteY22" fmla="*/ 162842 h 239042"/>
                <a:gd name="connsiteX23" fmla="*/ 67458 w 320027"/>
                <a:gd name="connsiteY23" fmla="*/ 153317 h 239042"/>
                <a:gd name="connsiteX24" fmla="*/ 81745 w 320027"/>
                <a:gd name="connsiteY24" fmla="*/ 158080 h 239042"/>
                <a:gd name="connsiteX25" fmla="*/ 100795 w 320027"/>
                <a:gd name="connsiteY25" fmla="*/ 162842 h 239042"/>
                <a:gd name="connsiteX26" fmla="*/ 115083 w 320027"/>
                <a:gd name="connsiteY26" fmla="*/ 167605 h 239042"/>
                <a:gd name="connsiteX27" fmla="*/ 143658 w 320027"/>
                <a:gd name="connsiteY27" fmla="*/ 186655 h 239042"/>
                <a:gd name="connsiteX28" fmla="*/ 162708 w 320027"/>
                <a:gd name="connsiteY28" fmla="*/ 191417 h 239042"/>
                <a:gd name="connsiteX29" fmla="*/ 291295 w 320027"/>
                <a:gd name="connsiteY29" fmla="*/ 177130 h 239042"/>
                <a:gd name="connsiteX30" fmla="*/ 300820 w 320027"/>
                <a:gd name="connsiteY30" fmla="*/ 162842 h 239042"/>
                <a:gd name="connsiteX31" fmla="*/ 291295 w 320027"/>
                <a:gd name="connsiteY31" fmla="*/ 148555 h 239042"/>
                <a:gd name="connsiteX32" fmla="*/ 172233 w 320027"/>
                <a:gd name="connsiteY32" fmla="*/ 167605 h 239042"/>
                <a:gd name="connsiteX33" fmla="*/ 157945 w 320027"/>
                <a:gd name="connsiteY33" fmla="*/ 181892 h 239042"/>
                <a:gd name="connsiteX34" fmla="*/ 138895 w 320027"/>
                <a:gd name="connsiteY34" fmla="*/ 215230 h 239042"/>
                <a:gd name="connsiteX35" fmla="*/ 115083 w 320027"/>
                <a:gd name="connsiteY35" fmla="*/ 234280 h 239042"/>
                <a:gd name="connsiteX36" fmla="*/ 86508 w 320027"/>
                <a:gd name="connsiteY36" fmla="*/ 215230 h 239042"/>
                <a:gd name="connsiteX37" fmla="*/ 72220 w 320027"/>
                <a:gd name="connsiteY37" fmla="*/ 205705 h 239042"/>
                <a:gd name="connsiteX38" fmla="*/ 62695 w 320027"/>
                <a:gd name="connsiteY38" fmla="*/ 177130 h 239042"/>
                <a:gd name="connsiteX39" fmla="*/ 38883 w 320027"/>
                <a:gd name="connsiteY39" fmla="*/ 134267 h 239042"/>
                <a:gd name="connsiteX40" fmla="*/ 34120 w 320027"/>
                <a:gd name="connsiteY40" fmla="*/ 115217 h 239042"/>
                <a:gd name="connsiteX41" fmla="*/ 48408 w 320027"/>
                <a:gd name="connsiteY41" fmla="*/ 119980 h 239042"/>
                <a:gd name="connsiteX42" fmla="*/ 91270 w 320027"/>
                <a:gd name="connsiteY42" fmla="*/ 162842 h 239042"/>
                <a:gd name="connsiteX43" fmla="*/ 105558 w 320027"/>
                <a:gd name="connsiteY43" fmla="*/ 177130 h 239042"/>
                <a:gd name="connsiteX44" fmla="*/ 129370 w 320027"/>
                <a:gd name="connsiteY44" fmla="*/ 205705 h 239042"/>
                <a:gd name="connsiteX45" fmla="*/ 134133 w 320027"/>
                <a:gd name="connsiteY45" fmla="*/ 219992 h 239042"/>
                <a:gd name="connsiteX46" fmla="*/ 167470 w 320027"/>
                <a:gd name="connsiteY46" fmla="*/ 239042 h 239042"/>
                <a:gd name="connsiteX47" fmla="*/ 277008 w 320027"/>
                <a:gd name="connsiteY47" fmla="*/ 196180 h 239042"/>
                <a:gd name="connsiteX48" fmla="*/ 286533 w 320027"/>
                <a:gd name="connsiteY48" fmla="*/ 181892 h 239042"/>
                <a:gd name="connsiteX49" fmla="*/ 300820 w 320027"/>
                <a:gd name="connsiteY49" fmla="*/ 129505 h 239042"/>
                <a:gd name="connsiteX50" fmla="*/ 305583 w 320027"/>
                <a:gd name="connsiteY50" fmla="*/ 115217 h 239042"/>
                <a:gd name="connsiteX51" fmla="*/ 315108 w 320027"/>
                <a:gd name="connsiteY51" fmla="*/ 81880 h 239042"/>
                <a:gd name="connsiteX52" fmla="*/ 315108 w 320027"/>
                <a:gd name="connsiteY52" fmla="*/ 917 h 239042"/>
                <a:gd name="connsiteX53" fmla="*/ 300820 w 320027"/>
                <a:gd name="connsiteY53" fmla="*/ 15205 h 239042"/>
                <a:gd name="connsiteX54" fmla="*/ 281770 w 320027"/>
                <a:gd name="connsiteY54" fmla="*/ 24730 h 239042"/>
                <a:gd name="connsiteX55" fmla="*/ 224620 w 320027"/>
                <a:gd name="connsiteY55" fmla="*/ 67592 h 239042"/>
                <a:gd name="connsiteX56" fmla="*/ 191283 w 320027"/>
                <a:gd name="connsiteY56" fmla="*/ 86642 h 239042"/>
                <a:gd name="connsiteX57" fmla="*/ 167470 w 320027"/>
                <a:gd name="connsiteY57" fmla="*/ 115217 h 239042"/>
                <a:gd name="connsiteX58" fmla="*/ 148420 w 320027"/>
                <a:gd name="connsiteY58" fmla="*/ 139030 h 239042"/>
                <a:gd name="connsiteX59" fmla="*/ 100795 w 320027"/>
                <a:gd name="connsiteY59" fmla="*/ 177130 h 239042"/>
                <a:gd name="connsiteX60" fmla="*/ 86508 w 320027"/>
                <a:gd name="connsiteY60" fmla="*/ 181892 h 239042"/>
                <a:gd name="connsiteX61" fmla="*/ 43645 w 320027"/>
                <a:gd name="connsiteY61" fmla="*/ 177130 h 239042"/>
                <a:gd name="connsiteX62" fmla="*/ 19833 w 320027"/>
                <a:gd name="connsiteY62" fmla="*/ 172367 h 239042"/>
                <a:gd name="connsiteX63" fmla="*/ 5545 w 320027"/>
                <a:gd name="connsiteY63" fmla="*/ 153317 h 239042"/>
                <a:gd name="connsiteX64" fmla="*/ 783 w 320027"/>
                <a:gd name="connsiteY64" fmla="*/ 134267 h 239042"/>
                <a:gd name="connsiteX65" fmla="*/ 19833 w 320027"/>
                <a:gd name="connsiteY65" fmla="*/ 124742 h 239042"/>
                <a:gd name="connsiteX66" fmla="*/ 43645 w 320027"/>
                <a:gd name="connsiteY66" fmla="*/ 72355 h 239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320027" h="239042">
                  <a:moveTo>
                    <a:pt x="43645" y="72355"/>
                  </a:moveTo>
                  <a:cubicBezTo>
                    <a:pt x="57932" y="62830"/>
                    <a:pt x="84859" y="67592"/>
                    <a:pt x="105558" y="67592"/>
                  </a:cubicBezTo>
                  <a:cubicBezTo>
                    <a:pt x="141298" y="67592"/>
                    <a:pt x="282687" y="54748"/>
                    <a:pt x="210333" y="81880"/>
                  </a:cubicBezTo>
                  <a:cubicBezTo>
                    <a:pt x="204204" y="84178"/>
                    <a:pt x="197633" y="85055"/>
                    <a:pt x="191283" y="86642"/>
                  </a:cubicBezTo>
                  <a:cubicBezTo>
                    <a:pt x="184933" y="92992"/>
                    <a:pt x="179934" y="101072"/>
                    <a:pt x="172233" y="105692"/>
                  </a:cubicBezTo>
                  <a:cubicBezTo>
                    <a:pt x="163624" y="110858"/>
                    <a:pt x="143658" y="115217"/>
                    <a:pt x="143658" y="115217"/>
                  </a:cubicBezTo>
                  <a:cubicBezTo>
                    <a:pt x="130958" y="113630"/>
                    <a:pt x="117586" y="114829"/>
                    <a:pt x="105558" y="110455"/>
                  </a:cubicBezTo>
                  <a:cubicBezTo>
                    <a:pt x="99228" y="108153"/>
                    <a:pt x="95006" y="101771"/>
                    <a:pt x="91270" y="96167"/>
                  </a:cubicBezTo>
                  <a:cubicBezTo>
                    <a:pt x="88485" y="91990"/>
                    <a:pt x="81746" y="83467"/>
                    <a:pt x="86508" y="81880"/>
                  </a:cubicBezTo>
                  <a:cubicBezTo>
                    <a:pt x="97157" y="78330"/>
                    <a:pt x="108733" y="85055"/>
                    <a:pt x="119845" y="86642"/>
                  </a:cubicBezTo>
                  <a:cubicBezTo>
                    <a:pt x="124608" y="89817"/>
                    <a:pt x="129475" y="92840"/>
                    <a:pt x="134133" y="96167"/>
                  </a:cubicBezTo>
                  <a:cubicBezTo>
                    <a:pt x="140592" y="100781"/>
                    <a:pt x="146083" y="106905"/>
                    <a:pt x="153183" y="110455"/>
                  </a:cubicBezTo>
                  <a:cubicBezTo>
                    <a:pt x="162163" y="114945"/>
                    <a:pt x="181758" y="119980"/>
                    <a:pt x="181758" y="119980"/>
                  </a:cubicBezTo>
                  <a:cubicBezTo>
                    <a:pt x="280619" y="112918"/>
                    <a:pt x="235264" y="136793"/>
                    <a:pt x="253195" y="100930"/>
                  </a:cubicBezTo>
                  <a:cubicBezTo>
                    <a:pt x="255755" y="95810"/>
                    <a:pt x="259545" y="91405"/>
                    <a:pt x="262720" y="86642"/>
                  </a:cubicBezTo>
                  <a:cubicBezTo>
                    <a:pt x="239219" y="80767"/>
                    <a:pt x="245882" y="79545"/>
                    <a:pt x="219858" y="86642"/>
                  </a:cubicBezTo>
                  <a:cubicBezTo>
                    <a:pt x="210172" y="89284"/>
                    <a:pt x="191283" y="96167"/>
                    <a:pt x="191283" y="96167"/>
                  </a:cubicBezTo>
                  <a:cubicBezTo>
                    <a:pt x="184933" y="100930"/>
                    <a:pt x="177315" y="104357"/>
                    <a:pt x="172233" y="110455"/>
                  </a:cubicBezTo>
                  <a:cubicBezTo>
                    <a:pt x="169019" y="114311"/>
                    <a:pt x="169715" y="120252"/>
                    <a:pt x="167470" y="124742"/>
                  </a:cubicBezTo>
                  <a:cubicBezTo>
                    <a:pt x="164910" y="129862"/>
                    <a:pt x="160785" y="134060"/>
                    <a:pt x="157945" y="139030"/>
                  </a:cubicBezTo>
                  <a:cubicBezTo>
                    <a:pt x="154423" y="145194"/>
                    <a:pt x="152965" y="152626"/>
                    <a:pt x="148420" y="158080"/>
                  </a:cubicBezTo>
                  <a:cubicBezTo>
                    <a:pt x="144756" y="162477"/>
                    <a:pt x="138895" y="164430"/>
                    <a:pt x="134133" y="167605"/>
                  </a:cubicBezTo>
                  <a:cubicBezTo>
                    <a:pt x="116670" y="166017"/>
                    <a:pt x="98890" y="166516"/>
                    <a:pt x="81745" y="162842"/>
                  </a:cubicBezTo>
                  <a:cubicBezTo>
                    <a:pt x="76148" y="161643"/>
                    <a:pt x="67458" y="159041"/>
                    <a:pt x="67458" y="153317"/>
                  </a:cubicBezTo>
                  <a:cubicBezTo>
                    <a:pt x="67458" y="148297"/>
                    <a:pt x="76918" y="156701"/>
                    <a:pt x="81745" y="158080"/>
                  </a:cubicBezTo>
                  <a:cubicBezTo>
                    <a:pt x="88039" y="159878"/>
                    <a:pt x="94501" y="161044"/>
                    <a:pt x="100795" y="162842"/>
                  </a:cubicBezTo>
                  <a:cubicBezTo>
                    <a:pt x="105622" y="164221"/>
                    <a:pt x="110694" y="165167"/>
                    <a:pt x="115083" y="167605"/>
                  </a:cubicBezTo>
                  <a:cubicBezTo>
                    <a:pt x="125090" y="173164"/>
                    <a:pt x="132552" y="183879"/>
                    <a:pt x="143658" y="186655"/>
                  </a:cubicBezTo>
                  <a:lnTo>
                    <a:pt x="162708" y="191417"/>
                  </a:lnTo>
                  <a:cubicBezTo>
                    <a:pt x="205570" y="186655"/>
                    <a:pt x="249063" y="185868"/>
                    <a:pt x="291295" y="177130"/>
                  </a:cubicBezTo>
                  <a:cubicBezTo>
                    <a:pt x="296900" y="175970"/>
                    <a:pt x="300820" y="168566"/>
                    <a:pt x="300820" y="162842"/>
                  </a:cubicBezTo>
                  <a:cubicBezTo>
                    <a:pt x="300820" y="157118"/>
                    <a:pt x="294470" y="153317"/>
                    <a:pt x="291295" y="148555"/>
                  </a:cubicBezTo>
                  <a:cubicBezTo>
                    <a:pt x="264221" y="151134"/>
                    <a:pt x="204275" y="144719"/>
                    <a:pt x="172233" y="167605"/>
                  </a:cubicBezTo>
                  <a:cubicBezTo>
                    <a:pt x="166752" y="171520"/>
                    <a:pt x="162708" y="177130"/>
                    <a:pt x="157945" y="181892"/>
                  </a:cubicBezTo>
                  <a:cubicBezTo>
                    <a:pt x="150237" y="212728"/>
                    <a:pt x="159162" y="190910"/>
                    <a:pt x="138895" y="215230"/>
                  </a:cubicBezTo>
                  <a:cubicBezTo>
                    <a:pt x="122324" y="235114"/>
                    <a:pt x="138537" y="226461"/>
                    <a:pt x="115083" y="234280"/>
                  </a:cubicBezTo>
                  <a:lnTo>
                    <a:pt x="86508" y="215230"/>
                  </a:lnTo>
                  <a:lnTo>
                    <a:pt x="72220" y="205705"/>
                  </a:lnTo>
                  <a:cubicBezTo>
                    <a:pt x="69045" y="196180"/>
                    <a:pt x="67860" y="185740"/>
                    <a:pt x="62695" y="177130"/>
                  </a:cubicBezTo>
                  <a:cubicBezTo>
                    <a:pt x="56634" y="167028"/>
                    <a:pt x="43437" y="146412"/>
                    <a:pt x="38883" y="134267"/>
                  </a:cubicBezTo>
                  <a:cubicBezTo>
                    <a:pt x="36585" y="128138"/>
                    <a:pt x="30489" y="120663"/>
                    <a:pt x="34120" y="115217"/>
                  </a:cubicBezTo>
                  <a:cubicBezTo>
                    <a:pt x="36905" y="111040"/>
                    <a:pt x="43645" y="118392"/>
                    <a:pt x="48408" y="119980"/>
                  </a:cubicBezTo>
                  <a:lnTo>
                    <a:pt x="91270" y="162842"/>
                  </a:lnTo>
                  <a:cubicBezTo>
                    <a:pt x="96033" y="167605"/>
                    <a:pt x="101822" y="171526"/>
                    <a:pt x="105558" y="177130"/>
                  </a:cubicBezTo>
                  <a:cubicBezTo>
                    <a:pt x="118819" y="197021"/>
                    <a:pt x="111036" y="187370"/>
                    <a:pt x="129370" y="205705"/>
                  </a:cubicBezTo>
                  <a:cubicBezTo>
                    <a:pt x="130958" y="210467"/>
                    <a:pt x="130997" y="216072"/>
                    <a:pt x="134133" y="219992"/>
                  </a:cubicBezTo>
                  <a:cubicBezTo>
                    <a:pt x="138621" y="225602"/>
                    <a:pt x="162782" y="236698"/>
                    <a:pt x="167470" y="239042"/>
                  </a:cubicBezTo>
                  <a:cubicBezTo>
                    <a:pt x="241613" y="225141"/>
                    <a:pt x="233361" y="239827"/>
                    <a:pt x="277008" y="196180"/>
                  </a:cubicBezTo>
                  <a:cubicBezTo>
                    <a:pt x="281055" y="192133"/>
                    <a:pt x="283358" y="186655"/>
                    <a:pt x="286533" y="181892"/>
                  </a:cubicBezTo>
                  <a:cubicBezTo>
                    <a:pt x="297496" y="149002"/>
                    <a:pt x="284702" y="188602"/>
                    <a:pt x="300820" y="129505"/>
                  </a:cubicBezTo>
                  <a:cubicBezTo>
                    <a:pt x="302141" y="124662"/>
                    <a:pt x="304140" y="120026"/>
                    <a:pt x="305583" y="115217"/>
                  </a:cubicBezTo>
                  <a:cubicBezTo>
                    <a:pt x="308904" y="104147"/>
                    <a:pt x="311933" y="92992"/>
                    <a:pt x="315108" y="81880"/>
                  </a:cubicBezTo>
                  <a:cubicBezTo>
                    <a:pt x="315546" y="77499"/>
                    <a:pt x="325954" y="11763"/>
                    <a:pt x="315108" y="917"/>
                  </a:cubicBezTo>
                  <a:cubicBezTo>
                    <a:pt x="310345" y="-3846"/>
                    <a:pt x="306301" y="11290"/>
                    <a:pt x="300820" y="15205"/>
                  </a:cubicBezTo>
                  <a:cubicBezTo>
                    <a:pt x="295043" y="19332"/>
                    <a:pt x="287620" y="20708"/>
                    <a:pt x="281770" y="24730"/>
                  </a:cubicBezTo>
                  <a:cubicBezTo>
                    <a:pt x="262148" y="38220"/>
                    <a:pt x="245295" y="55778"/>
                    <a:pt x="224620" y="67592"/>
                  </a:cubicBezTo>
                  <a:cubicBezTo>
                    <a:pt x="213508" y="73942"/>
                    <a:pt x="201768" y="79302"/>
                    <a:pt x="191283" y="86642"/>
                  </a:cubicBezTo>
                  <a:cubicBezTo>
                    <a:pt x="177527" y="96271"/>
                    <a:pt x="176840" y="102724"/>
                    <a:pt x="167470" y="115217"/>
                  </a:cubicBezTo>
                  <a:cubicBezTo>
                    <a:pt x="161371" y="123349"/>
                    <a:pt x="155258" y="131508"/>
                    <a:pt x="148420" y="139030"/>
                  </a:cubicBezTo>
                  <a:cubicBezTo>
                    <a:pt x="126106" y="163575"/>
                    <a:pt x="125947" y="166351"/>
                    <a:pt x="100795" y="177130"/>
                  </a:cubicBezTo>
                  <a:cubicBezTo>
                    <a:pt x="96181" y="179107"/>
                    <a:pt x="91270" y="180305"/>
                    <a:pt x="86508" y="181892"/>
                  </a:cubicBezTo>
                  <a:cubicBezTo>
                    <a:pt x="72220" y="180305"/>
                    <a:pt x="57876" y="179163"/>
                    <a:pt x="43645" y="177130"/>
                  </a:cubicBezTo>
                  <a:cubicBezTo>
                    <a:pt x="35632" y="175985"/>
                    <a:pt x="26697" y="176657"/>
                    <a:pt x="19833" y="172367"/>
                  </a:cubicBezTo>
                  <a:cubicBezTo>
                    <a:pt x="13102" y="168160"/>
                    <a:pt x="10308" y="159667"/>
                    <a:pt x="5545" y="153317"/>
                  </a:cubicBezTo>
                  <a:cubicBezTo>
                    <a:pt x="3958" y="146967"/>
                    <a:pt x="-2144" y="140121"/>
                    <a:pt x="783" y="134267"/>
                  </a:cubicBezTo>
                  <a:cubicBezTo>
                    <a:pt x="3958" y="127917"/>
                    <a:pt x="13307" y="127539"/>
                    <a:pt x="19833" y="124742"/>
                  </a:cubicBezTo>
                  <a:cubicBezTo>
                    <a:pt x="34459" y="118474"/>
                    <a:pt x="29358" y="81880"/>
                    <a:pt x="43645" y="72355"/>
                  </a:cubicBezTo>
                  <a:close/>
                </a:path>
              </a:pathLst>
            </a:cu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爆発 2 45"/>
            <p:cNvSpPr/>
            <p:nvPr/>
          </p:nvSpPr>
          <p:spPr>
            <a:xfrm>
              <a:off x="8070139" y="3555594"/>
              <a:ext cx="245894" cy="172294"/>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角丸四角形吹き出し 46"/>
            <p:cNvSpPr/>
            <p:nvPr/>
          </p:nvSpPr>
          <p:spPr>
            <a:xfrm>
              <a:off x="5201043" y="2806216"/>
              <a:ext cx="2696190" cy="705633"/>
            </a:xfrm>
            <a:prstGeom prst="wedgeRoundRectCallout">
              <a:avLst>
                <a:gd name="adj1" fmla="val 58452"/>
                <a:gd name="adj2" fmla="val 26093"/>
                <a:gd name="adj3" fmla="val 16667"/>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47"/>
            <p:cNvSpPr txBox="1"/>
            <p:nvPr/>
          </p:nvSpPr>
          <p:spPr>
            <a:xfrm>
              <a:off x="5244110" y="2824671"/>
              <a:ext cx="2693197" cy="646331"/>
            </a:xfrm>
            <a:prstGeom prst="rect">
              <a:avLst/>
            </a:prstGeom>
            <a:noFill/>
          </p:spPr>
          <p:txBody>
            <a:bodyPr wrap="square" rtlCol="0">
              <a:spAutoFit/>
            </a:bodyPr>
            <a:lstStyle/>
            <a:p>
              <a:r>
                <a:rPr kumimoji="1" lang="ja-JP" altLang="en-US" sz="1200" dirty="0"/>
                <a:t>売場にてお客様を案内中、小走りで移動したため、足がもつれて転倒した。</a:t>
              </a:r>
            </a:p>
          </p:txBody>
        </p:sp>
      </p:grpSp>
      <p:grpSp>
        <p:nvGrpSpPr>
          <p:cNvPr id="84" name="グループ化 83"/>
          <p:cNvGrpSpPr/>
          <p:nvPr/>
        </p:nvGrpSpPr>
        <p:grpSpPr>
          <a:xfrm>
            <a:off x="5138698" y="115910"/>
            <a:ext cx="4426138" cy="1144822"/>
            <a:chOff x="5405245" y="3594779"/>
            <a:chExt cx="4426138" cy="1144822"/>
          </a:xfrm>
        </p:grpSpPr>
        <p:cxnSp>
          <p:nvCxnSpPr>
            <p:cNvPr id="85" name="直線コネクタ 84"/>
            <p:cNvCxnSpPr/>
            <p:nvPr/>
          </p:nvCxnSpPr>
          <p:spPr>
            <a:xfrm>
              <a:off x="5422576" y="4619189"/>
              <a:ext cx="1452950" cy="952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6" name="楕円 85"/>
            <p:cNvSpPr/>
            <p:nvPr/>
          </p:nvSpPr>
          <p:spPr>
            <a:xfrm rot="20784587">
              <a:off x="5916118" y="3594779"/>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角丸四角形 86"/>
            <p:cNvSpPr/>
            <p:nvPr/>
          </p:nvSpPr>
          <p:spPr>
            <a:xfrm rot="14573351">
              <a:off x="5972870" y="3864532"/>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フローチャート: 端子 87"/>
            <p:cNvSpPr/>
            <p:nvPr/>
          </p:nvSpPr>
          <p:spPr>
            <a:xfrm rot="16596662">
              <a:off x="5929819" y="3923232"/>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フローチャート: 端子 88"/>
            <p:cNvSpPr/>
            <p:nvPr/>
          </p:nvSpPr>
          <p:spPr>
            <a:xfrm rot="5171242">
              <a:off x="5959712" y="3910644"/>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フローチャート: 端子 89"/>
            <p:cNvSpPr/>
            <p:nvPr/>
          </p:nvSpPr>
          <p:spPr>
            <a:xfrm rot="8623504">
              <a:off x="5878450" y="4053337"/>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フローチャート: 端子 90"/>
            <p:cNvSpPr/>
            <p:nvPr/>
          </p:nvSpPr>
          <p:spPr>
            <a:xfrm rot="8600477">
              <a:off x="5889300" y="404422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フローチャート: 端子 91"/>
            <p:cNvSpPr/>
            <p:nvPr/>
          </p:nvSpPr>
          <p:spPr>
            <a:xfrm rot="14530896">
              <a:off x="6177234" y="4216595"/>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角丸四角形 92"/>
            <p:cNvSpPr/>
            <p:nvPr/>
          </p:nvSpPr>
          <p:spPr>
            <a:xfrm rot="16883478">
              <a:off x="6149195" y="4027377"/>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フローチャート: 端子 93"/>
            <p:cNvSpPr/>
            <p:nvPr/>
          </p:nvSpPr>
          <p:spPr>
            <a:xfrm rot="13587995">
              <a:off x="6262395" y="4343334"/>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フローチャート: 端子 94"/>
            <p:cNvSpPr/>
            <p:nvPr/>
          </p:nvSpPr>
          <p:spPr>
            <a:xfrm rot="19889748">
              <a:off x="5988194" y="4122513"/>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フローチャート: 端子 95"/>
            <p:cNvSpPr/>
            <p:nvPr/>
          </p:nvSpPr>
          <p:spPr>
            <a:xfrm rot="16226032">
              <a:off x="5934675" y="4259945"/>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7" name="グループ化 96"/>
            <p:cNvGrpSpPr/>
            <p:nvPr/>
          </p:nvGrpSpPr>
          <p:grpSpPr>
            <a:xfrm rot="6376920">
              <a:off x="6374717" y="3830411"/>
              <a:ext cx="889455" cy="608025"/>
              <a:chOff x="7621647" y="3548727"/>
              <a:chExt cx="889455" cy="608025"/>
            </a:xfrm>
            <a:solidFill>
              <a:schemeClr val="bg1">
                <a:lumMod val="65000"/>
              </a:schemeClr>
            </a:solidFill>
          </p:grpSpPr>
          <p:sp>
            <p:nvSpPr>
              <p:cNvPr id="111" name="楕円 110"/>
              <p:cNvSpPr/>
              <p:nvPr/>
            </p:nvSpPr>
            <p:spPr>
              <a:xfrm rot="20784587">
                <a:off x="7775754" y="3548727"/>
                <a:ext cx="182310" cy="181295"/>
              </a:xfrm>
              <a:prstGeom prst="ellipse">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角丸四角形 111"/>
              <p:cNvSpPr/>
              <p:nvPr/>
            </p:nvSpPr>
            <p:spPr>
              <a:xfrm rot="13741374">
                <a:off x="7857288" y="3747974"/>
                <a:ext cx="322224" cy="178964"/>
              </a:xfrm>
              <a:prstGeom prst="roundRect">
                <a:avLst>
                  <a:gd name="adj" fmla="val 28667"/>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フローチャート: 端子 112"/>
              <p:cNvSpPr/>
              <p:nvPr/>
            </p:nvSpPr>
            <p:spPr>
              <a:xfrm rot="19806754">
                <a:off x="8304126" y="3888713"/>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フローチャート: 端子 113"/>
              <p:cNvSpPr/>
              <p:nvPr/>
            </p:nvSpPr>
            <p:spPr>
              <a:xfrm rot="10987017">
                <a:off x="8258958" y="4077220"/>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フローチャート: 端子 114"/>
              <p:cNvSpPr/>
              <p:nvPr/>
            </p:nvSpPr>
            <p:spPr>
              <a:xfrm rot="12791265">
                <a:off x="8112890" y="4025939"/>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フローチャート: 端子 115"/>
              <p:cNvSpPr/>
              <p:nvPr/>
            </p:nvSpPr>
            <p:spPr>
              <a:xfrm rot="11529767">
                <a:off x="8163642" y="3911817"/>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フローチャート: 端子 116"/>
              <p:cNvSpPr/>
              <p:nvPr/>
            </p:nvSpPr>
            <p:spPr>
              <a:xfrm rot="10329496">
                <a:off x="7621647" y="3835199"/>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角丸四角形 117"/>
              <p:cNvSpPr/>
              <p:nvPr/>
            </p:nvSpPr>
            <p:spPr>
              <a:xfrm rot="12449408">
                <a:off x="8052645" y="3860200"/>
                <a:ext cx="130306" cy="178964"/>
              </a:xfrm>
              <a:prstGeom prst="roundRect">
                <a:avLst>
                  <a:gd name="adj" fmla="val 28667"/>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フローチャート: 端子 118"/>
              <p:cNvSpPr/>
              <p:nvPr/>
            </p:nvSpPr>
            <p:spPr>
              <a:xfrm rot="9095761">
                <a:off x="7729469" y="3929452"/>
                <a:ext cx="201827" cy="81561"/>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フローチャート: 端子 119"/>
              <p:cNvSpPr/>
              <p:nvPr/>
            </p:nvSpPr>
            <p:spPr>
              <a:xfrm rot="18992407">
                <a:off x="7762170" y="3781297"/>
                <a:ext cx="201827" cy="81561"/>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 name="フローチャート: 端子 120"/>
              <p:cNvSpPr/>
              <p:nvPr/>
            </p:nvSpPr>
            <p:spPr>
              <a:xfrm rot="17994045">
                <a:off x="7831200" y="3827012"/>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8" name="爆発 2 97"/>
            <p:cNvSpPr/>
            <p:nvPr/>
          </p:nvSpPr>
          <p:spPr>
            <a:xfrm>
              <a:off x="6825241" y="4475691"/>
              <a:ext cx="245894" cy="172294"/>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角丸四角形吹き出し 98"/>
            <p:cNvSpPr/>
            <p:nvPr/>
          </p:nvSpPr>
          <p:spPr>
            <a:xfrm>
              <a:off x="7068929" y="4105934"/>
              <a:ext cx="2762454" cy="627255"/>
            </a:xfrm>
            <a:prstGeom prst="wedgeRoundRectCallout">
              <a:avLst>
                <a:gd name="adj1" fmla="val -58509"/>
                <a:gd name="adj2" fmla="val -10990"/>
                <a:gd name="adj3" fmla="val 16667"/>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テキスト ボックス 99"/>
            <p:cNvSpPr txBox="1"/>
            <p:nvPr/>
          </p:nvSpPr>
          <p:spPr>
            <a:xfrm>
              <a:off x="7103989" y="4093270"/>
              <a:ext cx="2693197" cy="646331"/>
            </a:xfrm>
            <a:prstGeom prst="rect">
              <a:avLst/>
            </a:prstGeom>
            <a:noFill/>
          </p:spPr>
          <p:txBody>
            <a:bodyPr wrap="square" rtlCol="0">
              <a:spAutoFit/>
            </a:bodyPr>
            <a:lstStyle/>
            <a:p>
              <a:r>
                <a:rPr kumimoji="1" lang="ja-JP" altLang="en-US" sz="1200" dirty="0"/>
                <a:t>台から降りる際に、床面に置いてあった商品に誤って足を降ろしてしまい、体勢を崩して転倒した。</a:t>
              </a:r>
            </a:p>
          </p:txBody>
        </p:sp>
        <p:sp>
          <p:nvSpPr>
            <p:cNvPr id="101" name="正方形/長方形 100"/>
            <p:cNvSpPr/>
            <p:nvPr/>
          </p:nvSpPr>
          <p:spPr>
            <a:xfrm>
              <a:off x="5406131" y="4267769"/>
              <a:ext cx="414033" cy="340079"/>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正方形/長方形 101"/>
            <p:cNvSpPr/>
            <p:nvPr/>
          </p:nvSpPr>
          <p:spPr>
            <a:xfrm>
              <a:off x="5441160" y="4397539"/>
              <a:ext cx="343103" cy="193361"/>
            </a:xfrm>
            <a:prstGeom prst="rect">
              <a:avLst/>
            </a:prstGeom>
            <a:solidFill>
              <a:schemeClr val="tx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正方形/長方形 102"/>
            <p:cNvSpPr/>
            <p:nvPr/>
          </p:nvSpPr>
          <p:spPr>
            <a:xfrm>
              <a:off x="5405808" y="3938639"/>
              <a:ext cx="414033" cy="340079"/>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正方形/長方形 103"/>
            <p:cNvSpPr/>
            <p:nvPr/>
          </p:nvSpPr>
          <p:spPr>
            <a:xfrm>
              <a:off x="5440837" y="4068409"/>
              <a:ext cx="343103" cy="193361"/>
            </a:xfrm>
            <a:prstGeom prst="rect">
              <a:avLst/>
            </a:prstGeom>
            <a:solidFill>
              <a:schemeClr val="tx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正方形/長方形 104"/>
            <p:cNvSpPr/>
            <p:nvPr/>
          </p:nvSpPr>
          <p:spPr>
            <a:xfrm>
              <a:off x="5405245" y="3612110"/>
              <a:ext cx="414033" cy="340079"/>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正方形/長方形 105"/>
            <p:cNvSpPr/>
            <p:nvPr/>
          </p:nvSpPr>
          <p:spPr>
            <a:xfrm>
              <a:off x="5440274" y="3741880"/>
              <a:ext cx="343103" cy="193361"/>
            </a:xfrm>
            <a:prstGeom prst="rect">
              <a:avLst/>
            </a:prstGeom>
            <a:solidFill>
              <a:schemeClr val="tx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正方形/長方形 106"/>
            <p:cNvSpPr/>
            <p:nvPr/>
          </p:nvSpPr>
          <p:spPr>
            <a:xfrm>
              <a:off x="5997938" y="4406509"/>
              <a:ext cx="288406" cy="207157"/>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楕円 107"/>
            <p:cNvSpPr/>
            <p:nvPr/>
          </p:nvSpPr>
          <p:spPr>
            <a:xfrm>
              <a:off x="6382613" y="4446791"/>
              <a:ext cx="164057" cy="166727"/>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正方形/長方形 108"/>
            <p:cNvSpPr/>
            <p:nvPr/>
          </p:nvSpPr>
          <p:spPr>
            <a:xfrm>
              <a:off x="5847247" y="3994203"/>
              <a:ext cx="162287" cy="111935"/>
            </a:xfrm>
            <a:prstGeom prst="rect">
              <a:avLst/>
            </a:prstGeom>
            <a:solidFill>
              <a:schemeClr val="tx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テキスト ボックス 109"/>
            <p:cNvSpPr txBox="1"/>
            <p:nvPr/>
          </p:nvSpPr>
          <p:spPr>
            <a:xfrm>
              <a:off x="6144153" y="4271955"/>
              <a:ext cx="617582" cy="207779"/>
            </a:xfrm>
            <a:prstGeom prst="rect">
              <a:avLst/>
            </a:prstGeom>
            <a:noFill/>
          </p:spPr>
          <p:txBody>
            <a:bodyPr wrap="square" rtlCol="0">
              <a:spAutoFit/>
            </a:bodyPr>
            <a:lstStyle/>
            <a:p>
              <a:pPr algn="ctr"/>
              <a:r>
                <a:rPr kumimoji="1" lang="ja-JP" altLang="en-US" sz="700" b="1" dirty="0">
                  <a:solidFill>
                    <a:schemeClr val="accent2"/>
                  </a:solidFill>
                  <a:latin typeface="ＭＳ ゴシック" panose="020B0609070205080204" pitchFamily="49" charset="-128"/>
                  <a:ea typeface="ＭＳ ゴシック" panose="020B0609070205080204" pitchFamily="49" charset="-128"/>
                </a:rPr>
                <a:t>＼｜／</a:t>
              </a:r>
            </a:p>
          </p:txBody>
        </p:sp>
      </p:grpSp>
      <p:grpSp>
        <p:nvGrpSpPr>
          <p:cNvPr id="123" name="グループ化 122"/>
          <p:cNvGrpSpPr/>
          <p:nvPr/>
        </p:nvGrpSpPr>
        <p:grpSpPr>
          <a:xfrm>
            <a:off x="303613" y="3914769"/>
            <a:ext cx="1009888" cy="763945"/>
            <a:chOff x="4014027" y="3763998"/>
            <a:chExt cx="1081422" cy="874641"/>
          </a:xfrm>
        </p:grpSpPr>
        <p:grpSp>
          <p:nvGrpSpPr>
            <p:cNvPr id="124" name="グループ化 123"/>
            <p:cNvGrpSpPr/>
            <p:nvPr/>
          </p:nvGrpSpPr>
          <p:grpSpPr>
            <a:xfrm>
              <a:off x="4316206" y="3763998"/>
              <a:ext cx="706827" cy="872221"/>
              <a:chOff x="4316206" y="3763998"/>
              <a:chExt cx="706827" cy="872221"/>
            </a:xfrm>
          </p:grpSpPr>
          <p:sp>
            <p:nvSpPr>
              <p:cNvPr id="128" name="楕円 127"/>
              <p:cNvSpPr/>
              <p:nvPr/>
            </p:nvSpPr>
            <p:spPr>
              <a:xfrm rot="20784587">
                <a:off x="4680359" y="3763998"/>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9" name="角丸四角形 128"/>
              <p:cNvSpPr/>
              <p:nvPr/>
            </p:nvSpPr>
            <p:spPr>
              <a:xfrm rot="15652064">
                <a:off x="4640056" y="4007586"/>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0" name="フローチャート: 端子 129"/>
              <p:cNvSpPr/>
              <p:nvPr/>
            </p:nvSpPr>
            <p:spPr>
              <a:xfrm rot="16889651">
                <a:off x="4643350" y="4039662"/>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1" name="フローチャート: 端子 130"/>
              <p:cNvSpPr/>
              <p:nvPr/>
            </p:nvSpPr>
            <p:spPr>
              <a:xfrm>
                <a:off x="4746838" y="403017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フローチャート: 端子 131"/>
              <p:cNvSpPr/>
              <p:nvPr/>
            </p:nvSpPr>
            <p:spPr>
              <a:xfrm rot="3242961">
                <a:off x="4780987" y="398022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3" name="フローチャート: 端子 132"/>
              <p:cNvSpPr/>
              <p:nvPr/>
            </p:nvSpPr>
            <p:spPr>
              <a:xfrm rot="14768481">
                <a:off x="4800538" y="4332676"/>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4" name="角丸四角形 133"/>
              <p:cNvSpPr/>
              <p:nvPr/>
            </p:nvSpPr>
            <p:spPr>
              <a:xfrm rot="15730156">
                <a:off x="4772346" y="4198052"/>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5" name="フローチャート: 端子 134"/>
              <p:cNvSpPr/>
              <p:nvPr/>
            </p:nvSpPr>
            <p:spPr>
              <a:xfrm rot="13892579">
                <a:off x="4881339" y="4472608"/>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6" name="フローチャート: 端子 135"/>
              <p:cNvSpPr/>
              <p:nvPr/>
            </p:nvSpPr>
            <p:spPr>
              <a:xfrm rot="17168074">
                <a:off x="4669370" y="4360865"/>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7" name="フローチャート: 端子 136"/>
              <p:cNvSpPr/>
              <p:nvPr/>
            </p:nvSpPr>
            <p:spPr>
              <a:xfrm rot="15970768">
                <a:off x="4653780" y="4492965"/>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8" name="フローチャート: 端子 137"/>
              <p:cNvSpPr/>
              <p:nvPr/>
            </p:nvSpPr>
            <p:spPr>
              <a:xfrm rot="19673304">
                <a:off x="4569760" y="4129617"/>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9" name="直線コネクタ 138"/>
              <p:cNvCxnSpPr/>
              <p:nvPr/>
            </p:nvCxnSpPr>
            <p:spPr>
              <a:xfrm flipH="1">
                <a:off x="4366723" y="3824393"/>
                <a:ext cx="564749" cy="74760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40" name="正方形/長方形 139"/>
              <p:cNvSpPr/>
              <p:nvPr/>
            </p:nvSpPr>
            <p:spPr>
              <a:xfrm>
                <a:off x="4316206" y="4532732"/>
                <a:ext cx="128794"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1" name="正方形/長方形 140"/>
              <p:cNvSpPr/>
              <p:nvPr/>
            </p:nvSpPr>
            <p:spPr>
              <a:xfrm>
                <a:off x="4316206" y="4578451"/>
                <a:ext cx="128794" cy="45719"/>
              </a:xfrm>
              <a:prstGeom prst="rect">
                <a:avLst/>
              </a:prstGeom>
              <a:pattFill prst="zigZag">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5" name="涙形 124"/>
            <p:cNvSpPr/>
            <p:nvPr/>
          </p:nvSpPr>
          <p:spPr>
            <a:xfrm rot="6697017">
              <a:off x="4199453" y="4494062"/>
              <a:ext cx="60739" cy="110290"/>
            </a:xfrm>
            <a:prstGeom prst="teardrop">
              <a:avLst>
                <a:gd name="adj" fmla="val 153498"/>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6" name="涙形 125"/>
            <p:cNvSpPr/>
            <p:nvPr/>
          </p:nvSpPr>
          <p:spPr>
            <a:xfrm rot="4955066">
              <a:off x="4111739" y="4533869"/>
              <a:ext cx="60739" cy="110290"/>
            </a:xfrm>
            <a:prstGeom prst="teardrop">
              <a:avLst>
                <a:gd name="adj" fmla="val 153498"/>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7" name="直線コネクタ 126"/>
            <p:cNvCxnSpPr/>
            <p:nvPr/>
          </p:nvCxnSpPr>
          <p:spPr>
            <a:xfrm>
              <a:off x="4014027" y="4638639"/>
              <a:ext cx="108142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2" name="角丸四角形吹き出し 141"/>
          <p:cNvSpPr/>
          <p:nvPr/>
        </p:nvSpPr>
        <p:spPr>
          <a:xfrm>
            <a:off x="1560464" y="3809705"/>
            <a:ext cx="2762454" cy="776506"/>
          </a:xfrm>
          <a:prstGeom prst="wedgeRoundRectCallout">
            <a:avLst>
              <a:gd name="adj1" fmla="val -59106"/>
              <a:gd name="adj2" fmla="val 23227"/>
              <a:gd name="adj3" fmla="val 16667"/>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3" name="テキスト ボックス 142"/>
          <p:cNvSpPr txBox="1"/>
          <p:nvPr/>
        </p:nvSpPr>
        <p:spPr>
          <a:xfrm>
            <a:off x="1567205" y="3892912"/>
            <a:ext cx="2693197" cy="646331"/>
          </a:xfrm>
          <a:prstGeom prst="rect">
            <a:avLst/>
          </a:prstGeom>
          <a:noFill/>
        </p:spPr>
        <p:txBody>
          <a:bodyPr wrap="square" rtlCol="0">
            <a:spAutoFit/>
          </a:bodyPr>
          <a:lstStyle/>
          <a:p>
            <a:r>
              <a:rPr kumimoji="1" lang="ja-JP" altLang="en-US" sz="1200" dirty="0"/>
              <a:t>濡れ等により滑りやすくなるので、しずくや雨天時の濡れ対策を徹底しましょう（床面の定期的な清掃等）。</a:t>
            </a:r>
            <a:endParaRPr kumimoji="1" lang="en-US" altLang="ja-JP" sz="1200" dirty="0"/>
          </a:p>
        </p:txBody>
      </p:sp>
      <p:sp>
        <p:nvSpPr>
          <p:cNvPr id="144" name="正方形/長方形 143"/>
          <p:cNvSpPr/>
          <p:nvPr/>
        </p:nvSpPr>
        <p:spPr>
          <a:xfrm>
            <a:off x="252818" y="3843354"/>
            <a:ext cx="496198" cy="231641"/>
          </a:xfrm>
          <a:prstGeom prst="rect">
            <a:avLst/>
          </a:prstGeom>
          <a:pattFill prst="dashVert">
            <a:fgClr>
              <a:schemeClr val="accent1">
                <a:lumMod val="7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5" name="雲形吹き出し 144"/>
          <p:cNvSpPr/>
          <p:nvPr/>
        </p:nvSpPr>
        <p:spPr>
          <a:xfrm>
            <a:off x="180385" y="3756859"/>
            <a:ext cx="628172" cy="202315"/>
          </a:xfrm>
          <a:prstGeom prst="cloudCallou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46" name="グループ化 145"/>
          <p:cNvGrpSpPr/>
          <p:nvPr/>
        </p:nvGrpSpPr>
        <p:grpSpPr>
          <a:xfrm>
            <a:off x="3271523" y="4825056"/>
            <a:ext cx="1081422" cy="691262"/>
            <a:chOff x="6442902" y="2715870"/>
            <a:chExt cx="1081422" cy="691262"/>
          </a:xfrm>
        </p:grpSpPr>
        <p:cxnSp>
          <p:nvCxnSpPr>
            <p:cNvPr id="147" name="直線コネクタ 146"/>
            <p:cNvCxnSpPr/>
            <p:nvPr/>
          </p:nvCxnSpPr>
          <p:spPr>
            <a:xfrm>
              <a:off x="6442902" y="3407132"/>
              <a:ext cx="108142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48" name="グループ化 147"/>
            <p:cNvGrpSpPr/>
            <p:nvPr/>
          </p:nvGrpSpPr>
          <p:grpSpPr>
            <a:xfrm>
              <a:off x="7175221" y="3157738"/>
              <a:ext cx="338701" cy="238330"/>
              <a:chOff x="7119374" y="2685845"/>
              <a:chExt cx="619688" cy="447880"/>
            </a:xfrm>
          </p:grpSpPr>
          <p:sp>
            <p:nvSpPr>
              <p:cNvPr id="162" name="1 つの角を切り取った四角形 161"/>
              <p:cNvSpPr/>
              <p:nvPr/>
            </p:nvSpPr>
            <p:spPr>
              <a:xfrm rot="19183049">
                <a:off x="7119374" y="2685845"/>
                <a:ext cx="322062" cy="232635"/>
              </a:xfrm>
              <a:prstGeom prst="snip1Rect">
                <a:avLst>
                  <a:gd name="adj"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3" name="角丸四角形 162"/>
              <p:cNvSpPr/>
              <p:nvPr/>
            </p:nvSpPr>
            <p:spPr>
              <a:xfrm>
                <a:off x="7406574" y="2691641"/>
                <a:ext cx="332488" cy="221042"/>
              </a:xfrm>
              <a:prstGeom prst="roundRect">
                <a:avLst>
                  <a:gd name="adj" fmla="val 3483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直方体 163"/>
              <p:cNvSpPr/>
              <p:nvPr/>
            </p:nvSpPr>
            <p:spPr>
              <a:xfrm>
                <a:off x="7196581" y="2702910"/>
                <a:ext cx="523875" cy="419546"/>
              </a:xfrm>
              <a:prstGeom prst="cube">
                <a:avLst>
                  <a:gd name="adj" fmla="val 53572"/>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5" name="角丸四角形 164"/>
              <p:cNvSpPr/>
              <p:nvPr/>
            </p:nvSpPr>
            <p:spPr>
              <a:xfrm>
                <a:off x="7177975" y="2912683"/>
                <a:ext cx="332488" cy="221042"/>
              </a:xfrm>
              <a:prstGeom prst="roundRect">
                <a:avLst>
                  <a:gd name="adj" fmla="val 34830"/>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49" name="グループ化 148"/>
            <p:cNvGrpSpPr/>
            <p:nvPr/>
          </p:nvGrpSpPr>
          <p:grpSpPr>
            <a:xfrm rot="20322783">
              <a:off x="6576201" y="3256208"/>
              <a:ext cx="129400" cy="131936"/>
              <a:chOff x="6597631" y="2696989"/>
              <a:chExt cx="191398" cy="190113"/>
            </a:xfrm>
            <a:solidFill>
              <a:schemeClr val="bg1">
                <a:lumMod val="50000"/>
              </a:schemeClr>
            </a:solidFill>
          </p:grpSpPr>
          <p:sp>
            <p:nvSpPr>
              <p:cNvPr id="157" name="二等辺三角形 156"/>
              <p:cNvSpPr/>
              <p:nvPr/>
            </p:nvSpPr>
            <p:spPr>
              <a:xfrm>
                <a:off x="6615113" y="2696989"/>
                <a:ext cx="142875" cy="141461"/>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8" name="二等辺三角形 157"/>
              <p:cNvSpPr/>
              <p:nvPr/>
            </p:nvSpPr>
            <p:spPr>
              <a:xfrm rot="19330524">
                <a:off x="6620683" y="2733747"/>
                <a:ext cx="168346" cy="141461"/>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9" name="二等辺三角形 158"/>
              <p:cNvSpPr/>
              <p:nvPr/>
            </p:nvSpPr>
            <p:spPr>
              <a:xfrm rot="13490298">
                <a:off x="6642934" y="2726202"/>
                <a:ext cx="142875" cy="141461"/>
              </a:xfrm>
              <a:prstGeom prst="triangle">
                <a:avLst>
                  <a:gd name="adj" fmla="val 46688"/>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二等辺三角形 159"/>
              <p:cNvSpPr/>
              <p:nvPr/>
            </p:nvSpPr>
            <p:spPr>
              <a:xfrm rot="8807885">
                <a:off x="6615455" y="2745641"/>
                <a:ext cx="142875" cy="141461"/>
              </a:xfrm>
              <a:prstGeom prst="triangle">
                <a:avLst>
                  <a:gd name="adj" fmla="val 43406"/>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二等辺三角形 160"/>
              <p:cNvSpPr/>
              <p:nvPr/>
            </p:nvSpPr>
            <p:spPr>
              <a:xfrm rot="3921631">
                <a:off x="6596924" y="2740915"/>
                <a:ext cx="142875" cy="141461"/>
              </a:xfrm>
              <a:prstGeom prst="triangle">
                <a:avLst>
                  <a:gd name="adj" fmla="val 63613"/>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0" name="楕円 149"/>
            <p:cNvSpPr/>
            <p:nvPr/>
          </p:nvSpPr>
          <p:spPr>
            <a:xfrm rot="20784587">
              <a:off x="6746252" y="2715870"/>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1" name="角丸四角形 150"/>
            <p:cNvSpPr/>
            <p:nvPr/>
          </p:nvSpPr>
          <p:spPr>
            <a:xfrm rot="14573351">
              <a:off x="6786199" y="2944676"/>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2" name="フローチャート: 端子 151"/>
            <p:cNvSpPr/>
            <p:nvPr/>
          </p:nvSpPr>
          <p:spPr>
            <a:xfrm rot="6840799">
              <a:off x="6728447" y="3018969"/>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3" name="角丸四角形 152"/>
            <p:cNvSpPr/>
            <p:nvPr/>
          </p:nvSpPr>
          <p:spPr>
            <a:xfrm rot="15990347">
              <a:off x="6941943" y="3093383"/>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4" name="フローチャート: 端子 153"/>
            <p:cNvSpPr/>
            <p:nvPr/>
          </p:nvSpPr>
          <p:spPr>
            <a:xfrm rot="18794501">
              <a:off x="6649919" y="3128183"/>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5" name="フローチャート: 端子 154"/>
            <p:cNvSpPr/>
            <p:nvPr/>
          </p:nvSpPr>
          <p:spPr>
            <a:xfrm rot="1148404">
              <a:off x="6844924" y="3283773"/>
              <a:ext cx="252462" cy="8881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6" name="フローチャート: 端子 155"/>
            <p:cNvSpPr/>
            <p:nvPr/>
          </p:nvSpPr>
          <p:spPr>
            <a:xfrm rot="8340191">
              <a:off x="6814216" y="319839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6" name="角丸四角形吹き出し 165"/>
          <p:cNvSpPr/>
          <p:nvPr/>
        </p:nvSpPr>
        <p:spPr>
          <a:xfrm>
            <a:off x="214491" y="4861278"/>
            <a:ext cx="2762454" cy="840791"/>
          </a:xfrm>
          <a:prstGeom prst="wedgeRoundRectCallout">
            <a:avLst>
              <a:gd name="adj1" fmla="val 57207"/>
              <a:gd name="adj2" fmla="val -25839"/>
              <a:gd name="adj3" fmla="val 16667"/>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7" name="テキスト ボックス 166"/>
          <p:cNvSpPr txBox="1"/>
          <p:nvPr/>
        </p:nvSpPr>
        <p:spPr>
          <a:xfrm>
            <a:off x="277298" y="4898372"/>
            <a:ext cx="2693197" cy="830997"/>
          </a:xfrm>
          <a:prstGeom prst="rect">
            <a:avLst/>
          </a:prstGeom>
          <a:noFill/>
        </p:spPr>
        <p:txBody>
          <a:bodyPr wrap="square" rtlCol="0">
            <a:spAutoFit/>
          </a:bodyPr>
          <a:lstStyle/>
          <a:p>
            <a:r>
              <a:rPr kumimoji="1" lang="ja-JP" altLang="en-US" sz="1200" dirty="0"/>
              <a:t>野菜、布、紙等の切れ端が落ちにくい包装や品出しを行うとともに、床面に落ちたこれらのものを定期的に拾う様にしましょう。</a:t>
            </a:r>
          </a:p>
        </p:txBody>
      </p:sp>
      <p:grpSp>
        <p:nvGrpSpPr>
          <p:cNvPr id="169" name="グループ化 168"/>
          <p:cNvGrpSpPr/>
          <p:nvPr/>
        </p:nvGrpSpPr>
        <p:grpSpPr>
          <a:xfrm>
            <a:off x="329987" y="5857725"/>
            <a:ext cx="1155426" cy="827011"/>
            <a:chOff x="1971921" y="3112523"/>
            <a:chExt cx="1248077" cy="1013184"/>
          </a:xfrm>
        </p:grpSpPr>
        <p:grpSp>
          <p:nvGrpSpPr>
            <p:cNvPr id="170" name="グループ化 169"/>
            <p:cNvGrpSpPr/>
            <p:nvPr/>
          </p:nvGrpSpPr>
          <p:grpSpPr>
            <a:xfrm>
              <a:off x="1971921" y="3481968"/>
              <a:ext cx="1248077" cy="637976"/>
              <a:chOff x="1971921" y="3481968"/>
              <a:chExt cx="1248077" cy="637976"/>
            </a:xfrm>
          </p:grpSpPr>
          <p:grpSp>
            <p:nvGrpSpPr>
              <p:cNvPr id="187" name="グループ化 186"/>
              <p:cNvGrpSpPr/>
              <p:nvPr/>
            </p:nvGrpSpPr>
            <p:grpSpPr>
              <a:xfrm>
                <a:off x="2089698" y="3677603"/>
                <a:ext cx="1130300" cy="442341"/>
                <a:chOff x="3241397" y="2330303"/>
                <a:chExt cx="1130300" cy="442341"/>
              </a:xfrm>
            </p:grpSpPr>
            <p:sp>
              <p:nvSpPr>
                <p:cNvPr id="191" name="正方形/長方形 190"/>
                <p:cNvSpPr/>
                <p:nvPr/>
              </p:nvSpPr>
              <p:spPr>
                <a:xfrm>
                  <a:off x="3390458" y="2330303"/>
                  <a:ext cx="90320" cy="9229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2" name="直線コネクタ 191"/>
                <p:cNvCxnSpPr/>
                <p:nvPr/>
              </p:nvCxnSpPr>
              <p:spPr>
                <a:xfrm>
                  <a:off x="3241397" y="2759944"/>
                  <a:ext cx="1130300" cy="127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93" name="正方形/長方形 192"/>
                <p:cNvSpPr/>
                <p:nvPr/>
              </p:nvSpPr>
              <p:spPr>
                <a:xfrm>
                  <a:off x="3361990" y="2446392"/>
                  <a:ext cx="45719" cy="3154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4" name="正方形/長方形 193"/>
                <p:cNvSpPr/>
                <p:nvPr/>
              </p:nvSpPr>
              <p:spPr>
                <a:xfrm>
                  <a:off x="3562264" y="2446392"/>
                  <a:ext cx="45719" cy="3154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5" name="正方形/長方形 194"/>
                <p:cNvSpPr/>
                <p:nvPr/>
              </p:nvSpPr>
              <p:spPr>
                <a:xfrm rot="16200000">
                  <a:off x="3462015" y="2336844"/>
                  <a:ext cx="45719" cy="2462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6" name="正方形/長方形 195"/>
                <p:cNvSpPr/>
                <p:nvPr/>
              </p:nvSpPr>
              <p:spPr>
                <a:xfrm>
                  <a:off x="3359496" y="2386723"/>
                  <a:ext cx="50705" cy="45719"/>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7" name="正方形/長方形 196"/>
                <p:cNvSpPr/>
                <p:nvPr/>
              </p:nvSpPr>
              <p:spPr>
                <a:xfrm>
                  <a:off x="3412811" y="2386722"/>
                  <a:ext cx="50705" cy="45719"/>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8" name="正方形/長方形 197"/>
                <p:cNvSpPr/>
                <p:nvPr/>
              </p:nvSpPr>
              <p:spPr>
                <a:xfrm>
                  <a:off x="3463516" y="2386721"/>
                  <a:ext cx="50705" cy="45719"/>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9" name="正方形/長方形 198"/>
                <p:cNvSpPr/>
                <p:nvPr/>
              </p:nvSpPr>
              <p:spPr>
                <a:xfrm>
                  <a:off x="3516831" y="2386721"/>
                  <a:ext cx="50705" cy="45719"/>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0" name="正方形/長方形 199"/>
                <p:cNvSpPr/>
                <p:nvPr/>
              </p:nvSpPr>
              <p:spPr>
                <a:xfrm>
                  <a:off x="3561404" y="2386720"/>
                  <a:ext cx="50705" cy="45719"/>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8" name="正方形/長方形 187"/>
              <p:cNvSpPr/>
              <p:nvPr/>
            </p:nvSpPr>
            <p:spPr>
              <a:xfrm>
                <a:off x="2763494" y="3974525"/>
                <a:ext cx="205808" cy="1306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9" name="テキスト ボックス 188"/>
              <p:cNvSpPr txBox="1"/>
              <p:nvPr/>
            </p:nvSpPr>
            <p:spPr>
              <a:xfrm>
                <a:off x="2564624" y="3762305"/>
                <a:ext cx="617582" cy="207779"/>
              </a:xfrm>
              <a:prstGeom prst="rect">
                <a:avLst/>
              </a:prstGeom>
              <a:noFill/>
            </p:spPr>
            <p:txBody>
              <a:bodyPr wrap="square" rtlCol="0">
                <a:spAutoFit/>
              </a:bodyPr>
              <a:lstStyle/>
              <a:p>
                <a:pPr algn="ctr"/>
                <a:r>
                  <a:rPr kumimoji="1" lang="ja-JP" altLang="en-US" sz="700" b="1" dirty="0">
                    <a:solidFill>
                      <a:schemeClr val="accent2"/>
                    </a:solidFill>
                    <a:latin typeface="ＭＳ ゴシック" panose="020B0609070205080204" pitchFamily="49" charset="-128"/>
                    <a:ea typeface="ＭＳ ゴシック" panose="020B0609070205080204" pitchFamily="49" charset="-128"/>
                  </a:rPr>
                  <a:t>＼｜／</a:t>
                </a:r>
              </a:p>
            </p:txBody>
          </p:sp>
          <p:sp>
            <p:nvSpPr>
              <p:cNvPr id="190" name="テキスト ボックス 189"/>
              <p:cNvSpPr txBox="1"/>
              <p:nvPr/>
            </p:nvSpPr>
            <p:spPr>
              <a:xfrm>
                <a:off x="1971921" y="3481968"/>
                <a:ext cx="617582" cy="207779"/>
              </a:xfrm>
              <a:prstGeom prst="rect">
                <a:avLst/>
              </a:prstGeom>
              <a:noFill/>
            </p:spPr>
            <p:txBody>
              <a:bodyPr wrap="square" rtlCol="0">
                <a:spAutoFit/>
              </a:bodyPr>
              <a:lstStyle/>
              <a:p>
                <a:pPr algn="ctr"/>
                <a:r>
                  <a:rPr kumimoji="1" lang="ja-JP" altLang="en-US" sz="700" b="1" dirty="0">
                    <a:solidFill>
                      <a:schemeClr val="accent2"/>
                    </a:solidFill>
                    <a:latin typeface="ＭＳ ゴシック" panose="020B0609070205080204" pitchFamily="49" charset="-128"/>
                    <a:ea typeface="ＭＳ ゴシック" panose="020B0609070205080204" pitchFamily="49" charset="-128"/>
                  </a:rPr>
                  <a:t>＼｜／</a:t>
                </a:r>
              </a:p>
            </p:txBody>
          </p:sp>
        </p:grpSp>
        <p:grpSp>
          <p:nvGrpSpPr>
            <p:cNvPr id="171" name="グループ化 170"/>
            <p:cNvGrpSpPr/>
            <p:nvPr/>
          </p:nvGrpSpPr>
          <p:grpSpPr>
            <a:xfrm>
              <a:off x="2442317" y="3112523"/>
              <a:ext cx="386084" cy="1013184"/>
              <a:chOff x="2565701" y="3094230"/>
              <a:chExt cx="386084" cy="1013184"/>
            </a:xfrm>
          </p:grpSpPr>
          <p:sp>
            <p:nvSpPr>
              <p:cNvPr id="174" name="角丸四角形 173"/>
              <p:cNvSpPr/>
              <p:nvPr/>
            </p:nvSpPr>
            <p:spPr>
              <a:xfrm rot="16200000">
                <a:off x="2577236" y="3418535"/>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5" name="フローチャート: 端子 174"/>
              <p:cNvSpPr/>
              <p:nvPr/>
            </p:nvSpPr>
            <p:spPr>
              <a:xfrm rot="18009607">
                <a:off x="2529414" y="3439629"/>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フローチャート: 端子 175"/>
              <p:cNvSpPr/>
              <p:nvPr/>
            </p:nvSpPr>
            <p:spPr>
              <a:xfrm rot="15840972">
                <a:off x="2808531" y="3585716"/>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7" name="フローチャート: 端子 176"/>
              <p:cNvSpPr/>
              <p:nvPr/>
            </p:nvSpPr>
            <p:spPr>
              <a:xfrm rot="3981308">
                <a:off x="2751354" y="341344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8" name="フローチャート: 端子 177"/>
              <p:cNvSpPr/>
              <p:nvPr/>
            </p:nvSpPr>
            <p:spPr>
              <a:xfrm rot="4159693">
                <a:off x="2709015" y="3753292"/>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9" name="角丸四角形 178"/>
              <p:cNvSpPr/>
              <p:nvPr/>
            </p:nvSpPr>
            <p:spPr>
              <a:xfrm rot="16278092">
                <a:off x="2670116" y="3642767"/>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0" name="フローチャート: 端子 179"/>
              <p:cNvSpPr/>
              <p:nvPr/>
            </p:nvSpPr>
            <p:spPr>
              <a:xfrm rot="16541964">
                <a:off x="2730277" y="3927308"/>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1" name="フローチャート: 端子 180"/>
              <p:cNvSpPr/>
              <p:nvPr/>
            </p:nvSpPr>
            <p:spPr>
              <a:xfrm rot="16917131">
                <a:off x="2583170" y="3845083"/>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2" name="フローチャート: 端子 181"/>
              <p:cNvSpPr/>
              <p:nvPr/>
            </p:nvSpPr>
            <p:spPr>
              <a:xfrm rot="17650092">
                <a:off x="2547200" y="396416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3" name="楕円 182"/>
              <p:cNvSpPr/>
              <p:nvPr/>
            </p:nvSpPr>
            <p:spPr>
              <a:xfrm rot="20784587">
                <a:off x="2583425" y="3160603"/>
                <a:ext cx="182310" cy="181295"/>
              </a:xfrm>
              <a:prstGeom prst="ellips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4" name="フローチャート: 端子 183"/>
              <p:cNvSpPr/>
              <p:nvPr/>
            </p:nvSpPr>
            <p:spPr>
              <a:xfrm rot="20541097">
                <a:off x="2565701" y="3482739"/>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5" name="楕円 184"/>
              <p:cNvSpPr/>
              <p:nvPr/>
            </p:nvSpPr>
            <p:spPr>
              <a:xfrm rot="20784587">
                <a:off x="2721776" y="3165544"/>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6" name="左カーブ矢印 185"/>
              <p:cNvSpPr/>
              <p:nvPr/>
            </p:nvSpPr>
            <p:spPr>
              <a:xfrm rot="5400000">
                <a:off x="2701602" y="2970012"/>
                <a:ext cx="45719" cy="294156"/>
              </a:xfrm>
              <a:prstGeom prst="curvedLeftArrow">
                <a:avLst>
                  <a:gd name="adj1" fmla="val 0"/>
                  <a:gd name="adj2" fmla="val 50000"/>
                  <a:gd name="adj3" fmla="val 2240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cxnSp>
          <p:nvCxnSpPr>
            <p:cNvPr id="172" name="直線矢印コネクタ 171"/>
            <p:cNvCxnSpPr/>
            <p:nvPr/>
          </p:nvCxnSpPr>
          <p:spPr>
            <a:xfrm>
              <a:off x="2800579" y="3345063"/>
              <a:ext cx="71713" cy="215063"/>
            </a:xfrm>
            <a:prstGeom prst="straightConnector1">
              <a:avLst/>
            </a:prstGeom>
            <a:ln w="9525">
              <a:solidFill>
                <a:schemeClr val="accent2"/>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73" name="直線矢印コネクタ 172"/>
            <p:cNvCxnSpPr>
              <a:endCxn id="190" idx="0"/>
            </p:cNvCxnSpPr>
            <p:nvPr/>
          </p:nvCxnSpPr>
          <p:spPr>
            <a:xfrm flipH="1">
              <a:off x="2280712" y="3319850"/>
              <a:ext cx="156939" cy="162118"/>
            </a:xfrm>
            <a:prstGeom prst="straightConnector1">
              <a:avLst/>
            </a:prstGeom>
            <a:ln w="9525">
              <a:solidFill>
                <a:schemeClr val="accent2"/>
              </a:solidFill>
              <a:prstDash val="sysDash"/>
              <a:tailEnd type="arrow"/>
            </a:ln>
          </p:spPr>
          <p:style>
            <a:lnRef idx="1">
              <a:schemeClr val="accent1"/>
            </a:lnRef>
            <a:fillRef idx="0">
              <a:schemeClr val="accent1"/>
            </a:fillRef>
            <a:effectRef idx="0">
              <a:schemeClr val="accent1"/>
            </a:effectRef>
            <a:fontRef idx="minor">
              <a:schemeClr val="tx1"/>
            </a:fontRef>
          </p:style>
        </p:cxnSp>
      </p:grpSp>
      <p:sp>
        <p:nvSpPr>
          <p:cNvPr id="201" name="角丸四角形吹き出し 200"/>
          <p:cNvSpPr/>
          <p:nvPr/>
        </p:nvSpPr>
        <p:spPr>
          <a:xfrm>
            <a:off x="1572390" y="5906551"/>
            <a:ext cx="2762454" cy="776506"/>
          </a:xfrm>
          <a:prstGeom prst="wedgeRoundRectCallout">
            <a:avLst>
              <a:gd name="adj1" fmla="val -61864"/>
              <a:gd name="adj2" fmla="val 8507"/>
              <a:gd name="adj3" fmla="val 16667"/>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2" name="テキスト ボックス 201"/>
          <p:cNvSpPr txBox="1"/>
          <p:nvPr/>
        </p:nvSpPr>
        <p:spPr>
          <a:xfrm>
            <a:off x="1579131" y="5989758"/>
            <a:ext cx="2693197" cy="646331"/>
          </a:xfrm>
          <a:prstGeom prst="rect">
            <a:avLst/>
          </a:prstGeom>
          <a:noFill/>
        </p:spPr>
        <p:txBody>
          <a:bodyPr wrap="square" rtlCol="0">
            <a:spAutoFit/>
          </a:bodyPr>
          <a:lstStyle/>
          <a:p>
            <a:r>
              <a:rPr kumimoji="1" lang="ja-JP" altLang="en-US" sz="1200" dirty="0"/>
              <a:t>床上の移動式商品棚や床上に置かれた商品等、つまづきの原因となる物の整理整頓を行いましょう。</a:t>
            </a:r>
            <a:endParaRPr kumimoji="1" lang="en-US" altLang="ja-JP" sz="1200" dirty="0"/>
          </a:p>
        </p:txBody>
      </p:sp>
      <p:sp>
        <p:nvSpPr>
          <p:cNvPr id="249" name="角丸四角形吹き出し 248"/>
          <p:cNvSpPr/>
          <p:nvPr/>
        </p:nvSpPr>
        <p:spPr>
          <a:xfrm>
            <a:off x="5025932" y="1443162"/>
            <a:ext cx="2696190" cy="901122"/>
          </a:xfrm>
          <a:prstGeom prst="wedgeRoundRectCallout">
            <a:avLst>
              <a:gd name="adj1" fmla="val 58452"/>
              <a:gd name="adj2" fmla="val 26093"/>
              <a:gd name="adj3" fmla="val 16667"/>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0" name="テキスト ボックス 249"/>
          <p:cNvSpPr txBox="1"/>
          <p:nvPr/>
        </p:nvSpPr>
        <p:spPr>
          <a:xfrm>
            <a:off x="5082799" y="1448832"/>
            <a:ext cx="2693197" cy="830997"/>
          </a:xfrm>
          <a:prstGeom prst="rect">
            <a:avLst/>
          </a:prstGeom>
          <a:noFill/>
        </p:spPr>
        <p:txBody>
          <a:bodyPr wrap="square" rtlCol="0">
            <a:spAutoFit/>
          </a:bodyPr>
          <a:lstStyle/>
          <a:p>
            <a:r>
              <a:rPr kumimoji="1" lang="ja-JP" altLang="en-US" sz="1200" dirty="0"/>
              <a:t>売場内で商品を積んだカートを運搬中、お客様とぶつかりそうになり急停止した勢いで、カートが脚部に激突した。</a:t>
            </a:r>
          </a:p>
        </p:txBody>
      </p:sp>
      <p:grpSp>
        <p:nvGrpSpPr>
          <p:cNvPr id="258" name="グループ化 257"/>
          <p:cNvGrpSpPr/>
          <p:nvPr/>
        </p:nvGrpSpPr>
        <p:grpSpPr>
          <a:xfrm>
            <a:off x="7997588" y="1251337"/>
            <a:ext cx="1656440" cy="1190687"/>
            <a:chOff x="7997588" y="1251337"/>
            <a:chExt cx="1656440" cy="1190687"/>
          </a:xfrm>
        </p:grpSpPr>
        <p:grpSp>
          <p:nvGrpSpPr>
            <p:cNvPr id="252" name="グループ化 251"/>
            <p:cNvGrpSpPr/>
            <p:nvPr/>
          </p:nvGrpSpPr>
          <p:grpSpPr>
            <a:xfrm>
              <a:off x="7997588" y="1251337"/>
              <a:ext cx="1639910" cy="1153049"/>
              <a:chOff x="7997588" y="1251337"/>
              <a:chExt cx="1639910" cy="1153049"/>
            </a:xfrm>
          </p:grpSpPr>
          <p:grpSp>
            <p:nvGrpSpPr>
              <p:cNvPr id="203" name="グループ化 202"/>
              <p:cNvGrpSpPr/>
              <p:nvPr/>
            </p:nvGrpSpPr>
            <p:grpSpPr>
              <a:xfrm>
                <a:off x="7997588" y="1251337"/>
                <a:ext cx="1639910" cy="1148496"/>
                <a:chOff x="5631998" y="3666991"/>
                <a:chExt cx="1674832" cy="1116642"/>
              </a:xfrm>
            </p:grpSpPr>
            <p:sp>
              <p:nvSpPr>
                <p:cNvPr id="204" name="楕円 203"/>
                <p:cNvSpPr/>
                <p:nvPr/>
              </p:nvSpPr>
              <p:spPr>
                <a:xfrm rot="20784587">
                  <a:off x="6045452" y="3894727"/>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5" name="角丸四角形 204"/>
                <p:cNvSpPr/>
                <p:nvPr/>
              </p:nvSpPr>
              <p:spPr>
                <a:xfrm rot="15652064">
                  <a:off x="6050212" y="4144722"/>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6" name="フローチャート: 端子 205"/>
                <p:cNvSpPr/>
                <p:nvPr/>
              </p:nvSpPr>
              <p:spPr>
                <a:xfrm rot="11993485">
                  <a:off x="6188085" y="4098735"/>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7" name="フローチャート: 端子 206"/>
                <p:cNvSpPr/>
                <p:nvPr/>
              </p:nvSpPr>
              <p:spPr>
                <a:xfrm rot="2345590">
                  <a:off x="6269080" y="4212593"/>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8" name="フローチャート: 端子 207"/>
                <p:cNvSpPr/>
                <p:nvPr/>
              </p:nvSpPr>
              <p:spPr>
                <a:xfrm rot="3242961">
                  <a:off x="6191143" y="4117357"/>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9" name="フローチャート: 端子 208"/>
                <p:cNvSpPr/>
                <p:nvPr/>
              </p:nvSpPr>
              <p:spPr>
                <a:xfrm rot="15321283">
                  <a:off x="6210694" y="4469812"/>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0" name="角丸四角形 209"/>
                <p:cNvSpPr/>
                <p:nvPr/>
              </p:nvSpPr>
              <p:spPr>
                <a:xfrm rot="15730156">
                  <a:off x="6182502" y="4335188"/>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1" name="フローチャート: 端子 210"/>
                <p:cNvSpPr/>
                <p:nvPr/>
              </p:nvSpPr>
              <p:spPr>
                <a:xfrm rot="14613482">
                  <a:off x="6281727" y="4640511"/>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2" name="フローチャート: 端子 211"/>
                <p:cNvSpPr/>
                <p:nvPr/>
              </p:nvSpPr>
              <p:spPr>
                <a:xfrm rot="17168074">
                  <a:off x="6079526" y="4498001"/>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3" name="フローチャート: 端子 212"/>
                <p:cNvSpPr/>
                <p:nvPr/>
              </p:nvSpPr>
              <p:spPr>
                <a:xfrm rot="15970768">
                  <a:off x="6063936" y="463010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4" name="フローチャート: 端子 213"/>
                <p:cNvSpPr/>
                <p:nvPr/>
              </p:nvSpPr>
              <p:spPr>
                <a:xfrm>
                  <a:off x="6319882" y="4125903"/>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5" name="直線コネクタ 214"/>
                <p:cNvCxnSpPr/>
                <p:nvPr/>
              </p:nvCxnSpPr>
              <p:spPr>
                <a:xfrm flipV="1">
                  <a:off x="5730067" y="4779058"/>
                  <a:ext cx="1576763" cy="5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16" name="グループ化 215"/>
                <p:cNvGrpSpPr/>
                <p:nvPr/>
              </p:nvGrpSpPr>
              <p:grpSpPr>
                <a:xfrm rot="21166443">
                  <a:off x="6390493" y="3885798"/>
                  <a:ext cx="807489" cy="837428"/>
                  <a:chOff x="6413771" y="3931809"/>
                  <a:chExt cx="807489" cy="837428"/>
                </a:xfrm>
              </p:grpSpPr>
              <p:cxnSp>
                <p:nvCxnSpPr>
                  <p:cNvPr id="233" name="直線コネクタ 232"/>
                  <p:cNvCxnSpPr/>
                  <p:nvPr/>
                </p:nvCxnSpPr>
                <p:spPr>
                  <a:xfrm>
                    <a:off x="6442902" y="4105144"/>
                    <a:ext cx="0" cy="5777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4" name="直線コネクタ 233"/>
                  <p:cNvCxnSpPr/>
                  <p:nvPr/>
                </p:nvCxnSpPr>
                <p:spPr>
                  <a:xfrm>
                    <a:off x="6526858" y="3931809"/>
                    <a:ext cx="0" cy="5777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5" name="直線コネクタ 234"/>
                  <p:cNvCxnSpPr/>
                  <p:nvPr/>
                </p:nvCxnSpPr>
                <p:spPr>
                  <a:xfrm flipH="1">
                    <a:off x="6442902" y="3951401"/>
                    <a:ext cx="83956" cy="15267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6" name="直線コネクタ 235"/>
                  <p:cNvCxnSpPr/>
                  <p:nvPr/>
                </p:nvCxnSpPr>
                <p:spPr>
                  <a:xfrm flipH="1">
                    <a:off x="6442902" y="4496130"/>
                    <a:ext cx="83956" cy="15267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7" name="直線コネクタ 236"/>
                  <p:cNvCxnSpPr/>
                  <p:nvPr/>
                </p:nvCxnSpPr>
                <p:spPr>
                  <a:xfrm flipH="1" flipV="1">
                    <a:off x="6446722" y="4635281"/>
                    <a:ext cx="702811" cy="523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8" name="直線コネクタ 237"/>
                  <p:cNvCxnSpPr/>
                  <p:nvPr/>
                </p:nvCxnSpPr>
                <p:spPr>
                  <a:xfrm flipH="1" flipV="1">
                    <a:off x="6545572" y="4489105"/>
                    <a:ext cx="671539" cy="70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9" name="直線コネクタ 238"/>
                  <p:cNvCxnSpPr/>
                  <p:nvPr/>
                </p:nvCxnSpPr>
                <p:spPr>
                  <a:xfrm flipH="1" flipV="1">
                    <a:off x="6518449" y="4160363"/>
                    <a:ext cx="702811" cy="523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0" name="直線コネクタ 239"/>
                  <p:cNvCxnSpPr/>
                  <p:nvPr/>
                </p:nvCxnSpPr>
                <p:spPr>
                  <a:xfrm flipH="1">
                    <a:off x="7098692" y="4173892"/>
                    <a:ext cx="83956" cy="15267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1" name="直線コネクタ 240"/>
                  <p:cNvCxnSpPr/>
                  <p:nvPr/>
                </p:nvCxnSpPr>
                <p:spPr>
                  <a:xfrm flipH="1">
                    <a:off x="7133155" y="4496130"/>
                    <a:ext cx="83956" cy="15267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2" name="直線コネクタ 241"/>
                  <p:cNvCxnSpPr/>
                  <p:nvPr/>
                </p:nvCxnSpPr>
                <p:spPr>
                  <a:xfrm>
                    <a:off x="7108677" y="4079428"/>
                    <a:ext cx="0" cy="5777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3" name="直線コネクタ 242"/>
                  <p:cNvCxnSpPr/>
                  <p:nvPr/>
                </p:nvCxnSpPr>
                <p:spPr>
                  <a:xfrm>
                    <a:off x="7217111" y="3931809"/>
                    <a:ext cx="0" cy="5777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4" name="直線コネクタ 243"/>
                  <p:cNvCxnSpPr/>
                  <p:nvPr/>
                </p:nvCxnSpPr>
                <p:spPr>
                  <a:xfrm flipH="1">
                    <a:off x="7118687" y="3949401"/>
                    <a:ext cx="83956" cy="15267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45" name="楕円 244"/>
                  <p:cNvSpPr/>
                  <p:nvPr/>
                </p:nvSpPr>
                <p:spPr>
                  <a:xfrm>
                    <a:off x="6498102" y="4635887"/>
                    <a:ext cx="139153" cy="1333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6" name="楕円 245"/>
                  <p:cNvSpPr/>
                  <p:nvPr/>
                </p:nvSpPr>
                <p:spPr>
                  <a:xfrm>
                    <a:off x="6922516" y="4635887"/>
                    <a:ext cx="139153" cy="1333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7" name="直方体 246"/>
                  <p:cNvSpPr/>
                  <p:nvPr/>
                </p:nvSpPr>
                <p:spPr>
                  <a:xfrm>
                    <a:off x="6610813" y="4114981"/>
                    <a:ext cx="421814" cy="482600"/>
                  </a:xfrm>
                  <a:prstGeom prst="cube">
                    <a:avLst>
                      <a:gd name="adj" fmla="val 19737"/>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8" name="直線コネクタ 247"/>
                  <p:cNvCxnSpPr/>
                  <p:nvPr/>
                </p:nvCxnSpPr>
                <p:spPr>
                  <a:xfrm flipH="1" flipV="1">
                    <a:off x="6413771" y="4311475"/>
                    <a:ext cx="702811" cy="523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17" name="グループ化 216"/>
                <p:cNvGrpSpPr/>
                <p:nvPr/>
              </p:nvGrpSpPr>
              <p:grpSpPr>
                <a:xfrm>
                  <a:off x="5631998" y="3928929"/>
                  <a:ext cx="397268" cy="854704"/>
                  <a:chOff x="8899132" y="3294076"/>
                  <a:chExt cx="397268" cy="854704"/>
                </a:xfrm>
              </p:grpSpPr>
              <p:sp>
                <p:nvSpPr>
                  <p:cNvPr id="220" name="楕円 219"/>
                  <p:cNvSpPr/>
                  <p:nvPr/>
                </p:nvSpPr>
                <p:spPr>
                  <a:xfrm>
                    <a:off x="9043942" y="3294076"/>
                    <a:ext cx="163996" cy="167696"/>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1" name="角丸四角形 220"/>
                  <p:cNvSpPr/>
                  <p:nvPr/>
                </p:nvSpPr>
                <p:spPr>
                  <a:xfrm rot="16200000">
                    <a:off x="8978418" y="3530306"/>
                    <a:ext cx="298053" cy="160986"/>
                  </a:xfrm>
                  <a:prstGeom prst="roundRect">
                    <a:avLst>
                      <a:gd name="adj" fmla="val 28667"/>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2" name="フローチャート: 端子 221"/>
                  <p:cNvSpPr/>
                  <p:nvPr/>
                </p:nvSpPr>
                <p:spPr>
                  <a:xfrm rot="17341395">
                    <a:off x="8953222" y="3539948"/>
                    <a:ext cx="191451" cy="71543"/>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3" name="フローチャート: 端子 222"/>
                  <p:cNvSpPr/>
                  <p:nvPr/>
                </p:nvSpPr>
                <p:spPr>
                  <a:xfrm rot="20779568">
                    <a:off x="8899132" y="3597174"/>
                    <a:ext cx="191451" cy="71543"/>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4" name="フローチャート: 端子 223"/>
                  <p:cNvSpPr/>
                  <p:nvPr/>
                </p:nvSpPr>
                <p:spPr>
                  <a:xfrm rot="14400623">
                    <a:off x="9121569" y="3532551"/>
                    <a:ext cx="191451" cy="71543"/>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5" name="フローチャート: 端子 224"/>
                  <p:cNvSpPr/>
                  <p:nvPr/>
                </p:nvSpPr>
                <p:spPr>
                  <a:xfrm rot="15653842">
                    <a:off x="9164903" y="3654561"/>
                    <a:ext cx="191451" cy="71543"/>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6" name="フローチャート: 端子 225"/>
                  <p:cNvSpPr/>
                  <p:nvPr/>
                </p:nvSpPr>
                <p:spPr>
                  <a:xfrm rot="16509924">
                    <a:off x="8986415" y="3860861"/>
                    <a:ext cx="191451" cy="71543"/>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7" name="角丸四角形 226"/>
                  <p:cNvSpPr/>
                  <p:nvPr/>
                </p:nvSpPr>
                <p:spPr>
                  <a:xfrm rot="16200000">
                    <a:off x="9067179" y="3694492"/>
                    <a:ext cx="120532" cy="160986"/>
                  </a:xfrm>
                  <a:prstGeom prst="roundRect">
                    <a:avLst>
                      <a:gd name="adj" fmla="val 28667"/>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8" name="フローチャート: 端子 227"/>
                  <p:cNvSpPr/>
                  <p:nvPr/>
                </p:nvSpPr>
                <p:spPr>
                  <a:xfrm rot="16200000">
                    <a:off x="8983800" y="4011538"/>
                    <a:ext cx="191451" cy="71543"/>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9" name="フローチャート: 端子 228"/>
                  <p:cNvSpPr/>
                  <p:nvPr/>
                </p:nvSpPr>
                <p:spPr>
                  <a:xfrm rot="15454644">
                    <a:off x="9090089" y="3857994"/>
                    <a:ext cx="191451" cy="71543"/>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0" name="フローチャート: 端子 229"/>
                  <p:cNvSpPr/>
                  <p:nvPr/>
                </p:nvSpPr>
                <p:spPr>
                  <a:xfrm rot="16200000">
                    <a:off x="9108026" y="4017283"/>
                    <a:ext cx="191451" cy="71543"/>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1" name="フローチャート: 論理積ゲート 230"/>
                  <p:cNvSpPr/>
                  <p:nvPr/>
                </p:nvSpPr>
                <p:spPr>
                  <a:xfrm rot="5400000">
                    <a:off x="8877701" y="3739495"/>
                    <a:ext cx="152399" cy="101181"/>
                  </a:xfrm>
                  <a:prstGeom prst="flowChartDelay">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2" name="直線コネクタ 231"/>
                  <p:cNvCxnSpPr/>
                  <p:nvPr/>
                </p:nvCxnSpPr>
                <p:spPr>
                  <a:xfrm>
                    <a:off x="8953900" y="3575558"/>
                    <a:ext cx="0" cy="162480"/>
                  </a:xfrm>
                  <a:prstGeom prst="line">
                    <a:avLst/>
                  </a:prstGeom>
                  <a:ln w="508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218" name="テキスト ボックス 217"/>
                <p:cNvSpPr txBox="1"/>
                <p:nvPr/>
              </p:nvSpPr>
              <p:spPr>
                <a:xfrm>
                  <a:off x="5970608" y="3666991"/>
                  <a:ext cx="356625" cy="230832"/>
                </a:xfrm>
                <a:prstGeom prst="rect">
                  <a:avLst/>
                </a:prstGeom>
                <a:noFill/>
              </p:spPr>
              <p:txBody>
                <a:bodyPr wrap="square" rtlCol="0">
                  <a:spAutoFit/>
                </a:bodyPr>
                <a:lstStyle/>
                <a:p>
                  <a:pPr algn="ctr"/>
                  <a:r>
                    <a:rPr kumimoji="1" lang="ja-JP" altLang="en-US" sz="900" b="1" dirty="0">
                      <a:solidFill>
                        <a:schemeClr val="accent2"/>
                      </a:solidFill>
                      <a:latin typeface="ＭＳ ゴシック" panose="020B0609070205080204" pitchFamily="49" charset="-128"/>
                      <a:ea typeface="ＭＳ ゴシック" panose="020B0609070205080204" pitchFamily="49" charset="-128"/>
                    </a:rPr>
                    <a:t>！</a:t>
                  </a:r>
                </a:p>
              </p:txBody>
            </p:sp>
            <p:sp>
              <p:nvSpPr>
                <p:cNvPr id="219" name="左矢印 218"/>
                <p:cNvSpPr/>
                <p:nvPr/>
              </p:nvSpPr>
              <p:spPr>
                <a:xfrm>
                  <a:off x="6605221" y="3951738"/>
                  <a:ext cx="332320" cy="119180"/>
                </a:xfrm>
                <a:prstGeom prst="leftArrow">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51" name="爆発 2 250"/>
              <p:cNvSpPr/>
              <p:nvPr/>
            </p:nvSpPr>
            <p:spPr>
              <a:xfrm rot="1430352">
                <a:off x="8707354" y="2209343"/>
                <a:ext cx="227416" cy="195043"/>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53" name="グループ化 252"/>
            <p:cNvGrpSpPr/>
            <p:nvPr/>
          </p:nvGrpSpPr>
          <p:grpSpPr>
            <a:xfrm rot="785196">
              <a:off x="8383543" y="2228360"/>
              <a:ext cx="113705" cy="154507"/>
              <a:chOff x="5733129" y="4960092"/>
              <a:chExt cx="220225" cy="391956"/>
            </a:xfrm>
          </p:grpSpPr>
          <p:sp>
            <p:nvSpPr>
              <p:cNvPr id="254" name="月 253"/>
              <p:cNvSpPr/>
              <p:nvPr/>
            </p:nvSpPr>
            <p:spPr>
              <a:xfrm rot="7457394">
                <a:off x="5831863" y="5230557"/>
                <a:ext cx="63893" cy="179089"/>
              </a:xfrm>
              <a:prstGeom prst="moon">
                <a:avLst>
                  <a:gd name="adj" fmla="val 16649"/>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5" name="月 254"/>
              <p:cNvSpPr/>
              <p:nvPr/>
            </p:nvSpPr>
            <p:spPr>
              <a:xfrm rot="9623753">
                <a:off x="5734878" y="5111757"/>
                <a:ext cx="63893" cy="179089"/>
              </a:xfrm>
              <a:prstGeom prst="moon">
                <a:avLst>
                  <a:gd name="adj" fmla="val 16649"/>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6" name="月 255"/>
              <p:cNvSpPr/>
              <p:nvPr/>
            </p:nvSpPr>
            <p:spPr>
              <a:xfrm rot="11865702">
                <a:off x="5733129" y="4960092"/>
                <a:ext cx="63893" cy="179089"/>
              </a:xfrm>
              <a:prstGeom prst="moon">
                <a:avLst>
                  <a:gd name="adj" fmla="val 16649"/>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57" name="テキスト ボックス 256"/>
            <p:cNvSpPr txBox="1"/>
            <p:nvPr/>
          </p:nvSpPr>
          <p:spPr>
            <a:xfrm>
              <a:off x="9036446" y="2272747"/>
              <a:ext cx="617582" cy="169277"/>
            </a:xfrm>
            <a:prstGeom prst="rect">
              <a:avLst/>
            </a:prstGeom>
            <a:noFill/>
          </p:spPr>
          <p:txBody>
            <a:bodyPr wrap="square" rtlCol="0">
              <a:spAutoFit/>
            </a:bodyPr>
            <a:lstStyle/>
            <a:p>
              <a:pPr algn="ctr"/>
              <a:r>
                <a:rPr kumimoji="1" lang="ja-JP" altLang="en-US" sz="500" b="1" dirty="0">
                  <a:latin typeface="ＭＳ ゴシック" panose="020B0609070205080204" pitchFamily="49" charset="-128"/>
                  <a:ea typeface="ＭＳ ゴシック" panose="020B0609070205080204" pitchFamily="49" charset="-128"/>
                </a:rPr>
                <a:t>＼｜／</a:t>
              </a:r>
            </a:p>
          </p:txBody>
        </p:sp>
      </p:grpSp>
      <p:grpSp>
        <p:nvGrpSpPr>
          <p:cNvPr id="259" name="グループ化 258"/>
          <p:cNvGrpSpPr/>
          <p:nvPr/>
        </p:nvGrpSpPr>
        <p:grpSpPr>
          <a:xfrm>
            <a:off x="4962429" y="2465749"/>
            <a:ext cx="1384956" cy="921803"/>
            <a:chOff x="1203736" y="4919227"/>
            <a:chExt cx="1384956" cy="921803"/>
          </a:xfrm>
        </p:grpSpPr>
        <p:sp>
          <p:nvSpPr>
            <p:cNvPr id="260" name="楕円 259"/>
            <p:cNvSpPr/>
            <p:nvPr/>
          </p:nvSpPr>
          <p:spPr>
            <a:xfrm rot="20784587">
              <a:off x="1914062" y="4919227"/>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1" name="角丸四角形 260"/>
            <p:cNvSpPr/>
            <p:nvPr/>
          </p:nvSpPr>
          <p:spPr>
            <a:xfrm rot="15867725">
              <a:off x="1989187" y="5145731"/>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2" name="フローチャート: 端子 261"/>
            <p:cNvSpPr/>
            <p:nvPr/>
          </p:nvSpPr>
          <p:spPr>
            <a:xfrm rot="6873630">
              <a:off x="1929684" y="5173492"/>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3" name="角丸四角形 262"/>
            <p:cNvSpPr/>
            <p:nvPr/>
          </p:nvSpPr>
          <p:spPr>
            <a:xfrm rot="16735538">
              <a:off x="2105049" y="5331010"/>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4" name="フローチャート: 端子 263"/>
            <p:cNvSpPr/>
            <p:nvPr/>
          </p:nvSpPr>
          <p:spPr>
            <a:xfrm rot="19332974">
              <a:off x="1970438" y="5465029"/>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5" name="正方形/長方形 264"/>
            <p:cNvSpPr/>
            <p:nvPr/>
          </p:nvSpPr>
          <p:spPr>
            <a:xfrm>
              <a:off x="1476333" y="5763772"/>
              <a:ext cx="69026" cy="66133"/>
            </a:xfrm>
            <a:prstGeom prst="rect">
              <a:avLst/>
            </a:prstGeom>
            <a:solidFill>
              <a:schemeClr val="tx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6" name="フローチャート: 端子 265"/>
            <p:cNvSpPr/>
            <p:nvPr/>
          </p:nvSpPr>
          <p:spPr>
            <a:xfrm rot="6877654">
              <a:off x="1852492" y="5595993"/>
              <a:ext cx="252462" cy="8881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7" name="爆発 2 266"/>
            <p:cNvSpPr/>
            <p:nvPr/>
          </p:nvSpPr>
          <p:spPr>
            <a:xfrm>
              <a:off x="2146931" y="5311818"/>
              <a:ext cx="188737" cy="147835"/>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8" name="フローチャート: 端子 267"/>
            <p:cNvSpPr/>
            <p:nvPr/>
          </p:nvSpPr>
          <p:spPr>
            <a:xfrm rot="14549011">
              <a:off x="2161181" y="5500802"/>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9" name="フローチャート: 端子 268"/>
            <p:cNvSpPr/>
            <p:nvPr/>
          </p:nvSpPr>
          <p:spPr>
            <a:xfrm rot="3663928">
              <a:off x="2221518" y="5654872"/>
              <a:ext cx="252462" cy="8881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0" name="フローチャート: 端子 269"/>
            <p:cNvSpPr/>
            <p:nvPr/>
          </p:nvSpPr>
          <p:spPr>
            <a:xfrm rot="8173733">
              <a:off x="1854253" y="5295755"/>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1" name="平行四辺形 270"/>
            <p:cNvSpPr/>
            <p:nvPr/>
          </p:nvSpPr>
          <p:spPr>
            <a:xfrm rot="996810">
              <a:off x="1481480" y="5627167"/>
              <a:ext cx="491932" cy="107829"/>
            </a:xfrm>
            <a:prstGeom prst="parallelogram">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2" name="楕円 271"/>
            <p:cNvSpPr/>
            <p:nvPr/>
          </p:nvSpPr>
          <p:spPr>
            <a:xfrm>
              <a:off x="1537700" y="5674487"/>
              <a:ext cx="63132" cy="7045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3" name="楕円 272"/>
            <p:cNvSpPr/>
            <p:nvPr/>
          </p:nvSpPr>
          <p:spPr>
            <a:xfrm>
              <a:off x="1779690" y="5732621"/>
              <a:ext cx="63132" cy="7045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4" name="平行四辺形 273"/>
            <p:cNvSpPr/>
            <p:nvPr/>
          </p:nvSpPr>
          <p:spPr>
            <a:xfrm rot="948953">
              <a:off x="1827946" y="5355087"/>
              <a:ext cx="258250" cy="325595"/>
            </a:xfrm>
            <a:prstGeom prst="parallelogram">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5" name="フローチャート: 端子 274"/>
            <p:cNvSpPr/>
            <p:nvPr/>
          </p:nvSpPr>
          <p:spPr>
            <a:xfrm rot="2374193">
              <a:off x="2125464" y="5134309"/>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6" name="フローチャート: 端子 275"/>
            <p:cNvSpPr/>
            <p:nvPr/>
          </p:nvSpPr>
          <p:spPr>
            <a:xfrm rot="20152345">
              <a:off x="2107354" y="524007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7" name="正方形/長方形 276"/>
            <p:cNvSpPr/>
            <p:nvPr/>
          </p:nvSpPr>
          <p:spPr>
            <a:xfrm rot="1038108">
              <a:off x="1568682" y="5434152"/>
              <a:ext cx="229312" cy="191738"/>
            </a:xfrm>
            <a:prstGeom prst="rect">
              <a:avLst/>
            </a:prstGeom>
            <a:solidFill>
              <a:schemeClr val="tx1"/>
            </a:solidFill>
            <a:ln w="317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78" name="直線コネクタ 277"/>
            <p:cNvCxnSpPr/>
            <p:nvPr/>
          </p:nvCxnSpPr>
          <p:spPr>
            <a:xfrm>
              <a:off x="1458392" y="5827714"/>
              <a:ext cx="11303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79" name="テキスト ボックス 278"/>
            <p:cNvSpPr txBox="1"/>
            <p:nvPr/>
          </p:nvSpPr>
          <p:spPr>
            <a:xfrm>
              <a:off x="1203736" y="5671753"/>
              <a:ext cx="617582" cy="169277"/>
            </a:xfrm>
            <a:prstGeom prst="rect">
              <a:avLst/>
            </a:prstGeom>
            <a:noFill/>
          </p:spPr>
          <p:txBody>
            <a:bodyPr wrap="square" rtlCol="0">
              <a:spAutoFit/>
            </a:bodyPr>
            <a:lstStyle/>
            <a:p>
              <a:pPr algn="ctr"/>
              <a:r>
                <a:rPr kumimoji="1" lang="ja-JP" altLang="en-US" sz="500" b="1" dirty="0">
                  <a:latin typeface="ＭＳ ゴシック" panose="020B0609070205080204" pitchFamily="49" charset="-128"/>
                  <a:ea typeface="ＭＳ ゴシック" panose="020B0609070205080204" pitchFamily="49" charset="-128"/>
                </a:rPr>
                <a:t>＼｜／</a:t>
              </a:r>
            </a:p>
          </p:txBody>
        </p:sp>
        <p:sp>
          <p:nvSpPr>
            <p:cNvPr id="280" name="左カーブ矢印 279"/>
            <p:cNvSpPr/>
            <p:nvPr/>
          </p:nvSpPr>
          <p:spPr>
            <a:xfrm>
              <a:off x="2333718" y="5266580"/>
              <a:ext cx="123241" cy="328583"/>
            </a:xfrm>
            <a:prstGeom prst="curvedLeftArrow">
              <a:avLst>
                <a:gd name="adj1" fmla="val 25000"/>
                <a:gd name="adj2" fmla="val 83760"/>
                <a:gd name="adj3" fmla="val 43034"/>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281" name="角丸四角形吹き出し 280"/>
          <p:cNvSpPr/>
          <p:nvPr/>
        </p:nvSpPr>
        <p:spPr>
          <a:xfrm>
            <a:off x="6550693" y="2551756"/>
            <a:ext cx="3011646" cy="871957"/>
          </a:xfrm>
          <a:prstGeom prst="wedgeRoundRectCallout">
            <a:avLst>
              <a:gd name="adj1" fmla="val -59588"/>
              <a:gd name="adj2" fmla="val 17542"/>
              <a:gd name="adj3" fmla="val 16667"/>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2" name="テキスト ボックス 281"/>
          <p:cNvSpPr txBox="1"/>
          <p:nvPr/>
        </p:nvSpPr>
        <p:spPr>
          <a:xfrm>
            <a:off x="6543065" y="2591492"/>
            <a:ext cx="2987574" cy="646331"/>
          </a:xfrm>
          <a:prstGeom prst="rect">
            <a:avLst/>
          </a:prstGeom>
          <a:noFill/>
        </p:spPr>
        <p:txBody>
          <a:bodyPr wrap="square" rtlCol="0">
            <a:spAutoFit/>
          </a:bodyPr>
          <a:lstStyle/>
          <a:p>
            <a:r>
              <a:rPr kumimoji="1" lang="ja-JP" altLang="en-US" sz="1200" dirty="0"/>
              <a:t>重量物をカートに載せて運搬中、床面の障害物を避けるために、カートを浮かそうと持ち上げた際に腰部に痛みが生じた。</a:t>
            </a:r>
          </a:p>
        </p:txBody>
      </p:sp>
      <p:grpSp>
        <p:nvGrpSpPr>
          <p:cNvPr id="283" name="グループ化 282"/>
          <p:cNvGrpSpPr/>
          <p:nvPr/>
        </p:nvGrpSpPr>
        <p:grpSpPr>
          <a:xfrm>
            <a:off x="6502654" y="4795798"/>
            <a:ext cx="2108262" cy="1872154"/>
            <a:chOff x="4297558" y="4954324"/>
            <a:chExt cx="1464710" cy="1154572"/>
          </a:xfrm>
        </p:grpSpPr>
        <p:cxnSp>
          <p:nvCxnSpPr>
            <p:cNvPr id="284" name="直線コネクタ 283"/>
            <p:cNvCxnSpPr/>
            <p:nvPr/>
          </p:nvCxnSpPr>
          <p:spPr>
            <a:xfrm>
              <a:off x="4652892" y="6105489"/>
              <a:ext cx="108142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85" name="グループ化 284"/>
            <p:cNvGrpSpPr/>
            <p:nvPr/>
          </p:nvGrpSpPr>
          <p:grpSpPr>
            <a:xfrm>
              <a:off x="5368272" y="5145080"/>
              <a:ext cx="393996" cy="963816"/>
              <a:chOff x="5180581" y="5144149"/>
              <a:chExt cx="393996" cy="963816"/>
            </a:xfrm>
          </p:grpSpPr>
          <p:sp>
            <p:nvSpPr>
              <p:cNvPr id="294" name="楕円 293"/>
              <p:cNvSpPr/>
              <p:nvPr/>
            </p:nvSpPr>
            <p:spPr>
              <a:xfrm rot="20784587">
                <a:off x="5263840" y="5144149"/>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5" name="角丸四角形 294"/>
              <p:cNvSpPr/>
              <p:nvPr/>
            </p:nvSpPr>
            <p:spPr>
              <a:xfrm rot="16200000">
                <a:off x="5214303" y="5397428"/>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6" name="フローチャート: 端子 295"/>
              <p:cNvSpPr/>
              <p:nvPr/>
            </p:nvSpPr>
            <p:spPr>
              <a:xfrm rot="8600477">
                <a:off x="5200307" y="539354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7" name="角丸四角形 296"/>
              <p:cNvSpPr/>
              <p:nvPr/>
            </p:nvSpPr>
            <p:spPr>
              <a:xfrm rot="16200000">
                <a:off x="5310262" y="5623693"/>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8" name="フローチャート: 端子 297"/>
              <p:cNvSpPr/>
              <p:nvPr/>
            </p:nvSpPr>
            <p:spPr>
              <a:xfrm rot="16744770">
                <a:off x="5211768" y="5790139"/>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9" name="フローチャート: 端子 298"/>
              <p:cNvSpPr/>
              <p:nvPr/>
            </p:nvSpPr>
            <p:spPr>
              <a:xfrm rot="7154851">
                <a:off x="5136192" y="5937326"/>
                <a:ext cx="252462" cy="8881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0" name="フローチャート: 端子 299"/>
              <p:cNvSpPr/>
              <p:nvPr/>
            </p:nvSpPr>
            <p:spPr>
              <a:xfrm rot="13735459">
                <a:off x="5373992" y="5781077"/>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1" name="フローチャート: 端子 300"/>
              <p:cNvSpPr/>
              <p:nvPr/>
            </p:nvSpPr>
            <p:spPr>
              <a:xfrm rot="5400000">
                <a:off x="5386686" y="5928831"/>
                <a:ext cx="252462" cy="8881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2" name="フローチャート: 端子 301"/>
              <p:cNvSpPr/>
              <p:nvPr/>
            </p:nvSpPr>
            <p:spPr>
              <a:xfrm rot="5970395">
                <a:off x="5116859" y="5517032"/>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3" name="フローチャート: 端子 302"/>
              <p:cNvSpPr/>
              <p:nvPr/>
            </p:nvSpPr>
            <p:spPr>
              <a:xfrm rot="12321376">
                <a:off x="5367601" y="551111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86" name="稲妻 285"/>
            <p:cNvSpPr/>
            <p:nvPr/>
          </p:nvSpPr>
          <p:spPr>
            <a:xfrm rot="10981886">
              <a:off x="4346609" y="5005147"/>
              <a:ext cx="70938" cy="314038"/>
            </a:xfrm>
            <a:prstGeom prst="lightningBol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7" name="稲妻 286"/>
            <p:cNvSpPr/>
            <p:nvPr/>
          </p:nvSpPr>
          <p:spPr>
            <a:xfrm rot="7424812">
              <a:off x="4711596" y="4832774"/>
              <a:ext cx="70938" cy="314038"/>
            </a:xfrm>
            <a:prstGeom prst="lightningBol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8" name="テキスト ボックス 287"/>
            <p:cNvSpPr txBox="1"/>
            <p:nvPr/>
          </p:nvSpPr>
          <p:spPr>
            <a:xfrm>
              <a:off x="4297558" y="5302718"/>
              <a:ext cx="1267469" cy="313183"/>
            </a:xfrm>
            <a:prstGeom prst="rect">
              <a:avLst/>
            </a:prstGeom>
            <a:noFill/>
          </p:spPr>
          <p:txBody>
            <a:bodyPr wrap="square" rtlCol="0">
              <a:spAutoFit/>
            </a:bodyPr>
            <a:lstStyle/>
            <a:p>
              <a:r>
                <a:rPr kumimoji="1" lang="ja-JP" altLang="en-US" sz="900" b="1" dirty="0">
                  <a:latin typeface="ＭＳ ゴシック" panose="020B0609070205080204" pitchFamily="49" charset="-128"/>
                  <a:ea typeface="ＭＳ ゴシック" panose="020B0609070205080204" pitchFamily="49" charset="-128"/>
                </a:rPr>
                <a:t>皆さん</a:t>
              </a:r>
              <a:endParaRPr kumimoji="1" lang="en-US" altLang="ja-JP" sz="900" b="1" dirty="0">
                <a:latin typeface="ＭＳ ゴシック" panose="020B0609070205080204" pitchFamily="49" charset="-128"/>
                <a:ea typeface="ＭＳ ゴシック" panose="020B0609070205080204" pitchFamily="49" charset="-128"/>
              </a:endParaRPr>
            </a:p>
            <a:p>
              <a:r>
                <a:rPr kumimoji="1" lang="ja-JP" altLang="en-US" sz="900" b="1" dirty="0">
                  <a:latin typeface="ＭＳ ゴシック" panose="020B0609070205080204" pitchFamily="49" charset="-128"/>
                  <a:ea typeface="ＭＳ ゴシック" panose="020B0609070205080204" pitchFamily="49" charset="-128"/>
                </a:rPr>
                <a:t>転倒事故が多発中です。</a:t>
              </a:r>
              <a:endParaRPr kumimoji="1" lang="en-US" altLang="ja-JP" sz="900" b="1" dirty="0">
                <a:latin typeface="ＭＳ ゴシック" panose="020B0609070205080204" pitchFamily="49" charset="-128"/>
                <a:ea typeface="ＭＳ ゴシック" panose="020B0609070205080204" pitchFamily="49" charset="-128"/>
              </a:endParaRPr>
            </a:p>
            <a:p>
              <a:r>
                <a:rPr kumimoji="1" lang="ja-JP" altLang="en-US" sz="900" b="1" dirty="0">
                  <a:latin typeface="ＭＳ ゴシック" panose="020B0609070205080204" pitchFamily="49" charset="-128"/>
                  <a:ea typeface="ＭＳ ゴシック" panose="020B0609070205080204" pitchFamily="49" charset="-128"/>
                </a:rPr>
                <a:t>絶対に走らないで下さい。</a:t>
              </a:r>
            </a:p>
          </p:txBody>
        </p:sp>
        <p:sp>
          <p:nvSpPr>
            <p:cNvPr id="289" name="テキスト ボックス 288"/>
            <p:cNvSpPr txBox="1"/>
            <p:nvPr/>
          </p:nvSpPr>
          <p:spPr>
            <a:xfrm>
              <a:off x="5364585" y="4981374"/>
              <a:ext cx="356625" cy="156592"/>
            </a:xfrm>
            <a:prstGeom prst="rect">
              <a:avLst/>
            </a:prstGeom>
            <a:noFill/>
          </p:spPr>
          <p:txBody>
            <a:bodyPr wrap="square" rtlCol="0">
              <a:spAutoFit/>
            </a:bodyPr>
            <a:lstStyle/>
            <a:p>
              <a:pPr algn="ctr"/>
              <a:r>
                <a:rPr kumimoji="1" lang="ja-JP" altLang="en-US" sz="1050" b="1" dirty="0">
                  <a:solidFill>
                    <a:schemeClr val="accent2"/>
                  </a:solidFill>
                  <a:latin typeface="ＭＳ ゴシック" panose="020B0609070205080204" pitchFamily="49" charset="-128"/>
                  <a:ea typeface="ＭＳ ゴシック" panose="020B0609070205080204" pitchFamily="49" charset="-128"/>
                </a:rPr>
                <a:t>！</a:t>
              </a:r>
            </a:p>
          </p:txBody>
        </p:sp>
        <p:sp>
          <p:nvSpPr>
            <p:cNvPr id="290" name="テキスト ボックス 289"/>
            <p:cNvSpPr txBox="1"/>
            <p:nvPr/>
          </p:nvSpPr>
          <p:spPr>
            <a:xfrm rot="1327521">
              <a:off x="4398502" y="4962242"/>
              <a:ext cx="267767" cy="142356"/>
            </a:xfrm>
            <a:prstGeom prst="rect">
              <a:avLst/>
            </a:prstGeom>
            <a:noFill/>
          </p:spPr>
          <p:txBody>
            <a:bodyPr wrap="square" rtlCol="0">
              <a:spAutoFit/>
            </a:bodyPr>
            <a:lstStyle/>
            <a:p>
              <a:pPr algn="ctr"/>
              <a:r>
                <a:rPr kumimoji="1" lang="ja-JP" altLang="en-US" sz="900" dirty="0">
                  <a:latin typeface="ＭＳ ゴシック" panose="020B0609070205080204" pitchFamily="49" charset="-128"/>
                  <a:ea typeface="ＭＳ ゴシック" panose="020B0609070205080204" pitchFamily="49" charset="-128"/>
                </a:rPr>
                <a:t>♪</a:t>
              </a:r>
            </a:p>
          </p:txBody>
        </p:sp>
        <p:sp>
          <p:nvSpPr>
            <p:cNvPr id="291" name="テキスト ボックス 290"/>
            <p:cNvSpPr txBox="1"/>
            <p:nvPr/>
          </p:nvSpPr>
          <p:spPr>
            <a:xfrm rot="20013599">
              <a:off x="4681010" y="5162646"/>
              <a:ext cx="267767" cy="142356"/>
            </a:xfrm>
            <a:prstGeom prst="rect">
              <a:avLst/>
            </a:prstGeom>
            <a:noFill/>
          </p:spPr>
          <p:txBody>
            <a:bodyPr wrap="square" rtlCol="0">
              <a:spAutoFit/>
            </a:bodyPr>
            <a:lstStyle/>
            <a:p>
              <a:pPr algn="ctr"/>
              <a:r>
                <a:rPr kumimoji="1" lang="ja-JP" altLang="en-US" sz="900" dirty="0">
                  <a:latin typeface="ＭＳ ゴシック" panose="020B0609070205080204" pitchFamily="49" charset="-128"/>
                  <a:ea typeface="ＭＳ ゴシック" panose="020B0609070205080204" pitchFamily="49" charset="-128"/>
                </a:rPr>
                <a:t>♪</a:t>
              </a:r>
            </a:p>
          </p:txBody>
        </p:sp>
        <p:sp>
          <p:nvSpPr>
            <p:cNvPr id="292" name="テキスト ボックス 291"/>
            <p:cNvSpPr txBox="1"/>
            <p:nvPr/>
          </p:nvSpPr>
          <p:spPr>
            <a:xfrm rot="1553548">
              <a:off x="5056985" y="5041147"/>
              <a:ext cx="267767" cy="142356"/>
            </a:xfrm>
            <a:prstGeom prst="rect">
              <a:avLst/>
            </a:prstGeom>
            <a:noFill/>
          </p:spPr>
          <p:txBody>
            <a:bodyPr wrap="square" rtlCol="0">
              <a:spAutoFit/>
            </a:bodyPr>
            <a:lstStyle/>
            <a:p>
              <a:pPr algn="ctr"/>
              <a:r>
                <a:rPr kumimoji="1" lang="ja-JP" altLang="en-US" sz="900" dirty="0">
                  <a:latin typeface="ＭＳ ゴシック" panose="020B0609070205080204" pitchFamily="49" charset="-128"/>
                  <a:ea typeface="ＭＳ ゴシック" panose="020B0609070205080204" pitchFamily="49" charset="-128"/>
                </a:rPr>
                <a:t>♪</a:t>
              </a:r>
            </a:p>
          </p:txBody>
        </p:sp>
        <p:sp>
          <p:nvSpPr>
            <p:cNvPr id="293" name="テキスト ボックス 292"/>
            <p:cNvSpPr txBox="1"/>
            <p:nvPr/>
          </p:nvSpPr>
          <p:spPr>
            <a:xfrm rot="20046477">
              <a:off x="4472276" y="5586006"/>
              <a:ext cx="267767" cy="142356"/>
            </a:xfrm>
            <a:prstGeom prst="rect">
              <a:avLst/>
            </a:prstGeom>
            <a:noFill/>
          </p:spPr>
          <p:txBody>
            <a:bodyPr wrap="square" rtlCol="0">
              <a:spAutoFit/>
            </a:bodyPr>
            <a:lstStyle/>
            <a:p>
              <a:pPr algn="ctr"/>
              <a:r>
                <a:rPr kumimoji="1" lang="ja-JP" altLang="en-US" sz="900" dirty="0">
                  <a:latin typeface="ＭＳ ゴシック" panose="020B0609070205080204" pitchFamily="49" charset="-128"/>
                  <a:ea typeface="ＭＳ ゴシック" panose="020B0609070205080204" pitchFamily="49" charset="-128"/>
                </a:rPr>
                <a:t>♪</a:t>
              </a:r>
            </a:p>
          </p:txBody>
        </p:sp>
      </p:grpSp>
      <p:sp>
        <p:nvSpPr>
          <p:cNvPr id="304" name="テキスト ボックス 303"/>
          <p:cNvSpPr txBox="1"/>
          <p:nvPr/>
        </p:nvSpPr>
        <p:spPr>
          <a:xfrm>
            <a:off x="5441500" y="3756859"/>
            <a:ext cx="4280054" cy="830997"/>
          </a:xfrm>
          <a:prstGeom prst="rect">
            <a:avLst/>
          </a:prstGeom>
          <a:noFill/>
        </p:spPr>
        <p:txBody>
          <a:bodyPr wrap="square" rtlCol="0">
            <a:spAutoFit/>
          </a:bodyPr>
          <a:lstStyle/>
          <a:p>
            <a:r>
              <a:rPr kumimoji="1" lang="ja-JP" altLang="en-US" sz="1200" dirty="0"/>
              <a:t>開店前の店舗内で労働者が走っている際に転倒する労働災害が多発していたことから、転倒防止対策にかかる社長メッセージを収録したＢＧＭを開店前に店舗内で流すことにより、労働者への周知を図った。</a:t>
            </a:r>
          </a:p>
        </p:txBody>
      </p:sp>
      <p:sp>
        <p:nvSpPr>
          <p:cNvPr id="2" name="スライド番号プレースホルダー 1"/>
          <p:cNvSpPr>
            <a:spLocks noGrp="1"/>
          </p:cNvSpPr>
          <p:nvPr>
            <p:ph type="sldNum" sz="quarter" idx="12"/>
          </p:nvPr>
        </p:nvSpPr>
        <p:spPr>
          <a:xfrm>
            <a:off x="7638186" y="6427965"/>
            <a:ext cx="2228850" cy="365125"/>
          </a:xfrm>
        </p:spPr>
        <p:txBody>
          <a:bodyPr/>
          <a:lstStyle/>
          <a:p>
            <a:fld id="{69D659BF-6FF2-4C15-B861-6ACD8AC79E72}" type="slidenum">
              <a:rPr kumimoji="1" lang="ja-JP" altLang="en-US" sz="1800" b="1" smtClean="0">
                <a:solidFill>
                  <a:schemeClr val="tx1"/>
                </a:solidFill>
              </a:rPr>
              <a:t>10</a:t>
            </a:fld>
            <a:endParaRPr kumimoji="1" lang="ja-JP" altLang="en-US" sz="1800" b="1">
              <a:solidFill>
                <a:schemeClr val="tx1"/>
              </a:solidFill>
            </a:endParaRPr>
          </a:p>
        </p:txBody>
      </p:sp>
      <p:sp>
        <p:nvSpPr>
          <p:cNvPr id="305" name="テキスト ボックス 304"/>
          <p:cNvSpPr txBox="1"/>
          <p:nvPr/>
        </p:nvSpPr>
        <p:spPr>
          <a:xfrm>
            <a:off x="7722122" y="115910"/>
            <a:ext cx="2013971" cy="400110"/>
          </a:xfrm>
          <a:prstGeom prst="rect">
            <a:avLst/>
          </a:prstGeom>
          <a:noFill/>
          <a:ln w="25400">
            <a:solidFill>
              <a:srgbClr val="FF0000"/>
            </a:solidFill>
          </a:ln>
        </p:spPr>
        <p:txBody>
          <a:bodyPr wrap="square" rtlCol="0">
            <a:spAutoFit/>
          </a:bodyPr>
          <a:lstStyle/>
          <a:p>
            <a:pPr algn="ctr"/>
            <a:r>
              <a:rPr kumimoji="1" lang="ja-JP" altLang="en-US" sz="2000" b="1" dirty="0">
                <a:solidFill>
                  <a:srgbClr val="FF0000"/>
                </a:solidFill>
              </a:rPr>
              <a:t>教育・管理用</a:t>
            </a:r>
          </a:p>
        </p:txBody>
      </p:sp>
    </p:spTree>
    <p:extLst>
      <p:ext uri="{BB962C8B-B14F-4D97-AF65-F5344CB8AC3E}">
        <p14:creationId xmlns:p14="http://schemas.microsoft.com/office/powerpoint/2010/main" val="550750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角丸四角形 167"/>
          <p:cNvSpPr/>
          <p:nvPr/>
        </p:nvSpPr>
        <p:spPr>
          <a:xfrm>
            <a:off x="5372100" y="3479860"/>
            <a:ext cx="4392613" cy="3276540"/>
          </a:xfrm>
          <a:prstGeom prst="roundRect">
            <a:avLst>
              <a:gd name="adj" fmla="val 6977"/>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37319" y="516020"/>
            <a:ext cx="3383803" cy="276999"/>
          </a:xfrm>
          <a:prstGeom prst="rect">
            <a:avLst/>
          </a:prstGeom>
          <a:noFill/>
        </p:spPr>
        <p:txBody>
          <a:bodyPr wrap="square" rtlCol="0">
            <a:spAutoFit/>
          </a:bodyPr>
          <a:lstStyle/>
          <a:p>
            <a:r>
              <a:rPr kumimoji="1" lang="en-US" altLang="ja-JP" sz="1200" b="1" dirty="0"/>
              <a:t>【</a:t>
            </a:r>
            <a:r>
              <a:rPr kumimoji="1" lang="ja-JP" altLang="en-US" sz="1200" b="1" dirty="0"/>
              <a:t>災害事例</a:t>
            </a:r>
            <a:r>
              <a:rPr kumimoji="1" lang="en-US" altLang="ja-JP" sz="1200" b="1" dirty="0"/>
              <a:t>】</a:t>
            </a:r>
            <a:r>
              <a:rPr kumimoji="1" lang="ja-JP" altLang="en-US" sz="1200" b="1" dirty="0"/>
              <a:t>（イメージ図）</a:t>
            </a:r>
            <a:endParaRPr kumimoji="1" lang="en-US" altLang="ja-JP" sz="1200" b="1" dirty="0"/>
          </a:p>
        </p:txBody>
      </p:sp>
      <p:sp>
        <p:nvSpPr>
          <p:cNvPr id="6" name="テキスト ボックス 5"/>
          <p:cNvSpPr txBox="1"/>
          <p:nvPr/>
        </p:nvSpPr>
        <p:spPr>
          <a:xfrm>
            <a:off x="137319" y="3479860"/>
            <a:ext cx="3997953" cy="276999"/>
          </a:xfrm>
          <a:prstGeom prst="rect">
            <a:avLst/>
          </a:prstGeom>
          <a:noFill/>
        </p:spPr>
        <p:txBody>
          <a:bodyPr wrap="square" rtlCol="0">
            <a:spAutoFit/>
          </a:bodyPr>
          <a:lstStyle/>
          <a:p>
            <a:r>
              <a:rPr kumimoji="1" lang="en-US" altLang="ja-JP" sz="1200" b="1" dirty="0"/>
              <a:t>【</a:t>
            </a:r>
            <a:r>
              <a:rPr kumimoji="1" lang="ja-JP" altLang="en-US" sz="1200" b="1" dirty="0"/>
              <a:t>労働災害防止のための一般的な注意事項</a:t>
            </a:r>
            <a:r>
              <a:rPr kumimoji="1" lang="en-US" altLang="ja-JP" sz="1200" b="1" dirty="0"/>
              <a:t>】</a:t>
            </a:r>
          </a:p>
        </p:txBody>
      </p:sp>
      <p:sp>
        <p:nvSpPr>
          <p:cNvPr id="7" name="テキスト ボックス 6"/>
          <p:cNvSpPr txBox="1"/>
          <p:nvPr/>
        </p:nvSpPr>
        <p:spPr>
          <a:xfrm>
            <a:off x="5383797" y="3494385"/>
            <a:ext cx="3997953" cy="276999"/>
          </a:xfrm>
          <a:prstGeom prst="rect">
            <a:avLst/>
          </a:prstGeom>
          <a:noFill/>
        </p:spPr>
        <p:txBody>
          <a:bodyPr wrap="square" rtlCol="0">
            <a:spAutoFit/>
          </a:bodyPr>
          <a:lstStyle/>
          <a:p>
            <a:r>
              <a:rPr kumimoji="1" lang="en-US" altLang="ja-JP" sz="1200" b="1" dirty="0"/>
              <a:t>【</a:t>
            </a:r>
            <a:r>
              <a:rPr kumimoji="1" lang="ja-JP" altLang="en-US" sz="1200" b="1" dirty="0"/>
              <a:t>好事例等</a:t>
            </a:r>
            <a:r>
              <a:rPr kumimoji="1" lang="en-US" altLang="ja-JP" sz="1200" b="1" dirty="0"/>
              <a:t>】</a:t>
            </a:r>
          </a:p>
        </p:txBody>
      </p:sp>
      <p:sp>
        <p:nvSpPr>
          <p:cNvPr id="10" name="テキスト ボックス 9"/>
          <p:cNvSpPr txBox="1"/>
          <p:nvPr/>
        </p:nvSpPr>
        <p:spPr>
          <a:xfrm>
            <a:off x="137319" y="115910"/>
            <a:ext cx="4795288" cy="400110"/>
          </a:xfrm>
          <a:prstGeom prst="rect">
            <a:avLst/>
          </a:prstGeom>
          <a:solidFill>
            <a:schemeClr val="accent4">
              <a:lumMod val="20000"/>
              <a:lumOff val="80000"/>
            </a:schemeClr>
          </a:solidFill>
          <a:ln w="25400">
            <a:solidFill>
              <a:schemeClr val="tx1"/>
            </a:solidFill>
          </a:ln>
        </p:spPr>
        <p:txBody>
          <a:bodyPr wrap="square" rtlCol="0">
            <a:spAutoFit/>
          </a:bodyPr>
          <a:lstStyle/>
          <a:p>
            <a:r>
              <a:rPr kumimoji="1" lang="ja-JP" altLang="en-US" sz="2000" b="1" dirty="0"/>
              <a:t>Ｂ　事務所</a:t>
            </a:r>
          </a:p>
        </p:txBody>
      </p:sp>
      <p:sp>
        <p:nvSpPr>
          <p:cNvPr id="155" name="角丸四角形吹き出し 154"/>
          <p:cNvSpPr/>
          <p:nvPr/>
        </p:nvSpPr>
        <p:spPr>
          <a:xfrm>
            <a:off x="2151530" y="949563"/>
            <a:ext cx="2762454" cy="627255"/>
          </a:xfrm>
          <a:prstGeom prst="wedgeRoundRectCallout">
            <a:avLst>
              <a:gd name="adj1" fmla="val -54624"/>
              <a:gd name="adj2" fmla="val 49042"/>
              <a:gd name="adj3" fmla="val 16667"/>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6" name="テキスト ボックス 155"/>
          <p:cNvSpPr txBox="1"/>
          <p:nvPr/>
        </p:nvSpPr>
        <p:spPr>
          <a:xfrm>
            <a:off x="2171896" y="953216"/>
            <a:ext cx="2693197" cy="646331"/>
          </a:xfrm>
          <a:prstGeom prst="rect">
            <a:avLst/>
          </a:prstGeom>
          <a:noFill/>
        </p:spPr>
        <p:txBody>
          <a:bodyPr wrap="square" rtlCol="0">
            <a:spAutoFit/>
          </a:bodyPr>
          <a:lstStyle/>
          <a:p>
            <a:r>
              <a:rPr kumimoji="1" lang="ja-JP" altLang="en-US" sz="1200" dirty="0"/>
              <a:t>引き出しを開けて確認作業中に、受電対応をしようとして開けっ放しであった引き出しにつまづき転倒。</a:t>
            </a:r>
          </a:p>
        </p:txBody>
      </p:sp>
      <p:grpSp>
        <p:nvGrpSpPr>
          <p:cNvPr id="189" name="グループ化 188"/>
          <p:cNvGrpSpPr/>
          <p:nvPr/>
        </p:nvGrpSpPr>
        <p:grpSpPr>
          <a:xfrm>
            <a:off x="2911864" y="2248242"/>
            <a:ext cx="1629808" cy="913365"/>
            <a:chOff x="8054390" y="2896322"/>
            <a:chExt cx="1629808" cy="913365"/>
          </a:xfrm>
        </p:grpSpPr>
        <p:sp>
          <p:nvSpPr>
            <p:cNvPr id="190" name="楕円 189"/>
            <p:cNvSpPr/>
            <p:nvPr/>
          </p:nvSpPr>
          <p:spPr>
            <a:xfrm rot="20784587">
              <a:off x="8924371" y="2896322"/>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角丸四角形 190"/>
            <p:cNvSpPr/>
            <p:nvPr/>
          </p:nvSpPr>
          <p:spPr>
            <a:xfrm rot="15233724">
              <a:off x="8941636" y="3140004"/>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2" name="フローチャート: 端子 191"/>
            <p:cNvSpPr/>
            <p:nvPr/>
          </p:nvSpPr>
          <p:spPr>
            <a:xfrm rot="17546192">
              <a:off x="8896113" y="315587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3" name="フローチャート: 端子 192"/>
            <p:cNvSpPr/>
            <p:nvPr/>
          </p:nvSpPr>
          <p:spPr>
            <a:xfrm rot="8679077">
              <a:off x="8792253" y="3276482"/>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4" name="フローチャート: 端子 193"/>
            <p:cNvSpPr/>
            <p:nvPr/>
          </p:nvSpPr>
          <p:spPr>
            <a:xfrm rot="12791265">
              <a:off x="9081469" y="3103159"/>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5" name="フローチャート: 端子 194"/>
            <p:cNvSpPr/>
            <p:nvPr/>
          </p:nvSpPr>
          <p:spPr>
            <a:xfrm rot="14838429">
              <a:off x="9166806" y="3201222"/>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6" name="フローチャート: 端子 195"/>
            <p:cNvSpPr/>
            <p:nvPr/>
          </p:nvSpPr>
          <p:spPr>
            <a:xfrm rot="14916123">
              <a:off x="9105250" y="3465339"/>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7" name="角丸四角形 196"/>
            <p:cNvSpPr/>
            <p:nvPr/>
          </p:nvSpPr>
          <p:spPr>
            <a:xfrm rot="15730156">
              <a:off x="9078939" y="3308817"/>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8" name="フローチャート: 端子 197"/>
            <p:cNvSpPr/>
            <p:nvPr/>
          </p:nvSpPr>
          <p:spPr>
            <a:xfrm rot="14040599">
              <a:off x="9186248" y="3600987"/>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9" name="フローチャート: 端子 198"/>
            <p:cNvSpPr/>
            <p:nvPr/>
          </p:nvSpPr>
          <p:spPr>
            <a:xfrm rot="18439050">
              <a:off x="8989153" y="3435774"/>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0" name="フローチャート: 端子 199"/>
            <p:cNvSpPr/>
            <p:nvPr/>
          </p:nvSpPr>
          <p:spPr>
            <a:xfrm rot="16226032">
              <a:off x="8940846" y="358630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01" name="グループ化 200"/>
            <p:cNvGrpSpPr/>
            <p:nvPr/>
          </p:nvGrpSpPr>
          <p:grpSpPr>
            <a:xfrm>
              <a:off x="8054390" y="3123715"/>
              <a:ext cx="889455" cy="608025"/>
              <a:chOff x="7621647" y="3548727"/>
              <a:chExt cx="889455" cy="608025"/>
            </a:xfrm>
            <a:solidFill>
              <a:schemeClr val="bg1">
                <a:lumMod val="65000"/>
              </a:schemeClr>
            </a:solidFill>
          </p:grpSpPr>
          <p:sp>
            <p:nvSpPr>
              <p:cNvPr id="209" name="楕円 208"/>
              <p:cNvSpPr/>
              <p:nvPr/>
            </p:nvSpPr>
            <p:spPr>
              <a:xfrm rot="20784587">
                <a:off x="7775754" y="3548727"/>
                <a:ext cx="182310" cy="181295"/>
              </a:xfrm>
              <a:prstGeom prst="ellipse">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0" name="角丸四角形 209"/>
              <p:cNvSpPr/>
              <p:nvPr/>
            </p:nvSpPr>
            <p:spPr>
              <a:xfrm rot="13741374">
                <a:off x="7857288" y="3747974"/>
                <a:ext cx="322224" cy="178964"/>
              </a:xfrm>
              <a:prstGeom prst="roundRect">
                <a:avLst>
                  <a:gd name="adj" fmla="val 28667"/>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1" name="フローチャート: 端子 210"/>
              <p:cNvSpPr/>
              <p:nvPr/>
            </p:nvSpPr>
            <p:spPr>
              <a:xfrm rot="19806754">
                <a:off x="8304126" y="3888713"/>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2" name="フローチャート: 端子 211"/>
              <p:cNvSpPr/>
              <p:nvPr/>
            </p:nvSpPr>
            <p:spPr>
              <a:xfrm rot="10987017">
                <a:off x="8258958" y="4077220"/>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3" name="フローチャート: 端子 212"/>
              <p:cNvSpPr/>
              <p:nvPr/>
            </p:nvSpPr>
            <p:spPr>
              <a:xfrm rot="12791265">
                <a:off x="8112890" y="4025939"/>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4" name="フローチャート: 端子 213"/>
              <p:cNvSpPr/>
              <p:nvPr/>
            </p:nvSpPr>
            <p:spPr>
              <a:xfrm rot="11529767">
                <a:off x="8163642" y="3911817"/>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5" name="フローチャート: 端子 214"/>
              <p:cNvSpPr/>
              <p:nvPr/>
            </p:nvSpPr>
            <p:spPr>
              <a:xfrm rot="10329496">
                <a:off x="7621647" y="3835199"/>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6" name="角丸四角形 215"/>
              <p:cNvSpPr/>
              <p:nvPr/>
            </p:nvSpPr>
            <p:spPr>
              <a:xfrm rot="12449408">
                <a:off x="8052645" y="3860200"/>
                <a:ext cx="130306" cy="178964"/>
              </a:xfrm>
              <a:prstGeom prst="roundRect">
                <a:avLst>
                  <a:gd name="adj" fmla="val 28667"/>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7" name="フローチャート: 端子 216"/>
              <p:cNvSpPr/>
              <p:nvPr/>
            </p:nvSpPr>
            <p:spPr>
              <a:xfrm rot="9095761">
                <a:off x="7729469" y="3929452"/>
                <a:ext cx="201827" cy="81561"/>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8" name="フローチャート: 端子 217"/>
              <p:cNvSpPr/>
              <p:nvPr/>
            </p:nvSpPr>
            <p:spPr>
              <a:xfrm rot="18992407">
                <a:off x="7762170" y="3781297"/>
                <a:ext cx="201827" cy="81561"/>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9" name="フローチャート: 端子 218"/>
              <p:cNvSpPr/>
              <p:nvPr/>
            </p:nvSpPr>
            <p:spPr>
              <a:xfrm rot="17994045">
                <a:off x="7831200" y="3827012"/>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02" name="爆発 2 201"/>
            <p:cNvSpPr/>
            <p:nvPr/>
          </p:nvSpPr>
          <p:spPr>
            <a:xfrm>
              <a:off x="8212079" y="3631502"/>
              <a:ext cx="245894" cy="172294"/>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3" name="正方形/長方形 202"/>
            <p:cNvSpPr/>
            <p:nvPr/>
          </p:nvSpPr>
          <p:spPr>
            <a:xfrm flipV="1">
              <a:off x="8450605" y="3763968"/>
              <a:ext cx="252517" cy="45719"/>
            </a:xfrm>
            <a:prstGeom prst="rect">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4" name="正方形/長方形 203"/>
            <p:cNvSpPr/>
            <p:nvPr/>
          </p:nvSpPr>
          <p:spPr>
            <a:xfrm rot="21159417" flipV="1">
              <a:off x="8701275" y="3743837"/>
              <a:ext cx="252517" cy="45719"/>
            </a:xfrm>
            <a:prstGeom prst="rect">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5" name="正方形/長方形 204"/>
            <p:cNvSpPr/>
            <p:nvPr/>
          </p:nvSpPr>
          <p:spPr>
            <a:xfrm flipV="1">
              <a:off x="8941163" y="3759153"/>
              <a:ext cx="252517" cy="45719"/>
            </a:xfrm>
            <a:prstGeom prst="rect">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6" name="正方形/長方形 205"/>
            <p:cNvSpPr/>
            <p:nvPr/>
          </p:nvSpPr>
          <p:spPr>
            <a:xfrm flipV="1">
              <a:off x="9193680" y="3761105"/>
              <a:ext cx="252517" cy="45719"/>
            </a:xfrm>
            <a:prstGeom prst="rect">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7" name="正方形/長方形 206"/>
            <p:cNvSpPr/>
            <p:nvPr/>
          </p:nvSpPr>
          <p:spPr>
            <a:xfrm flipV="1">
              <a:off x="9431681" y="3759153"/>
              <a:ext cx="252517" cy="45719"/>
            </a:xfrm>
            <a:prstGeom prst="rect">
              <a:avLst/>
            </a:prstGeom>
            <a:solidFill>
              <a:schemeClr val="bg1">
                <a:lumMod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8" name="テキスト ボックス 207"/>
            <p:cNvSpPr txBox="1"/>
            <p:nvPr/>
          </p:nvSpPr>
          <p:spPr>
            <a:xfrm>
              <a:off x="8629018" y="3576868"/>
              <a:ext cx="617582" cy="207779"/>
            </a:xfrm>
            <a:prstGeom prst="rect">
              <a:avLst/>
            </a:prstGeom>
            <a:noFill/>
          </p:spPr>
          <p:txBody>
            <a:bodyPr wrap="square" rtlCol="0">
              <a:spAutoFit/>
            </a:bodyPr>
            <a:lstStyle/>
            <a:p>
              <a:pPr algn="ctr"/>
              <a:r>
                <a:rPr kumimoji="1" lang="ja-JP" altLang="en-US" sz="700" b="1" dirty="0">
                  <a:solidFill>
                    <a:schemeClr val="accent2"/>
                  </a:solidFill>
                  <a:latin typeface="ＭＳ ゴシック" panose="020B0609070205080204" pitchFamily="49" charset="-128"/>
                  <a:ea typeface="ＭＳ ゴシック" panose="020B0609070205080204" pitchFamily="49" charset="-128"/>
                </a:rPr>
                <a:t>＼｜／</a:t>
              </a:r>
            </a:p>
          </p:txBody>
        </p:sp>
      </p:grpSp>
      <p:grpSp>
        <p:nvGrpSpPr>
          <p:cNvPr id="220" name="グループ化 219"/>
          <p:cNvGrpSpPr/>
          <p:nvPr/>
        </p:nvGrpSpPr>
        <p:grpSpPr>
          <a:xfrm>
            <a:off x="230216" y="883026"/>
            <a:ext cx="1679290" cy="1083271"/>
            <a:chOff x="8049853" y="2740303"/>
            <a:chExt cx="1679290" cy="1083271"/>
          </a:xfrm>
        </p:grpSpPr>
        <p:grpSp>
          <p:nvGrpSpPr>
            <p:cNvPr id="221" name="グループ化 220"/>
            <p:cNvGrpSpPr/>
            <p:nvPr/>
          </p:nvGrpSpPr>
          <p:grpSpPr>
            <a:xfrm>
              <a:off x="8976011" y="3029821"/>
              <a:ext cx="308314" cy="525865"/>
              <a:chOff x="8976011" y="3029821"/>
              <a:chExt cx="308314" cy="525865"/>
            </a:xfrm>
          </p:grpSpPr>
          <p:sp>
            <p:nvSpPr>
              <p:cNvPr id="264" name="角丸四角形 263"/>
              <p:cNvSpPr/>
              <p:nvPr/>
            </p:nvSpPr>
            <p:spPr>
              <a:xfrm rot="17524301">
                <a:off x="8904381" y="3238890"/>
                <a:ext cx="322224" cy="178964"/>
              </a:xfrm>
              <a:prstGeom prst="roundRect">
                <a:avLst>
                  <a:gd name="adj" fmla="val 28667"/>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5" name="楕円 264"/>
              <p:cNvSpPr/>
              <p:nvPr/>
            </p:nvSpPr>
            <p:spPr>
              <a:xfrm rot="20784587">
                <a:off x="9102015" y="3029821"/>
                <a:ext cx="182310" cy="181295"/>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6" name="フローチャート: 端子 265"/>
              <p:cNvSpPr/>
              <p:nvPr/>
            </p:nvSpPr>
            <p:spPr>
              <a:xfrm rot="15018118">
                <a:off x="9073311" y="3284531"/>
                <a:ext cx="206976" cy="79532"/>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7" name="フローチャート: 端子 266"/>
              <p:cNvSpPr/>
              <p:nvPr/>
            </p:nvSpPr>
            <p:spPr>
              <a:xfrm rot="14416540">
                <a:off x="9134692" y="3412432"/>
                <a:ext cx="206976" cy="79532"/>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22" name="グループ化 221"/>
            <p:cNvGrpSpPr/>
            <p:nvPr/>
          </p:nvGrpSpPr>
          <p:grpSpPr>
            <a:xfrm>
              <a:off x="8352048" y="3093536"/>
              <a:ext cx="889455" cy="608025"/>
              <a:chOff x="7621647" y="3548727"/>
              <a:chExt cx="889455" cy="608025"/>
            </a:xfrm>
            <a:solidFill>
              <a:schemeClr val="bg1">
                <a:lumMod val="65000"/>
              </a:schemeClr>
            </a:solidFill>
          </p:grpSpPr>
          <p:sp>
            <p:nvSpPr>
              <p:cNvPr id="253" name="楕円 252"/>
              <p:cNvSpPr/>
              <p:nvPr/>
            </p:nvSpPr>
            <p:spPr>
              <a:xfrm rot="20784587">
                <a:off x="7775754" y="3548727"/>
                <a:ext cx="182310" cy="181295"/>
              </a:xfrm>
              <a:prstGeom prst="ellipse">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4" name="角丸四角形 253"/>
              <p:cNvSpPr/>
              <p:nvPr/>
            </p:nvSpPr>
            <p:spPr>
              <a:xfrm rot="13741374">
                <a:off x="7857288" y="3747974"/>
                <a:ext cx="322224" cy="178964"/>
              </a:xfrm>
              <a:prstGeom prst="roundRect">
                <a:avLst>
                  <a:gd name="adj" fmla="val 28667"/>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5" name="フローチャート: 端子 254"/>
              <p:cNvSpPr/>
              <p:nvPr/>
            </p:nvSpPr>
            <p:spPr>
              <a:xfrm rot="19806754">
                <a:off x="8304126" y="3888713"/>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6" name="フローチャート: 端子 255"/>
              <p:cNvSpPr/>
              <p:nvPr/>
            </p:nvSpPr>
            <p:spPr>
              <a:xfrm rot="10987017">
                <a:off x="8258958" y="4077220"/>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7" name="フローチャート: 端子 256"/>
              <p:cNvSpPr/>
              <p:nvPr/>
            </p:nvSpPr>
            <p:spPr>
              <a:xfrm rot="12791265">
                <a:off x="8112890" y="4025939"/>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8" name="フローチャート: 端子 257"/>
              <p:cNvSpPr/>
              <p:nvPr/>
            </p:nvSpPr>
            <p:spPr>
              <a:xfrm rot="11529767">
                <a:off x="8163642" y="3911817"/>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9" name="フローチャート: 端子 258"/>
              <p:cNvSpPr/>
              <p:nvPr/>
            </p:nvSpPr>
            <p:spPr>
              <a:xfrm rot="10329496">
                <a:off x="7621647" y="3835199"/>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0" name="角丸四角形 259"/>
              <p:cNvSpPr/>
              <p:nvPr/>
            </p:nvSpPr>
            <p:spPr>
              <a:xfrm rot="12449408">
                <a:off x="8052645" y="3860200"/>
                <a:ext cx="130306" cy="178964"/>
              </a:xfrm>
              <a:prstGeom prst="roundRect">
                <a:avLst>
                  <a:gd name="adj" fmla="val 28667"/>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1" name="フローチャート: 端子 260"/>
              <p:cNvSpPr/>
              <p:nvPr/>
            </p:nvSpPr>
            <p:spPr>
              <a:xfrm rot="9095761">
                <a:off x="7729469" y="3929452"/>
                <a:ext cx="201827" cy="81561"/>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2" name="フローチャート: 端子 261"/>
              <p:cNvSpPr/>
              <p:nvPr/>
            </p:nvSpPr>
            <p:spPr>
              <a:xfrm rot="18992407">
                <a:off x="7762170" y="3781297"/>
                <a:ext cx="201827" cy="81561"/>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3" name="フローチャート: 端子 262"/>
              <p:cNvSpPr/>
              <p:nvPr/>
            </p:nvSpPr>
            <p:spPr>
              <a:xfrm rot="17994045">
                <a:off x="7831200" y="3827012"/>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223" name="直線コネクタ 222"/>
            <p:cNvCxnSpPr/>
            <p:nvPr/>
          </p:nvCxnSpPr>
          <p:spPr>
            <a:xfrm flipV="1">
              <a:off x="8405168" y="3718363"/>
              <a:ext cx="1323975" cy="952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24" name="楕円 223"/>
            <p:cNvSpPr/>
            <p:nvPr/>
          </p:nvSpPr>
          <p:spPr>
            <a:xfrm rot="20784587">
              <a:off x="8864254" y="2914969"/>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5" name="角丸四角形 224"/>
            <p:cNvSpPr/>
            <p:nvPr/>
          </p:nvSpPr>
          <p:spPr>
            <a:xfrm rot="15596046">
              <a:off x="8852371" y="3171654"/>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6" name="フローチャート: 端子 225"/>
            <p:cNvSpPr/>
            <p:nvPr/>
          </p:nvSpPr>
          <p:spPr>
            <a:xfrm rot="20312659">
              <a:off x="8832781" y="3141224"/>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7" name="フローチャート: 端子 226"/>
            <p:cNvSpPr/>
            <p:nvPr/>
          </p:nvSpPr>
          <p:spPr>
            <a:xfrm rot="10393414">
              <a:off x="8693829" y="318082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8" name="フローチャート: 端子 227"/>
            <p:cNvSpPr/>
            <p:nvPr/>
          </p:nvSpPr>
          <p:spPr>
            <a:xfrm rot="9501293">
              <a:off x="8719422" y="3258006"/>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9" name="フローチャート: 端子 228"/>
            <p:cNvSpPr/>
            <p:nvPr/>
          </p:nvSpPr>
          <p:spPr>
            <a:xfrm rot="15709963">
              <a:off x="9126436" y="358017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0" name="フローチャート: 端子 229"/>
            <p:cNvSpPr/>
            <p:nvPr/>
          </p:nvSpPr>
          <p:spPr>
            <a:xfrm rot="11776768">
              <a:off x="9065669" y="345717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1" name="角丸四角形 230"/>
            <p:cNvSpPr/>
            <p:nvPr/>
          </p:nvSpPr>
          <p:spPr>
            <a:xfrm rot="16200000">
              <a:off x="8962878" y="3359690"/>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2" name="フローチャート: 端子 231"/>
            <p:cNvSpPr/>
            <p:nvPr/>
          </p:nvSpPr>
          <p:spPr>
            <a:xfrm rot="8879189">
              <a:off x="8832857" y="3470012"/>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3" name="フローチャート: 端子 232"/>
            <p:cNvSpPr/>
            <p:nvPr/>
          </p:nvSpPr>
          <p:spPr>
            <a:xfrm rot="18992407">
              <a:off x="8832856" y="3181858"/>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4" name="フローチャート: 端子 233"/>
            <p:cNvSpPr/>
            <p:nvPr/>
          </p:nvSpPr>
          <p:spPr>
            <a:xfrm rot="16789055">
              <a:off x="8750118" y="3573653"/>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5" name="正方形/長方形 234"/>
            <p:cNvSpPr/>
            <p:nvPr/>
          </p:nvSpPr>
          <p:spPr>
            <a:xfrm>
              <a:off x="9315109" y="2991894"/>
              <a:ext cx="414033" cy="722367"/>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6" name="正方形/長方形 235"/>
            <p:cNvSpPr/>
            <p:nvPr/>
          </p:nvSpPr>
          <p:spPr>
            <a:xfrm>
              <a:off x="9355183" y="3032516"/>
              <a:ext cx="343103" cy="193361"/>
            </a:xfrm>
            <a:prstGeom prst="rect">
              <a:avLst/>
            </a:prstGeom>
            <a:solidFill>
              <a:schemeClr val="tx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7" name="正方形/長方形 236"/>
            <p:cNvSpPr/>
            <p:nvPr/>
          </p:nvSpPr>
          <p:spPr>
            <a:xfrm>
              <a:off x="9355183" y="3261136"/>
              <a:ext cx="343103" cy="193361"/>
            </a:xfrm>
            <a:prstGeom prst="rect">
              <a:avLst/>
            </a:prstGeom>
            <a:solidFill>
              <a:schemeClr val="tx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8" name="正方形/長方形 237"/>
            <p:cNvSpPr/>
            <p:nvPr/>
          </p:nvSpPr>
          <p:spPr>
            <a:xfrm>
              <a:off x="9160169" y="3492114"/>
              <a:ext cx="343103" cy="193361"/>
            </a:xfrm>
            <a:prstGeom prst="rect">
              <a:avLst/>
            </a:prstGeom>
            <a:solidFill>
              <a:schemeClr val="tx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9" name="正方形/長方形 238"/>
            <p:cNvSpPr/>
            <p:nvPr/>
          </p:nvSpPr>
          <p:spPr>
            <a:xfrm>
              <a:off x="9350573" y="3486661"/>
              <a:ext cx="343103" cy="193361"/>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0" name="正方形/長方形 239"/>
            <p:cNvSpPr/>
            <p:nvPr/>
          </p:nvSpPr>
          <p:spPr>
            <a:xfrm>
              <a:off x="8121720" y="3333455"/>
              <a:ext cx="343103" cy="390078"/>
            </a:xfrm>
            <a:prstGeom prst="rect">
              <a:avLst/>
            </a:prstGeom>
            <a:solidFill>
              <a:schemeClr val="tx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1" name="テキスト ボックス 240"/>
            <p:cNvSpPr txBox="1"/>
            <p:nvPr/>
          </p:nvSpPr>
          <p:spPr>
            <a:xfrm>
              <a:off x="8049853" y="3109696"/>
              <a:ext cx="463299" cy="338554"/>
            </a:xfrm>
            <a:prstGeom prst="rect">
              <a:avLst/>
            </a:prstGeom>
            <a:noFill/>
          </p:spPr>
          <p:txBody>
            <a:bodyPr wrap="square" rtlCol="0">
              <a:spAutoFit/>
            </a:bodyPr>
            <a:lstStyle/>
            <a:p>
              <a:pPr algn="ctr"/>
              <a:r>
                <a:rPr kumimoji="1" lang="ja-JP" altLang="en-US" sz="1600" dirty="0"/>
                <a:t>☎</a:t>
              </a:r>
            </a:p>
          </p:txBody>
        </p:sp>
        <p:grpSp>
          <p:nvGrpSpPr>
            <p:cNvPr id="242" name="グループ化 241"/>
            <p:cNvGrpSpPr/>
            <p:nvPr/>
          </p:nvGrpSpPr>
          <p:grpSpPr>
            <a:xfrm rot="5921183">
              <a:off x="8100905" y="3110180"/>
              <a:ext cx="45719" cy="129468"/>
              <a:chOff x="3509954" y="778039"/>
              <a:chExt cx="190500" cy="996622"/>
            </a:xfrm>
          </p:grpSpPr>
          <p:cxnSp>
            <p:nvCxnSpPr>
              <p:cNvPr id="250" name="直線コネクタ 249"/>
              <p:cNvCxnSpPr/>
              <p:nvPr/>
            </p:nvCxnSpPr>
            <p:spPr>
              <a:xfrm>
                <a:off x="3509954" y="1276350"/>
                <a:ext cx="0" cy="498311"/>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1" name="直線コネクタ 250"/>
              <p:cNvCxnSpPr/>
              <p:nvPr/>
            </p:nvCxnSpPr>
            <p:spPr>
              <a:xfrm>
                <a:off x="3700454" y="778039"/>
                <a:ext cx="0" cy="498311"/>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2" name="直線コネクタ 251"/>
              <p:cNvCxnSpPr/>
              <p:nvPr/>
            </p:nvCxnSpPr>
            <p:spPr>
              <a:xfrm flipV="1">
                <a:off x="3509954" y="1273796"/>
                <a:ext cx="190500" cy="255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43" name="グループ化 242"/>
            <p:cNvGrpSpPr/>
            <p:nvPr/>
          </p:nvGrpSpPr>
          <p:grpSpPr>
            <a:xfrm rot="3895622">
              <a:off x="8430195" y="3104971"/>
              <a:ext cx="45719" cy="158579"/>
              <a:chOff x="3509954" y="778039"/>
              <a:chExt cx="190500" cy="996622"/>
            </a:xfrm>
          </p:grpSpPr>
          <p:cxnSp>
            <p:nvCxnSpPr>
              <p:cNvPr id="247" name="直線コネクタ 246"/>
              <p:cNvCxnSpPr/>
              <p:nvPr/>
            </p:nvCxnSpPr>
            <p:spPr>
              <a:xfrm>
                <a:off x="3509954" y="1276350"/>
                <a:ext cx="0" cy="498311"/>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8" name="直線コネクタ 247"/>
              <p:cNvCxnSpPr/>
              <p:nvPr/>
            </p:nvCxnSpPr>
            <p:spPr>
              <a:xfrm>
                <a:off x="3700454" y="778039"/>
                <a:ext cx="0" cy="498311"/>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9" name="直線コネクタ 248"/>
              <p:cNvCxnSpPr/>
              <p:nvPr/>
            </p:nvCxnSpPr>
            <p:spPr>
              <a:xfrm flipV="1">
                <a:off x="3509954" y="1273796"/>
                <a:ext cx="190500" cy="255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44" name="爆発 2 243"/>
            <p:cNvSpPr/>
            <p:nvPr/>
          </p:nvSpPr>
          <p:spPr>
            <a:xfrm>
              <a:off x="9045142" y="3651280"/>
              <a:ext cx="245894" cy="172294"/>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5" name="左カーブ矢印 244"/>
            <p:cNvSpPr/>
            <p:nvPr/>
          </p:nvSpPr>
          <p:spPr>
            <a:xfrm>
              <a:off x="8859367" y="2740303"/>
              <a:ext cx="191536" cy="150069"/>
            </a:xfrm>
            <a:prstGeom prst="curvedLef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46" name="テキスト ボックス 245"/>
            <p:cNvSpPr txBox="1"/>
            <p:nvPr/>
          </p:nvSpPr>
          <p:spPr>
            <a:xfrm>
              <a:off x="8997546" y="2826838"/>
              <a:ext cx="356625" cy="230832"/>
            </a:xfrm>
            <a:prstGeom prst="rect">
              <a:avLst/>
            </a:prstGeom>
            <a:noFill/>
          </p:spPr>
          <p:txBody>
            <a:bodyPr wrap="square" rtlCol="0">
              <a:spAutoFit/>
            </a:bodyPr>
            <a:lstStyle/>
            <a:p>
              <a:pPr algn="ctr"/>
              <a:r>
                <a:rPr kumimoji="1" lang="ja-JP" altLang="en-US" sz="900" b="1" dirty="0">
                  <a:solidFill>
                    <a:schemeClr val="accent2"/>
                  </a:solidFill>
                  <a:latin typeface="ＭＳ ゴシック" panose="020B0609070205080204" pitchFamily="49" charset="-128"/>
                  <a:ea typeface="ＭＳ ゴシック" panose="020B0609070205080204" pitchFamily="49" charset="-128"/>
                </a:rPr>
                <a:t>！</a:t>
              </a:r>
            </a:p>
          </p:txBody>
        </p:sp>
      </p:grpSp>
      <p:sp>
        <p:nvSpPr>
          <p:cNvPr id="268" name="角丸四角形吹き出し 267"/>
          <p:cNvSpPr/>
          <p:nvPr/>
        </p:nvSpPr>
        <p:spPr>
          <a:xfrm>
            <a:off x="106479" y="2203713"/>
            <a:ext cx="2696190" cy="576532"/>
          </a:xfrm>
          <a:prstGeom prst="wedgeRoundRectCallout">
            <a:avLst>
              <a:gd name="adj1" fmla="val 55979"/>
              <a:gd name="adj2" fmla="val 36006"/>
              <a:gd name="adj3" fmla="val 16667"/>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9" name="テキスト ボックス 268"/>
          <p:cNvSpPr txBox="1"/>
          <p:nvPr/>
        </p:nvSpPr>
        <p:spPr>
          <a:xfrm>
            <a:off x="101811" y="2248242"/>
            <a:ext cx="2693197" cy="461665"/>
          </a:xfrm>
          <a:prstGeom prst="rect">
            <a:avLst/>
          </a:prstGeom>
          <a:noFill/>
        </p:spPr>
        <p:txBody>
          <a:bodyPr wrap="square" rtlCol="0">
            <a:spAutoFit/>
          </a:bodyPr>
          <a:lstStyle/>
          <a:p>
            <a:r>
              <a:rPr kumimoji="1" lang="ja-JP" altLang="en-US" sz="1200" dirty="0"/>
              <a:t>移動中に浮いていた床シートのつなぎ目につまづいて転倒した。</a:t>
            </a:r>
          </a:p>
        </p:txBody>
      </p:sp>
      <p:sp>
        <p:nvSpPr>
          <p:cNvPr id="296" name="角丸四角形吹き出し 295"/>
          <p:cNvSpPr/>
          <p:nvPr/>
        </p:nvSpPr>
        <p:spPr>
          <a:xfrm>
            <a:off x="6803124" y="593603"/>
            <a:ext cx="2762454" cy="627255"/>
          </a:xfrm>
          <a:prstGeom prst="wedgeRoundRectCallout">
            <a:avLst>
              <a:gd name="adj1" fmla="val -52440"/>
              <a:gd name="adj2" fmla="val -66872"/>
              <a:gd name="adj3" fmla="val 16667"/>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7" name="テキスト ボックス 296"/>
          <p:cNvSpPr txBox="1"/>
          <p:nvPr/>
        </p:nvSpPr>
        <p:spPr>
          <a:xfrm>
            <a:off x="6838769" y="683268"/>
            <a:ext cx="2693197" cy="461665"/>
          </a:xfrm>
          <a:prstGeom prst="rect">
            <a:avLst/>
          </a:prstGeom>
          <a:noFill/>
        </p:spPr>
        <p:txBody>
          <a:bodyPr wrap="square" rtlCol="0">
            <a:spAutoFit/>
          </a:bodyPr>
          <a:lstStyle/>
          <a:p>
            <a:r>
              <a:rPr kumimoji="1" lang="ja-JP" altLang="en-US" sz="1200" dirty="0"/>
              <a:t>床上を</a:t>
            </a:r>
            <a:r>
              <a:rPr kumimoji="1" lang="ja-JP" altLang="en-US" sz="1200" dirty="0" err="1"/>
              <a:t>は</a:t>
            </a:r>
            <a:r>
              <a:rPr kumimoji="1" lang="ja-JP" altLang="en-US" sz="1200" dirty="0"/>
              <a:t>わせていた電気ケーブルで足を引っ掛けて転倒した。</a:t>
            </a:r>
          </a:p>
        </p:txBody>
      </p:sp>
      <p:sp>
        <p:nvSpPr>
          <p:cNvPr id="2" name="スライド番号プレースホルダー 1"/>
          <p:cNvSpPr>
            <a:spLocks noGrp="1"/>
          </p:cNvSpPr>
          <p:nvPr>
            <p:ph type="sldNum" sz="quarter" idx="12"/>
          </p:nvPr>
        </p:nvSpPr>
        <p:spPr>
          <a:xfrm>
            <a:off x="7568406" y="6405800"/>
            <a:ext cx="2228850" cy="365125"/>
          </a:xfrm>
        </p:spPr>
        <p:txBody>
          <a:bodyPr/>
          <a:lstStyle/>
          <a:p>
            <a:fld id="{69D659BF-6FF2-4C15-B861-6ACD8AC79E72}" type="slidenum">
              <a:rPr kumimoji="1" lang="ja-JP" altLang="en-US" sz="1800" b="1" smtClean="0">
                <a:solidFill>
                  <a:schemeClr val="tx1"/>
                </a:solidFill>
              </a:rPr>
              <a:t>11</a:t>
            </a:fld>
            <a:endParaRPr kumimoji="1" lang="ja-JP" altLang="en-US" sz="1800" b="1" dirty="0">
              <a:solidFill>
                <a:schemeClr val="tx1"/>
              </a:solidFill>
            </a:endParaRPr>
          </a:p>
        </p:txBody>
      </p:sp>
      <p:grpSp>
        <p:nvGrpSpPr>
          <p:cNvPr id="19" name="グループ化 18"/>
          <p:cNvGrpSpPr/>
          <p:nvPr/>
        </p:nvGrpSpPr>
        <p:grpSpPr>
          <a:xfrm>
            <a:off x="8218599" y="1466970"/>
            <a:ext cx="1363428" cy="952150"/>
            <a:chOff x="5460173" y="1306013"/>
            <a:chExt cx="1363428" cy="952150"/>
          </a:xfrm>
        </p:grpSpPr>
        <p:sp>
          <p:nvSpPr>
            <p:cNvPr id="154" name="角丸四角形 153"/>
            <p:cNvSpPr/>
            <p:nvPr/>
          </p:nvSpPr>
          <p:spPr>
            <a:xfrm rot="20105348">
              <a:off x="5768100" y="1308907"/>
              <a:ext cx="304682" cy="124890"/>
            </a:xfrm>
            <a:prstGeom prst="roundRect">
              <a:avLst>
                <a:gd name="adj" fmla="val 21479"/>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 name="グループ化 11"/>
            <p:cNvGrpSpPr/>
            <p:nvPr/>
          </p:nvGrpSpPr>
          <p:grpSpPr>
            <a:xfrm rot="20931061">
              <a:off x="5460173" y="1461689"/>
              <a:ext cx="964180" cy="187761"/>
              <a:chOff x="5470592" y="1391351"/>
              <a:chExt cx="964180" cy="187761"/>
            </a:xfrm>
          </p:grpSpPr>
          <p:sp>
            <p:nvSpPr>
              <p:cNvPr id="8" name="平行四辺形 7"/>
              <p:cNvSpPr/>
              <p:nvPr/>
            </p:nvSpPr>
            <p:spPr>
              <a:xfrm rot="8924946">
                <a:off x="5470592" y="1391351"/>
                <a:ext cx="964180" cy="177126"/>
              </a:xfrm>
              <a:prstGeom prst="parallelogram">
                <a:avLst>
                  <a:gd name="adj" fmla="val 60517"/>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rot="8941692">
                <a:off x="5598826" y="1532998"/>
                <a:ext cx="714606" cy="46114"/>
              </a:xfrm>
              <a:prstGeom prst="rect">
                <a:avLst/>
              </a:prstGeom>
              <a:pattFill prst="wdDnDiag">
                <a:fgClr>
                  <a:schemeClr val="bg1"/>
                </a:fgClr>
                <a:bgClr>
                  <a:schemeClr val="bg1">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 name="グループ化 3"/>
            <p:cNvGrpSpPr/>
            <p:nvPr/>
          </p:nvGrpSpPr>
          <p:grpSpPr>
            <a:xfrm rot="21333866">
              <a:off x="6274836" y="1463246"/>
              <a:ext cx="548765" cy="794917"/>
              <a:chOff x="6428706" y="1528966"/>
              <a:chExt cx="548765" cy="794917"/>
            </a:xfrm>
          </p:grpSpPr>
          <p:sp>
            <p:nvSpPr>
              <p:cNvPr id="3" name="平行四辺形 2"/>
              <p:cNvSpPr/>
              <p:nvPr/>
            </p:nvSpPr>
            <p:spPr>
              <a:xfrm rot="2815260">
                <a:off x="6600057" y="1946469"/>
                <a:ext cx="570776" cy="184052"/>
              </a:xfrm>
              <a:prstGeom prst="parallelogram">
                <a:avLst>
                  <a:gd name="adj" fmla="val 5891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3" name="平行四辺形 122"/>
              <p:cNvSpPr/>
              <p:nvPr/>
            </p:nvSpPr>
            <p:spPr>
              <a:xfrm rot="2815260">
                <a:off x="6529835" y="1772177"/>
                <a:ext cx="379641" cy="162838"/>
              </a:xfrm>
              <a:prstGeom prst="parallelogram">
                <a:avLst>
                  <a:gd name="adj" fmla="val 5891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 name="平行四辺形 123"/>
              <p:cNvSpPr/>
              <p:nvPr/>
            </p:nvSpPr>
            <p:spPr>
              <a:xfrm rot="2815260">
                <a:off x="6527641" y="1661013"/>
                <a:ext cx="152135" cy="126168"/>
              </a:xfrm>
              <a:prstGeom prst="parallelogram">
                <a:avLst>
                  <a:gd name="adj" fmla="val 5891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平行四辺形 126"/>
              <p:cNvSpPr/>
              <p:nvPr/>
            </p:nvSpPr>
            <p:spPr>
              <a:xfrm rot="2815260">
                <a:off x="6470491" y="1601482"/>
                <a:ext cx="152135" cy="126168"/>
              </a:xfrm>
              <a:prstGeom prst="parallelogram">
                <a:avLst>
                  <a:gd name="adj" fmla="val 5891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平行四辺形 127"/>
              <p:cNvSpPr/>
              <p:nvPr/>
            </p:nvSpPr>
            <p:spPr>
              <a:xfrm rot="2815260">
                <a:off x="6415722" y="1541950"/>
                <a:ext cx="152135" cy="126168"/>
              </a:xfrm>
              <a:prstGeom prst="parallelogram">
                <a:avLst>
                  <a:gd name="adj" fmla="val 5891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9" name="平行四辺形 128"/>
              <p:cNvSpPr/>
              <p:nvPr/>
            </p:nvSpPr>
            <p:spPr>
              <a:xfrm rot="2815260">
                <a:off x="6584791" y="1722925"/>
                <a:ext cx="152135" cy="126168"/>
              </a:xfrm>
              <a:prstGeom prst="parallelogram">
                <a:avLst>
                  <a:gd name="adj" fmla="val 5891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8" name="グループ化 17"/>
            <p:cNvGrpSpPr/>
            <p:nvPr/>
          </p:nvGrpSpPr>
          <p:grpSpPr>
            <a:xfrm>
              <a:off x="5514051" y="1306013"/>
              <a:ext cx="681069" cy="377040"/>
              <a:chOff x="5514051" y="1306013"/>
              <a:chExt cx="681069" cy="377040"/>
            </a:xfrm>
          </p:grpSpPr>
          <p:sp>
            <p:nvSpPr>
              <p:cNvPr id="13" name="角丸四角形 12"/>
              <p:cNvSpPr/>
              <p:nvPr/>
            </p:nvSpPr>
            <p:spPr>
              <a:xfrm rot="20889840">
                <a:off x="5884570" y="1444773"/>
                <a:ext cx="310550" cy="124890"/>
              </a:xfrm>
              <a:prstGeom prst="roundRect">
                <a:avLst>
                  <a:gd name="adj"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フローチャート: 論理積ゲート 13"/>
              <p:cNvSpPr/>
              <p:nvPr/>
            </p:nvSpPr>
            <p:spPr>
              <a:xfrm rot="20997318">
                <a:off x="6087603" y="1462823"/>
                <a:ext cx="99000" cy="78890"/>
              </a:xfrm>
              <a:prstGeom prst="flowChartDelay">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フローチャート: 端子 15"/>
              <p:cNvSpPr/>
              <p:nvPr/>
            </p:nvSpPr>
            <p:spPr>
              <a:xfrm rot="4752524">
                <a:off x="5951549" y="1508906"/>
                <a:ext cx="75283" cy="52116"/>
              </a:xfrm>
              <a:prstGeom prst="flowChartTerminator">
                <a:avLst/>
              </a:prstGeom>
              <a:noFill/>
              <a:ln w="635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1" name="角丸四角形 150"/>
              <p:cNvSpPr/>
              <p:nvPr/>
            </p:nvSpPr>
            <p:spPr>
              <a:xfrm rot="16013158">
                <a:off x="5700857" y="1395909"/>
                <a:ext cx="304682" cy="124890"/>
              </a:xfrm>
              <a:prstGeom prst="roundRect">
                <a:avLst>
                  <a:gd name="adj" fmla="val 21479"/>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台形 16"/>
              <p:cNvSpPr/>
              <p:nvPr/>
            </p:nvSpPr>
            <p:spPr>
              <a:xfrm rot="8364745">
                <a:off x="5514051" y="1439047"/>
                <a:ext cx="449250" cy="244006"/>
              </a:xfrm>
              <a:prstGeom prst="trapezoid">
                <a:avLst>
                  <a:gd name="adj" fmla="val 3053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3" name="角丸四角形 152"/>
            <p:cNvSpPr/>
            <p:nvPr/>
          </p:nvSpPr>
          <p:spPr>
            <a:xfrm rot="19582878">
              <a:off x="5635649" y="1563083"/>
              <a:ext cx="325494" cy="124890"/>
            </a:xfrm>
            <a:prstGeom prst="roundRect">
              <a:avLst>
                <a:gd name="adj"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7" name="爆発 2 156"/>
            <p:cNvSpPr/>
            <p:nvPr/>
          </p:nvSpPr>
          <p:spPr>
            <a:xfrm>
              <a:off x="6067802" y="1530522"/>
              <a:ext cx="245894" cy="172294"/>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8" name="角丸四角形吹き出し 157"/>
          <p:cNvSpPr/>
          <p:nvPr/>
        </p:nvSpPr>
        <p:spPr>
          <a:xfrm>
            <a:off x="5263012" y="1506288"/>
            <a:ext cx="2762454" cy="627255"/>
          </a:xfrm>
          <a:prstGeom prst="wedgeRoundRectCallout">
            <a:avLst>
              <a:gd name="adj1" fmla="val 56367"/>
              <a:gd name="adj2" fmla="val -26458"/>
              <a:gd name="adj3" fmla="val 16667"/>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9" name="テキスト ボックス 158"/>
          <p:cNvSpPr txBox="1"/>
          <p:nvPr/>
        </p:nvSpPr>
        <p:spPr>
          <a:xfrm>
            <a:off x="5298657" y="1595953"/>
            <a:ext cx="2693197" cy="461665"/>
          </a:xfrm>
          <a:prstGeom prst="rect">
            <a:avLst/>
          </a:prstGeom>
          <a:noFill/>
        </p:spPr>
        <p:txBody>
          <a:bodyPr wrap="square" rtlCol="0">
            <a:spAutoFit/>
          </a:bodyPr>
          <a:lstStyle/>
          <a:p>
            <a:r>
              <a:rPr kumimoji="1" lang="ja-JP" altLang="en-US" sz="1200" dirty="0"/>
              <a:t>カッターナイフ使用中、定規に添えた指がはみ出ており、刃に触れた。</a:t>
            </a:r>
          </a:p>
        </p:txBody>
      </p:sp>
      <p:sp>
        <p:nvSpPr>
          <p:cNvPr id="160" name="テキスト ボックス 159"/>
          <p:cNvSpPr txBox="1"/>
          <p:nvPr/>
        </p:nvSpPr>
        <p:spPr>
          <a:xfrm rot="2802019">
            <a:off x="8661147" y="1474451"/>
            <a:ext cx="691896" cy="184666"/>
          </a:xfrm>
          <a:prstGeom prst="rect">
            <a:avLst/>
          </a:prstGeom>
          <a:noFill/>
        </p:spPr>
        <p:txBody>
          <a:bodyPr wrap="square" rtlCol="0">
            <a:spAutoFit/>
          </a:bodyPr>
          <a:lstStyle/>
          <a:p>
            <a:pPr algn="ctr"/>
            <a:r>
              <a:rPr kumimoji="1" lang="ja-JP" altLang="en-US" sz="600" b="1" dirty="0">
                <a:solidFill>
                  <a:schemeClr val="accent2"/>
                </a:solidFill>
                <a:latin typeface="ＭＳ ゴシック" panose="020B0609070205080204" pitchFamily="49" charset="-128"/>
                <a:ea typeface="ＭＳ ゴシック" panose="020B0609070205080204" pitchFamily="49" charset="-128"/>
              </a:rPr>
              <a:t>＼│／</a:t>
            </a:r>
          </a:p>
        </p:txBody>
      </p:sp>
      <p:grpSp>
        <p:nvGrpSpPr>
          <p:cNvPr id="21" name="グループ化 20"/>
          <p:cNvGrpSpPr/>
          <p:nvPr/>
        </p:nvGrpSpPr>
        <p:grpSpPr>
          <a:xfrm>
            <a:off x="5519684" y="2344000"/>
            <a:ext cx="1452950" cy="1023862"/>
            <a:chOff x="5540664" y="2041528"/>
            <a:chExt cx="1452950" cy="1023862"/>
          </a:xfrm>
        </p:grpSpPr>
        <p:sp>
          <p:nvSpPr>
            <p:cNvPr id="162" name="楕円 161"/>
            <p:cNvSpPr/>
            <p:nvPr/>
          </p:nvSpPr>
          <p:spPr>
            <a:xfrm rot="20784587">
              <a:off x="6156257" y="2311146"/>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3" name="角丸四角形 162"/>
            <p:cNvSpPr/>
            <p:nvPr/>
          </p:nvSpPr>
          <p:spPr>
            <a:xfrm rot="14051556">
              <a:off x="6239372" y="2526246"/>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フローチャート: 端子 163"/>
            <p:cNvSpPr/>
            <p:nvPr/>
          </p:nvSpPr>
          <p:spPr>
            <a:xfrm rot="18494828">
              <a:off x="6168237" y="2571523"/>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5" name="フローチャート: 端子 164"/>
            <p:cNvSpPr/>
            <p:nvPr/>
          </p:nvSpPr>
          <p:spPr>
            <a:xfrm rot="9876517">
              <a:off x="6052076" y="264756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0" name="角丸四角形 169"/>
            <p:cNvSpPr/>
            <p:nvPr/>
          </p:nvSpPr>
          <p:spPr>
            <a:xfrm rot="15783073">
              <a:off x="6421327" y="2696439"/>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フローチャート: 端子 171"/>
            <p:cNvSpPr/>
            <p:nvPr/>
          </p:nvSpPr>
          <p:spPr>
            <a:xfrm rot="20371290">
              <a:off x="6300670" y="2842102"/>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3" name="フローチャート: 端子 172"/>
            <p:cNvSpPr/>
            <p:nvPr/>
          </p:nvSpPr>
          <p:spPr>
            <a:xfrm rot="13347788">
              <a:off x="6271367" y="292812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4" name="直線コネクタ 173"/>
            <p:cNvCxnSpPr/>
            <p:nvPr/>
          </p:nvCxnSpPr>
          <p:spPr>
            <a:xfrm>
              <a:off x="5540664" y="3055865"/>
              <a:ext cx="1452950" cy="952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0" name="フローチャート: 磁気ディスク 19"/>
            <p:cNvSpPr/>
            <p:nvPr/>
          </p:nvSpPr>
          <p:spPr>
            <a:xfrm rot="509410">
              <a:off x="6613498" y="2789326"/>
              <a:ext cx="203218" cy="275620"/>
            </a:xfrm>
            <a:prstGeom prst="flowChartMagneticDisk">
              <a:avLst/>
            </a:prstGeom>
            <a:solidFill>
              <a:schemeClr val="tx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5" name="正方形/長方形 174"/>
            <p:cNvSpPr/>
            <p:nvPr/>
          </p:nvSpPr>
          <p:spPr>
            <a:xfrm>
              <a:off x="5619817" y="2697187"/>
              <a:ext cx="414033" cy="340079"/>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正方形/長方形 175"/>
            <p:cNvSpPr/>
            <p:nvPr/>
          </p:nvSpPr>
          <p:spPr>
            <a:xfrm>
              <a:off x="5654846" y="2826957"/>
              <a:ext cx="343103" cy="193361"/>
            </a:xfrm>
            <a:prstGeom prst="rect">
              <a:avLst/>
            </a:prstGeom>
            <a:solidFill>
              <a:schemeClr val="tx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7" name="正方形/長方形 176"/>
            <p:cNvSpPr/>
            <p:nvPr/>
          </p:nvSpPr>
          <p:spPr>
            <a:xfrm>
              <a:off x="5619494" y="2368057"/>
              <a:ext cx="414033" cy="340079"/>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8" name="正方形/長方形 177"/>
            <p:cNvSpPr/>
            <p:nvPr/>
          </p:nvSpPr>
          <p:spPr>
            <a:xfrm>
              <a:off x="5654523" y="2497827"/>
              <a:ext cx="343103" cy="193361"/>
            </a:xfrm>
            <a:prstGeom prst="rect">
              <a:avLst/>
            </a:prstGeom>
            <a:solidFill>
              <a:schemeClr val="tx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9" name="正方形/長方形 178"/>
            <p:cNvSpPr/>
            <p:nvPr/>
          </p:nvSpPr>
          <p:spPr>
            <a:xfrm>
              <a:off x="5618931" y="2041528"/>
              <a:ext cx="414033" cy="340079"/>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0" name="正方形/長方形 179"/>
            <p:cNvSpPr/>
            <p:nvPr/>
          </p:nvSpPr>
          <p:spPr>
            <a:xfrm>
              <a:off x="5653960" y="2171298"/>
              <a:ext cx="343103" cy="193361"/>
            </a:xfrm>
            <a:prstGeom prst="rect">
              <a:avLst/>
            </a:prstGeom>
            <a:solidFill>
              <a:schemeClr val="tx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1" name="爆発 2 180"/>
            <p:cNvSpPr/>
            <p:nvPr/>
          </p:nvSpPr>
          <p:spPr>
            <a:xfrm>
              <a:off x="6527797" y="2694932"/>
              <a:ext cx="245894" cy="172294"/>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2" name="角丸四角形吹き出し 181"/>
          <p:cNvSpPr/>
          <p:nvPr/>
        </p:nvSpPr>
        <p:spPr>
          <a:xfrm>
            <a:off x="6927022" y="2641566"/>
            <a:ext cx="2762454" cy="627255"/>
          </a:xfrm>
          <a:prstGeom prst="wedgeRoundRectCallout">
            <a:avLst>
              <a:gd name="adj1" fmla="val -52440"/>
              <a:gd name="adj2" fmla="val -66872"/>
              <a:gd name="adj3" fmla="val 16667"/>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3" name="テキスト ボックス 182"/>
          <p:cNvSpPr txBox="1"/>
          <p:nvPr/>
        </p:nvSpPr>
        <p:spPr>
          <a:xfrm>
            <a:off x="6962667" y="2731231"/>
            <a:ext cx="2693197" cy="461665"/>
          </a:xfrm>
          <a:prstGeom prst="rect">
            <a:avLst/>
          </a:prstGeom>
          <a:noFill/>
        </p:spPr>
        <p:txBody>
          <a:bodyPr wrap="square" rtlCol="0">
            <a:spAutoFit/>
          </a:bodyPr>
          <a:lstStyle/>
          <a:p>
            <a:r>
              <a:rPr kumimoji="1" lang="ja-JP" altLang="en-US" sz="1200" dirty="0"/>
              <a:t>保管場所の状況確認で体を屈めた際に、後方のゴミ箱に臀部をぶつけた。</a:t>
            </a:r>
          </a:p>
        </p:txBody>
      </p:sp>
      <p:grpSp>
        <p:nvGrpSpPr>
          <p:cNvPr id="11" name="グループ化 10"/>
          <p:cNvGrpSpPr/>
          <p:nvPr/>
        </p:nvGrpSpPr>
        <p:grpSpPr>
          <a:xfrm>
            <a:off x="5347473" y="265510"/>
            <a:ext cx="1452950" cy="966387"/>
            <a:chOff x="5347473" y="265510"/>
            <a:chExt cx="1452950" cy="966387"/>
          </a:xfrm>
        </p:grpSpPr>
        <p:cxnSp>
          <p:nvCxnSpPr>
            <p:cNvPr id="270" name="直線コネクタ 269"/>
            <p:cNvCxnSpPr/>
            <p:nvPr/>
          </p:nvCxnSpPr>
          <p:spPr>
            <a:xfrm>
              <a:off x="5347473" y="1098358"/>
              <a:ext cx="1452950" cy="952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271" name="グループ化 270"/>
            <p:cNvGrpSpPr/>
            <p:nvPr/>
          </p:nvGrpSpPr>
          <p:grpSpPr>
            <a:xfrm rot="20784587">
              <a:off x="6318343" y="265510"/>
              <a:ext cx="445725" cy="818318"/>
              <a:chOff x="1246860" y="1315597"/>
              <a:chExt cx="801900" cy="1435600"/>
            </a:xfrm>
          </p:grpSpPr>
          <p:sp>
            <p:nvSpPr>
              <p:cNvPr id="272" name="楕円 271"/>
              <p:cNvSpPr/>
              <p:nvPr/>
            </p:nvSpPr>
            <p:spPr>
              <a:xfrm>
                <a:off x="1411357" y="1315597"/>
                <a:ext cx="327992" cy="31805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3" name="角丸四角形 272"/>
              <p:cNvSpPr/>
              <p:nvPr/>
            </p:nvSpPr>
            <p:spPr>
              <a:xfrm rot="15388764">
                <a:off x="1359021" y="1746310"/>
                <a:ext cx="565287" cy="321972"/>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4" name="フローチャート: 端子 273"/>
              <p:cNvSpPr/>
              <p:nvPr/>
            </p:nvSpPr>
            <p:spPr>
              <a:xfrm rot="18361605">
                <a:off x="1317404" y="1741935"/>
                <a:ext cx="363105" cy="14308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5" name="フローチャート: 端子 274"/>
              <p:cNvSpPr/>
              <p:nvPr/>
            </p:nvSpPr>
            <p:spPr>
              <a:xfrm rot="13607931">
                <a:off x="1136850" y="1795930"/>
                <a:ext cx="363105" cy="14308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6" name="フローチャート: 端子 275"/>
              <p:cNvSpPr/>
              <p:nvPr/>
            </p:nvSpPr>
            <p:spPr>
              <a:xfrm rot="13606678">
                <a:off x="1663827" y="1728446"/>
                <a:ext cx="363105" cy="14308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7" name="フローチャート: 端子 276"/>
              <p:cNvSpPr/>
              <p:nvPr/>
            </p:nvSpPr>
            <p:spPr>
              <a:xfrm rot="15653842">
                <a:off x="1771602" y="1930843"/>
                <a:ext cx="363105" cy="14308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8" name="フローチャート: 端子 277"/>
              <p:cNvSpPr/>
              <p:nvPr/>
            </p:nvSpPr>
            <p:spPr>
              <a:xfrm rot="14177176">
                <a:off x="1515566" y="2393208"/>
                <a:ext cx="363105" cy="14308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9" name="角丸四角形 278"/>
              <p:cNvSpPr/>
              <p:nvPr/>
            </p:nvSpPr>
            <p:spPr>
              <a:xfrm rot="16545569">
                <a:off x="1551661" y="2057624"/>
                <a:ext cx="228600" cy="321972"/>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0" name="フローチャート: 端子 279"/>
              <p:cNvSpPr/>
              <p:nvPr/>
            </p:nvSpPr>
            <p:spPr>
              <a:xfrm rot="12890901">
                <a:off x="1685655" y="2574807"/>
                <a:ext cx="363105" cy="14308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1" name="フローチャート: 端子 280"/>
              <p:cNvSpPr/>
              <p:nvPr/>
            </p:nvSpPr>
            <p:spPr>
              <a:xfrm rot="19807820">
                <a:off x="1430572" y="2256855"/>
                <a:ext cx="363105" cy="14308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2" name="フローチャート: 端子 281"/>
              <p:cNvSpPr/>
              <p:nvPr/>
            </p:nvSpPr>
            <p:spPr>
              <a:xfrm rot="17041445">
                <a:off x="1241878" y="2498102"/>
                <a:ext cx="363105" cy="14308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95" name="爆発 2 294"/>
            <p:cNvSpPr/>
            <p:nvPr/>
          </p:nvSpPr>
          <p:spPr>
            <a:xfrm>
              <a:off x="5519684" y="956263"/>
              <a:ext cx="245894" cy="172294"/>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83" name="グループ化 282"/>
            <p:cNvGrpSpPr/>
            <p:nvPr/>
          </p:nvGrpSpPr>
          <p:grpSpPr>
            <a:xfrm>
              <a:off x="5466825" y="487346"/>
              <a:ext cx="889455" cy="608025"/>
              <a:chOff x="7621647" y="3548727"/>
              <a:chExt cx="889455" cy="608025"/>
            </a:xfrm>
            <a:solidFill>
              <a:schemeClr val="bg1">
                <a:lumMod val="65000"/>
              </a:schemeClr>
            </a:solidFill>
          </p:grpSpPr>
          <p:sp>
            <p:nvSpPr>
              <p:cNvPr id="284" name="楕円 283"/>
              <p:cNvSpPr/>
              <p:nvPr/>
            </p:nvSpPr>
            <p:spPr>
              <a:xfrm rot="20784587">
                <a:off x="7775754" y="3548727"/>
                <a:ext cx="182310" cy="181295"/>
              </a:xfrm>
              <a:prstGeom prst="ellipse">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5" name="角丸四角形 284"/>
              <p:cNvSpPr/>
              <p:nvPr/>
            </p:nvSpPr>
            <p:spPr>
              <a:xfrm rot="13741374">
                <a:off x="7857288" y="3747974"/>
                <a:ext cx="322224" cy="178964"/>
              </a:xfrm>
              <a:prstGeom prst="roundRect">
                <a:avLst>
                  <a:gd name="adj" fmla="val 28667"/>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6" name="フローチャート: 端子 285"/>
              <p:cNvSpPr/>
              <p:nvPr/>
            </p:nvSpPr>
            <p:spPr>
              <a:xfrm rot="19806754">
                <a:off x="8304126" y="3888713"/>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7" name="フローチャート: 端子 286"/>
              <p:cNvSpPr/>
              <p:nvPr/>
            </p:nvSpPr>
            <p:spPr>
              <a:xfrm rot="10987017">
                <a:off x="8258958" y="4077220"/>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8" name="フローチャート: 端子 287"/>
              <p:cNvSpPr/>
              <p:nvPr/>
            </p:nvSpPr>
            <p:spPr>
              <a:xfrm rot="12791265">
                <a:off x="8112890" y="4025939"/>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9" name="フローチャート: 端子 288"/>
              <p:cNvSpPr/>
              <p:nvPr/>
            </p:nvSpPr>
            <p:spPr>
              <a:xfrm rot="11529767">
                <a:off x="8163642" y="3911817"/>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0" name="フローチャート: 端子 289"/>
              <p:cNvSpPr/>
              <p:nvPr/>
            </p:nvSpPr>
            <p:spPr>
              <a:xfrm rot="10329496">
                <a:off x="7621647" y="3835199"/>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1" name="角丸四角形 290"/>
              <p:cNvSpPr/>
              <p:nvPr/>
            </p:nvSpPr>
            <p:spPr>
              <a:xfrm rot="12449408">
                <a:off x="8052645" y="3860200"/>
                <a:ext cx="130306" cy="178964"/>
              </a:xfrm>
              <a:prstGeom prst="roundRect">
                <a:avLst>
                  <a:gd name="adj" fmla="val 28667"/>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2" name="フローチャート: 端子 291"/>
              <p:cNvSpPr/>
              <p:nvPr/>
            </p:nvSpPr>
            <p:spPr>
              <a:xfrm rot="9095761">
                <a:off x="7729469" y="3929452"/>
                <a:ext cx="201827" cy="81561"/>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3" name="フローチャート: 端子 292"/>
              <p:cNvSpPr/>
              <p:nvPr/>
            </p:nvSpPr>
            <p:spPr>
              <a:xfrm rot="18992407">
                <a:off x="7762170" y="3781297"/>
                <a:ext cx="201827" cy="81561"/>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4" name="フローチャート: 端子 293"/>
              <p:cNvSpPr/>
              <p:nvPr/>
            </p:nvSpPr>
            <p:spPr>
              <a:xfrm rot="17994045">
                <a:off x="7831200" y="3827012"/>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2" name="グループ化 101"/>
            <p:cNvGrpSpPr/>
            <p:nvPr/>
          </p:nvGrpSpPr>
          <p:grpSpPr>
            <a:xfrm>
              <a:off x="6175730" y="995245"/>
              <a:ext cx="480691" cy="236652"/>
              <a:chOff x="6148998" y="807482"/>
              <a:chExt cx="480691" cy="236652"/>
            </a:xfrm>
          </p:grpSpPr>
          <p:sp>
            <p:nvSpPr>
              <p:cNvPr id="96" name="フリーフォーム 95"/>
              <p:cNvSpPr/>
              <p:nvPr/>
            </p:nvSpPr>
            <p:spPr>
              <a:xfrm>
                <a:off x="6148998" y="807482"/>
                <a:ext cx="369512" cy="205825"/>
              </a:xfrm>
              <a:custGeom>
                <a:avLst/>
                <a:gdLst>
                  <a:gd name="connsiteX0" fmla="*/ 0 w 398352"/>
                  <a:gd name="connsiteY0" fmla="*/ 166408 h 325624"/>
                  <a:gd name="connsiteX1" fmla="*/ 271604 w 398352"/>
                  <a:gd name="connsiteY1" fmla="*/ 3446 h 325624"/>
                  <a:gd name="connsiteX2" fmla="*/ 226336 w 398352"/>
                  <a:gd name="connsiteY2" fmla="*/ 302210 h 325624"/>
                  <a:gd name="connsiteX3" fmla="*/ 398352 w 398352"/>
                  <a:gd name="connsiteY3" fmla="*/ 284103 h 325624"/>
                </a:gdLst>
                <a:ahLst/>
                <a:cxnLst>
                  <a:cxn ang="0">
                    <a:pos x="connsiteX0" y="connsiteY0"/>
                  </a:cxn>
                  <a:cxn ang="0">
                    <a:pos x="connsiteX1" y="connsiteY1"/>
                  </a:cxn>
                  <a:cxn ang="0">
                    <a:pos x="connsiteX2" y="connsiteY2"/>
                  </a:cxn>
                  <a:cxn ang="0">
                    <a:pos x="connsiteX3" y="connsiteY3"/>
                  </a:cxn>
                </a:cxnLst>
                <a:rect l="l" t="t" r="r" b="b"/>
                <a:pathLst>
                  <a:path w="398352" h="325624">
                    <a:moveTo>
                      <a:pt x="0" y="166408"/>
                    </a:moveTo>
                    <a:cubicBezTo>
                      <a:pt x="116940" y="73610"/>
                      <a:pt x="233881" y="-19188"/>
                      <a:pt x="271604" y="3446"/>
                    </a:cubicBezTo>
                    <a:cubicBezTo>
                      <a:pt x="309327" y="26080"/>
                      <a:pt x="205211" y="255434"/>
                      <a:pt x="226336" y="302210"/>
                    </a:cubicBezTo>
                    <a:cubicBezTo>
                      <a:pt x="247461" y="348986"/>
                      <a:pt x="322906" y="316544"/>
                      <a:pt x="398352" y="284103"/>
                    </a:cubicBezTo>
                  </a:path>
                </a:pathLst>
              </a:custGeom>
              <a:no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フローチャート: 論理積ゲート 96"/>
              <p:cNvSpPr/>
              <p:nvPr/>
            </p:nvSpPr>
            <p:spPr>
              <a:xfrm rot="10318139">
                <a:off x="6465893" y="937872"/>
                <a:ext cx="117210" cy="106262"/>
              </a:xfrm>
              <a:prstGeom prst="flowChartDelay">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9" name="直線コネクタ 98"/>
              <p:cNvCxnSpPr/>
              <p:nvPr/>
            </p:nvCxnSpPr>
            <p:spPr>
              <a:xfrm flipV="1">
                <a:off x="6549259" y="956719"/>
                <a:ext cx="80430" cy="12391"/>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36" name="直線コネクタ 335"/>
              <p:cNvCxnSpPr/>
              <p:nvPr/>
            </p:nvCxnSpPr>
            <p:spPr>
              <a:xfrm flipV="1">
                <a:off x="6549259" y="998762"/>
                <a:ext cx="80430" cy="12391"/>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grpSp>
        <p:nvGrpSpPr>
          <p:cNvPr id="112" name="グループ化 111"/>
          <p:cNvGrpSpPr/>
          <p:nvPr/>
        </p:nvGrpSpPr>
        <p:grpSpPr>
          <a:xfrm>
            <a:off x="325505" y="3828014"/>
            <a:ext cx="1529863" cy="1498017"/>
            <a:chOff x="325505" y="3828014"/>
            <a:chExt cx="1529863" cy="1498017"/>
          </a:xfrm>
        </p:grpSpPr>
        <p:grpSp>
          <p:nvGrpSpPr>
            <p:cNvPr id="326" name="グループ化 325"/>
            <p:cNvGrpSpPr/>
            <p:nvPr/>
          </p:nvGrpSpPr>
          <p:grpSpPr>
            <a:xfrm>
              <a:off x="1363081" y="4269535"/>
              <a:ext cx="289820" cy="457069"/>
              <a:chOff x="437743" y="5028672"/>
              <a:chExt cx="289820" cy="457069"/>
            </a:xfrm>
          </p:grpSpPr>
          <p:sp>
            <p:nvSpPr>
              <p:cNvPr id="327" name="直方体 326"/>
              <p:cNvSpPr/>
              <p:nvPr/>
            </p:nvSpPr>
            <p:spPr>
              <a:xfrm>
                <a:off x="598158" y="5275898"/>
                <a:ext cx="50299" cy="206095"/>
              </a:xfrm>
              <a:prstGeom prst="cub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8" name="直方体 327"/>
              <p:cNvSpPr/>
              <p:nvPr/>
            </p:nvSpPr>
            <p:spPr>
              <a:xfrm>
                <a:off x="463311" y="5279646"/>
                <a:ext cx="50299" cy="206095"/>
              </a:xfrm>
              <a:prstGeom prst="cub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9" name="直方体 328"/>
              <p:cNvSpPr/>
              <p:nvPr/>
            </p:nvSpPr>
            <p:spPr>
              <a:xfrm>
                <a:off x="677264" y="5198632"/>
                <a:ext cx="50299" cy="206095"/>
              </a:xfrm>
              <a:prstGeom prst="cub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0" name="直方体 329"/>
              <p:cNvSpPr/>
              <p:nvPr/>
            </p:nvSpPr>
            <p:spPr>
              <a:xfrm>
                <a:off x="537823" y="5201014"/>
                <a:ext cx="50299" cy="206095"/>
              </a:xfrm>
              <a:prstGeom prst="cub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1" name="平行四辺形 330"/>
              <p:cNvSpPr/>
              <p:nvPr/>
            </p:nvSpPr>
            <p:spPr>
              <a:xfrm>
                <a:off x="471883" y="5203291"/>
                <a:ext cx="243041" cy="86295"/>
              </a:xfrm>
              <a:prstGeom prst="parallelogram">
                <a:avLst>
                  <a:gd name="adj" fmla="val 97684"/>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2" name="平行四辺形 331"/>
              <p:cNvSpPr/>
              <p:nvPr/>
            </p:nvSpPr>
            <p:spPr>
              <a:xfrm rot="18836417">
                <a:off x="378353" y="5088062"/>
                <a:ext cx="242078" cy="123298"/>
              </a:xfrm>
              <a:prstGeom prst="parallelogram">
                <a:avLst>
                  <a:gd name="adj" fmla="val 97684"/>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9" name="グループ化 28"/>
            <p:cNvGrpSpPr/>
            <p:nvPr/>
          </p:nvGrpSpPr>
          <p:grpSpPr>
            <a:xfrm>
              <a:off x="1094256" y="4533327"/>
              <a:ext cx="289820" cy="457069"/>
              <a:chOff x="437743" y="5028672"/>
              <a:chExt cx="289820" cy="457069"/>
            </a:xfrm>
          </p:grpSpPr>
          <p:sp>
            <p:nvSpPr>
              <p:cNvPr id="325" name="直方体 324"/>
              <p:cNvSpPr/>
              <p:nvPr/>
            </p:nvSpPr>
            <p:spPr>
              <a:xfrm>
                <a:off x="598158" y="5275898"/>
                <a:ext cx="50299" cy="206095"/>
              </a:xfrm>
              <a:prstGeom prst="cub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4" name="直方体 323"/>
              <p:cNvSpPr/>
              <p:nvPr/>
            </p:nvSpPr>
            <p:spPr>
              <a:xfrm>
                <a:off x="463311" y="5279646"/>
                <a:ext cx="50299" cy="206095"/>
              </a:xfrm>
              <a:prstGeom prst="cub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3" name="直方体 322"/>
              <p:cNvSpPr/>
              <p:nvPr/>
            </p:nvSpPr>
            <p:spPr>
              <a:xfrm>
                <a:off x="677264" y="5198632"/>
                <a:ext cx="50299" cy="206095"/>
              </a:xfrm>
              <a:prstGeom prst="cub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2" name="直方体 321"/>
              <p:cNvSpPr/>
              <p:nvPr/>
            </p:nvSpPr>
            <p:spPr>
              <a:xfrm>
                <a:off x="537823" y="5201014"/>
                <a:ext cx="50299" cy="206095"/>
              </a:xfrm>
              <a:prstGeom prst="cub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平行四辺形 27"/>
              <p:cNvSpPr/>
              <p:nvPr/>
            </p:nvSpPr>
            <p:spPr>
              <a:xfrm>
                <a:off x="471883" y="5203291"/>
                <a:ext cx="243041" cy="86295"/>
              </a:xfrm>
              <a:prstGeom prst="parallelogram">
                <a:avLst>
                  <a:gd name="adj" fmla="val 97684"/>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1" name="平行四辺形 320"/>
              <p:cNvSpPr/>
              <p:nvPr/>
            </p:nvSpPr>
            <p:spPr>
              <a:xfrm rot="18836417">
                <a:off x="378353" y="5088062"/>
                <a:ext cx="242078" cy="123298"/>
              </a:xfrm>
              <a:prstGeom prst="parallelogram">
                <a:avLst>
                  <a:gd name="adj" fmla="val 97684"/>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86" name="直線コネクタ 185"/>
            <p:cNvCxnSpPr/>
            <p:nvPr/>
          </p:nvCxnSpPr>
          <p:spPr>
            <a:xfrm>
              <a:off x="1010521" y="4412075"/>
              <a:ext cx="815245" cy="2686"/>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87" name="直線コネクタ 186"/>
            <p:cNvCxnSpPr/>
            <p:nvPr/>
          </p:nvCxnSpPr>
          <p:spPr>
            <a:xfrm flipV="1">
              <a:off x="345993" y="4409012"/>
              <a:ext cx="600819" cy="575634"/>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88" name="直線コネクタ 187"/>
            <p:cNvCxnSpPr/>
            <p:nvPr/>
          </p:nvCxnSpPr>
          <p:spPr>
            <a:xfrm flipV="1">
              <a:off x="943720" y="3889831"/>
              <a:ext cx="3534" cy="50554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03" name="直方体 302"/>
            <p:cNvSpPr/>
            <p:nvPr/>
          </p:nvSpPr>
          <p:spPr>
            <a:xfrm>
              <a:off x="824405" y="4634839"/>
              <a:ext cx="218508" cy="177501"/>
            </a:xfrm>
            <a:prstGeom prst="cube">
              <a:avLst>
                <a:gd name="adj" fmla="val 46378"/>
              </a:avLst>
            </a:prstGeom>
            <a:solidFill>
              <a:schemeClr val="bg1">
                <a:lumMod val="85000"/>
              </a:schemeClr>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直方体 22"/>
            <p:cNvSpPr/>
            <p:nvPr/>
          </p:nvSpPr>
          <p:spPr>
            <a:xfrm>
              <a:off x="1336767" y="4394759"/>
              <a:ext cx="518601" cy="435625"/>
            </a:xfrm>
            <a:prstGeom prst="cube">
              <a:avLst>
                <a:gd name="adj" fmla="val 51197"/>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9" name="直方体 318"/>
            <p:cNvSpPr/>
            <p:nvPr/>
          </p:nvSpPr>
          <p:spPr>
            <a:xfrm>
              <a:off x="1107704" y="4623525"/>
              <a:ext cx="518601" cy="435625"/>
            </a:xfrm>
            <a:prstGeom prst="cube">
              <a:avLst>
                <a:gd name="adj" fmla="val 51197"/>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0" name="直方体 319"/>
            <p:cNvSpPr/>
            <p:nvPr/>
          </p:nvSpPr>
          <p:spPr>
            <a:xfrm>
              <a:off x="700191" y="3828014"/>
              <a:ext cx="330987" cy="806825"/>
            </a:xfrm>
            <a:prstGeom prst="cube">
              <a:avLst>
                <a:gd name="adj" fmla="val 51197"/>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1" name="直方体 300"/>
            <p:cNvSpPr/>
            <p:nvPr/>
          </p:nvSpPr>
          <p:spPr>
            <a:xfrm>
              <a:off x="1311725" y="4692173"/>
              <a:ext cx="205781" cy="104297"/>
            </a:xfrm>
            <a:prstGeom prst="cube">
              <a:avLst>
                <a:gd name="adj" fmla="val 93607"/>
              </a:avLst>
            </a:prstGeom>
            <a:pattFill prst="lgCheck">
              <a:fgClr>
                <a:schemeClr val="bg1">
                  <a:lumMod val="50000"/>
                </a:schemeClr>
              </a:fgClr>
              <a:bgClr>
                <a:schemeClr val="bg1"/>
              </a:bgClr>
            </a:patt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4" name="直方体 333"/>
            <p:cNvSpPr/>
            <p:nvPr/>
          </p:nvSpPr>
          <p:spPr>
            <a:xfrm>
              <a:off x="1553738" y="4452169"/>
              <a:ext cx="205781" cy="104297"/>
            </a:xfrm>
            <a:prstGeom prst="cube">
              <a:avLst>
                <a:gd name="adj" fmla="val 93607"/>
              </a:avLst>
            </a:prstGeom>
            <a:pattFill prst="lgCheck">
              <a:fgClr>
                <a:schemeClr val="bg1">
                  <a:lumMod val="50000"/>
                </a:schemeClr>
              </a:fgClr>
              <a:bgClr>
                <a:schemeClr val="bg1"/>
              </a:bgClr>
            </a:patt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9" name="直方体 298"/>
            <p:cNvSpPr/>
            <p:nvPr/>
          </p:nvSpPr>
          <p:spPr>
            <a:xfrm rot="278859">
              <a:off x="1412465" y="4543417"/>
              <a:ext cx="129995" cy="240085"/>
            </a:xfrm>
            <a:prstGeom prst="cube">
              <a:avLst>
                <a:gd name="adj" fmla="val 89303"/>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3" name="直方体 332"/>
            <p:cNvSpPr/>
            <p:nvPr/>
          </p:nvSpPr>
          <p:spPr>
            <a:xfrm rot="258818">
              <a:off x="1640170" y="4321625"/>
              <a:ext cx="129995" cy="240085"/>
            </a:xfrm>
            <a:prstGeom prst="cube">
              <a:avLst>
                <a:gd name="adj" fmla="val 89303"/>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5" name="直方体 334"/>
            <p:cNvSpPr/>
            <p:nvPr/>
          </p:nvSpPr>
          <p:spPr>
            <a:xfrm>
              <a:off x="517770" y="4013401"/>
              <a:ext cx="330987" cy="806825"/>
            </a:xfrm>
            <a:prstGeom prst="cube">
              <a:avLst>
                <a:gd name="adj" fmla="val 51197"/>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06" name="直線矢印コネクタ 305"/>
            <p:cNvCxnSpPr/>
            <p:nvPr/>
          </p:nvCxnSpPr>
          <p:spPr>
            <a:xfrm flipH="1" flipV="1">
              <a:off x="777186" y="4504317"/>
              <a:ext cx="130934" cy="186832"/>
            </a:xfrm>
            <a:prstGeom prst="straightConnector1">
              <a:avLst/>
            </a:prstGeom>
            <a:ln>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338" name="フリーフォーム 337"/>
            <p:cNvSpPr/>
            <p:nvPr/>
          </p:nvSpPr>
          <p:spPr>
            <a:xfrm rot="12143210">
              <a:off x="435815" y="5015255"/>
              <a:ext cx="697614" cy="205825"/>
            </a:xfrm>
            <a:custGeom>
              <a:avLst/>
              <a:gdLst>
                <a:gd name="connsiteX0" fmla="*/ 0 w 398352"/>
                <a:gd name="connsiteY0" fmla="*/ 166408 h 325624"/>
                <a:gd name="connsiteX1" fmla="*/ 271604 w 398352"/>
                <a:gd name="connsiteY1" fmla="*/ 3446 h 325624"/>
                <a:gd name="connsiteX2" fmla="*/ 226336 w 398352"/>
                <a:gd name="connsiteY2" fmla="*/ 302210 h 325624"/>
                <a:gd name="connsiteX3" fmla="*/ 398352 w 398352"/>
                <a:gd name="connsiteY3" fmla="*/ 284103 h 325624"/>
              </a:gdLst>
              <a:ahLst/>
              <a:cxnLst>
                <a:cxn ang="0">
                  <a:pos x="connsiteX0" y="connsiteY0"/>
                </a:cxn>
                <a:cxn ang="0">
                  <a:pos x="connsiteX1" y="connsiteY1"/>
                </a:cxn>
                <a:cxn ang="0">
                  <a:pos x="connsiteX2" y="connsiteY2"/>
                </a:cxn>
                <a:cxn ang="0">
                  <a:pos x="connsiteX3" y="connsiteY3"/>
                </a:cxn>
              </a:cxnLst>
              <a:rect l="l" t="t" r="r" b="b"/>
              <a:pathLst>
                <a:path w="398352" h="325624">
                  <a:moveTo>
                    <a:pt x="0" y="166408"/>
                  </a:moveTo>
                  <a:cubicBezTo>
                    <a:pt x="116940" y="73610"/>
                    <a:pt x="233881" y="-19188"/>
                    <a:pt x="271604" y="3446"/>
                  </a:cubicBezTo>
                  <a:cubicBezTo>
                    <a:pt x="309327" y="26080"/>
                    <a:pt x="205211" y="255434"/>
                    <a:pt x="226336" y="302210"/>
                  </a:cubicBezTo>
                  <a:cubicBezTo>
                    <a:pt x="247461" y="348986"/>
                    <a:pt x="322906" y="316544"/>
                    <a:pt x="398352" y="284103"/>
                  </a:cubicBezTo>
                </a:path>
              </a:pathLst>
            </a:custGeom>
            <a:noFill/>
            <a:ln w="15875">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9" name="フローチャート: 論理積ゲート 338"/>
            <p:cNvSpPr/>
            <p:nvPr/>
          </p:nvSpPr>
          <p:spPr>
            <a:xfrm rot="861349">
              <a:off x="428662" y="4855378"/>
              <a:ext cx="117210" cy="106262"/>
            </a:xfrm>
            <a:prstGeom prst="flowChartDelay">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40" name="直線コネクタ 339"/>
            <p:cNvCxnSpPr/>
            <p:nvPr/>
          </p:nvCxnSpPr>
          <p:spPr>
            <a:xfrm rot="12143210" flipV="1">
              <a:off x="376275" y="4903538"/>
              <a:ext cx="80430" cy="12391"/>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41" name="直線コネクタ 340"/>
            <p:cNvCxnSpPr/>
            <p:nvPr/>
          </p:nvCxnSpPr>
          <p:spPr>
            <a:xfrm rot="12143210" flipV="1">
              <a:off x="392288" y="4864664"/>
              <a:ext cx="80430" cy="12391"/>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42" name="乗算 341"/>
            <p:cNvSpPr/>
            <p:nvPr/>
          </p:nvSpPr>
          <p:spPr>
            <a:xfrm>
              <a:off x="580307" y="5004785"/>
              <a:ext cx="303854" cy="321246"/>
            </a:xfrm>
            <a:prstGeom prst="mathMultiply">
              <a:avLst>
                <a:gd name="adj1" fmla="val 12528"/>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平行四辺形 102"/>
            <p:cNvSpPr/>
            <p:nvPr/>
          </p:nvSpPr>
          <p:spPr>
            <a:xfrm rot="19703080">
              <a:off x="325505" y="4782193"/>
              <a:ext cx="97589" cy="77987"/>
            </a:xfrm>
            <a:prstGeom prst="parallelogram">
              <a:avLst>
                <a:gd name="adj" fmla="val 66403"/>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43" name="角丸四角形吹き出し 342"/>
          <p:cNvSpPr/>
          <p:nvPr/>
        </p:nvSpPr>
        <p:spPr>
          <a:xfrm>
            <a:off x="2194328" y="4154273"/>
            <a:ext cx="2762454" cy="776506"/>
          </a:xfrm>
          <a:prstGeom prst="wedgeRoundRectCallout">
            <a:avLst>
              <a:gd name="adj1" fmla="val -59106"/>
              <a:gd name="adj2" fmla="val 23227"/>
              <a:gd name="adj3" fmla="val 16667"/>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4" name="テキスト ボックス 343"/>
          <p:cNvSpPr txBox="1"/>
          <p:nvPr/>
        </p:nvSpPr>
        <p:spPr>
          <a:xfrm>
            <a:off x="2201069" y="4237480"/>
            <a:ext cx="2693197" cy="646331"/>
          </a:xfrm>
          <a:prstGeom prst="rect">
            <a:avLst/>
          </a:prstGeom>
          <a:noFill/>
        </p:spPr>
        <p:txBody>
          <a:bodyPr wrap="square" rtlCol="0">
            <a:spAutoFit/>
          </a:bodyPr>
          <a:lstStyle/>
          <a:p>
            <a:r>
              <a:rPr kumimoji="1" lang="ja-JP" altLang="en-US" sz="1200" dirty="0"/>
              <a:t>室内はこまめに整理整頓し、特に床上につまづきの原因となる物をなるべく置かないようにしましょう。</a:t>
            </a:r>
          </a:p>
        </p:txBody>
      </p:sp>
      <p:grpSp>
        <p:nvGrpSpPr>
          <p:cNvPr id="420" name="グループ化 419"/>
          <p:cNvGrpSpPr/>
          <p:nvPr/>
        </p:nvGrpSpPr>
        <p:grpSpPr>
          <a:xfrm>
            <a:off x="2001987" y="5077304"/>
            <a:ext cx="3102359" cy="1598494"/>
            <a:chOff x="2001987" y="5077304"/>
            <a:chExt cx="3102359" cy="1598494"/>
          </a:xfrm>
        </p:grpSpPr>
        <p:grpSp>
          <p:nvGrpSpPr>
            <p:cNvPr id="348" name="グループ化 347"/>
            <p:cNvGrpSpPr/>
            <p:nvPr/>
          </p:nvGrpSpPr>
          <p:grpSpPr>
            <a:xfrm rot="21333866">
              <a:off x="4401518" y="5159529"/>
              <a:ext cx="548765" cy="794917"/>
              <a:chOff x="6428706" y="1528966"/>
              <a:chExt cx="548765" cy="794917"/>
            </a:xfrm>
          </p:grpSpPr>
          <p:sp>
            <p:nvSpPr>
              <p:cNvPr id="357" name="平行四辺形 356"/>
              <p:cNvSpPr/>
              <p:nvPr/>
            </p:nvSpPr>
            <p:spPr>
              <a:xfrm rot="2815260">
                <a:off x="6600057" y="1946469"/>
                <a:ext cx="570776" cy="184052"/>
              </a:xfrm>
              <a:prstGeom prst="parallelogram">
                <a:avLst>
                  <a:gd name="adj" fmla="val 5891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8" name="平行四辺形 357"/>
              <p:cNvSpPr/>
              <p:nvPr/>
            </p:nvSpPr>
            <p:spPr>
              <a:xfrm rot="2815260">
                <a:off x="6529835" y="1772177"/>
                <a:ext cx="379641" cy="162838"/>
              </a:xfrm>
              <a:prstGeom prst="parallelogram">
                <a:avLst>
                  <a:gd name="adj" fmla="val 5891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9" name="平行四辺形 358"/>
              <p:cNvSpPr/>
              <p:nvPr/>
            </p:nvSpPr>
            <p:spPr>
              <a:xfrm rot="2815260">
                <a:off x="6527641" y="1661013"/>
                <a:ext cx="152135" cy="126168"/>
              </a:xfrm>
              <a:prstGeom prst="parallelogram">
                <a:avLst>
                  <a:gd name="adj" fmla="val 5891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0" name="平行四辺形 359"/>
              <p:cNvSpPr/>
              <p:nvPr/>
            </p:nvSpPr>
            <p:spPr>
              <a:xfrm rot="2815260">
                <a:off x="6470491" y="1601482"/>
                <a:ext cx="152135" cy="126168"/>
              </a:xfrm>
              <a:prstGeom prst="parallelogram">
                <a:avLst>
                  <a:gd name="adj" fmla="val 5891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1" name="平行四辺形 360"/>
              <p:cNvSpPr/>
              <p:nvPr/>
            </p:nvSpPr>
            <p:spPr>
              <a:xfrm rot="2815260">
                <a:off x="6415722" y="1541950"/>
                <a:ext cx="152135" cy="126168"/>
              </a:xfrm>
              <a:prstGeom prst="parallelogram">
                <a:avLst>
                  <a:gd name="adj" fmla="val 5891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2" name="平行四辺形 361"/>
              <p:cNvSpPr/>
              <p:nvPr/>
            </p:nvSpPr>
            <p:spPr>
              <a:xfrm rot="2815260">
                <a:off x="6584791" y="1722925"/>
                <a:ext cx="152135" cy="126168"/>
              </a:xfrm>
              <a:prstGeom prst="parallelogram">
                <a:avLst>
                  <a:gd name="adj" fmla="val 5891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8" name="グループ化 107"/>
            <p:cNvGrpSpPr/>
            <p:nvPr/>
          </p:nvGrpSpPr>
          <p:grpSpPr>
            <a:xfrm rot="1591739">
              <a:off x="4676550" y="6081546"/>
              <a:ext cx="296506" cy="594252"/>
              <a:chOff x="1923143" y="5370195"/>
              <a:chExt cx="296506" cy="594252"/>
            </a:xfrm>
          </p:grpSpPr>
          <p:sp>
            <p:nvSpPr>
              <p:cNvPr id="106" name="斜め縞 105"/>
              <p:cNvSpPr/>
              <p:nvPr/>
            </p:nvSpPr>
            <p:spPr>
              <a:xfrm rot="10800000">
                <a:off x="2033588" y="5370195"/>
                <a:ext cx="117942" cy="461223"/>
              </a:xfrm>
              <a:prstGeom prst="diagStrip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65" name="斜め縞 364"/>
              <p:cNvSpPr/>
              <p:nvPr/>
            </p:nvSpPr>
            <p:spPr>
              <a:xfrm rot="9673977">
                <a:off x="1961119" y="5377450"/>
                <a:ext cx="117942" cy="461223"/>
              </a:xfrm>
              <a:prstGeom prst="diagStripe">
                <a:avLst>
                  <a:gd name="adj" fmla="val 41564"/>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7" name="フローチャート: 論理積ゲート 106"/>
              <p:cNvSpPr/>
              <p:nvPr/>
            </p:nvSpPr>
            <p:spPr>
              <a:xfrm>
                <a:off x="2087936" y="5743575"/>
                <a:ext cx="131713" cy="220872"/>
              </a:xfrm>
              <a:prstGeom prst="flowChartDelay">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6" name="フローチャート: 論理積ゲート 365"/>
              <p:cNvSpPr/>
              <p:nvPr/>
            </p:nvSpPr>
            <p:spPr>
              <a:xfrm rot="12127502">
                <a:off x="1923143" y="5704257"/>
                <a:ext cx="131713" cy="220872"/>
              </a:xfrm>
              <a:prstGeom prst="flowChartDelay">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67" name="乗算 366"/>
            <p:cNvSpPr/>
            <p:nvPr/>
          </p:nvSpPr>
          <p:spPr>
            <a:xfrm>
              <a:off x="4322747" y="5077304"/>
              <a:ext cx="303854" cy="321246"/>
            </a:xfrm>
            <a:prstGeom prst="mathMultiply">
              <a:avLst>
                <a:gd name="adj1" fmla="val 12528"/>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8" name="乗算 367"/>
            <p:cNvSpPr/>
            <p:nvPr/>
          </p:nvSpPr>
          <p:spPr>
            <a:xfrm>
              <a:off x="4800492" y="6015131"/>
              <a:ext cx="303854" cy="321246"/>
            </a:xfrm>
            <a:prstGeom prst="mathMultiply">
              <a:avLst>
                <a:gd name="adj1" fmla="val 12528"/>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1" name="グループ化 110"/>
            <p:cNvGrpSpPr/>
            <p:nvPr/>
          </p:nvGrpSpPr>
          <p:grpSpPr>
            <a:xfrm>
              <a:off x="3717629" y="5358341"/>
              <a:ext cx="379696" cy="660108"/>
              <a:chOff x="3304500" y="5289081"/>
              <a:chExt cx="379696" cy="660108"/>
            </a:xfrm>
          </p:grpSpPr>
          <p:grpSp>
            <p:nvGrpSpPr>
              <p:cNvPr id="369" name="グループ化 368"/>
              <p:cNvGrpSpPr/>
              <p:nvPr/>
            </p:nvGrpSpPr>
            <p:grpSpPr>
              <a:xfrm rot="21333866">
                <a:off x="3304500" y="5289081"/>
                <a:ext cx="379696" cy="660108"/>
                <a:chOff x="6597775" y="1663775"/>
                <a:chExt cx="379696" cy="660108"/>
              </a:xfrm>
            </p:grpSpPr>
            <p:sp>
              <p:nvSpPr>
                <p:cNvPr id="370" name="平行四辺形 369"/>
                <p:cNvSpPr/>
                <p:nvPr/>
              </p:nvSpPr>
              <p:spPr>
                <a:xfrm rot="2815260">
                  <a:off x="6600057" y="1946469"/>
                  <a:ext cx="570776" cy="184052"/>
                </a:xfrm>
                <a:prstGeom prst="parallelogram">
                  <a:avLst>
                    <a:gd name="adj" fmla="val 5891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1" name="平行四辺形 370"/>
                <p:cNvSpPr/>
                <p:nvPr/>
              </p:nvSpPr>
              <p:spPr>
                <a:xfrm rot="2815260">
                  <a:off x="6529835" y="1772177"/>
                  <a:ext cx="379641" cy="162838"/>
                </a:xfrm>
                <a:prstGeom prst="parallelogram">
                  <a:avLst>
                    <a:gd name="adj" fmla="val 5891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5" name="平行四辺形 374"/>
                <p:cNvSpPr/>
                <p:nvPr/>
              </p:nvSpPr>
              <p:spPr>
                <a:xfrm rot="2815260">
                  <a:off x="6584791" y="1722925"/>
                  <a:ext cx="152135" cy="126168"/>
                </a:xfrm>
                <a:prstGeom prst="parallelogram">
                  <a:avLst>
                    <a:gd name="adj" fmla="val 5891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76" name="平行四辺形 375"/>
              <p:cNvSpPr/>
              <p:nvPr/>
            </p:nvSpPr>
            <p:spPr>
              <a:xfrm rot="2549126">
                <a:off x="3339671" y="5415233"/>
                <a:ext cx="152135" cy="126168"/>
              </a:xfrm>
              <a:prstGeom prst="parallelogram">
                <a:avLst>
                  <a:gd name="adj" fmla="val 5891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7" name="平行四辺形 376"/>
              <p:cNvSpPr/>
              <p:nvPr/>
            </p:nvSpPr>
            <p:spPr>
              <a:xfrm rot="2549126">
                <a:off x="3400953" y="5474018"/>
                <a:ext cx="152135" cy="126168"/>
              </a:xfrm>
              <a:prstGeom prst="parallelogram">
                <a:avLst>
                  <a:gd name="adj" fmla="val 5891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8" name="平行四辺形 377"/>
              <p:cNvSpPr/>
              <p:nvPr/>
            </p:nvSpPr>
            <p:spPr>
              <a:xfrm rot="2549126">
                <a:off x="3464364" y="5532044"/>
                <a:ext cx="152135" cy="126168"/>
              </a:xfrm>
              <a:prstGeom prst="parallelogram">
                <a:avLst>
                  <a:gd name="adj" fmla="val 5891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80" name="斜め縞 379"/>
            <p:cNvSpPr/>
            <p:nvPr/>
          </p:nvSpPr>
          <p:spPr>
            <a:xfrm rot="11273364">
              <a:off x="3732444" y="6044744"/>
              <a:ext cx="117942" cy="461223"/>
            </a:xfrm>
            <a:prstGeom prst="diagStrip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81" name="斜め縞 380"/>
            <p:cNvSpPr/>
            <p:nvPr/>
          </p:nvSpPr>
          <p:spPr>
            <a:xfrm rot="11265716">
              <a:off x="3728841" y="6039576"/>
              <a:ext cx="117942" cy="461223"/>
            </a:xfrm>
            <a:prstGeom prst="diagStripe">
              <a:avLst>
                <a:gd name="adj" fmla="val 41564"/>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82" name="フローチャート: 論理積ゲート 381"/>
            <p:cNvSpPr/>
            <p:nvPr/>
          </p:nvSpPr>
          <p:spPr>
            <a:xfrm rot="1591739">
              <a:off x="3710541" y="6447952"/>
              <a:ext cx="131713" cy="220872"/>
            </a:xfrm>
            <a:prstGeom prst="flowChartDelay">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3" name="フローチャート: 論理積ゲート 382"/>
            <p:cNvSpPr/>
            <p:nvPr/>
          </p:nvSpPr>
          <p:spPr>
            <a:xfrm rot="12368619">
              <a:off x="3583200" y="6382670"/>
              <a:ext cx="131713" cy="220872"/>
            </a:xfrm>
            <a:prstGeom prst="flowChartDelay">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左矢印 108"/>
            <p:cNvSpPr/>
            <p:nvPr/>
          </p:nvSpPr>
          <p:spPr>
            <a:xfrm>
              <a:off x="4237039" y="5479296"/>
              <a:ext cx="209271" cy="171523"/>
            </a:xfrm>
            <a:prstGeom prst="lef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4" name="左矢印 383"/>
            <p:cNvSpPr/>
            <p:nvPr/>
          </p:nvSpPr>
          <p:spPr>
            <a:xfrm>
              <a:off x="4182856" y="6249999"/>
              <a:ext cx="209271" cy="171523"/>
            </a:xfrm>
            <a:prstGeom prst="lef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楕円 109"/>
            <p:cNvSpPr/>
            <p:nvPr/>
          </p:nvSpPr>
          <p:spPr>
            <a:xfrm>
              <a:off x="3572126" y="5262468"/>
              <a:ext cx="199799" cy="176662"/>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5" name="楕円 384"/>
            <p:cNvSpPr/>
            <p:nvPr/>
          </p:nvSpPr>
          <p:spPr>
            <a:xfrm>
              <a:off x="3768325" y="6052505"/>
              <a:ext cx="199799" cy="176662"/>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33" name="グループ化 132"/>
            <p:cNvGrpSpPr/>
            <p:nvPr/>
          </p:nvGrpSpPr>
          <p:grpSpPr>
            <a:xfrm>
              <a:off x="2001987" y="5657678"/>
              <a:ext cx="1260601" cy="961590"/>
              <a:chOff x="1640262" y="5677364"/>
              <a:chExt cx="1260601" cy="961590"/>
            </a:xfrm>
          </p:grpSpPr>
          <p:sp>
            <p:nvSpPr>
              <p:cNvPr id="398" name="直方体 397"/>
              <p:cNvSpPr/>
              <p:nvPr/>
            </p:nvSpPr>
            <p:spPr>
              <a:xfrm>
                <a:off x="2090173" y="5692119"/>
                <a:ext cx="624530" cy="493933"/>
              </a:xfrm>
              <a:prstGeom prst="cube">
                <a:avLst>
                  <a:gd name="adj" fmla="val 5250"/>
                </a:avLst>
              </a:prstGeom>
              <a:solidFill>
                <a:schemeClr val="bg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6" name="直方体 395"/>
              <p:cNvSpPr/>
              <p:nvPr/>
            </p:nvSpPr>
            <p:spPr>
              <a:xfrm>
                <a:off x="2006864" y="5978116"/>
                <a:ext cx="681478" cy="362379"/>
              </a:xfrm>
              <a:prstGeom prst="cube">
                <a:avLst>
                  <a:gd name="adj" fmla="val 47490"/>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9" name="直方体 398"/>
              <p:cNvSpPr/>
              <p:nvPr/>
            </p:nvSpPr>
            <p:spPr>
              <a:xfrm>
                <a:off x="2219385" y="5771842"/>
                <a:ext cx="681478" cy="362379"/>
              </a:xfrm>
              <a:prstGeom prst="cube">
                <a:avLst>
                  <a:gd name="adj" fmla="val 47490"/>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7" name="直方体 396"/>
              <p:cNvSpPr/>
              <p:nvPr/>
            </p:nvSpPr>
            <p:spPr>
              <a:xfrm>
                <a:off x="1640262" y="6145021"/>
                <a:ext cx="624530" cy="493933"/>
              </a:xfrm>
              <a:prstGeom prst="cube">
                <a:avLst>
                  <a:gd name="adj" fmla="val 5250"/>
                </a:avLst>
              </a:prstGeom>
              <a:solidFill>
                <a:schemeClr val="bg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6" name="直方体 385"/>
              <p:cNvSpPr/>
              <p:nvPr/>
            </p:nvSpPr>
            <p:spPr>
              <a:xfrm>
                <a:off x="1649667" y="5677364"/>
                <a:ext cx="1053517" cy="497888"/>
              </a:xfrm>
              <a:prstGeom prst="cube">
                <a:avLst>
                  <a:gd name="adj" fmla="val 93408"/>
                </a:avLst>
              </a:prstGeom>
              <a:solidFill>
                <a:schemeClr val="bg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平行四辺形 112"/>
              <p:cNvSpPr/>
              <p:nvPr/>
            </p:nvSpPr>
            <p:spPr>
              <a:xfrm>
                <a:off x="2506519" y="5788575"/>
                <a:ext cx="362531" cy="148510"/>
              </a:xfrm>
              <a:prstGeom prst="parallelogram">
                <a:avLst>
                  <a:gd name="adj" fmla="val 9967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5" name="直線コネクタ 114"/>
              <p:cNvCxnSpPr/>
              <p:nvPr/>
            </p:nvCxnSpPr>
            <p:spPr>
              <a:xfrm>
                <a:off x="2656901" y="5782702"/>
                <a:ext cx="1608" cy="15387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cxnSp>
          <p:nvCxnSpPr>
            <p:cNvPr id="400" name="直線矢印コネクタ 399"/>
            <p:cNvCxnSpPr/>
            <p:nvPr/>
          </p:nvCxnSpPr>
          <p:spPr>
            <a:xfrm flipH="1" flipV="1">
              <a:off x="2988778" y="5857185"/>
              <a:ext cx="778120" cy="478575"/>
            </a:xfrm>
            <a:prstGeom prst="straightConnector1">
              <a:avLst/>
            </a:prstGeom>
            <a:ln>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01" name="直線矢印コネクタ 400"/>
            <p:cNvCxnSpPr/>
            <p:nvPr/>
          </p:nvCxnSpPr>
          <p:spPr>
            <a:xfrm flipH="1">
              <a:off x="3009764" y="5712136"/>
              <a:ext cx="686597" cy="124868"/>
            </a:xfrm>
            <a:prstGeom prst="straightConnector1">
              <a:avLst/>
            </a:prstGeom>
            <a:ln>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grpSp>
      <p:sp>
        <p:nvSpPr>
          <p:cNvPr id="402" name="角丸四角形吹き出し 401"/>
          <p:cNvSpPr/>
          <p:nvPr/>
        </p:nvSpPr>
        <p:spPr>
          <a:xfrm>
            <a:off x="157382" y="5561880"/>
            <a:ext cx="1706897" cy="1057388"/>
          </a:xfrm>
          <a:prstGeom prst="wedgeRoundRectCallout">
            <a:avLst>
              <a:gd name="adj1" fmla="val 59161"/>
              <a:gd name="adj2" fmla="val -11942"/>
              <a:gd name="adj3" fmla="val 16667"/>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3" name="テキスト ボックス 402"/>
          <p:cNvSpPr txBox="1"/>
          <p:nvPr/>
        </p:nvSpPr>
        <p:spPr>
          <a:xfrm>
            <a:off x="170913" y="5704260"/>
            <a:ext cx="1617019" cy="830997"/>
          </a:xfrm>
          <a:prstGeom prst="rect">
            <a:avLst/>
          </a:prstGeom>
          <a:noFill/>
        </p:spPr>
        <p:txBody>
          <a:bodyPr wrap="square" rtlCol="0">
            <a:spAutoFit/>
          </a:bodyPr>
          <a:lstStyle/>
          <a:p>
            <a:r>
              <a:rPr kumimoji="1" lang="ja-JP" altLang="en-US" sz="1200" dirty="0"/>
              <a:t>刃が付いた用具等は、安全な状態で、決められた場所に保管しましょう。</a:t>
            </a:r>
          </a:p>
        </p:txBody>
      </p:sp>
      <p:sp>
        <p:nvSpPr>
          <p:cNvPr id="404" name="テキスト ボックス 403"/>
          <p:cNvSpPr txBox="1"/>
          <p:nvPr/>
        </p:nvSpPr>
        <p:spPr>
          <a:xfrm>
            <a:off x="5441500" y="3756859"/>
            <a:ext cx="4280054" cy="646331"/>
          </a:xfrm>
          <a:prstGeom prst="rect">
            <a:avLst/>
          </a:prstGeom>
          <a:noFill/>
        </p:spPr>
        <p:txBody>
          <a:bodyPr wrap="square" rtlCol="0">
            <a:spAutoFit/>
          </a:bodyPr>
          <a:lstStyle/>
          <a:p>
            <a:r>
              <a:rPr kumimoji="1" lang="ja-JP" altLang="en-US" sz="1200" dirty="0"/>
              <a:t>室内で用具等を置く場所をあらかじめ定めるとともに、場所毎に名札シールや保管状況の写真を貼り付けることで、整理整頓を徹底させる。</a:t>
            </a:r>
          </a:p>
        </p:txBody>
      </p:sp>
      <p:sp>
        <p:nvSpPr>
          <p:cNvPr id="405" name="直方体 404"/>
          <p:cNvSpPr/>
          <p:nvPr/>
        </p:nvSpPr>
        <p:spPr>
          <a:xfrm>
            <a:off x="5858428" y="5510232"/>
            <a:ext cx="829808" cy="973616"/>
          </a:xfrm>
          <a:prstGeom prst="cube">
            <a:avLst>
              <a:gd name="adj" fmla="val 44464"/>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6" name="直方体 405"/>
          <p:cNvSpPr/>
          <p:nvPr/>
        </p:nvSpPr>
        <p:spPr>
          <a:xfrm>
            <a:off x="5853195" y="4885520"/>
            <a:ext cx="829808" cy="973616"/>
          </a:xfrm>
          <a:prstGeom prst="cube">
            <a:avLst>
              <a:gd name="adj" fmla="val 44464"/>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8" name="メモ 147"/>
          <p:cNvSpPr/>
          <p:nvPr/>
        </p:nvSpPr>
        <p:spPr>
          <a:xfrm>
            <a:off x="8031312" y="4599355"/>
            <a:ext cx="1397076" cy="927884"/>
          </a:xfrm>
          <a:prstGeom prst="foldedCorner">
            <a:avLst>
              <a:gd name="adj" fmla="val 19612"/>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0" name="直線矢印コネクタ 149"/>
          <p:cNvCxnSpPr/>
          <p:nvPr/>
        </p:nvCxnSpPr>
        <p:spPr>
          <a:xfrm flipH="1">
            <a:off x="6731984" y="5084520"/>
            <a:ext cx="1170924" cy="17180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08" name="正方形/長方形 407"/>
          <p:cNvSpPr/>
          <p:nvPr/>
        </p:nvSpPr>
        <p:spPr>
          <a:xfrm>
            <a:off x="8357974" y="5036766"/>
            <a:ext cx="917259" cy="330819"/>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9" name="正方形/長方形 408"/>
          <p:cNvSpPr/>
          <p:nvPr/>
        </p:nvSpPr>
        <p:spPr>
          <a:xfrm>
            <a:off x="8357683" y="4691422"/>
            <a:ext cx="917259" cy="330819"/>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13" name="グループ化 412"/>
          <p:cNvGrpSpPr/>
          <p:nvPr/>
        </p:nvGrpSpPr>
        <p:grpSpPr>
          <a:xfrm>
            <a:off x="8467705" y="4686644"/>
            <a:ext cx="167897" cy="323711"/>
            <a:chOff x="7262007" y="5677195"/>
            <a:chExt cx="263583" cy="629248"/>
          </a:xfrm>
        </p:grpSpPr>
        <p:sp>
          <p:nvSpPr>
            <p:cNvPr id="410" name="斜め縞 409"/>
            <p:cNvSpPr/>
            <p:nvPr/>
          </p:nvSpPr>
          <p:spPr>
            <a:xfrm rot="11265716">
              <a:off x="7407648" y="5677195"/>
              <a:ext cx="117942" cy="461223"/>
            </a:xfrm>
            <a:prstGeom prst="diagStripe">
              <a:avLst>
                <a:gd name="adj" fmla="val 41564"/>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11" name="フローチャート: 論理積ゲート 410"/>
            <p:cNvSpPr/>
            <p:nvPr/>
          </p:nvSpPr>
          <p:spPr>
            <a:xfrm rot="1591739">
              <a:off x="7389348" y="6085571"/>
              <a:ext cx="131713" cy="220872"/>
            </a:xfrm>
            <a:prstGeom prst="flowChartDelay">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2" name="フローチャート: 論理積ゲート 411"/>
            <p:cNvSpPr/>
            <p:nvPr/>
          </p:nvSpPr>
          <p:spPr>
            <a:xfrm rot="12368619">
              <a:off x="7262007" y="6020289"/>
              <a:ext cx="131713" cy="220872"/>
            </a:xfrm>
            <a:prstGeom prst="flowChartDelay">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419" name="図 418"/>
          <p:cNvPicPr>
            <a:picLocks noChangeAspect="1"/>
          </p:cNvPicPr>
          <p:nvPr/>
        </p:nvPicPr>
        <p:blipFill>
          <a:blip r:embed="rId2"/>
          <a:stretch>
            <a:fillRect/>
          </a:stretch>
        </p:blipFill>
        <p:spPr>
          <a:xfrm>
            <a:off x="8719888" y="4733348"/>
            <a:ext cx="363806" cy="272004"/>
          </a:xfrm>
          <a:prstGeom prst="rect">
            <a:avLst/>
          </a:prstGeom>
        </p:spPr>
      </p:pic>
      <p:sp>
        <p:nvSpPr>
          <p:cNvPr id="421" name="正方形/長方形 420"/>
          <p:cNvSpPr/>
          <p:nvPr/>
        </p:nvSpPr>
        <p:spPr>
          <a:xfrm>
            <a:off x="8392866" y="5140277"/>
            <a:ext cx="325240" cy="20962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2" name="フローチャート: 結合子 421"/>
          <p:cNvSpPr/>
          <p:nvPr/>
        </p:nvSpPr>
        <p:spPr>
          <a:xfrm>
            <a:off x="8757058" y="5066620"/>
            <a:ext cx="309680" cy="302995"/>
          </a:xfrm>
          <a:prstGeom prst="flowChartConnector">
            <a:avLst/>
          </a:prstGeom>
          <a:pattFill prst="lgCheck">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3" name="フローチャート: データ 422"/>
          <p:cNvSpPr/>
          <p:nvPr/>
        </p:nvSpPr>
        <p:spPr>
          <a:xfrm rot="19201280">
            <a:off x="6388191" y="5880318"/>
            <a:ext cx="254283" cy="90959"/>
          </a:xfrm>
          <a:prstGeom prst="flowChartInputOutpu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24" name="直線矢印コネクタ 423"/>
          <p:cNvCxnSpPr/>
          <p:nvPr/>
        </p:nvCxnSpPr>
        <p:spPr>
          <a:xfrm flipH="1" flipV="1">
            <a:off x="6582380" y="5903620"/>
            <a:ext cx="1412965" cy="21211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26" name="メモ 425"/>
          <p:cNvSpPr/>
          <p:nvPr/>
        </p:nvSpPr>
        <p:spPr>
          <a:xfrm>
            <a:off x="8031312" y="6035943"/>
            <a:ext cx="759222" cy="204938"/>
          </a:xfrm>
          <a:prstGeom prst="foldedCorner">
            <a:avLst>
              <a:gd name="adj" fmla="val 3355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7" name="テキスト ボックス 426"/>
          <p:cNvSpPr txBox="1"/>
          <p:nvPr/>
        </p:nvSpPr>
        <p:spPr>
          <a:xfrm>
            <a:off x="8107343" y="6036153"/>
            <a:ext cx="673427" cy="215444"/>
          </a:xfrm>
          <a:prstGeom prst="rect">
            <a:avLst/>
          </a:prstGeom>
          <a:noFill/>
        </p:spPr>
        <p:txBody>
          <a:bodyPr wrap="square" rtlCol="0">
            <a:spAutoFit/>
          </a:bodyPr>
          <a:lstStyle/>
          <a:p>
            <a:r>
              <a:rPr kumimoji="1" lang="ja-JP" altLang="en-US" sz="800" dirty="0"/>
              <a:t>カッター</a:t>
            </a:r>
          </a:p>
        </p:txBody>
      </p:sp>
      <p:sp>
        <p:nvSpPr>
          <p:cNvPr id="428" name="テキスト ボックス 427"/>
          <p:cNvSpPr txBox="1"/>
          <p:nvPr/>
        </p:nvSpPr>
        <p:spPr>
          <a:xfrm>
            <a:off x="7750072" y="103480"/>
            <a:ext cx="2013971" cy="400110"/>
          </a:xfrm>
          <a:prstGeom prst="rect">
            <a:avLst/>
          </a:prstGeom>
          <a:noFill/>
          <a:ln w="25400">
            <a:solidFill>
              <a:srgbClr val="FF0000"/>
            </a:solidFill>
          </a:ln>
        </p:spPr>
        <p:txBody>
          <a:bodyPr wrap="square" rtlCol="0">
            <a:spAutoFit/>
          </a:bodyPr>
          <a:lstStyle/>
          <a:p>
            <a:pPr algn="ctr"/>
            <a:r>
              <a:rPr kumimoji="1" lang="ja-JP" altLang="en-US" sz="2000" b="1" dirty="0">
                <a:solidFill>
                  <a:srgbClr val="FF0000"/>
                </a:solidFill>
              </a:rPr>
              <a:t>教育・管理用</a:t>
            </a:r>
          </a:p>
        </p:txBody>
      </p:sp>
    </p:spTree>
    <p:extLst>
      <p:ext uri="{BB962C8B-B14F-4D97-AF65-F5344CB8AC3E}">
        <p14:creationId xmlns:p14="http://schemas.microsoft.com/office/powerpoint/2010/main" val="4113301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フローチャート: 端子 296"/>
          <p:cNvSpPr/>
          <p:nvPr/>
        </p:nvSpPr>
        <p:spPr>
          <a:xfrm rot="10800000">
            <a:off x="5954720" y="2364559"/>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6" name="グループ化 15"/>
          <p:cNvGrpSpPr/>
          <p:nvPr/>
        </p:nvGrpSpPr>
        <p:grpSpPr>
          <a:xfrm rot="1921247">
            <a:off x="8353280" y="1619453"/>
            <a:ext cx="758204" cy="256838"/>
            <a:chOff x="6180663" y="1800922"/>
            <a:chExt cx="758204" cy="256838"/>
          </a:xfrm>
        </p:grpSpPr>
        <p:sp>
          <p:nvSpPr>
            <p:cNvPr id="290" name="フリーフォーム 289"/>
            <p:cNvSpPr/>
            <p:nvPr/>
          </p:nvSpPr>
          <p:spPr>
            <a:xfrm rot="17911389">
              <a:off x="6373665" y="1607920"/>
              <a:ext cx="184751" cy="570756"/>
            </a:xfrm>
            <a:custGeom>
              <a:avLst/>
              <a:gdLst>
                <a:gd name="connsiteX0" fmla="*/ 245660 w 382137"/>
                <a:gd name="connsiteY0" fmla="*/ 54591 h 1501254"/>
                <a:gd name="connsiteX1" fmla="*/ 0 w 382137"/>
                <a:gd name="connsiteY1" fmla="*/ 504967 h 1501254"/>
                <a:gd name="connsiteX2" fmla="*/ 13648 w 382137"/>
                <a:gd name="connsiteY2" fmla="*/ 1487606 h 1501254"/>
                <a:gd name="connsiteX3" fmla="*/ 382137 w 382137"/>
                <a:gd name="connsiteY3" fmla="*/ 1501254 h 1501254"/>
                <a:gd name="connsiteX4" fmla="*/ 368489 w 382137"/>
                <a:gd name="connsiteY4" fmla="*/ 0 h 1501254"/>
                <a:gd name="connsiteX5" fmla="*/ 245660 w 382137"/>
                <a:gd name="connsiteY5" fmla="*/ 54591 h 1501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2137" h="1501254">
                  <a:moveTo>
                    <a:pt x="245660" y="54591"/>
                  </a:moveTo>
                  <a:lnTo>
                    <a:pt x="0" y="504967"/>
                  </a:lnTo>
                  <a:lnTo>
                    <a:pt x="13648" y="1487606"/>
                  </a:lnTo>
                  <a:lnTo>
                    <a:pt x="382137" y="1501254"/>
                  </a:lnTo>
                  <a:lnTo>
                    <a:pt x="368489" y="0"/>
                  </a:lnTo>
                  <a:lnTo>
                    <a:pt x="245660" y="54591"/>
                  </a:ln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1" name="正方形/長方形 290"/>
            <p:cNvSpPr/>
            <p:nvPr/>
          </p:nvSpPr>
          <p:spPr>
            <a:xfrm rot="17911389">
              <a:off x="6696896" y="1815789"/>
              <a:ext cx="97277" cy="386665"/>
            </a:xfrm>
            <a:prstGeom prst="rect">
              <a:avLst/>
            </a:prstGeom>
            <a:solidFill>
              <a:schemeClr val="tx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 name="フローチャート: せん孔テープ 11"/>
          <p:cNvSpPr/>
          <p:nvPr/>
        </p:nvSpPr>
        <p:spPr>
          <a:xfrm rot="19513530">
            <a:off x="8274959" y="1573807"/>
            <a:ext cx="511420" cy="367538"/>
          </a:xfrm>
          <a:prstGeom prst="flowChartPunchedTap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137319" y="115910"/>
            <a:ext cx="4795288" cy="400110"/>
          </a:xfrm>
          <a:prstGeom prst="rect">
            <a:avLst/>
          </a:prstGeom>
          <a:solidFill>
            <a:schemeClr val="accent5">
              <a:lumMod val="20000"/>
              <a:lumOff val="80000"/>
            </a:schemeClr>
          </a:solidFill>
          <a:ln w="25400">
            <a:solidFill>
              <a:schemeClr val="tx1"/>
            </a:solidFill>
          </a:ln>
        </p:spPr>
        <p:txBody>
          <a:bodyPr wrap="square" rtlCol="0">
            <a:spAutoFit/>
          </a:bodyPr>
          <a:lstStyle/>
          <a:p>
            <a:r>
              <a:rPr kumimoji="1" lang="ja-JP" altLang="en-US" sz="2000" b="1" dirty="0"/>
              <a:t>Ｃ　屋内作業場</a:t>
            </a:r>
          </a:p>
        </p:txBody>
      </p:sp>
      <p:sp>
        <p:nvSpPr>
          <p:cNvPr id="31" name="テキスト ボックス 30"/>
          <p:cNvSpPr txBox="1"/>
          <p:nvPr/>
        </p:nvSpPr>
        <p:spPr>
          <a:xfrm>
            <a:off x="137319" y="570258"/>
            <a:ext cx="2388167" cy="276999"/>
          </a:xfrm>
          <a:prstGeom prst="rect">
            <a:avLst/>
          </a:prstGeom>
          <a:noFill/>
        </p:spPr>
        <p:txBody>
          <a:bodyPr wrap="square" rtlCol="0">
            <a:spAutoFit/>
          </a:bodyPr>
          <a:lstStyle/>
          <a:p>
            <a:r>
              <a:rPr kumimoji="1" lang="en-US" altLang="ja-JP" sz="1200" b="1" dirty="0"/>
              <a:t>【</a:t>
            </a:r>
            <a:r>
              <a:rPr kumimoji="1" lang="ja-JP" altLang="en-US" sz="1200" b="1" dirty="0"/>
              <a:t>災害事例</a:t>
            </a:r>
            <a:r>
              <a:rPr kumimoji="1" lang="en-US" altLang="ja-JP" sz="1200" b="1" dirty="0"/>
              <a:t>】</a:t>
            </a:r>
            <a:r>
              <a:rPr kumimoji="1" lang="ja-JP" altLang="en-US" sz="1200" b="1" dirty="0"/>
              <a:t>（イメージ図）</a:t>
            </a:r>
            <a:endParaRPr kumimoji="1" lang="en-US" altLang="ja-JP" sz="1200" b="1" dirty="0"/>
          </a:p>
        </p:txBody>
      </p:sp>
      <p:sp>
        <p:nvSpPr>
          <p:cNvPr id="64" name="角丸四角形吹き出し 63"/>
          <p:cNvSpPr/>
          <p:nvPr/>
        </p:nvSpPr>
        <p:spPr>
          <a:xfrm>
            <a:off x="1789115" y="1030902"/>
            <a:ext cx="2762454" cy="627255"/>
          </a:xfrm>
          <a:prstGeom prst="wedgeRoundRectCallout">
            <a:avLst>
              <a:gd name="adj1" fmla="val -59106"/>
              <a:gd name="adj2" fmla="val 23227"/>
              <a:gd name="adj3" fmla="val 16667"/>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テキスト ボックス 64"/>
          <p:cNvSpPr txBox="1"/>
          <p:nvPr/>
        </p:nvSpPr>
        <p:spPr>
          <a:xfrm>
            <a:off x="1795856" y="1114109"/>
            <a:ext cx="2693197" cy="461665"/>
          </a:xfrm>
          <a:prstGeom prst="rect">
            <a:avLst/>
          </a:prstGeom>
          <a:noFill/>
        </p:spPr>
        <p:txBody>
          <a:bodyPr wrap="square" rtlCol="0">
            <a:spAutoFit/>
          </a:bodyPr>
          <a:lstStyle/>
          <a:p>
            <a:r>
              <a:rPr kumimoji="1" lang="ja-JP" altLang="en-US" sz="1200" dirty="0"/>
              <a:t>作業のため移動中に、溝蓋の上で足を滑らせて転倒した。</a:t>
            </a:r>
          </a:p>
        </p:txBody>
      </p:sp>
      <p:sp>
        <p:nvSpPr>
          <p:cNvPr id="116" name="角丸四角形吹き出し 115"/>
          <p:cNvSpPr/>
          <p:nvPr/>
        </p:nvSpPr>
        <p:spPr>
          <a:xfrm>
            <a:off x="73345" y="2135562"/>
            <a:ext cx="2696190" cy="705633"/>
          </a:xfrm>
          <a:prstGeom prst="wedgeRoundRectCallout">
            <a:avLst>
              <a:gd name="adj1" fmla="val 58452"/>
              <a:gd name="adj2" fmla="val 26093"/>
              <a:gd name="adj3" fmla="val 16667"/>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テキスト ボックス 116"/>
          <p:cNvSpPr txBox="1"/>
          <p:nvPr/>
        </p:nvSpPr>
        <p:spPr>
          <a:xfrm>
            <a:off x="116412" y="2154017"/>
            <a:ext cx="2693197" cy="646331"/>
          </a:xfrm>
          <a:prstGeom prst="rect">
            <a:avLst/>
          </a:prstGeom>
          <a:noFill/>
        </p:spPr>
        <p:txBody>
          <a:bodyPr wrap="square" rtlCol="0">
            <a:spAutoFit/>
          </a:bodyPr>
          <a:lstStyle/>
          <a:p>
            <a:r>
              <a:rPr kumimoji="1" lang="ja-JP" altLang="en-US" sz="1200" dirty="0"/>
              <a:t>作業のために移動しようとした際に、足元の箱に足を引っ掛けて体勢を崩し転倒した。</a:t>
            </a:r>
          </a:p>
        </p:txBody>
      </p:sp>
      <p:sp>
        <p:nvSpPr>
          <p:cNvPr id="151" name="角丸四角形吹き出し 150"/>
          <p:cNvSpPr/>
          <p:nvPr/>
        </p:nvSpPr>
        <p:spPr>
          <a:xfrm>
            <a:off x="6580512" y="542193"/>
            <a:ext cx="2762454" cy="627255"/>
          </a:xfrm>
          <a:prstGeom prst="wedgeRoundRectCallout">
            <a:avLst>
              <a:gd name="adj1" fmla="val -52440"/>
              <a:gd name="adj2" fmla="val -66872"/>
              <a:gd name="adj3" fmla="val 16667"/>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2" name="テキスト ボックス 151"/>
          <p:cNvSpPr txBox="1"/>
          <p:nvPr/>
        </p:nvSpPr>
        <p:spPr>
          <a:xfrm>
            <a:off x="6616157" y="631858"/>
            <a:ext cx="2693197" cy="461665"/>
          </a:xfrm>
          <a:prstGeom prst="rect">
            <a:avLst/>
          </a:prstGeom>
          <a:noFill/>
        </p:spPr>
        <p:txBody>
          <a:bodyPr wrap="square" rtlCol="0">
            <a:spAutoFit/>
          </a:bodyPr>
          <a:lstStyle/>
          <a:p>
            <a:r>
              <a:rPr kumimoji="1" lang="ja-JP" altLang="en-US" sz="1200" dirty="0"/>
              <a:t>他の作業者と入れ替わるため後退時に、カートに足を引っ掛けて転倒。</a:t>
            </a:r>
          </a:p>
        </p:txBody>
      </p:sp>
      <p:cxnSp>
        <p:nvCxnSpPr>
          <p:cNvPr id="159" name="直線コネクタ 158"/>
          <p:cNvCxnSpPr/>
          <p:nvPr/>
        </p:nvCxnSpPr>
        <p:spPr>
          <a:xfrm rot="5921183">
            <a:off x="7692347" y="5752047"/>
            <a:ext cx="0" cy="6473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7" name="グループ化 96"/>
          <p:cNvGrpSpPr/>
          <p:nvPr/>
        </p:nvGrpSpPr>
        <p:grpSpPr>
          <a:xfrm>
            <a:off x="5124861" y="71431"/>
            <a:ext cx="1452950" cy="1052216"/>
            <a:chOff x="5422576" y="3643672"/>
            <a:chExt cx="1452950" cy="1052216"/>
          </a:xfrm>
        </p:grpSpPr>
        <p:cxnSp>
          <p:nvCxnSpPr>
            <p:cNvPr id="119" name="直線コネクタ 118"/>
            <p:cNvCxnSpPr/>
            <p:nvPr/>
          </p:nvCxnSpPr>
          <p:spPr>
            <a:xfrm>
              <a:off x="5422576" y="4619189"/>
              <a:ext cx="1452950" cy="952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21" name="楕円 120"/>
            <p:cNvSpPr/>
            <p:nvPr/>
          </p:nvSpPr>
          <p:spPr>
            <a:xfrm rot="20784587">
              <a:off x="5984657" y="3815662"/>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 name="角丸四角形 121"/>
            <p:cNvSpPr/>
            <p:nvPr/>
          </p:nvSpPr>
          <p:spPr>
            <a:xfrm rot="16017329">
              <a:off x="5931561" y="4056337"/>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3" name="フローチャート: 端子 122"/>
            <p:cNvSpPr/>
            <p:nvPr/>
          </p:nvSpPr>
          <p:spPr>
            <a:xfrm rot="20231520">
              <a:off x="5869430" y="403147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 name="フローチャート: 端子 123"/>
            <p:cNvSpPr/>
            <p:nvPr/>
          </p:nvSpPr>
          <p:spPr>
            <a:xfrm rot="11075642">
              <a:off x="5764070" y="405073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フローチャート: 端子 124"/>
            <p:cNvSpPr/>
            <p:nvPr/>
          </p:nvSpPr>
          <p:spPr>
            <a:xfrm rot="14065966">
              <a:off x="6059324" y="437506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6" name="フローチャート: 端子 125"/>
            <p:cNvSpPr/>
            <p:nvPr/>
          </p:nvSpPr>
          <p:spPr>
            <a:xfrm rot="12400334">
              <a:off x="6181926" y="4473277"/>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フローチャート: 端子 126"/>
            <p:cNvSpPr/>
            <p:nvPr/>
          </p:nvSpPr>
          <p:spPr>
            <a:xfrm rot="10451296">
              <a:off x="6222932" y="4024627"/>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角丸四角形 127"/>
            <p:cNvSpPr/>
            <p:nvPr/>
          </p:nvSpPr>
          <p:spPr>
            <a:xfrm rot="16021439">
              <a:off x="6038317" y="4256807"/>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9" name="フローチャート: 端子 128"/>
            <p:cNvSpPr/>
            <p:nvPr/>
          </p:nvSpPr>
          <p:spPr>
            <a:xfrm rot="11748541">
              <a:off x="6105662" y="4012716"/>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0" name="フローチャート: 端子 129"/>
            <p:cNvSpPr/>
            <p:nvPr/>
          </p:nvSpPr>
          <p:spPr>
            <a:xfrm rot="18992407">
              <a:off x="5885553" y="4365757"/>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1" name="フローチャート: 端子 130"/>
            <p:cNvSpPr/>
            <p:nvPr/>
          </p:nvSpPr>
          <p:spPr>
            <a:xfrm rot="16822609">
              <a:off x="5821826" y="448187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3" name="楕円 132"/>
            <p:cNvSpPr/>
            <p:nvPr/>
          </p:nvSpPr>
          <p:spPr>
            <a:xfrm rot="20784587">
              <a:off x="6422551" y="3782725"/>
              <a:ext cx="182310" cy="181295"/>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4" name="角丸四角形 133"/>
            <p:cNvSpPr/>
            <p:nvPr/>
          </p:nvSpPr>
          <p:spPr>
            <a:xfrm rot="16571401">
              <a:off x="6321350" y="4034843"/>
              <a:ext cx="322224" cy="178964"/>
            </a:xfrm>
            <a:prstGeom prst="roundRect">
              <a:avLst>
                <a:gd name="adj" fmla="val 28667"/>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5" name="フローチャート: 端子 134"/>
            <p:cNvSpPr/>
            <p:nvPr/>
          </p:nvSpPr>
          <p:spPr>
            <a:xfrm rot="2053088">
              <a:off x="6500726" y="4038730"/>
              <a:ext cx="206976" cy="79532"/>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6" name="フローチャート: 端子 135"/>
            <p:cNvSpPr/>
            <p:nvPr/>
          </p:nvSpPr>
          <p:spPr>
            <a:xfrm rot="10987017">
              <a:off x="6262516" y="3979293"/>
              <a:ext cx="206976" cy="79532"/>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7" name="フローチャート: 端子 136"/>
            <p:cNvSpPr/>
            <p:nvPr/>
          </p:nvSpPr>
          <p:spPr>
            <a:xfrm rot="8954512">
              <a:off x="6134024" y="4016847"/>
              <a:ext cx="206976" cy="79532"/>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8" name="フローチャート: 端子 137"/>
            <p:cNvSpPr/>
            <p:nvPr/>
          </p:nvSpPr>
          <p:spPr>
            <a:xfrm rot="11529767">
              <a:off x="6641998" y="4105932"/>
              <a:ext cx="206976" cy="79532"/>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9" name="フローチャート: 端子 138"/>
            <p:cNvSpPr/>
            <p:nvPr/>
          </p:nvSpPr>
          <p:spPr>
            <a:xfrm rot="10329496">
              <a:off x="6210620" y="4450980"/>
              <a:ext cx="206976" cy="79532"/>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0" name="角丸四角形 139"/>
            <p:cNvSpPr/>
            <p:nvPr/>
          </p:nvSpPr>
          <p:spPr>
            <a:xfrm rot="16200000">
              <a:off x="6397227" y="4209702"/>
              <a:ext cx="130306" cy="178964"/>
            </a:xfrm>
            <a:prstGeom prst="roundRect">
              <a:avLst>
                <a:gd name="adj" fmla="val 28667"/>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1" name="フローチャート: 端子 140"/>
            <p:cNvSpPr/>
            <p:nvPr/>
          </p:nvSpPr>
          <p:spPr>
            <a:xfrm rot="6308613">
              <a:off x="6465216" y="4495343"/>
              <a:ext cx="201827" cy="81561"/>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 name="フローチャート: 端子 141"/>
            <p:cNvSpPr/>
            <p:nvPr/>
          </p:nvSpPr>
          <p:spPr>
            <a:xfrm rot="17486760">
              <a:off x="6308853" y="4380700"/>
              <a:ext cx="201827" cy="81561"/>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3" name="フローチャート: 端子 142"/>
            <p:cNvSpPr/>
            <p:nvPr/>
          </p:nvSpPr>
          <p:spPr>
            <a:xfrm rot="14592905">
              <a:off x="6447554" y="4372510"/>
              <a:ext cx="206976" cy="79532"/>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4" name="爆発 2 143"/>
            <p:cNvSpPr/>
            <p:nvPr/>
          </p:nvSpPr>
          <p:spPr>
            <a:xfrm>
              <a:off x="5759334" y="4523594"/>
              <a:ext cx="245894" cy="172294"/>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1" name="グループ化 80"/>
            <p:cNvGrpSpPr/>
            <p:nvPr/>
          </p:nvGrpSpPr>
          <p:grpSpPr>
            <a:xfrm>
              <a:off x="5489292" y="4167557"/>
              <a:ext cx="430421" cy="451632"/>
              <a:chOff x="5401923" y="4167557"/>
              <a:chExt cx="430421" cy="451632"/>
            </a:xfrm>
          </p:grpSpPr>
          <p:sp>
            <p:nvSpPr>
              <p:cNvPr id="13" name="台形 12"/>
              <p:cNvSpPr/>
              <p:nvPr/>
            </p:nvSpPr>
            <p:spPr>
              <a:xfrm rot="10800000">
                <a:off x="5478281" y="4214931"/>
                <a:ext cx="354063" cy="197023"/>
              </a:xfrm>
              <a:prstGeom prst="trapezoi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コネクタ 14"/>
              <p:cNvCxnSpPr/>
              <p:nvPr/>
            </p:nvCxnSpPr>
            <p:spPr>
              <a:xfrm>
                <a:off x="5535614" y="4353820"/>
                <a:ext cx="0" cy="25688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1" name="直線コネクタ 170"/>
              <p:cNvCxnSpPr/>
              <p:nvPr/>
            </p:nvCxnSpPr>
            <p:spPr>
              <a:xfrm>
                <a:off x="5771835" y="4362302"/>
                <a:ext cx="0" cy="25688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2" name="直線コネクタ 171"/>
              <p:cNvCxnSpPr/>
              <p:nvPr/>
            </p:nvCxnSpPr>
            <p:spPr>
              <a:xfrm>
                <a:off x="5533899" y="4547911"/>
                <a:ext cx="239653" cy="293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楕円 65"/>
              <p:cNvSpPr/>
              <p:nvPr/>
            </p:nvSpPr>
            <p:spPr>
              <a:xfrm>
                <a:off x="5510085" y="4573042"/>
                <a:ext cx="45719" cy="4571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3" name="楕円 172"/>
              <p:cNvSpPr/>
              <p:nvPr/>
            </p:nvSpPr>
            <p:spPr>
              <a:xfrm>
                <a:off x="5750542" y="4567673"/>
                <a:ext cx="45719" cy="4571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4" name="直線コネクタ 173"/>
              <p:cNvCxnSpPr/>
              <p:nvPr/>
            </p:nvCxnSpPr>
            <p:spPr>
              <a:xfrm>
                <a:off x="5401923" y="4167557"/>
                <a:ext cx="103238" cy="6778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3" name="右カーブ矢印 82"/>
            <p:cNvSpPr/>
            <p:nvPr/>
          </p:nvSpPr>
          <p:spPr>
            <a:xfrm rot="5400000">
              <a:off x="6115064" y="3447012"/>
              <a:ext cx="133484" cy="526803"/>
            </a:xfrm>
            <a:prstGeom prst="curved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5" name="右カーブ矢印 174"/>
            <p:cNvSpPr/>
            <p:nvPr/>
          </p:nvSpPr>
          <p:spPr>
            <a:xfrm rot="16200000">
              <a:off x="6341815" y="3482606"/>
              <a:ext cx="133484" cy="526803"/>
            </a:xfrm>
            <a:prstGeom prst="curved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grpSp>
        <p:nvGrpSpPr>
          <p:cNvPr id="118" name="グループ化 117"/>
          <p:cNvGrpSpPr/>
          <p:nvPr/>
        </p:nvGrpSpPr>
        <p:grpSpPr>
          <a:xfrm>
            <a:off x="411575" y="982415"/>
            <a:ext cx="1221447" cy="934227"/>
            <a:chOff x="5444737" y="1795950"/>
            <a:chExt cx="1221447" cy="934227"/>
          </a:xfrm>
        </p:grpSpPr>
        <p:grpSp>
          <p:nvGrpSpPr>
            <p:cNvPr id="8" name="グループ化 7"/>
            <p:cNvGrpSpPr/>
            <p:nvPr/>
          </p:nvGrpSpPr>
          <p:grpSpPr>
            <a:xfrm>
              <a:off x="5444737" y="1994756"/>
              <a:ext cx="1221447" cy="735421"/>
              <a:chOff x="5444737" y="1994756"/>
              <a:chExt cx="1221447" cy="735421"/>
            </a:xfrm>
          </p:grpSpPr>
          <p:cxnSp>
            <p:nvCxnSpPr>
              <p:cNvPr id="36" name="直線コネクタ 35"/>
              <p:cNvCxnSpPr/>
              <p:nvPr/>
            </p:nvCxnSpPr>
            <p:spPr>
              <a:xfrm>
                <a:off x="5444737" y="2650178"/>
                <a:ext cx="1130300" cy="127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0" name="楕円 39"/>
              <p:cNvSpPr/>
              <p:nvPr/>
            </p:nvSpPr>
            <p:spPr>
              <a:xfrm>
                <a:off x="6348961" y="1994756"/>
                <a:ext cx="183900" cy="17056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角丸四角形 40"/>
              <p:cNvSpPr/>
              <p:nvPr/>
            </p:nvSpPr>
            <p:spPr>
              <a:xfrm rot="17868975">
                <a:off x="6222712" y="2205250"/>
                <a:ext cx="303149" cy="18052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フローチャート: 端子 41"/>
              <p:cNvSpPr/>
              <p:nvPr/>
            </p:nvSpPr>
            <p:spPr>
              <a:xfrm rot="20644455">
                <a:off x="6229417" y="2209766"/>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フローチャート: 端子 42"/>
              <p:cNvSpPr/>
              <p:nvPr/>
            </p:nvSpPr>
            <p:spPr>
              <a:xfrm rot="12234329">
                <a:off x="6083716" y="2192519"/>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フローチャート: 端子 43"/>
              <p:cNvSpPr/>
              <p:nvPr/>
            </p:nvSpPr>
            <p:spPr>
              <a:xfrm rot="17551157">
                <a:off x="6528710" y="2082153"/>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フローチャート: 端子 44"/>
              <p:cNvSpPr/>
              <p:nvPr/>
            </p:nvSpPr>
            <p:spPr>
              <a:xfrm rot="9177876">
                <a:off x="6427487" y="2187455"/>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フローチャート: 端子 45"/>
              <p:cNvSpPr/>
              <p:nvPr/>
            </p:nvSpPr>
            <p:spPr>
              <a:xfrm rot="1337680">
                <a:off x="5906914" y="2409419"/>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角丸四角形 46"/>
              <p:cNvSpPr/>
              <p:nvPr/>
            </p:nvSpPr>
            <p:spPr>
              <a:xfrm rot="19479263">
                <a:off x="6198257" y="2347941"/>
                <a:ext cx="122592" cy="18052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フローチャート: 端子 47"/>
              <p:cNvSpPr/>
              <p:nvPr/>
            </p:nvSpPr>
            <p:spPr>
              <a:xfrm rot="20701854">
                <a:off x="5954125" y="2546875"/>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フローチャート: 端子 48"/>
              <p:cNvSpPr/>
              <p:nvPr/>
            </p:nvSpPr>
            <p:spPr>
              <a:xfrm rot="9094950">
                <a:off x="6093640" y="2491663"/>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フローチャート: 端子 49"/>
              <p:cNvSpPr/>
              <p:nvPr/>
            </p:nvSpPr>
            <p:spPr>
              <a:xfrm rot="21044780">
                <a:off x="6052637" y="2409420"/>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涙形 36"/>
              <p:cNvSpPr/>
              <p:nvPr/>
            </p:nvSpPr>
            <p:spPr>
              <a:xfrm rot="7003229">
                <a:off x="5807188" y="2458370"/>
                <a:ext cx="87289" cy="110290"/>
              </a:xfrm>
              <a:prstGeom prst="teardrop">
                <a:avLst>
                  <a:gd name="adj" fmla="val 162039"/>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涙形 37"/>
              <p:cNvSpPr/>
              <p:nvPr/>
            </p:nvSpPr>
            <p:spPr>
              <a:xfrm rot="4150103">
                <a:off x="5714397" y="2535014"/>
                <a:ext cx="87289" cy="110290"/>
              </a:xfrm>
              <a:prstGeom prst="teardrop">
                <a:avLst>
                  <a:gd name="adj" fmla="val 162039"/>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爆発 2 114"/>
              <p:cNvSpPr/>
              <p:nvPr/>
            </p:nvSpPr>
            <p:spPr>
              <a:xfrm>
                <a:off x="6317539" y="2462515"/>
                <a:ext cx="245894" cy="172294"/>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片側の 2 つの角を丸めた四角形 1"/>
              <p:cNvSpPr/>
              <p:nvPr/>
            </p:nvSpPr>
            <p:spPr>
              <a:xfrm rot="10800000">
                <a:off x="5884259" y="2650234"/>
                <a:ext cx="121507" cy="79943"/>
              </a:xfrm>
              <a:prstGeom prst="round2SameRect">
                <a:avLst>
                  <a:gd name="adj1" fmla="val 34399"/>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p:cNvCxnSpPr/>
              <p:nvPr/>
            </p:nvCxnSpPr>
            <p:spPr>
              <a:xfrm>
                <a:off x="5859709" y="2615313"/>
                <a:ext cx="151017" cy="49681"/>
              </a:xfrm>
              <a:prstGeom prst="line">
                <a:avLst/>
              </a:prstGeom>
              <a:ln w="19050" cmpd="dbl">
                <a:solidFill>
                  <a:schemeClr val="bg1">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145" name="テキスト ボックス 144"/>
              <p:cNvSpPr txBox="1"/>
              <p:nvPr/>
            </p:nvSpPr>
            <p:spPr>
              <a:xfrm>
                <a:off x="5751196" y="2452112"/>
                <a:ext cx="617582" cy="207779"/>
              </a:xfrm>
              <a:prstGeom prst="rect">
                <a:avLst/>
              </a:prstGeom>
              <a:noFill/>
            </p:spPr>
            <p:txBody>
              <a:bodyPr wrap="square" rtlCol="0">
                <a:spAutoFit/>
              </a:bodyPr>
              <a:lstStyle/>
              <a:p>
                <a:pPr algn="ctr"/>
                <a:r>
                  <a:rPr kumimoji="1" lang="ja-JP" altLang="en-US" sz="700" b="1" dirty="0">
                    <a:solidFill>
                      <a:schemeClr val="accent2"/>
                    </a:solidFill>
                    <a:latin typeface="ＭＳ ゴシック" panose="020B0609070205080204" pitchFamily="49" charset="-128"/>
                    <a:ea typeface="ＭＳ ゴシック" panose="020B0609070205080204" pitchFamily="49" charset="-128"/>
                  </a:rPr>
                  <a:t>＼｜／</a:t>
                </a:r>
              </a:p>
            </p:txBody>
          </p:sp>
        </p:grpSp>
        <p:sp>
          <p:nvSpPr>
            <p:cNvPr id="176" name="テキスト ボックス 175"/>
            <p:cNvSpPr txBox="1"/>
            <p:nvPr/>
          </p:nvSpPr>
          <p:spPr>
            <a:xfrm>
              <a:off x="6259553" y="1795950"/>
              <a:ext cx="356625" cy="230832"/>
            </a:xfrm>
            <a:prstGeom prst="rect">
              <a:avLst/>
            </a:prstGeom>
            <a:noFill/>
          </p:spPr>
          <p:txBody>
            <a:bodyPr wrap="square" rtlCol="0">
              <a:spAutoFit/>
            </a:bodyPr>
            <a:lstStyle/>
            <a:p>
              <a:pPr algn="ctr"/>
              <a:r>
                <a:rPr kumimoji="1" lang="ja-JP" altLang="en-US" sz="900" b="1" dirty="0">
                  <a:solidFill>
                    <a:schemeClr val="accent2"/>
                  </a:solidFill>
                  <a:latin typeface="ＭＳ ゴシック" panose="020B0609070205080204" pitchFamily="49" charset="-128"/>
                  <a:ea typeface="ＭＳ ゴシック" panose="020B0609070205080204" pitchFamily="49" charset="-128"/>
                </a:rPr>
                <a:t>！</a:t>
              </a:r>
            </a:p>
          </p:txBody>
        </p:sp>
      </p:grpSp>
      <p:grpSp>
        <p:nvGrpSpPr>
          <p:cNvPr id="7" name="グループ化 6"/>
          <p:cNvGrpSpPr/>
          <p:nvPr/>
        </p:nvGrpSpPr>
        <p:grpSpPr>
          <a:xfrm>
            <a:off x="2949402" y="2001959"/>
            <a:ext cx="1652043" cy="1055275"/>
            <a:chOff x="8077100" y="2672613"/>
            <a:chExt cx="1652043" cy="1055275"/>
          </a:xfrm>
        </p:grpSpPr>
        <p:grpSp>
          <p:nvGrpSpPr>
            <p:cNvPr id="109" name="グループ化 108"/>
            <p:cNvGrpSpPr/>
            <p:nvPr/>
          </p:nvGrpSpPr>
          <p:grpSpPr>
            <a:xfrm>
              <a:off x="8603999" y="3111272"/>
              <a:ext cx="889455" cy="608025"/>
              <a:chOff x="7621647" y="3548727"/>
              <a:chExt cx="889455" cy="608025"/>
            </a:xfrm>
            <a:solidFill>
              <a:schemeClr val="bg1">
                <a:lumMod val="65000"/>
              </a:schemeClr>
            </a:solidFill>
          </p:grpSpPr>
          <p:sp>
            <p:nvSpPr>
              <p:cNvPr id="98" name="楕円 97"/>
              <p:cNvSpPr/>
              <p:nvPr/>
            </p:nvSpPr>
            <p:spPr>
              <a:xfrm rot="20784587">
                <a:off x="7775754" y="3548727"/>
                <a:ext cx="182310" cy="181295"/>
              </a:xfrm>
              <a:prstGeom prst="ellipse">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角丸四角形 98"/>
              <p:cNvSpPr/>
              <p:nvPr/>
            </p:nvSpPr>
            <p:spPr>
              <a:xfrm rot="13741374">
                <a:off x="7857288" y="3747974"/>
                <a:ext cx="322224" cy="178964"/>
              </a:xfrm>
              <a:prstGeom prst="roundRect">
                <a:avLst>
                  <a:gd name="adj" fmla="val 28667"/>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フローチャート: 端子 99"/>
              <p:cNvSpPr/>
              <p:nvPr/>
            </p:nvSpPr>
            <p:spPr>
              <a:xfrm rot="19806754">
                <a:off x="8304126" y="3888713"/>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フローチャート: 端子 100"/>
              <p:cNvSpPr/>
              <p:nvPr/>
            </p:nvSpPr>
            <p:spPr>
              <a:xfrm rot="10987017">
                <a:off x="8258958" y="4077220"/>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フローチャート: 端子 101"/>
              <p:cNvSpPr/>
              <p:nvPr/>
            </p:nvSpPr>
            <p:spPr>
              <a:xfrm rot="12791265">
                <a:off x="8112890" y="4025939"/>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フローチャート: 端子 102"/>
              <p:cNvSpPr/>
              <p:nvPr/>
            </p:nvSpPr>
            <p:spPr>
              <a:xfrm rot="11529767">
                <a:off x="8163642" y="3911817"/>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フローチャート: 端子 103"/>
              <p:cNvSpPr/>
              <p:nvPr/>
            </p:nvSpPr>
            <p:spPr>
              <a:xfrm rot="10329496">
                <a:off x="7621647" y="3835199"/>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角丸四角形 104"/>
              <p:cNvSpPr/>
              <p:nvPr/>
            </p:nvSpPr>
            <p:spPr>
              <a:xfrm rot="12449408">
                <a:off x="8052645" y="3860200"/>
                <a:ext cx="130306" cy="178964"/>
              </a:xfrm>
              <a:prstGeom prst="roundRect">
                <a:avLst>
                  <a:gd name="adj" fmla="val 28667"/>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フローチャート: 端子 105"/>
              <p:cNvSpPr/>
              <p:nvPr/>
            </p:nvSpPr>
            <p:spPr>
              <a:xfrm rot="9095761">
                <a:off x="7729469" y="3929452"/>
                <a:ext cx="201827" cy="81561"/>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フローチャート: 端子 106"/>
              <p:cNvSpPr/>
              <p:nvPr/>
            </p:nvSpPr>
            <p:spPr>
              <a:xfrm rot="18992407">
                <a:off x="7762170" y="3781297"/>
                <a:ext cx="201827" cy="81561"/>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フローチャート: 端子 107"/>
              <p:cNvSpPr/>
              <p:nvPr/>
            </p:nvSpPr>
            <p:spPr>
              <a:xfrm rot="17994045">
                <a:off x="7831200" y="3827012"/>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67" name="直線コネクタ 66"/>
            <p:cNvCxnSpPr/>
            <p:nvPr/>
          </p:nvCxnSpPr>
          <p:spPr>
            <a:xfrm flipV="1">
              <a:off x="8405168" y="3718363"/>
              <a:ext cx="1323975" cy="952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5" name="グループ化 4"/>
            <p:cNvGrpSpPr/>
            <p:nvPr/>
          </p:nvGrpSpPr>
          <p:grpSpPr>
            <a:xfrm>
              <a:off x="9166774" y="2861707"/>
              <a:ext cx="532277" cy="861135"/>
              <a:chOff x="8913011" y="2872184"/>
              <a:chExt cx="532277" cy="861135"/>
            </a:xfrm>
          </p:grpSpPr>
          <p:sp>
            <p:nvSpPr>
              <p:cNvPr id="86" name="楕円 85"/>
              <p:cNvSpPr/>
              <p:nvPr/>
            </p:nvSpPr>
            <p:spPr>
              <a:xfrm rot="20784587">
                <a:off x="9115862" y="2872184"/>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角丸四角形 86"/>
              <p:cNvSpPr/>
              <p:nvPr/>
            </p:nvSpPr>
            <p:spPr>
              <a:xfrm rot="15596046">
                <a:off x="9079801" y="3111843"/>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フローチャート: 端子 87"/>
              <p:cNvSpPr/>
              <p:nvPr/>
            </p:nvSpPr>
            <p:spPr>
              <a:xfrm rot="15216902">
                <a:off x="9302034" y="3225064"/>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フローチャート: 端子 88"/>
              <p:cNvSpPr/>
              <p:nvPr/>
            </p:nvSpPr>
            <p:spPr>
              <a:xfrm rot="10393414">
                <a:off x="8913011" y="319874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フローチャート: 端子 89"/>
              <p:cNvSpPr/>
              <p:nvPr/>
            </p:nvSpPr>
            <p:spPr>
              <a:xfrm rot="7869883">
                <a:off x="9044252" y="3124375"/>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フローチャート: 端子 90"/>
              <p:cNvSpPr/>
              <p:nvPr/>
            </p:nvSpPr>
            <p:spPr>
              <a:xfrm rot="14423166">
                <a:off x="9301737" y="3590065"/>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フローチャート: 端子 91"/>
              <p:cNvSpPr/>
              <p:nvPr/>
            </p:nvSpPr>
            <p:spPr>
              <a:xfrm rot="14716867">
                <a:off x="9236119" y="3449276"/>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角丸四角形 92"/>
              <p:cNvSpPr/>
              <p:nvPr/>
            </p:nvSpPr>
            <p:spPr>
              <a:xfrm rot="16200000">
                <a:off x="9201248" y="3304135"/>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フローチャート: 端子 93"/>
              <p:cNvSpPr/>
              <p:nvPr/>
            </p:nvSpPr>
            <p:spPr>
              <a:xfrm rot="7682464">
                <a:off x="9040343" y="3454288"/>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フローチャート: 端子 94"/>
              <p:cNvSpPr/>
              <p:nvPr/>
            </p:nvSpPr>
            <p:spPr>
              <a:xfrm rot="12644746">
                <a:off x="9210514" y="3111324"/>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フローチャート: 端子 95"/>
              <p:cNvSpPr/>
              <p:nvPr/>
            </p:nvSpPr>
            <p:spPr>
              <a:xfrm rot="16789055">
                <a:off x="8988410" y="3570135"/>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 name="正方形/長方形 8"/>
            <p:cNvSpPr/>
            <p:nvPr/>
          </p:nvSpPr>
          <p:spPr>
            <a:xfrm>
              <a:off x="8171507" y="3314101"/>
              <a:ext cx="414033" cy="412219"/>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4" name="正方形/長方形 153"/>
            <p:cNvSpPr/>
            <p:nvPr/>
          </p:nvSpPr>
          <p:spPr>
            <a:xfrm>
              <a:off x="9089397" y="3581475"/>
              <a:ext cx="190390" cy="134562"/>
            </a:xfrm>
            <a:prstGeom prst="rect">
              <a:avLst/>
            </a:prstGeom>
            <a:solidFill>
              <a:schemeClr val="tx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爆発 2 113"/>
            <p:cNvSpPr/>
            <p:nvPr/>
          </p:nvSpPr>
          <p:spPr>
            <a:xfrm>
              <a:off x="8683901" y="3550205"/>
              <a:ext cx="245894" cy="172294"/>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0" name="テキスト ボックス 169"/>
            <p:cNvSpPr txBox="1"/>
            <p:nvPr/>
          </p:nvSpPr>
          <p:spPr>
            <a:xfrm>
              <a:off x="9279787" y="2672613"/>
              <a:ext cx="356625" cy="230832"/>
            </a:xfrm>
            <a:prstGeom prst="rect">
              <a:avLst/>
            </a:prstGeom>
            <a:noFill/>
          </p:spPr>
          <p:txBody>
            <a:bodyPr wrap="square" rtlCol="0">
              <a:spAutoFit/>
            </a:bodyPr>
            <a:lstStyle/>
            <a:p>
              <a:pPr algn="ctr"/>
              <a:r>
                <a:rPr kumimoji="1" lang="ja-JP" altLang="en-US" sz="900" b="1" dirty="0">
                  <a:solidFill>
                    <a:schemeClr val="accent2"/>
                  </a:solidFill>
                  <a:latin typeface="ＭＳ ゴシック" panose="020B0609070205080204" pitchFamily="49" charset="-128"/>
                  <a:ea typeface="ＭＳ ゴシック" panose="020B0609070205080204" pitchFamily="49" charset="-128"/>
                </a:rPr>
                <a:t>！</a:t>
              </a:r>
            </a:p>
          </p:txBody>
        </p:sp>
        <p:sp>
          <p:nvSpPr>
            <p:cNvPr id="147" name="テキスト ボックス 146"/>
            <p:cNvSpPr txBox="1"/>
            <p:nvPr/>
          </p:nvSpPr>
          <p:spPr>
            <a:xfrm>
              <a:off x="8077100" y="3074277"/>
              <a:ext cx="476250" cy="369332"/>
            </a:xfrm>
            <a:prstGeom prst="rect">
              <a:avLst/>
            </a:prstGeom>
            <a:noFill/>
          </p:spPr>
          <p:txBody>
            <a:bodyPr wrap="square" rtlCol="0">
              <a:spAutoFit/>
            </a:bodyPr>
            <a:lstStyle/>
            <a:p>
              <a:pPr algn="ctr"/>
              <a:r>
                <a:rPr kumimoji="1" lang="ja-JP" altLang="en-US" dirty="0"/>
                <a:t>✂</a:t>
              </a:r>
            </a:p>
          </p:txBody>
        </p:sp>
        <p:sp>
          <p:nvSpPr>
            <p:cNvPr id="288" name="正方形/長方形 287"/>
            <p:cNvSpPr/>
            <p:nvPr/>
          </p:nvSpPr>
          <p:spPr>
            <a:xfrm>
              <a:off x="8172446" y="3314712"/>
              <a:ext cx="414033" cy="412219"/>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0" name="テキスト ボックス 119"/>
          <p:cNvSpPr txBox="1"/>
          <p:nvPr/>
        </p:nvSpPr>
        <p:spPr>
          <a:xfrm>
            <a:off x="137319" y="3479860"/>
            <a:ext cx="3997953" cy="276999"/>
          </a:xfrm>
          <a:prstGeom prst="rect">
            <a:avLst/>
          </a:prstGeom>
          <a:noFill/>
        </p:spPr>
        <p:txBody>
          <a:bodyPr wrap="square" rtlCol="0">
            <a:spAutoFit/>
          </a:bodyPr>
          <a:lstStyle/>
          <a:p>
            <a:r>
              <a:rPr kumimoji="1" lang="en-US" altLang="ja-JP" sz="1200" b="1" dirty="0"/>
              <a:t>【</a:t>
            </a:r>
            <a:r>
              <a:rPr kumimoji="1" lang="ja-JP" altLang="en-US" sz="1200" b="1" dirty="0"/>
              <a:t>労働災害防止のための一般的な注意事項</a:t>
            </a:r>
            <a:r>
              <a:rPr kumimoji="1" lang="en-US" altLang="ja-JP" sz="1200" b="1" dirty="0"/>
              <a:t>】</a:t>
            </a:r>
          </a:p>
        </p:txBody>
      </p:sp>
      <p:grpSp>
        <p:nvGrpSpPr>
          <p:cNvPr id="132" name="グループ化 131"/>
          <p:cNvGrpSpPr/>
          <p:nvPr/>
        </p:nvGrpSpPr>
        <p:grpSpPr>
          <a:xfrm>
            <a:off x="303613" y="3914769"/>
            <a:ext cx="1009888" cy="763945"/>
            <a:chOff x="4014027" y="3763998"/>
            <a:chExt cx="1081422" cy="874641"/>
          </a:xfrm>
        </p:grpSpPr>
        <p:grpSp>
          <p:nvGrpSpPr>
            <p:cNvPr id="146" name="グループ化 145"/>
            <p:cNvGrpSpPr/>
            <p:nvPr/>
          </p:nvGrpSpPr>
          <p:grpSpPr>
            <a:xfrm>
              <a:off x="4316206" y="3763998"/>
              <a:ext cx="706827" cy="872221"/>
              <a:chOff x="4316206" y="3763998"/>
              <a:chExt cx="706827" cy="872221"/>
            </a:xfrm>
          </p:grpSpPr>
          <p:sp>
            <p:nvSpPr>
              <p:cNvPr id="153" name="楕円 152"/>
              <p:cNvSpPr/>
              <p:nvPr/>
            </p:nvSpPr>
            <p:spPr>
              <a:xfrm rot="20784587">
                <a:off x="4680359" y="3763998"/>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5" name="角丸四角形 154"/>
              <p:cNvSpPr/>
              <p:nvPr/>
            </p:nvSpPr>
            <p:spPr>
              <a:xfrm rot="15652064">
                <a:off x="4640056" y="4007586"/>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6" name="フローチャート: 端子 155"/>
              <p:cNvSpPr/>
              <p:nvPr/>
            </p:nvSpPr>
            <p:spPr>
              <a:xfrm rot="16889651">
                <a:off x="4643350" y="4039662"/>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7" name="フローチャート: 端子 156"/>
              <p:cNvSpPr/>
              <p:nvPr/>
            </p:nvSpPr>
            <p:spPr>
              <a:xfrm>
                <a:off x="4746838" y="403017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8" name="フローチャート: 端子 157"/>
              <p:cNvSpPr/>
              <p:nvPr/>
            </p:nvSpPr>
            <p:spPr>
              <a:xfrm rot="3242961">
                <a:off x="4780987" y="398022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フローチャート: 端子 159"/>
              <p:cNvSpPr/>
              <p:nvPr/>
            </p:nvSpPr>
            <p:spPr>
              <a:xfrm rot="14768481">
                <a:off x="4800538" y="4332676"/>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角丸四角形 160"/>
              <p:cNvSpPr/>
              <p:nvPr/>
            </p:nvSpPr>
            <p:spPr>
              <a:xfrm rot="15730156">
                <a:off x="4772346" y="4198052"/>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2" name="フローチャート: 端子 161"/>
              <p:cNvSpPr/>
              <p:nvPr/>
            </p:nvSpPr>
            <p:spPr>
              <a:xfrm rot="13892579">
                <a:off x="4881339" y="4472608"/>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3" name="フローチャート: 端子 162"/>
              <p:cNvSpPr/>
              <p:nvPr/>
            </p:nvSpPr>
            <p:spPr>
              <a:xfrm rot="17168074">
                <a:off x="4669370" y="4360865"/>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フローチャート: 端子 163"/>
              <p:cNvSpPr/>
              <p:nvPr/>
            </p:nvSpPr>
            <p:spPr>
              <a:xfrm rot="15970768">
                <a:off x="4653780" y="4492965"/>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5" name="フローチャート: 端子 164"/>
              <p:cNvSpPr/>
              <p:nvPr/>
            </p:nvSpPr>
            <p:spPr>
              <a:xfrm rot="19673304">
                <a:off x="4569760" y="4129617"/>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6" name="直線コネクタ 165"/>
              <p:cNvCxnSpPr/>
              <p:nvPr/>
            </p:nvCxnSpPr>
            <p:spPr>
              <a:xfrm flipH="1">
                <a:off x="4366723" y="3824393"/>
                <a:ext cx="564749" cy="74760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67" name="正方形/長方形 166"/>
              <p:cNvSpPr/>
              <p:nvPr/>
            </p:nvSpPr>
            <p:spPr>
              <a:xfrm>
                <a:off x="4316206" y="4532732"/>
                <a:ext cx="128794"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8" name="正方形/長方形 167"/>
              <p:cNvSpPr/>
              <p:nvPr/>
            </p:nvSpPr>
            <p:spPr>
              <a:xfrm>
                <a:off x="4316206" y="4578451"/>
                <a:ext cx="128794" cy="45719"/>
              </a:xfrm>
              <a:prstGeom prst="rect">
                <a:avLst/>
              </a:prstGeom>
              <a:pattFill prst="zigZag">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48" name="涙形 147"/>
            <p:cNvSpPr/>
            <p:nvPr/>
          </p:nvSpPr>
          <p:spPr>
            <a:xfrm rot="6697017">
              <a:off x="4199453" y="4494062"/>
              <a:ext cx="60739" cy="110290"/>
            </a:xfrm>
            <a:prstGeom prst="teardrop">
              <a:avLst>
                <a:gd name="adj" fmla="val 153498"/>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9" name="涙形 148"/>
            <p:cNvSpPr/>
            <p:nvPr/>
          </p:nvSpPr>
          <p:spPr>
            <a:xfrm rot="4955066">
              <a:off x="4111739" y="4533869"/>
              <a:ext cx="60739" cy="110290"/>
            </a:xfrm>
            <a:prstGeom prst="teardrop">
              <a:avLst>
                <a:gd name="adj" fmla="val 153498"/>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0" name="直線コネクタ 149"/>
            <p:cNvCxnSpPr/>
            <p:nvPr/>
          </p:nvCxnSpPr>
          <p:spPr>
            <a:xfrm>
              <a:off x="4014027" y="4638639"/>
              <a:ext cx="108142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69" name="角丸四角形吹き出し 168"/>
          <p:cNvSpPr/>
          <p:nvPr/>
        </p:nvSpPr>
        <p:spPr>
          <a:xfrm>
            <a:off x="1560464" y="3809705"/>
            <a:ext cx="2762454" cy="776506"/>
          </a:xfrm>
          <a:prstGeom prst="wedgeRoundRectCallout">
            <a:avLst>
              <a:gd name="adj1" fmla="val -59106"/>
              <a:gd name="adj2" fmla="val 23227"/>
              <a:gd name="adj3" fmla="val 16667"/>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7" name="テキスト ボックス 176"/>
          <p:cNvSpPr txBox="1"/>
          <p:nvPr/>
        </p:nvSpPr>
        <p:spPr>
          <a:xfrm>
            <a:off x="1567205" y="3892912"/>
            <a:ext cx="2693197" cy="646331"/>
          </a:xfrm>
          <a:prstGeom prst="rect">
            <a:avLst/>
          </a:prstGeom>
          <a:noFill/>
        </p:spPr>
        <p:txBody>
          <a:bodyPr wrap="square" rtlCol="0">
            <a:spAutoFit/>
          </a:bodyPr>
          <a:lstStyle/>
          <a:p>
            <a:r>
              <a:rPr kumimoji="1" lang="ja-JP" altLang="en-US" sz="1200" dirty="0"/>
              <a:t>床上の水、油、紙切れ、布切れ等が滑りの原因となりますので、定期的に清掃しましょう。</a:t>
            </a:r>
          </a:p>
        </p:txBody>
      </p:sp>
      <p:grpSp>
        <p:nvGrpSpPr>
          <p:cNvPr id="179" name="グループ化 178"/>
          <p:cNvGrpSpPr/>
          <p:nvPr/>
        </p:nvGrpSpPr>
        <p:grpSpPr>
          <a:xfrm>
            <a:off x="3202478" y="4767701"/>
            <a:ext cx="1057924" cy="961975"/>
            <a:chOff x="4851552" y="1514868"/>
            <a:chExt cx="1057924" cy="961975"/>
          </a:xfrm>
        </p:grpSpPr>
        <p:cxnSp>
          <p:nvCxnSpPr>
            <p:cNvPr id="180" name="直線コネクタ 179"/>
            <p:cNvCxnSpPr/>
            <p:nvPr/>
          </p:nvCxnSpPr>
          <p:spPr>
            <a:xfrm>
              <a:off x="5232993" y="2100829"/>
              <a:ext cx="676483" cy="434"/>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81" name="直線コネクタ 180"/>
            <p:cNvCxnSpPr/>
            <p:nvPr/>
          </p:nvCxnSpPr>
          <p:spPr>
            <a:xfrm flipV="1">
              <a:off x="4851552" y="2103515"/>
              <a:ext cx="388401" cy="373328"/>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82" name="直線コネクタ 181"/>
            <p:cNvCxnSpPr/>
            <p:nvPr/>
          </p:nvCxnSpPr>
          <p:spPr>
            <a:xfrm flipV="1">
              <a:off x="5236861" y="1584335"/>
              <a:ext cx="3534" cy="50554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183" name="グループ化 182"/>
            <p:cNvGrpSpPr/>
            <p:nvPr/>
          </p:nvGrpSpPr>
          <p:grpSpPr>
            <a:xfrm>
              <a:off x="4860825" y="1913518"/>
              <a:ext cx="641198" cy="561387"/>
              <a:chOff x="4860825" y="1913518"/>
              <a:chExt cx="641198" cy="561387"/>
            </a:xfrm>
          </p:grpSpPr>
          <p:sp>
            <p:nvSpPr>
              <p:cNvPr id="200" name="直方体 199"/>
              <p:cNvSpPr/>
              <p:nvPr/>
            </p:nvSpPr>
            <p:spPr>
              <a:xfrm>
                <a:off x="4864220" y="2277975"/>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1" name="直方体 200"/>
              <p:cNvSpPr/>
              <p:nvPr/>
            </p:nvSpPr>
            <p:spPr>
              <a:xfrm>
                <a:off x="5100334" y="2273602"/>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2" name="直方体 201"/>
              <p:cNvSpPr/>
              <p:nvPr/>
            </p:nvSpPr>
            <p:spPr>
              <a:xfrm>
                <a:off x="5455657" y="1929569"/>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3" name="直方体 202"/>
              <p:cNvSpPr/>
              <p:nvPr/>
            </p:nvSpPr>
            <p:spPr>
              <a:xfrm>
                <a:off x="4860825" y="1913518"/>
                <a:ext cx="631925" cy="394137"/>
              </a:xfrm>
              <a:prstGeom prst="cube">
                <a:avLst>
                  <a:gd name="adj" fmla="val 90847"/>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4" name="直方体 183"/>
            <p:cNvSpPr/>
            <p:nvPr/>
          </p:nvSpPr>
          <p:spPr>
            <a:xfrm>
              <a:off x="4983726" y="2059202"/>
              <a:ext cx="218508" cy="177501"/>
            </a:xfrm>
            <a:prstGeom prst="cube">
              <a:avLst>
                <a:gd name="adj" fmla="val 46378"/>
              </a:avLst>
            </a:prstGeom>
            <a:solidFill>
              <a:schemeClr val="tx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85" name="グループ化 184"/>
            <p:cNvGrpSpPr/>
            <p:nvPr/>
          </p:nvGrpSpPr>
          <p:grpSpPr>
            <a:xfrm>
              <a:off x="4860825" y="1720343"/>
              <a:ext cx="641198" cy="561387"/>
              <a:chOff x="4860825" y="1913518"/>
              <a:chExt cx="641198" cy="561387"/>
            </a:xfrm>
          </p:grpSpPr>
          <p:sp>
            <p:nvSpPr>
              <p:cNvPr id="196" name="直方体 195"/>
              <p:cNvSpPr/>
              <p:nvPr/>
            </p:nvSpPr>
            <p:spPr>
              <a:xfrm>
                <a:off x="4864220" y="2277975"/>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7" name="直方体 196"/>
              <p:cNvSpPr/>
              <p:nvPr/>
            </p:nvSpPr>
            <p:spPr>
              <a:xfrm>
                <a:off x="5100334" y="2273602"/>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8" name="直方体 197"/>
              <p:cNvSpPr/>
              <p:nvPr/>
            </p:nvSpPr>
            <p:spPr>
              <a:xfrm>
                <a:off x="5455657" y="1929569"/>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9" name="直方体 198"/>
              <p:cNvSpPr/>
              <p:nvPr/>
            </p:nvSpPr>
            <p:spPr>
              <a:xfrm>
                <a:off x="4860825" y="1913518"/>
                <a:ext cx="631925" cy="394137"/>
              </a:xfrm>
              <a:prstGeom prst="cube">
                <a:avLst>
                  <a:gd name="adj" fmla="val 90847"/>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6" name="直方体 185"/>
            <p:cNvSpPr/>
            <p:nvPr/>
          </p:nvSpPr>
          <p:spPr>
            <a:xfrm>
              <a:off x="5157696" y="1694704"/>
              <a:ext cx="218508" cy="177501"/>
            </a:xfrm>
            <a:prstGeom prst="cube">
              <a:avLst>
                <a:gd name="adj" fmla="val 46378"/>
              </a:avLst>
            </a:prstGeom>
            <a:solidFill>
              <a:schemeClr val="tx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87" name="グループ化 186"/>
            <p:cNvGrpSpPr/>
            <p:nvPr/>
          </p:nvGrpSpPr>
          <p:grpSpPr>
            <a:xfrm>
              <a:off x="4856090" y="1514868"/>
              <a:ext cx="641198" cy="561387"/>
              <a:chOff x="4860825" y="1913518"/>
              <a:chExt cx="641198" cy="561387"/>
            </a:xfrm>
          </p:grpSpPr>
          <p:sp>
            <p:nvSpPr>
              <p:cNvPr id="192" name="直方体 191"/>
              <p:cNvSpPr/>
              <p:nvPr/>
            </p:nvSpPr>
            <p:spPr>
              <a:xfrm>
                <a:off x="4864220" y="2277975"/>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3" name="直方体 192"/>
              <p:cNvSpPr/>
              <p:nvPr/>
            </p:nvSpPr>
            <p:spPr>
              <a:xfrm>
                <a:off x="5100334" y="2273602"/>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4" name="直方体 193"/>
              <p:cNvSpPr/>
              <p:nvPr/>
            </p:nvSpPr>
            <p:spPr>
              <a:xfrm>
                <a:off x="5455657" y="1929569"/>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5" name="直方体 194"/>
              <p:cNvSpPr/>
              <p:nvPr/>
            </p:nvSpPr>
            <p:spPr>
              <a:xfrm>
                <a:off x="4860825" y="1913518"/>
                <a:ext cx="631925" cy="394137"/>
              </a:xfrm>
              <a:prstGeom prst="cube">
                <a:avLst>
                  <a:gd name="adj" fmla="val 90847"/>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8" name="直方体 187"/>
            <p:cNvSpPr/>
            <p:nvPr/>
          </p:nvSpPr>
          <p:spPr>
            <a:xfrm>
              <a:off x="5551761" y="2055467"/>
              <a:ext cx="218508" cy="177501"/>
            </a:xfrm>
            <a:prstGeom prst="cube">
              <a:avLst>
                <a:gd name="adj" fmla="val 46378"/>
              </a:avLst>
            </a:prstGeom>
            <a:solidFill>
              <a:schemeClr val="bg1">
                <a:lumMod val="85000"/>
              </a:schemeClr>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9" name="直方体 188"/>
            <p:cNvSpPr/>
            <p:nvPr/>
          </p:nvSpPr>
          <p:spPr>
            <a:xfrm>
              <a:off x="5615381" y="2288574"/>
              <a:ext cx="218508" cy="177501"/>
            </a:xfrm>
            <a:prstGeom prst="cube">
              <a:avLst>
                <a:gd name="adj" fmla="val 46378"/>
              </a:avLst>
            </a:prstGeom>
            <a:solidFill>
              <a:schemeClr val="bg1">
                <a:lumMod val="85000"/>
              </a:schemeClr>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0" name="直線矢印コネクタ 189"/>
            <p:cNvCxnSpPr>
              <a:stCxn id="188" idx="1"/>
              <a:endCxn id="186" idx="4"/>
            </p:cNvCxnSpPr>
            <p:nvPr/>
          </p:nvCxnSpPr>
          <p:spPr>
            <a:xfrm flipH="1" flipV="1">
              <a:off x="5293883" y="1824615"/>
              <a:ext cx="325971" cy="313173"/>
            </a:xfrm>
            <a:prstGeom prst="straightConnector1">
              <a:avLst/>
            </a:prstGeom>
            <a:ln>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91" name="直線矢印コネクタ 190"/>
            <p:cNvCxnSpPr>
              <a:stCxn id="189" idx="1"/>
              <a:endCxn id="184" idx="5"/>
            </p:cNvCxnSpPr>
            <p:nvPr/>
          </p:nvCxnSpPr>
          <p:spPr>
            <a:xfrm flipH="1" flipV="1">
              <a:off x="5202234" y="2106792"/>
              <a:ext cx="481240" cy="264103"/>
            </a:xfrm>
            <a:prstGeom prst="straightConnector1">
              <a:avLst/>
            </a:prstGeom>
            <a:ln>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grpSp>
      <p:sp>
        <p:nvSpPr>
          <p:cNvPr id="204" name="角丸四角形吹き出し 203"/>
          <p:cNvSpPr/>
          <p:nvPr/>
        </p:nvSpPr>
        <p:spPr>
          <a:xfrm>
            <a:off x="214491" y="4861278"/>
            <a:ext cx="2762454" cy="840791"/>
          </a:xfrm>
          <a:prstGeom prst="wedgeRoundRectCallout">
            <a:avLst>
              <a:gd name="adj1" fmla="val 57207"/>
              <a:gd name="adj2" fmla="val -25839"/>
              <a:gd name="adj3" fmla="val 16667"/>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5" name="テキスト ボックス 204"/>
          <p:cNvSpPr txBox="1"/>
          <p:nvPr/>
        </p:nvSpPr>
        <p:spPr>
          <a:xfrm>
            <a:off x="277298" y="4898372"/>
            <a:ext cx="2693197" cy="646331"/>
          </a:xfrm>
          <a:prstGeom prst="rect">
            <a:avLst/>
          </a:prstGeom>
          <a:noFill/>
        </p:spPr>
        <p:txBody>
          <a:bodyPr wrap="square" rtlCol="0">
            <a:spAutoFit/>
          </a:bodyPr>
          <a:lstStyle/>
          <a:p>
            <a:r>
              <a:rPr kumimoji="1" lang="ja-JP" altLang="en-US" sz="1200" dirty="0"/>
              <a:t>作業場内はこまめに整理整頓し、特に床上につまづきの原因となる物をなるべく置かないようにしましょう。</a:t>
            </a:r>
          </a:p>
        </p:txBody>
      </p:sp>
      <p:grpSp>
        <p:nvGrpSpPr>
          <p:cNvPr id="223" name="グループ化 222"/>
          <p:cNvGrpSpPr/>
          <p:nvPr/>
        </p:nvGrpSpPr>
        <p:grpSpPr>
          <a:xfrm>
            <a:off x="332679" y="5774434"/>
            <a:ext cx="1153935" cy="1004988"/>
            <a:chOff x="7666998" y="1855667"/>
            <a:chExt cx="1339263" cy="1066553"/>
          </a:xfrm>
        </p:grpSpPr>
        <p:grpSp>
          <p:nvGrpSpPr>
            <p:cNvPr id="224" name="グループ化 223"/>
            <p:cNvGrpSpPr/>
            <p:nvPr/>
          </p:nvGrpSpPr>
          <p:grpSpPr>
            <a:xfrm>
              <a:off x="7709564" y="1855667"/>
              <a:ext cx="1296697" cy="1066553"/>
              <a:chOff x="7709564" y="1855667"/>
              <a:chExt cx="1296697" cy="1066553"/>
            </a:xfrm>
          </p:grpSpPr>
          <p:grpSp>
            <p:nvGrpSpPr>
              <p:cNvPr id="236" name="グループ化 235"/>
              <p:cNvGrpSpPr/>
              <p:nvPr/>
            </p:nvGrpSpPr>
            <p:grpSpPr>
              <a:xfrm>
                <a:off x="7709564" y="2137788"/>
                <a:ext cx="1296697" cy="784432"/>
                <a:chOff x="7709564" y="2137788"/>
                <a:chExt cx="1296697" cy="784432"/>
              </a:xfrm>
            </p:grpSpPr>
            <p:sp>
              <p:nvSpPr>
                <p:cNvPr id="241" name="フローチャート: データ 240"/>
                <p:cNvSpPr/>
                <p:nvPr/>
              </p:nvSpPr>
              <p:spPr>
                <a:xfrm>
                  <a:off x="8245490" y="2140920"/>
                  <a:ext cx="273732" cy="387389"/>
                </a:xfrm>
                <a:prstGeom prst="flowChartInputOutput">
                  <a:avLst/>
                </a:prstGeom>
                <a:pattFill prst="ltHorz">
                  <a:fgClr>
                    <a:schemeClr val="bg1">
                      <a:lumMod val="50000"/>
                    </a:schemeClr>
                  </a:fgClr>
                  <a:bgClr>
                    <a:schemeClr val="bg1"/>
                  </a:bgClr>
                </a:patt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2" name="フローチャート: データ 241"/>
                <p:cNvSpPr/>
                <p:nvPr/>
              </p:nvSpPr>
              <p:spPr>
                <a:xfrm>
                  <a:off x="8188963" y="2534831"/>
                  <a:ext cx="273732" cy="387389"/>
                </a:xfrm>
                <a:prstGeom prst="flowChartInputOutput">
                  <a:avLst/>
                </a:prstGeom>
                <a:pattFill prst="ltHorz">
                  <a:fgClr>
                    <a:schemeClr val="bg1">
                      <a:lumMod val="50000"/>
                    </a:schemeClr>
                  </a:fgClr>
                  <a:bgClr>
                    <a:schemeClr val="bg1"/>
                  </a:bgClr>
                </a:patt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3" name="フローチャート: データ 242"/>
                <p:cNvSpPr/>
                <p:nvPr/>
              </p:nvSpPr>
              <p:spPr>
                <a:xfrm>
                  <a:off x="8005708" y="2140920"/>
                  <a:ext cx="273732" cy="387389"/>
                </a:xfrm>
                <a:prstGeom prst="flowChartInputOutput">
                  <a:avLst/>
                </a:prstGeom>
                <a:solidFill>
                  <a:schemeClr val="bg1">
                    <a:lumMod val="75000"/>
                  </a:schemeClr>
                </a:solidFill>
                <a:ln w="254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4" name="フローチャート: データ 243"/>
                <p:cNvSpPr/>
                <p:nvPr/>
              </p:nvSpPr>
              <p:spPr>
                <a:xfrm>
                  <a:off x="7945325" y="2534830"/>
                  <a:ext cx="273732" cy="387389"/>
                </a:xfrm>
                <a:prstGeom prst="flowChartInputOutput">
                  <a:avLst/>
                </a:prstGeom>
                <a:solidFill>
                  <a:schemeClr val="bg1">
                    <a:lumMod val="75000"/>
                  </a:schemeClr>
                </a:solidFill>
                <a:ln w="254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5" name="フローチャート: データ 244"/>
                <p:cNvSpPr/>
                <p:nvPr/>
              </p:nvSpPr>
              <p:spPr>
                <a:xfrm>
                  <a:off x="7769947" y="2140920"/>
                  <a:ext cx="273732" cy="387389"/>
                </a:xfrm>
                <a:prstGeom prst="flowChartInputOutput">
                  <a:avLst/>
                </a:prstGeom>
                <a:solidFill>
                  <a:schemeClr val="bg1">
                    <a:lumMod val="75000"/>
                  </a:schemeClr>
                </a:solidFill>
                <a:ln w="254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6" name="フローチャート: データ 245"/>
                <p:cNvSpPr/>
                <p:nvPr/>
              </p:nvSpPr>
              <p:spPr>
                <a:xfrm>
                  <a:off x="7709564" y="2534830"/>
                  <a:ext cx="273732" cy="387389"/>
                </a:xfrm>
                <a:prstGeom prst="flowChartInputOutput">
                  <a:avLst/>
                </a:prstGeom>
                <a:solidFill>
                  <a:schemeClr val="bg1">
                    <a:lumMod val="75000"/>
                  </a:schemeClr>
                </a:solidFill>
                <a:ln w="254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7" name="フローチャート: データ 246"/>
                <p:cNvSpPr/>
                <p:nvPr/>
              </p:nvSpPr>
              <p:spPr>
                <a:xfrm>
                  <a:off x="8488262" y="2140920"/>
                  <a:ext cx="273732" cy="387389"/>
                </a:xfrm>
                <a:prstGeom prst="flowChartInputOutput">
                  <a:avLst/>
                </a:prstGeom>
                <a:solidFill>
                  <a:schemeClr val="bg1">
                    <a:lumMod val="75000"/>
                  </a:schemeClr>
                </a:solidFill>
                <a:ln w="254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8" name="フローチャート: データ 247"/>
                <p:cNvSpPr/>
                <p:nvPr/>
              </p:nvSpPr>
              <p:spPr>
                <a:xfrm>
                  <a:off x="8427879" y="2534830"/>
                  <a:ext cx="273732" cy="387389"/>
                </a:xfrm>
                <a:prstGeom prst="flowChartInputOutput">
                  <a:avLst/>
                </a:prstGeom>
                <a:solidFill>
                  <a:schemeClr val="bg1">
                    <a:lumMod val="75000"/>
                  </a:schemeClr>
                </a:solidFill>
                <a:ln w="254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9" name="フローチャート: データ 248"/>
                <p:cNvSpPr/>
                <p:nvPr/>
              </p:nvSpPr>
              <p:spPr>
                <a:xfrm>
                  <a:off x="8732529" y="2137788"/>
                  <a:ext cx="273732" cy="387389"/>
                </a:xfrm>
                <a:prstGeom prst="flowChartInputOutput">
                  <a:avLst/>
                </a:prstGeom>
                <a:solidFill>
                  <a:schemeClr val="bg1">
                    <a:lumMod val="75000"/>
                  </a:schemeClr>
                </a:solidFill>
                <a:ln w="254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0" name="フローチャート: データ 249"/>
                <p:cNvSpPr/>
                <p:nvPr/>
              </p:nvSpPr>
              <p:spPr>
                <a:xfrm>
                  <a:off x="8672146" y="2531698"/>
                  <a:ext cx="273732" cy="387389"/>
                </a:xfrm>
                <a:prstGeom prst="flowChartInputOutput">
                  <a:avLst/>
                </a:prstGeom>
                <a:solidFill>
                  <a:schemeClr val="bg1">
                    <a:lumMod val="75000"/>
                  </a:schemeClr>
                </a:solidFill>
                <a:ln w="254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1" name="フローチャート: データ 250"/>
                <p:cNvSpPr/>
                <p:nvPr/>
              </p:nvSpPr>
              <p:spPr>
                <a:xfrm>
                  <a:off x="8184201" y="2534831"/>
                  <a:ext cx="273732" cy="387389"/>
                </a:xfrm>
                <a:prstGeom prst="flowChartInputOutput">
                  <a:avLst/>
                </a:prstGeom>
                <a:noFill/>
                <a:ln w="254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37" name="グループ化 236"/>
              <p:cNvGrpSpPr/>
              <p:nvPr/>
            </p:nvGrpSpPr>
            <p:grpSpPr>
              <a:xfrm>
                <a:off x="8219650" y="1855667"/>
                <a:ext cx="273837" cy="388488"/>
                <a:chOff x="8219650" y="1855667"/>
                <a:chExt cx="273837" cy="388488"/>
              </a:xfrm>
            </p:grpSpPr>
            <p:sp>
              <p:nvSpPr>
                <p:cNvPr id="239" name="フローチャート: データ 238"/>
                <p:cNvSpPr/>
                <p:nvPr/>
              </p:nvSpPr>
              <p:spPr>
                <a:xfrm>
                  <a:off x="8219650" y="1855667"/>
                  <a:ext cx="273732" cy="387389"/>
                </a:xfrm>
                <a:prstGeom prst="flowChartInputOutput">
                  <a:avLst/>
                </a:prstGeom>
                <a:noFill/>
                <a:ln w="25400">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0" name="フローチャート: データ 239"/>
                <p:cNvSpPr/>
                <p:nvPr/>
              </p:nvSpPr>
              <p:spPr>
                <a:xfrm>
                  <a:off x="8219755" y="1856766"/>
                  <a:ext cx="273732" cy="387389"/>
                </a:xfrm>
                <a:prstGeom prst="flowChartInputOutput">
                  <a:avLst/>
                </a:prstGeom>
                <a:noFill/>
                <a:ln w="254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38" name="下矢印 237"/>
              <p:cNvSpPr/>
              <p:nvPr/>
            </p:nvSpPr>
            <p:spPr>
              <a:xfrm>
                <a:off x="8322568" y="2282056"/>
                <a:ext cx="60061" cy="142550"/>
              </a:xfrm>
              <a:prstGeom prst="downArrow">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25" name="グループ化 224"/>
            <p:cNvGrpSpPr/>
            <p:nvPr/>
          </p:nvGrpSpPr>
          <p:grpSpPr>
            <a:xfrm>
              <a:off x="7666998" y="1879325"/>
              <a:ext cx="403731" cy="968703"/>
              <a:chOff x="7262526" y="1963694"/>
              <a:chExt cx="403731" cy="968703"/>
            </a:xfrm>
          </p:grpSpPr>
          <p:sp>
            <p:nvSpPr>
              <p:cNvPr id="226" name="楕円 225"/>
              <p:cNvSpPr/>
              <p:nvPr/>
            </p:nvSpPr>
            <p:spPr>
              <a:xfrm rot="20784587">
                <a:off x="7403237" y="1963694"/>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7" name="角丸四角形 226"/>
              <p:cNvSpPr/>
              <p:nvPr/>
            </p:nvSpPr>
            <p:spPr>
              <a:xfrm rot="16200000">
                <a:off x="7305983" y="2221860"/>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8" name="角丸四角形 227"/>
              <p:cNvSpPr/>
              <p:nvPr/>
            </p:nvSpPr>
            <p:spPr>
              <a:xfrm rot="16200000">
                <a:off x="7401942" y="2448125"/>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9" name="フローチャート: 端子 228"/>
              <p:cNvSpPr/>
              <p:nvPr/>
            </p:nvSpPr>
            <p:spPr>
              <a:xfrm rot="16744770">
                <a:off x="7303448" y="261457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0" name="フローチャート: 端子 229"/>
              <p:cNvSpPr/>
              <p:nvPr/>
            </p:nvSpPr>
            <p:spPr>
              <a:xfrm rot="7154851">
                <a:off x="7227872" y="2761758"/>
                <a:ext cx="252462" cy="8881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1" name="フローチャート: 端子 230"/>
              <p:cNvSpPr/>
              <p:nvPr/>
            </p:nvSpPr>
            <p:spPr>
              <a:xfrm rot="13735459">
                <a:off x="7465672" y="2605509"/>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2" name="フローチャート: 端子 231"/>
              <p:cNvSpPr/>
              <p:nvPr/>
            </p:nvSpPr>
            <p:spPr>
              <a:xfrm rot="5400000">
                <a:off x="7478366" y="2753263"/>
                <a:ext cx="252462" cy="8881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3" name="フローチャート: 端子 232"/>
              <p:cNvSpPr/>
              <p:nvPr/>
            </p:nvSpPr>
            <p:spPr>
              <a:xfrm rot="5970395">
                <a:off x="7198804" y="235088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4" name="フローチャート: 端子 233"/>
              <p:cNvSpPr/>
              <p:nvPr/>
            </p:nvSpPr>
            <p:spPr>
              <a:xfrm rot="12321376">
                <a:off x="7459281" y="2335543"/>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5" name="フローチャート: 端子 234"/>
              <p:cNvSpPr/>
              <p:nvPr/>
            </p:nvSpPr>
            <p:spPr>
              <a:xfrm rot="7653518">
                <a:off x="7253654" y="2228849"/>
                <a:ext cx="225116" cy="94237"/>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252" name="角丸四角形吹き出し 251"/>
          <p:cNvSpPr/>
          <p:nvPr/>
        </p:nvSpPr>
        <p:spPr>
          <a:xfrm>
            <a:off x="1727595" y="5939578"/>
            <a:ext cx="2762454" cy="776506"/>
          </a:xfrm>
          <a:prstGeom prst="wedgeRoundRectCallout">
            <a:avLst>
              <a:gd name="adj1" fmla="val -59106"/>
              <a:gd name="adj2" fmla="val 23227"/>
              <a:gd name="adj3" fmla="val 16667"/>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3" name="テキスト ボックス 252"/>
          <p:cNvSpPr txBox="1"/>
          <p:nvPr/>
        </p:nvSpPr>
        <p:spPr>
          <a:xfrm>
            <a:off x="1734336" y="6022785"/>
            <a:ext cx="2693197" cy="646331"/>
          </a:xfrm>
          <a:prstGeom prst="rect">
            <a:avLst/>
          </a:prstGeom>
          <a:noFill/>
        </p:spPr>
        <p:txBody>
          <a:bodyPr wrap="square" rtlCol="0">
            <a:spAutoFit/>
          </a:bodyPr>
          <a:lstStyle/>
          <a:p>
            <a:r>
              <a:rPr kumimoji="1" lang="ja-JP" altLang="en-US" sz="1200" dirty="0"/>
              <a:t>溝（溝蓋）や段差等での転倒に注意するとともに、同所の見える化等を行いましょう。</a:t>
            </a:r>
          </a:p>
        </p:txBody>
      </p:sp>
      <p:sp>
        <p:nvSpPr>
          <p:cNvPr id="254" name="角丸四角形 253"/>
          <p:cNvSpPr/>
          <p:nvPr/>
        </p:nvSpPr>
        <p:spPr>
          <a:xfrm>
            <a:off x="5372100" y="3479860"/>
            <a:ext cx="4392613" cy="3276540"/>
          </a:xfrm>
          <a:prstGeom prst="roundRect">
            <a:avLst>
              <a:gd name="adj" fmla="val 6977"/>
            </a:avLst>
          </a:prstGeom>
          <a:noFill/>
          <a:ln w="19050">
            <a:solidFill>
              <a:schemeClr val="accent5"/>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5" name="テキスト ボックス 254"/>
          <p:cNvSpPr txBox="1"/>
          <p:nvPr/>
        </p:nvSpPr>
        <p:spPr>
          <a:xfrm>
            <a:off x="5383797" y="3494385"/>
            <a:ext cx="3997953" cy="276999"/>
          </a:xfrm>
          <a:prstGeom prst="rect">
            <a:avLst/>
          </a:prstGeom>
          <a:noFill/>
        </p:spPr>
        <p:txBody>
          <a:bodyPr wrap="square" rtlCol="0">
            <a:spAutoFit/>
          </a:bodyPr>
          <a:lstStyle/>
          <a:p>
            <a:r>
              <a:rPr kumimoji="1" lang="en-US" altLang="ja-JP" sz="1200" b="1" dirty="0"/>
              <a:t>【</a:t>
            </a:r>
            <a:r>
              <a:rPr kumimoji="1" lang="ja-JP" altLang="en-US" sz="1200" b="1" dirty="0"/>
              <a:t>好事例等</a:t>
            </a:r>
            <a:r>
              <a:rPr kumimoji="1" lang="en-US" altLang="ja-JP" sz="1200" b="1" dirty="0"/>
              <a:t>】</a:t>
            </a:r>
          </a:p>
        </p:txBody>
      </p:sp>
      <p:grpSp>
        <p:nvGrpSpPr>
          <p:cNvPr id="11" name="グループ化 10"/>
          <p:cNvGrpSpPr/>
          <p:nvPr/>
        </p:nvGrpSpPr>
        <p:grpSpPr>
          <a:xfrm>
            <a:off x="5891369" y="5230623"/>
            <a:ext cx="1503592" cy="1128191"/>
            <a:chOff x="5999013" y="5534563"/>
            <a:chExt cx="948106" cy="602086"/>
          </a:xfrm>
        </p:grpSpPr>
        <p:grpSp>
          <p:nvGrpSpPr>
            <p:cNvPr id="256" name="グループ化 255"/>
            <p:cNvGrpSpPr/>
            <p:nvPr/>
          </p:nvGrpSpPr>
          <p:grpSpPr>
            <a:xfrm>
              <a:off x="5999013" y="5534563"/>
              <a:ext cx="948106" cy="602086"/>
              <a:chOff x="362587" y="3045989"/>
              <a:chExt cx="948106" cy="602086"/>
            </a:xfrm>
          </p:grpSpPr>
          <p:grpSp>
            <p:nvGrpSpPr>
              <p:cNvPr id="257" name="グループ化 256"/>
              <p:cNvGrpSpPr/>
              <p:nvPr/>
            </p:nvGrpSpPr>
            <p:grpSpPr>
              <a:xfrm rot="20676545">
                <a:off x="362587" y="3064625"/>
                <a:ext cx="464816" cy="583450"/>
                <a:chOff x="362587" y="3064625"/>
                <a:chExt cx="464816" cy="583450"/>
              </a:xfrm>
            </p:grpSpPr>
            <p:sp>
              <p:nvSpPr>
                <p:cNvPr id="262" name="フローチャート: 端子 261"/>
                <p:cNvSpPr/>
                <p:nvPr/>
              </p:nvSpPr>
              <p:spPr>
                <a:xfrm rot="2528800">
                  <a:off x="362587" y="327556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3" name="フローチャート: 端子 262"/>
                <p:cNvSpPr/>
                <p:nvPr/>
              </p:nvSpPr>
              <p:spPr>
                <a:xfrm rot="5229305">
                  <a:off x="382049" y="3189104"/>
                  <a:ext cx="325246" cy="76287"/>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4" name="フローチャート: 端子 263"/>
                <p:cNvSpPr/>
                <p:nvPr/>
              </p:nvSpPr>
              <p:spPr>
                <a:xfrm rot="5759443">
                  <a:off x="467711" y="3196615"/>
                  <a:ext cx="325246" cy="76287"/>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5" name="フローチャート: 端子 264"/>
                <p:cNvSpPr/>
                <p:nvPr/>
              </p:nvSpPr>
              <p:spPr>
                <a:xfrm rot="6189742">
                  <a:off x="586750" y="3246825"/>
                  <a:ext cx="256767" cy="7764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6" name="フローチャート: 端子 265"/>
                <p:cNvSpPr/>
                <p:nvPr/>
              </p:nvSpPr>
              <p:spPr>
                <a:xfrm rot="6876389">
                  <a:off x="688074" y="3294555"/>
                  <a:ext cx="203033" cy="75624"/>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7" name="フローチャート: 論理積ゲート 266"/>
                <p:cNvSpPr/>
                <p:nvPr/>
              </p:nvSpPr>
              <p:spPr>
                <a:xfrm rot="5400000">
                  <a:off x="533673" y="3311324"/>
                  <a:ext cx="229322" cy="339406"/>
                </a:xfrm>
                <a:prstGeom prst="flowChartDelay">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8" name="フローチャート: 論理積ゲート 267"/>
                <p:cNvSpPr/>
                <p:nvPr/>
              </p:nvSpPr>
              <p:spPr>
                <a:xfrm rot="16200000">
                  <a:off x="562898" y="3394848"/>
                  <a:ext cx="167048" cy="339406"/>
                </a:xfrm>
                <a:prstGeom prst="flowChartDelay">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58" name="グループ化 257"/>
              <p:cNvGrpSpPr/>
              <p:nvPr/>
            </p:nvGrpSpPr>
            <p:grpSpPr>
              <a:xfrm>
                <a:off x="832148" y="3091003"/>
                <a:ext cx="478545" cy="130098"/>
                <a:chOff x="2087665" y="2534064"/>
                <a:chExt cx="1388029" cy="429956"/>
              </a:xfrm>
            </p:grpSpPr>
            <p:sp>
              <p:nvSpPr>
                <p:cNvPr id="260" name="フリーフォーム 259"/>
                <p:cNvSpPr/>
                <p:nvPr/>
              </p:nvSpPr>
              <p:spPr>
                <a:xfrm rot="17911389">
                  <a:off x="2446683" y="2175046"/>
                  <a:ext cx="325849" cy="1043886"/>
                </a:xfrm>
                <a:custGeom>
                  <a:avLst/>
                  <a:gdLst>
                    <a:gd name="connsiteX0" fmla="*/ 245660 w 382137"/>
                    <a:gd name="connsiteY0" fmla="*/ 54591 h 1501254"/>
                    <a:gd name="connsiteX1" fmla="*/ 0 w 382137"/>
                    <a:gd name="connsiteY1" fmla="*/ 504967 h 1501254"/>
                    <a:gd name="connsiteX2" fmla="*/ 13648 w 382137"/>
                    <a:gd name="connsiteY2" fmla="*/ 1487606 h 1501254"/>
                    <a:gd name="connsiteX3" fmla="*/ 382137 w 382137"/>
                    <a:gd name="connsiteY3" fmla="*/ 1501254 h 1501254"/>
                    <a:gd name="connsiteX4" fmla="*/ 368489 w 382137"/>
                    <a:gd name="connsiteY4" fmla="*/ 0 h 1501254"/>
                    <a:gd name="connsiteX5" fmla="*/ 245660 w 382137"/>
                    <a:gd name="connsiteY5" fmla="*/ 54591 h 1501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2137" h="1501254">
                      <a:moveTo>
                        <a:pt x="245660" y="54591"/>
                      </a:moveTo>
                      <a:lnTo>
                        <a:pt x="0" y="504967"/>
                      </a:lnTo>
                      <a:lnTo>
                        <a:pt x="13648" y="1487606"/>
                      </a:lnTo>
                      <a:lnTo>
                        <a:pt x="382137" y="1501254"/>
                      </a:lnTo>
                      <a:lnTo>
                        <a:pt x="368489" y="0"/>
                      </a:lnTo>
                      <a:lnTo>
                        <a:pt x="245660" y="54591"/>
                      </a:ln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1" name="正方形/長方形 260"/>
                <p:cNvSpPr/>
                <p:nvPr/>
              </p:nvSpPr>
              <p:spPr>
                <a:xfrm rot="17911389">
                  <a:off x="3036313" y="2524639"/>
                  <a:ext cx="171569" cy="707193"/>
                </a:xfrm>
                <a:prstGeom prst="rect">
                  <a:avLst/>
                </a:prstGeom>
                <a:solidFill>
                  <a:schemeClr val="tx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59" name="乗算 258"/>
              <p:cNvSpPr/>
              <p:nvPr/>
            </p:nvSpPr>
            <p:spPr>
              <a:xfrm>
                <a:off x="826640" y="3045989"/>
                <a:ext cx="218567" cy="265090"/>
              </a:xfrm>
              <a:prstGeom prst="mathMultiply">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 name="加算 9"/>
            <p:cNvSpPr/>
            <p:nvPr/>
          </p:nvSpPr>
          <p:spPr>
            <a:xfrm>
              <a:off x="6184747" y="5825811"/>
              <a:ext cx="227925" cy="264801"/>
            </a:xfrm>
            <a:prstGeom prst="mathPlus">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69" name="グループ化 268"/>
          <p:cNvGrpSpPr/>
          <p:nvPr/>
        </p:nvGrpSpPr>
        <p:grpSpPr>
          <a:xfrm>
            <a:off x="7790462" y="5118130"/>
            <a:ext cx="1300366" cy="1366801"/>
            <a:chOff x="1820861" y="3011058"/>
            <a:chExt cx="1003811" cy="1080882"/>
          </a:xfrm>
        </p:grpSpPr>
        <p:sp>
          <p:nvSpPr>
            <p:cNvPr id="270" name="メモ 269"/>
            <p:cNvSpPr/>
            <p:nvPr/>
          </p:nvSpPr>
          <p:spPr>
            <a:xfrm>
              <a:off x="1820861" y="3011058"/>
              <a:ext cx="1003811" cy="1080882"/>
            </a:xfrm>
            <a:prstGeom prst="foldedCorner">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1" name="正方形/長方形 270"/>
            <p:cNvSpPr/>
            <p:nvPr/>
          </p:nvSpPr>
          <p:spPr>
            <a:xfrm>
              <a:off x="1945771" y="3139463"/>
              <a:ext cx="568939" cy="451177"/>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2" name="正方形/長方形 271"/>
            <p:cNvSpPr/>
            <p:nvPr/>
          </p:nvSpPr>
          <p:spPr>
            <a:xfrm>
              <a:off x="1952728" y="3628229"/>
              <a:ext cx="678190" cy="360361"/>
            </a:xfrm>
            <a:prstGeom prst="rect">
              <a:avLst/>
            </a:prstGeom>
            <a:pattFill prst="dashHorz">
              <a:fgClr>
                <a:schemeClr val="bg1"/>
              </a:fgClr>
              <a:bgClr>
                <a:schemeClr val="tx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73" name="グループ化 272"/>
            <p:cNvGrpSpPr/>
            <p:nvPr/>
          </p:nvGrpSpPr>
          <p:grpSpPr>
            <a:xfrm rot="20676545">
              <a:off x="2037866" y="3158226"/>
              <a:ext cx="312921" cy="415632"/>
              <a:chOff x="362587" y="3064625"/>
              <a:chExt cx="464816" cy="583450"/>
            </a:xfrm>
            <a:solidFill>
              <a:schemeClr val="bg1">
                <a:lumMod val="75000"/>
              </a:schemeClr>
            </a:solidFill>
          </p:grpSpPr>
          <p:sp>
            <p:nvSpPr>
              <p:cNvPr id="274" name="フローチャート: 端子 273"/>
              <p:cNvSpPr/>
              <p:nvPr/>
            </p:nvSpPr>
            <p:spPr>
              <a:xfrm rot="2528800">
                <a:off x="362587" y="3275560"/>
                <a:ext cx="206976" cy="79532"/>
              </a:xfrm>
              <a:prstGeom prst="flowChartTerminator">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5" name="フローチャート: 端子 274"/>
              <p:cNvSpPr/>
              <p:nvPr/>
            </p:nvSpPr>
            <p:spPr>
              <a:xfrm rot="5229305">
                <a:off x="382049" y="3189104"/>
                <a:ext cx="325246" cy="76287"/>
              </a:xfrm>
              <a:prstGeom prst="flowChartTerminator">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6" name="フローチャート: 端子 275"/>
              <p:cNvSpPr/>
              <p:nvPr/>
            </p:nvSpPr>
            <p:spPr>
              <a:xfrm rot="5759443">
                <a:off x="467711" y="3196615"/>
                <a:ext cx="325246" cy="76287"/>
              </a:xfrm>
              <a:prstGeom prst="flowChartTerminator">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7" name="フローチャート: 端子 276"/>
              <p:cNvSpPr/>
              <p:nvPr/>
            </p:nvSpPr>
            <p:spPr>
              <a:xfrm rot="6189742">
                <a:off x="586750" y="3246825"/>
                <a:ext cx="256767" cy="77641"/>
              </a:xfrm>
              <a:prstGeom prst="flowChartTerminator">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8" name="フローチャート: 端子 277"/>
              <p:cNvSpPr/>
              <p:nvPr/>
            </p:nvSpPr>
            <p:spPr>
              <a:xfrm rot="6876389">
                <a:off x="688074" y="3294555"/>
                <a:ext cx="203033" cy="75624"/>
              </a:xfrm>
              <a:prstGeom prst="flowChartTerminator">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9" name="フローチャート: 論理積ゲート 278"/>
              <p:cNvSpPr/>
              <p:nvPr/>
            </p:nvSpPr>
            <p:spPr>
              <a:xfrm rot="5400000">
                <a:off x="533673" y="3311324"/>
                <a:ext cx="229322" cy="339406"/>
              </a:xfrm>
              <a:prstGeom prst="flowChartDelay">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0" name="フローチャート: 論理積ゲート 279"/>
              <p:cNvSpPr/>
              <p:nvPr/>
            </p:nvSpPr>
            <p:spPr>
              <a:xfrm rot="16200000">
                <a:off x="562898" y="3394848"/>
                <a:ext cx="167048" cy="339406"/>
              </a:xfrm>
              <a:prstGeom prst="flowChartDelay">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281" name="テキスト ボックス 280"/>
          <p:cNvSpPr txBox="1"/>
          <p:nvPr/>
        </p:nvSpPr>
        <p:spPr>
          <a:xfrm>
            <a:off x="5441725" y="3782397"/>
            <a:ext cx="4280054" cy="830997"/>
          </a:xfrm>
          <a:prstGeom prst="rect">
            <a:avLst/>
          </a:prstGeom>
          <a:noFill/>
        </p:spPr>
        <p:txBody>
          <a:bodyPr wrap="square" rtlCol="0">
            <a:spAutoFit/>
          </a:bodyPr>
          <a:lstStyle/>
          <a:p>
            <a:r>
              <a:rPr kumimoji="1" lang="ja-JP" altLang="en-US" sz="1200" dirty="0"/>
              <a:t>刃物等の切れに強い対切創用手袋・軍手を採用した。</a:t>
            </a:r>
            <a:endParaRPr kumimoji="1" lang="en-US" altLang="ja-JP" sz="1200" dirty="0"/>
          </a:p>
          <a:p>
            <a:r>
              <a:rPr kumimoji="1" lang="ja-JP" altLang="en-US" sz="1200" dirty="0"/>
              <a:t>さらにこれらの使用方法に関する写真付きのマニュアルを作成し、使用する場面や正しい使用方法を労働者に周知した。</a:t>
            </a:r>
          </a:p>
        </p:txBody>
      </p:sp>
      <p:sp>
        <p:nvSpPr>
          <p:cNvPr id="4" name="スライド番号プレースホルダー 3"/>
          <p:cNvSpPr>
            <a:spLocks noGrp="1"/>
          </p:cNvSpPr>
          <p:nvPr>
            <p:ph type="sldNum" sz="quarter" idx="12"/>
          </p:nvPr>
        </p:nvSpPr>
        <p:spPr>
          <a:xfrm>
            <a:off x="7616834" y="6456619"/>
            <a:ext cx="2228850" cy="365125"/>
          </a:xfrm>
        </p:spPr>
        <p:txBody>
          <a:bodyPr/>
          <a:lstStyle/>
          <a:p>
            <a:fld id="{69D659BF-6FF2-4C15-B861-6ACD8AC79E72}" type="slidenum">
              <a:rPr kumimoji="1" lang="ja-JP" altLang="en-US" sz="1800" b="1" smtClean="0">
                <a:solidFill>
                  <a:schemeClr val="tx1"/>
                </a:solidFill>
              </a:rPr>
              <a:t>12</a:t>
            </a:fld>
            <a:endParaRPr kumimoji="1" lang="ja-JP" altLang="en-US" sz="1800" b="1">
              <a:solidFill>
                <a:schemeClr val="tx1"/>
              </a:solidFill>
            </a:endParaRPr>
          </a:p>
        </p:txBody>
      </p:sp>
      <p:sp>
        <p:nvSpPr>
          <p:cNvPr id="210" name="テキスト ボックス 209"/>
          <p:cNvSpPr txBox="1"/>
          <p:nvPr/>
        </p:nvSpPr>
        <p:spPr>
          <a:xfrm>
            <a:off x="7722122" y="115910"/>
            <a:ext cx="2013971" cy="400110"/>
          </a:xfrm>
          <a:prstGeom prst="rect">
            <a:avLst/>
          </a:prstGeom>
          <a:noFill/>
          <a:ln w="25400">
            <a:solidFill>
              <a:srgbClr val="FF0000"/>
            </a:solidFill>
          </a:ln>
        </p:spPr>
        <p:txBody>
          <a:bodyPr wrap="square" rtlCol="0">
            <a:spAutoFit/>
          </a:bodyPr>
          <a:lstStyle/>
          <a:p>
            <a:pPr algn="ctr"/>
            <a:r>
              <a:rPr kumimoji="1" lang="ja-JP" altLang="en-US" sz="2000" b="1" dirty="0">
                <a:solidFill>
                  <a:srgbClr val="FF0000"/>
                </a:solidFill>
              </a:rPr>
              <a:t>教育・管理用</a:t>
            </a:r>
          </a:p>
        </p:txBody>
      </p:sp>
      <p:grpSp>
        <p:nvGrpSpPr>
          <p:cNvPr id="211" name="グループ化 210"/>
          <p:cNvGrpSpPr/>
          <p:nvPr/>
        </p:nvGrpSpPr>
        <p:grpSpPr>
          <a:xfrm>
            <a:off x="8039070" y="1431348"/>
            <a:ext cx="681069" cy="532056"/>
            <a:chOff x="5514051" y="1155917"/>
            <a:chExt cx="681069" cy="532056"/>
          </a:xfrm>
        </p:grpSpPr>
        <p:sp>
          <p:nvSpPr>
            <p:cNvPr id="212" name="角丸四角形 211"/>
            <p:cNvSpPr/>
            <p:nvPr/>
          </p:nvSpPr>
          <p:spPr>
            <a:xfrm rot="18247054">
              <a:off x="5722722" y="1245813"/>
              <a:ext cx="304682" cy="124890"/>
            </a:xfrm>
            <a:prstGeom prst="roundRect">
              <a:avLst>
                <a:gd name="adj" fmla="val 21479"/>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15" name="グループ化 214"/>
            <p:cNvGrpSpPr/>
            <p:nvPr/>
          </p:nvGrpSpPr>
          <p:grpSpPr>
            <a:xfrm>
              <a:off x="5514051" y="1306013"/>
              <a:ext cx="681069" cy="377040"/>
              <a:chOff x="5514051" y="1306013"/>
              <a:chExt cx="681069" cy="377040"/>
            </a:xfrm>
          </p:grpSpPr>
          <p:sp>
            <p:nvSpPr>
              <p:cNvPr id="218" name="角丸四角形 217"/>
              <p:cNvSpPr/>
              <p:nvPr/>
            </p:nvSpPr>
            <p:spPr>
              <a:xfrm rot="20889840">
                <a:off x="5884570" y="1444773"/>
                <a:ext cx="310550" cy="124890"/>
              </a:xfrm>
              <a:prstGeom prst="roundRect">
                <a:avLst>
                  <a:gd name="adj"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9" name="フローチャート: 論理積ゲート 218"/>
              <p:cNvSpPr/>
              <p:nvPr/>
            </p:nvSpPr>
            <p:spPr>
              <a:xfrm rot="20997318">
                <a:off x="6087603" y="1462823"/>
                <a:ext cx="99000" cy="78890"/>
              </a:xfrm>
              <a:prstGeom prst="flowChartDelay">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0" name="フローチャート: 端子 219"/>
              <p:cNvSpPr/>
              <p:nvPr/>
            </p:nvSpPr>
            <p:spPr>
              <a:xfrm rot="4752524">
                <a:off x="5951549" y="1508906"/>
                <a:ext cx="75283" cy="52116"/>
              </a:xfrm>
              <a:prstGeom prst="flowChartTerminator">
                <a:avLst/>
              </a:prstGeom>
              <a:noFill/>
              <a:ln w="635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1" name="角丸四角形 220"/>
              <p:cNvSpPr/>
              <p:nvPr/>
            </p:nvSpPr>
            <p:spPr>
              <a:xfrm rot="16013158">
                <a:off x="5700857" y="1395909"/>
                <a:ext cx="304682" cy="124890"/>
              </a:xfrm>
              <a:prstGeom prst="roundRect">
                <a:avLst>
                  <a:gd name="adj" fmla="val 21479"/>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2" name="台形 221"/>
              <p:cNvSpPr/>
              <p:nvPr/>
            </p:nvSpPr>
            <p:spPr>
              <a:xfrm rot="8364745">
                <a:off x="5514051" y="1439047"/>
                <a:ext cx="449250" cy="244006"/>
              </a:xfrm>
              <a:prstGeom prst="trapezoid">
                <a:avLst>
                  <a:gd name="adj" fmla="val 3053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16" name="角丸四角形 215"/>
            <p:cNvSpPr/>
            <p:nvPr/>
          </p:nvSpPr>
          <p:spPr>
            <a:xfrm rot="19582878">
              <a:off x="5635649" y="1563083"/>
              <a:ext cx="325494" cy="124890"/>
            </a:xfrm>
            <a:prstGeom prst="roundRect">
              <a:avLst>
                <a:gd name="adj"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7" name="爆発 2 216"/>
            <p:cNvSpPr/>
            <p:nvPr/>
          </p:nvSpPr>
          <p:spPr>
            <a:xfrm>
              <a:off x="5830813" y="1188700"/>
              <a:ext cx="245894" cy="172294"/>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4" name="アーチ 13"/>
          <p:cNvSpPr/>
          <p:nvPr/>
        </p:nvSpPr>
        <p:spPr>
          <a:xfrm>
            <a:off x="8974681" y="1353477"/>
            <a:ext cx="497066" cy="534954"/>
          </a:xfrm>
          <a:prstGeom prst="blockArc">
            <a:avLst>
              <a:gd name="adj1" fmla="val 11069502"/>
              <a:gd name="adj2" fmla="val 15980242"/>
              <a:gd name="adj3" fmla="val 2134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92" name="涙形 291"/>
          <p:cNvSpPr/>
          <p:nvPr/>
        </p:nvSpPr>
        <p:spPr>
          <a:xfrm rot="21179484">
            <a:off x="8912128" y="1644139"/>
            <a:ext cx="87289" cy="110290"/>
          </a:xfrm>
          <a:prstGeom prst="teardrop">
            <a:avLst>
              <a:gd name="adj" fmla="val 162039"/>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3" name="涙形 292"/>
          <p:cNvSpPr/>
          <p:nvPr/>
        </p:nvSpPr>
        <p:spPr>
          <a:xfrm rot="18580627">
            <a:off x="9014112" y="1771935"/>
            <a:ext cx="87289" cy="110290"/>
          </a:xfrm>
          <a:prstGeom prst="teardrop">
            <a:avLst>
              <a:gd name="adj" fmla="val 162039"/>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4" name="涙形 293"/>
          <p:cNvSpPr/>
          <p:nvPr/>
        </p:nvSpPr>
        <p:spPr>
          <a:xfrm rot="16845965">
            <a:off x="9062110" y="1667487"/>
            <a:ext cx="87289" cy="110290"/>
          </a:xfrm>
          <a:prstGeom prst="teardrop">
            <a:avLst>
              <a:gd name="adj" fmla="val 162039"/>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5" name="角丸四角形吹き出し 294"/>
          <p:cNvSpPr/>
          <p:nvPr/>
        </p:nvSpPr>
        <p:spPr>
          <a:xfrm>
            <a:off x="5095791" y="1379189"/>
            <a:ext cx="2762454" cy="627255"/>
          </a:xfrm>
          <a:prstGeom prst="wedgeRoundRectCallout">
            <a:avLst>
              <a:gd name="adj1" fmla="val 59317"/>
              <a:gd name="adj2" fmla="val -14912"/>
              <a:gd name="adj3" fmla="val 16667"/>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2" name="テキスト ボックス 281"/>
          <p:cNvSpPr txBox="1"/>
          <p:nvPr/>
        </p:nvSpPr>
        <p:spPr>
          <a:xfrm>
            <a:off x="5095517" y="1454677"/>
            <a:ext cx="2693197" cy="461665"/>
          </a:xfrm>
          <a:prstGeom prst="rect">
            <a:avLst/>
          </a:prstGeom>
          <a:noFill/>
        </p:spPr>
        <p:txBody>
          <a:bodyPr wrap="square" rtlCol="0">
            <a:spAutoFit/>
          </a:bodyPr>
          <a:lstStyle/>
          <a:p>
            <a:r>
              <a:rPr kumimoji="1" lang="ja-JP" altLang="en-US" sz="1200" dirty="0"/>
              <a:t>包丁洗浄中に持ち方を変えたスポンジからはみ出た刃で指を切った。</a:t>
            </a:r>
          </a:p>
        </p:txBody>
      </p:sp>
      <p:sp>
        <p:nvSpPr>
          <p:cNvPr id="283" name="テキスト ボックス 282"/>
          <p:cNvSpPr txBox="1"/>
          <p:nvPr/>
        </p:nvSpPr>
        <p:spPr>
          <a:xfrm rot="19623665">
            <a:off x="8177614" y="1252545"/>
            <a:ext cx="691896" cy="184666"/>
          </a:xfrm>
          <a:prstGeom prst="rect">
            <a:avLst/>
          </a:prstGeom>
          <a:noFill/>
        </p:spPr>
        <p:txBody>
          <a:bodyPr wrap="square" rtlCol="0">
            <a:spAutoFit/>
          </a:bodyPr>
          <a:lstStyle/>
          <a:p>
            <a:pPr algn="ctr"/>
            <a:r>
              <a:rPr kumimoji="1" lang="ja-JP" altLang="en-US" sz="600" b="1" dirty="0">
                <a:solidFill>
                  <a:schemeClr val="accent2"/>
                </a:solidFill>
                <a:latin typeface="ＭＳ ゴシック" panose="020B0609070205080204" pitchFamily="49" charset="-128"/>
                <a:ea typeface="ＭＳ ゴシック" panose="020B0609070205080204" pitchFamily="49" charset="-128"/>
              </a:rPr>
              <a:t>＼│／</a:t>
            </a:r>
          </a:p>
        </p:txBody>
      </p:sp>
      <p:sp>
        <p:nvSpPr>
          <p:cNvPr id="17" name="直方体 16"/>
          <p:cNvSpPr/>
          <p:nvPr/>
        </p:nvSpPr>
        <p:spPr>
          <a:xfrm>
            <a:off x="5390402" y="2917869"/>
            <a:ext cx="658663" cy="250644"/>
          </a:xfrm>
          <a:prstGeom prst="cube">
            <a:avLst>
              <a:gd name="adj" fmla="val 55486"/>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4" name="直方体 283"/>
          <p:cNvSpPr/>
          <p:nvPr/>
        </p:nvSpPr>
        <p:spPr>
          <a:xfrm>
            <a:off x="5390402" y="2792547"/>
            <a:ext cx="658663" cy="250644"/>
          </a:xfrm>
          <a:prstGeom prst="cube">
            <a:avLst>
              <a:gd name="adj" fmla="val 55486"/>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5" name="直方体 284"/>
          <p:cNvSpPr/>
          <p:nvPr/>
        </p:nvSpPr>
        <p:spPr>
          <a:xfrm>
            <a:off x="5385371" y="2671523"/>
            <a:ext cx="658663" cy="250644"/>
          </a:xfrm>
          <a:prstGeom prst="cube">
            <a:avLst>
              <a:gd name="adj" fmla="val 55486"/>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6" name="直方体 285"/>
          <p:cNvSpPr/>
          <p:nvPr/>
        </p:nvSpPr>
        <p:spPr>
          <a:xfrm>
            <a:off x="5385370" y="2544682"/>
            <a:ext cx="658663" cy="250644"/>
          </a:xfrm>
          <a:prstGeom prst="cube">
            <a:avLst>
              <a:gd name="adj" fmla="val 55486"/>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7" name="直方体 286"/>
          <p:cNvSpPr/>
          <p:nvPr/>
        </p:nvSpPr>
        <p:spPr>
          <a:xfrm>
            <a:off x="5378535" y="2425782"/>
            <a:ext cx="658663" cy="250644"/>
          </a:xfrm>
          <a:prstGeom prst="cube">
            <a:avLst>
              <a:gd name="adj" fmla="val 55486"/>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9" name="正方形/長方形 288"/>
          <p:cNvSpPr/>
          <p:nvPr/>
        </p:nvSpPr>
        <p:spPr>
          <a:xfrm>
            <a:off x="6653456" y="2638432"/>
            <a:ext cx="521376" cy="393211"/>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6" name="楕円 295"/>
          <p:cNvSpPr/>
          <p:nvPr/>
        </p:nvSpPr>
        <p:spPr>
          <a:xfrm rot="20784587">
            <a:off x="6158541" y="2206219"/>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8" name="フローチャート: 端子 297"/>
          <p:cNvSpPr/>
          <p:nvPr/>
        </p:nvSpPr>
        <p:spPr>
          <a:xfrm rot="10393414">
            <a:off x="6014969" y="2490836"/>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9" name="フローチャート: 端子 298"/>
          <p:cNvSpPr/>
          <p:nvPr/>
        </p:nvSpPr>
        <p:spPr>
          <a:xfrm rot="8421457">
            <a:off x="6147415" y="243336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0" name="フローチャート: 端子 299"/>
          <p:cNvSpPr/>
          <p:nvPr/>
        </p:nvSpPr>
        <p:spPr>
          <a:xfrm rot="14572488">
            <a:off x="6443735" y="285695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1" name="フローチャート: 端子 300"/>
          <p:cNvSpPr/>
          <p:nvPr/>
        </p:nvSpPr>
        <p:spPr>
          <a:xfrm rot="13449373">
            <a:off x="6361477" y="2740075"/>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2" name="角丸四角形 301"/>
          <p:cNvSpPr/>
          <p:nvPr/>
        </p:nvSpPr>
        <p:spPr>
          <a:xfrm rot="17348691">
            <a:off x="6304411" y="2613120"/>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3" name="フローチャート: 端子 302"/>
          <p:cNvSpPr/>
          <p:nvPr/>
        </p:nvSpPr>
        <p:spPr>
          <a:xfrm rot="8648360">
            <a:off x="6167501" y="2731592"/>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4" name="フローチャート: 端子 303"/>
          <p:cNvSpPr/>
          <p:nvPr/>
        </p:nvSpPr>
        <p:spPr>
          <a:xfrm rot="11433210">
            <a:off x="6110778" y="2381913"/>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5" name="フローチャート: 端子 304"/>
          <p:cNvSpPr/>
          <p:nvPr/>
        </p:nvSpPr>
        <p:spPr>
          <a:xfrm rot="15623991">
            <a:off x="6112503" y="285125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6" name="角丸四角形 305"/>
          <p:cNvSpPr/>
          <p:nvPr/>
        </p:nvSpPr>
        <p:spPr>
          <a:xfrm rot="14873367">
            <a:off x="6170455" y="2432257"/>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7" name="爆発 2 306"/>
          <p:cNvSpPr/>
          <p:nvPr/>
        </p:nvSpPr>
        <p:spPr>
          <a:xfrm>
            <a:off x="6458246" y="2793498"/>
            <a:ext cx="116572" cy="91064"/>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8" name="涙形 307"/>
          <p:cNvSpPr/>
          <p:nvPr/>
        </p:nvSpPr>
        <p:spPr>
          <a:xfrm rot="11296319">
            <a:off x="6344768" y="2872634"/>
            <a:ext cx="87289" cy="110290"/>
          </a:xfrm>
          <a:prstGeom prst="teardrop">
            <a:avLst>
              <a:gd name="adj" fmla="val 162039"/>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9" name="涙形 308"/>
          <p:cNvSpPr/>
          <p:nvPr/>
        </p:nvSpPr>
        <p:spPr>
          <a:xfrm rot="6364059">
            <a:off x="6061318" y="2912878"/>
            <a:ext cx="87289" cy="110290"/>
          </a:xfrm>
          <a:prstGeom prst="teardrop">
            <a:avLst>
              <a:gd name="adj" fmla="val 162039"/>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月 17"/>
          <p:cNvSpPr/>
          <p:nvPr/>
        </p:nvSpPr>
        <p:spPr>
          <a:xfrm rot="16969016">
            <a:off x="6209713" y="2963596"/>
            <a:ext cx="45719" cy="117875"/>
          </a:xfrm>
          <a:prstGeom prst="moon">
            <a:avLst>
              <a:gd name="adj" fmla="val 27594"/>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0" name="月 309"/>
          <p:cNvSpPr/>
          <p:nvPr/>
        </p:nvSpPr>
        <p:spPr>
          <a:xfrm rot="16969016">
            <a:off x="6242368" y="2978121"/>
            <a:ext cx="45719" cy="117875"/>
          </a:xfrm>
          <a:prstGeom prst="moon">
            <a:avLst>
              <a:gd name="adj" fmla="val 27594"/>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1" name="爆発 2 310"/>
          <p:cNvSpPr/>
          <p:nvPr/>
        </p:nvSpPr>
        <p:spPr>
          <a:xfrm rot="1112858">
            <a:off x="6516274" y="2995363"/>
            <a:ext cx="97361" cy="64586"/>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2" name="角丸四角形吹き出し 311"/>
          <p:cNvSpPr/>
          <p:nvPr/>
        </p:nvSpPr>
        <p:spPr>
          <a:xfrm>
            <a:off x="6926361" y="2485897"/>
            <a:ext cx="2762454" cy="627255"/>
          </a:xfrm>
          <a:prstGeom prst="wedgeRoundRectCallout">
            <a:avLst>
              <a:gd name="adj1" fmla="val -62370"/>
              <a:gd name="adj2" fmla="val -48650"/>
              <a:gd name="adj3" fmla="val 16667"/>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3" name="テキスト ボックス 312"/>
          <p:cNvSpPr txBox="1"/>
          <p:nvPr/>
        </p:nvSpPr>
        <p:spPr>
          <a:xfrm>
            <a:off x="6973446" y="2521739"/>
            <a:ext cx="2693197" cy="646331"/>
          </a:xfrm>
          <a:prstGeom prst="rect">
            <a:avLst/>
          </a:prstGeom>
          <a:noFill/>
        </p:spPr>
        <p:txBody>
          <a:bodyPr wrap="square" rtlCol="0">
            <a:spAutoFit/>
          </a:bodyPr>
          <a:lstStyle/>
          <a:p>
            <a:r>
              <a:rPr kumimoji="1" lang="ja-JP" altLang="en-US" sz="1200" dirty="0"/>
              <a:t>積み上げたカートの移動中に滑りそうになった足を踏ん張った勢いで足を痛めた。</a:t>
            </a:r>
          </a:p>
        </p:txBody>
      </p:sp>
    </p:spTree>
    <p:extLst>
      <p:ext uri="{BB962C8B-B14F-4D97-AF65-F5344CB8AC3E}">
        <p14:creationId xmlns:p14="http://schemas.microsoft.com/office/powerpoint/2010/main" val="2167394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角丸四角形 167"/>
          <p:cNvSpPr/>
          <p:nvPr/>
        </p:nvSpPr>
        <p:spPr>
          <a:xfrm>
            <a:off x="5372100" y="3479860"/>
            <a:ext cx="4392613" cy="3276540"/>
          </a:xfrm>
          <a:prstGeom prst="roundRect">
            <a:avLst>
              <a:gd name="adj" fmla="val 6977"/>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37319" y="516020"/>
            <a:ext cx="3383803" cy="276999"/>
          </a:xfrm>
          <a:prstGeom prst="rect">
            <a:avLst/>
          </a:prstGeom>
          <a:noFill/>
        </p:spPr>
        <p:txBody>
          <a:bodyPr wrap="square" rtlCol="0">
            <a:spAutoFit/>
          </a:bodyPr>
          <a:lstStyle/>
          <a:p>
            <a:r>
              <a:rPr kumimoji="1" lang="en-US" altLang="ja-JP" sz="1200" b="1" dirty="0"/>
              <a:t>【</a:t>
            </a:r>
            <a:r>
              <a:rPr kumimoji="1" lang="ja-JP" altLang="en-US" sz="1200" b="1" dirty="0"/>
              <a:t>災害事例</a:t>
            </a:r>
            <a:r>
              <a:rPr kumimoji="1" lang="en-US" altLang="ja-JP" sz="1200" b="1" dirty="0"/>
              <a:t>】</a:t>
            </a:r>
            <a:r>
              <a:rPr kumimoji="1" lang="ja-JP" altLang="en-US" sz="1200" b="1" dirty="0"/>
              <a:t>（イメージ図）</a:t>
            </a:r>
            <a:endParaRPr kumimoji="1" lang="en-US" altLang="ja-JP" sz="1200" b="1" dirty="0"/>
          </a:p>
        </p:txBody>
      </p:sp>
      <p:sp>
        <p:nvSpPr>
          <p:cNvPr id="6" name="テキスト ボックス 5"/>
          <p:cNvSpPr txBox="1"/>
          <p:nvPr/>
        </p:nvSpPr>
        <p:spPr>
          <a:xfrm>
            <a:off x="137319" y="3479860"/>
            <a:ext cx="3997953" cy="276999"/>
          </a:xfrm>
          <a:prstGeom prst="rect">
            <a:avLst/>
          </a:prstGeom>
          <a:noFill/>
        </p:spPr>
        <p:txBody>
          <a:bodyPr wrap="square" rtlCol="0">
            <a:spAutoFit/>
          </a:bodyPr>
          <a:lstStyle/>
          <a:p>
            <a:r>
              <a:rPr kumimoji="1" lang="en-US" altLang="ja-JP" sz="1200" b="1" dirty="0"/>
              <a:t>【</a:t>
            </a:r>
            <a:r>
              <a:rPr kumimoji="1" lang="ja-JP" altLang="en-US" sz="1200" b="1" dirty="0"/>
              <a:t>労働災害防止のための一般的な注意事項</a:t>
            </a:r>
            <a:r>
              <a:rPr kumimoji="1" lang="en-US" altLang="ja-JP" sz="1200" b="1" dirty="0"/>
              <a:t>】</a:t>
            </a:r>
          </a:p>
        </p:txBody>
      </p:sp>
      <p:sp>
        <p:nvSpPr>
          <p:cNvPr id="7" name="テキスト ボックス 6"/>
          <p:cNvSpPr txBox="1"/>
          <p:nvPr/>
        </p:nvSpPr>
        <p:spPr>
          <a:xfrm>
            <a:off x="5383797" y="3494385"/>
            <a:ext cx="3997953" cy="276999"/>
          </a:xfrm>
          <a:prstGeom prst="rect">
            <a:avLst/>
          </a:prstGeom>
          <a:noFill/>
        </p:spPr>
        <p:txBody>
          <a:bodyPr wrap="square" rtlCol="0">
            <a:spAutoFit/>
          </a:bodyPr>
          <a:lstStyle/>
          <a:p>
            <a:r>
              <a:rPr kumimoji="1" lang="en-US" altLang="ja-JP" sz="1200" b="1" dirty="0"/>
              <a:t>【</a:t>
            </a:r>
            <a:r>
              <a:rPr kumimoji="1" lang="ja-JP" altLang="en-US" sz="1200" b="1" dirty="0"/>
              <a:t>好事例等</a:t>
            </a:r>
            <a:r>
              <a:rPr kumimoji="1" lang="en-US" altLang="ja-JP" sz="1200" b="1" dirty="0"/>
              <a:t>】</a:t>
            </a:r>
          </a:p>
        </p:txBody>
      </p:sp>
      <p:sp>
        <p:nvSpPr>
          <p:cNvPr id="8" name="テキスト ボックス 7"/>
          <p:cNvSpPr txBox="1"/>
          <p:nvPr/>
        </p:nvSpPr>
        <p:spPr>
          <a:xfrm>
            <a:off x="137319" y="115910"/>
            <a:ext cx="4795288" cy="400110"/>
          </a:xfrm>
          <a:prstGeom prst="rect">
            <a:avLst/>
          </a:prstGeom>
          <a:solidFill>
            <a:schemeClr val="accent6">
              <a:lumMod val="20000"/>
              <a:lumOff val="80000"/>
            </a:schemeClr>
          </a:solidFill>
          <a:ln w="25400">
            <a:solidFill>
              <a:schemeClr val="tx1"/>
            </a:solidFill>
          </a:ln>
        </p:spPr>
        <p:txBody>
          <a:bodyPr wrap="square" rtlCol="0">
            <a:spAutoFit/>
          </a:bodyPr>
          <a:lstStyle/>
          <a:p>
            <a:r>
              <a:rPr kumimoji="1" lang="ja-JP" altLang="en-US" sz="2000" b="1" dirty="0"/>
              <a:t>Ｄ　倉庫</a:t>
            </a:r>
          </a:p>
        </p:txBody>
      </p:sp>
      <p:grpSp>
        <p:nvGrpSpPr>
          <p:cNvPr id="9" name="グループ化 8"/>
          <p:cNvGrpSpPr/>
          <p:nvPr/>
        </p:nvGrpSpPr>
        <p:grpSpPr>
          <a:xfrm>
            <a:off x="260289" y="916130"/>
            <a:ext cx="1641030" cy="948795"/>
            <a:chOff x="5311260" y="1745489"/>
            <a:chExt cx="1641030" cy="948795"/>
          </a:xfrm>
        </p:grpSpPr>
        <p:sp>
          <p:nvSpPr>
            <p:cNvPr id="10" name="直方体 9"/>
            <p:cNvSpPr/>
            <p:nvPr/>
          </p:nvSpPr>
          <p:spPr>
            <a:xfrm rot="10800000">
              <a:off x="5311260" y="1745489"/>
              <a:ext cx="1641030" cy="948795"/>
            </a:xfrm>
            <a:prstGeom prst="cub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楕円 10"/>
            <p:cNvSpPr/>
            <p:nvPr/>
          </p:nvSpPr>
          <p:spPr>
            <a:xfrm>
              <a:off x="6493047" y="2004397"/>
              <a:ext cx="183900" cy="17056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11"/>
            <p:cNvSpPr/>
            <p:nvPr/>
          </p:nvSpPr>
          <p:spPr>
            <a:xfrm rot="17868975">
              <a:off x="6366798" y="2214891"/>
              <a:ext cx="303149" cy="18052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フローチャート: 端子 12"/>
            <p:cNvSpPr/>
            <p:nvPr/>
          </p:nvSpPr>
          <p:spPr>
            <a:xfrm rot="20644455">
              <a:off x="6373503" y="2219407"/>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フローチャート: 端子 13"/>
            <p:cNvSpPr/>
            <p:nvPr/>
          </p:nvSpPr>
          <p:spPr>
            <a:xfrm rot="12234329">
              <a:off x="6227802" y="2202160"/>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フローチャート: 端子 14"/>
            <p:cNvSpPr/>
            <p:nvPr/>
          </p:nvSpPr>
          <p:spPr>
            <a:xfrm rot="17551157">
              <a:off x="6672796" y="2091794"/>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フローチャート: 端子 15"/>
            <p:cNvSpPr/>
            <p:nvPr/>
          </p:nvSpPr>
          <p:spPr>
            <a:xfrm rot="9177876">
              <a:off x="6571573" y="2197096"/>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フローチャート: 端子 16"/>
            <p:cNvSpPr/>
            <p:nvPr/>
          </p:nvSpPr>
          <p:spPr>
            <a:xfrm rot="1337680">
              <a:off x="6051000" y="2419060"/>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rot="19479263">
              <a:off x="6342343" y="2357582"/>
              <a:ext cx="122592" cy="18052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フローチャート: 端子 18"/>
            <p:cNvSpPr/>
            <p:nvPr/>
          </p:nvSpPr>
          <p:spPr>
            <a:xfrm rot="20701854">
              <a:off x="6098211" y="2556516"/>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フローチャート: 端子 19"/>
            <p:cNvSpPr/>
            <p:nvPr/>
          </p:nvSpPr>
          <p:spPr>
            <a:xfrm rot="9094950">
              <a:off x="6237726" y="2501304"/>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フローチャート: 端子 20"/>
            <p:cNvSpPr/>
            <p:nvPr/>
          </p:nvSpPr>
          <p:spPr>
            <a:xfrm rot="21044780">
              <a:off x="6196723" y="2419061"/>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涙形 21"/>
            <p:cNvSpPr/>
            <p:nvPr/>
          </p:nvSpPr>
          <p:spPr>
            <a:xfrm rot="7003229">
              <a:off x="5951274" y="2468011"/>
              <a:ext cx="87289" cy="110290"/>
            </a:xfrm>
            <a:prstGeom prst="teardrop">
              <a:avLst>
                <a:gd name="adj" fmla="val 162039"/>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涙形 22"/>
            <p:cNvSpPr/>
            <p:nvPr/>
          </p:nvSpPr>
          <p:spPr>
            <a:xfrm rot="4150103">
              <a:off x="5858483" y="2544655"/>
              <a:ext cx="87289" cy="110290"/>
            </a:xfrm>
            <a:prstGeom prst="teardrop">
              <a:avLst>
                <a:gd name="adj" fmla="val 162039"/>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爆発 2 23"/>
            <p:cNvSpPr/>
            <p:nvPr/>
          </p:nvSpPr>
          <p:spPr>
            <a:xfrm>
              <a:off x="6461625" y="2472156"/>
              <a:ext cx="245894" cy="172294"/>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5787259" y="2480708"/>
              <a:ext cx="617582" cy="207779"/>
            </a:xfrm>
            <a:prstGeom prst="rect">
              <a:avLst/>
            </a:prstGeom>
            <a:noFill/>
          </p:spPr>
          <p:txBody>
            <a:bodyPr wrap="square" rtlCol="0">
              <a:spAutoFit/>
            </a:bodyPr>
            <a:lstStyle/>
            <a:p>
              <a:pPr algn="ctr"/>
              <a:r>
                <a:rPr kumimoji="1" lang="ja-JP" altLang="en-US" sz="700" b="1" dirty="0">
                  <a:solidFill>
                    <a:schemeClr val="accent2"/>
                  </a:solidFill>
                  <a:latin typeface="ＭＳ ゴシック" panose="020B0609070205080204" pitchFamily="49" charset="-128"/>
                  <a:ea typeface="ＭＳ ゴシック" panose="020B0609070205080204" pitchFamily="49" charset="-128"/>
                </a:rPr>
                <a:t>＼｜／</a:t>
              </a:r>
            </a:p>
          </p:txBody>
        </p:sp>
        <p:sp>
          <p:nvSpPr>
            <p:cNvPr id="26" name="テキスト ボックス 25"/>
            <p:cNvSpPr txBox="1"/>
            <p:nvPr/>
          </p:nvSpPr>
          <p:spPr>
            <a:xfrm>
              <a:off x="6403639" y="1805591"/>
              <a:ext cx="356625" cy="230832"/>
            </a:xfrm>
            <a:prstGeom prst="rect">
              <a:avLst/>
            </a:prstGeom>
            <a:noFill/>
          </p:spPr>
          <p:txBody>
            <a:bodyPr wrap="square" rtlCol="0">
              <a:spAutoFit/>
            </a:bodyPr>
            <a:lstStyle/>
            <a:p>
              <a:pPr algn="ctr"/>
              <a:r>
                <a:rPr kumimoji="1" lang="ja-JP" altLang="en-US" sz="900" b="1" dirty="0">
                  <a:solidFill>
                    <a:schemeClr val="accent2"/>
                  </a:solidFill>
                  <a:latin typeface="ＭＳ ゴシック" panose="020B0609070205080204" pitchFamily="49" charset="-128"/>
                  <a:ea typeface="ＭＳ ゴシック" panose="020B0609070205080204" pitchFamily="49" charset="-128"/>
                </a:rPr>
                <a:t>！</a:t>
              </a:r>
            </a:p>
          </p:txBody>
        </p:sp>
        <p:sp>
          <p:nvSpPr>
            <p:cNvPr id="27" name="テキスト ボックス 26"/>
            <p:cNvSpPr txBox="1"/>
            <p:nvPr/>
          </p:nvSpPr>
          <p:spPr>
            <a:xfrm>
              <a:off x="5576389" y="1764156"/>
              <a:ext cx="617582" cy="369332"/>
            </a:xfrm>
            <a:prstGeom prst="rect">
              <a:avLst/>
            </a:prstGeom>
            <a:noFill/>
          </p:spPr>
          <p:txBody>
            <a:bodyPr wrap="square" rtlCol="0">
              <a:spAutoFit/>
            </a:bodyPr>
            <a:lstStyle/>
            <a:p>
              <a:pPr algn="ctr"/>
              <a:r>
                <a:rPr kumimoji="1" lang="ja-JP" altLang="en-US" b="1" dirty="0">
                  <a:solidFill>
                    <a:schemeClr val="accent1"/>
                  </a:solidFill>
                  <a:latin typeface="ＭＳ ゴシック" panose="020B0609070205080204" pitchFamily="49" charset="-128"/>
                  <a:ea typeface="ＭＳ ゴシック" panose="020B0609070205080204" pitchFamily="49" charset="-128"/>
                </a:rPr>
                <a:t>⛄</a:t>
              </a:r>
            </a:p>
          </p:txBody>
        </p:sp>
        <p:sp>
          <p:nvSpPr>
            <p:cNvPr id="28" name="平行四辺形 27"/>
            <p:cNvSpPr/>
            <p:nvPr/>
          </p:nvSpPr>
          <p:spPr>
            <a:xfrm>
              <a:off x="5436140" y="2489244"/>
              <a:ext cx="491932" cy="107829"/>
            </a:xfrm>
            <a:prstGeom prst="parallelogram">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楕円 28"/>
            <p:cNvSpPr/>
            <p:nvPr/>
          </p:nvSpPr>
          <p:spPr>
            <a:xfrm>
              <a:off x="5493001" y="2574375"/>
              <a:ext cx="63132" cy="7045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楕円 29"/>
            <p:cNvSpPr/>
            <p:nvPr/>
          </p:nvSpPr>
          <p:spPr>
            <a:xfrm>
              <a:off x="5775108" y="2571415"/>
              <a:ext cx="63132" cy="7045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平行四辺形 30"/>
            <p:cNvSpPr/>
            <p:nvPr/>
          </p:nvSpPr>
          <p:spPr>
            <a:xfrm>
              <a:off x="5707759" y="2301388"/>
              <a:ext cx="258250" cy="258928"/>
            </a:xfrm>
            <a:prstGeom prst="parallelogram">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2" name="角丸四角形吹き出し 31"/>
          <p:cNvSpPr/>
          <p:nvPr/>
        </p:nvSpPr>
        <p:spPr>
          <a:xfrm>
            <a:off x="1915392" y="1024719"/>
            <a:ext cx="2762454" cy="627255"/>
          </a:xfrm>
          <a:prstGeom prst="wedgeRoundRectCallout">
            <a:avLst>
              <a:gd name="adj1" fmla="val -57451"/>
              <a:gd name="adj2" fmla="val 54812"/>
              <a:gd name="adj3" fmla="val 16667"/>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1922133" y="1107926"/>
            <a:ext cx="2693197" cy="461665"/>
          </a:xfrm>
          <a:prstGeom prst="rect">
            <a:avLst/>
          </a:prstGeom>
          <a:noFill/>
        </p:spPr>
        <p:txBody>
          <a:bodyPr wrap="square" rtlCol="0">
            <a:spAutoFit/>
          </a:bodyPr>
          <a:lstStyle/>
          <a:p>
            <a:r>
              <a:rPr kumimoji="1" lang="ja-JP" altLang="en-US" sz="1200" dirty="0"/>
              <a:t>冷凍庫内で台車移動中に、床面に付着した氷で足を滑らせて転倒。</a:t>
            </a:r>
          </a:p>
        </p:txBody>
      </p:sp>
      <p:sp>
        <p:nvSpPr>
          <p:cNvPr id="36" name="角丸四角形吹き出し 35"/>
          <p:cNvSpPr/>
          <p:nvPr/>
        </p:nvSpPr>
        <p:spPr>
          <a:xfrm>
            <a:off x="137319" y="2227074"/>
            <a:ext cx="2696190" cy="705633"/>
          </a:xfrm>
          <a:prstGeom prst="wedgeRoundRectCallout">
            <a:avLst>
              <a:gd name="adj1" fmla="val 53647"/>
              <a:gd name="adj2" fmla="val 36892"/>
              <a:gd name="adj3" fmla="val 16667"/>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180386" y="2245529"/>
            <a:ext cx="2663872" cy="646331"/>
          </a:xfrm>
          <a:prstGeom prst="rect">
            <a:avLst/>
          </a:prstGeom>
          <a:noFill/>
        </p:spPr>
        <p:txBody>
          <a:bodyPr wrap="square" rtlCol="0">
            <a:spAutoFit/>
          </a:bodyPr>
          <a:lstStyle/>
          <a:p>
            <a:r>
              <a:rPr kumimoji="1" lang="ja-JP" altLang="en-US" sz="1200" dirty="0"/>
              <a:t>在庫を取りに行った際に、暗い倉庫内で足元の段ボールにつまづいて転倒した。</a:t>
            </a:r>
          </a:p>
        </p:txBody>
      </p:sp>
      <p:grpSp>
        <p:nvGrpSpPr>
          <p:cNvPr id="228" name="グループ化 227"/>
          <p:cNvGrpSpPr/>
          <p:nvPr/>
        </p:nvGrpSpPr>
        <p:grpSpPr>
          <a:xfrm>
            <a:off x="2959833" y="1977862"/>
            <a:ext cx="1732360" cy="1221143"/>
            <a:chOff x="2959833" y="1977862"/>
            <a:chExt cx="1732360" cy="1221143"/>
          </a:xfrm>
        </p:grpSpPr>
        <p:sp>
          <p:nvSpPr>
            <p:cNvPr id="35" name="フローチャート: 論理積ゲート 34"/>
            <p:cNvSpPr/>
            <p:nvPr/>
          </p:nvSpPr>
          <p:spPr>
            <a:xfrm rot="5400000">
              <a:off x="3410051" y="1594842"/>
              <a:ext cx="499509" cy="1265549"/>
            </a:xfrm>
            <a:prstGeom prst="flowChartDelay">
              <a:avLst/>
            </a:prstGeom>
            <a:gradFill flip="none" rotWithShape="1">
              <a:gsLst>
                <a:gs pos="40000">
                  <a:srgbClr val="BFB9A6"/>
                </a:gs>
                <a:gs pos="0">
                  <a:schemeClr val="bg1">
                    <a:lumMod val="50000"/>
                  </a:schemeClr>
                </a:gs>
                <a:gs pos="100000">
                  <a:schemeClr val="accent4">
                    <a:lumMod val="20000"/>
                    <a:lumOff val="80000"/>
                  </a:schemeClr>
                </a:gs>
              </a:gsLst>
              <a:lin ang="10800000" scaled="0"/>
              <a:tileRect/>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8" name="グループ化 37"/>
            <p:cNvGrpSpPr/>
            <p:nvPr/>
          </p:nvGrpSpPr>
          <p:grpSpPr>
            <a:xfrm>
              <a:off x="3308096" y="2469013"/>
              <a:ext cx="889455" cy="608025"/>
              <a:chOff x="7621647" y="3548727"/>
              <a:chExt cx="889455" cy="608025"/>
            </a:xfrm>
            <a:solidFill>
              <a:schemeClr val="bg1">
                <a:lumMod val="65000"/>
              </a:schemeClr>
            </a:solidFill>
          </p:grpSpPr>
          <p:sp>
            <p:nvSpPr>
              <p:cNvPr id="60" name="楕円 59"/>
              <p:cNvSpPr/>
              <p:nvPr/>
            </p:nvSpPr>
            <p:spPr>
              <a:xfrm rot="20784587">
                <a:off x="7775754" y="3548727"/>
                <a:ext cx="182310" cy="181295"/>
              </a:xfrm>
              <a:prstGeom prst="ellipse">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角丸四角形 60"/>
              <p:cNvSpPr/>
              <p:nvPr/>
            </p:nvSpPr>
            <p:spPr>
              <a:xfrm rot="13741374">
                <a:off x="7857288" y="3747974"/>
                <a:ext cx="322224" cy="178964"/>
              </a:xfrm>
              <a:prstGeom prst="roundRect">
                <a:avLst>
                  <a:gd name="adj" fmla="val 28667"/>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フローチャート: 端子 61"/>
              <p:cNvSpPr/>
              <p:nvPr/>
            </p:nvSpPr>
            <p:spPr>
              <a:xfrm rot="19806754">
                <a:off x="8304126" y="3888713"/>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フローチャート: 端子 62"/>
              <p:cNvSpPr/>
              <p:nvPr/>
            </p:nvSpPr>
            <p:spPr>
              <a:xfrm rot="10987017">
                <a:off x="8258958" y="4077220"/>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フローチャート: 端子 63"/>
              <p:cNvSpPr/>
              <p:nvPr/>
            </p:nvSpPr>
            <p:spPr>
              <a:xfrm rot="12791265">
                <a:off x="8112890" y="4025939"/>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フローチャート: 端子 64"/>
              <p:cNvSpPr/>
              <p:nvPr/>
            </p:nvSpPr>
            <p:spPr>
              <a:xfrm rot="11529767">
                <a:off x="8163642" y="3911817"/>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フローチャート: 端子 65"/>
              <p:cNvSpPr/>
              <p:nvPr/>
            </p:nvSpPr>
            <p:spPr>
              <a:xfrm rot="10329496">
                <a:off x="7621647" y="3835199"/>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角丸四角形 66"/>
              <p:cNvSpPr/>
              <p:nvPr/>
            </p:nvSpPr>
            <p:spPr>
              <a:xfrm rot="12449408">
                <a:off x="8052645" y="3860200"/>
                <a:ext cx="130306" cy="178964"/>
              </a:xfrm>
              <a:prstGeom prst="roundRect">
                <a:avLst>
                  <a:gd name="adj" fmla="val 28667"/>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フローチャート: 端子 67"/>
              <p:cNvSpPr/>
              <p:nvPr/>
            </p:nvSpPr>
            <p:spPr>
              <a:xfrm rot="9095761">
                <a:off x="7729469" y="3929452"/>
                <a:ext cx="201827" cy="81561"/>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フローチャート: 端子 68"/>
              <p:cNvSpPr/>
              <p:nvPr/>
            </p:nvSpPr>
            <p:spPr>
              <a:xfrm rot="18992407">
                <a:off x="7762170" y="3781297"/>
                <a:ext cx="201827" cy="81561"/>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フローチャート: 端子 69"/>
              <p:cNvSpPr/>
              <p:nvPr/>
            </p:nvSpPr>
            <p:spPr>
              <a:xfrm rot="17994045">
                <a:off x="7831200" y="3827012"/>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39" name="直線コネクタ 38"/>
            <p:cNvCxnSpPr/>
            <p:nvPr/>
          </p:nvCxnSpPr>
          <p:spPr>
            <a:xfrm flipV="1">
              <a:off x="3350051" y="3093794"/>
              <a:ext cx="1323975" cy="952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0" name="楕円 39"/>
            <p:cNvSpPr/>
            <p:nvPr/>
          </p:nvSpPr>
          <p:spPr>
            <a:xfrm rot="20784587">
              <a:off x="4142996" y="2219397"/>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角丸四角形 40"/>
            <p:cNvSpPr/>
            <p:nvPr/>
          </p:nvSpPr>
          <p:spPr>
            <a:xfrm rot="15215722">
              <a:off x="4153649" y="2449957"/>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フローチャート: 端子 41"/>
            <p:cNvSpPr/>
            <p:nvPr/>
          </p:nvSpPr>
          <p:spPr>
            <a:xfrm rot="2833852">
              <a:off x="4425921" y="2430724"/>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フローチャート: 端子 42"/>
            <p:cNvSpPr/>
            <p:nvPr/>
          </p:nvSpPr>
          <p:spPr>
            <a:xfrm rot="10393414">
              <a:off x="4310652" y="237945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フローチャート: 端子 43"/>
            <p:cNvSpPr/>
            <p:nvPr/>
          </p:nvSpPr>
          <p:spPr>
            <a:xfrm rot="8950035">
              <a:off x="4006678" y="2573185"/>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フローチャート: 端子 44"/>
            <p:cNvSpPr/>
            <p:nvPr/>
          </p:nvSpPr>
          <p:spPr>
            <a:xfrm rot="11998721">
              <a:off x="4485217" y="288561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フローチャート: 端子 45"/>
            <p:cNvSpPr/>
            <p:nvPr/>
          </p:nvSpPr>
          <p:spPr>
            <a:xfrm rot="13651359">
              <a:off x="4355413" y="280138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角丸四角形 46"/>
            <p:cNvSpPr/>
            <p:nvPr/>
          </p:nvSpPr>
          <p:spPr>
            <a:xfrm rot="15791415">
              <a:off x="4305616" y="2638397"/>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フローチャート: 端子 47"/>
            <p:cNvSpPr/>
            <p:nvPr/>
          </p:nvSpPr>
          <p:spPr>
            <a:xfrm rot="7482283">
              <a:off x="4206516" y="2806331"/>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フローチャート: 端子 48"/>
            <p:cNvSpPr/>
            <p:nvPr/>
          </p:nvSpPr>
          <p:spPr>
            <a:xfrm rot="18089139">
              <a:off x="4104184" y="2468869"/>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フローチャート: 端子 49"/>
            <p:cNvSpPr/>
            <p:nvPr/>
          </p:nvSpPr>
          <p:spPr>
            <a:xfrm rot="16789055">
              <a:off x="4146364" y="293508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p:cNvSpPr/>
            <p:nvPr/>
          </p:nvSpPr>
          <p:spPr>
            <a:xfrm>
              <a:off x="2959833" y="2748338"/>
              <a:ext cx="414033" cy="340079"/>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p:cNvSpPr/>
            <p:nvPr/>
          </p:nvSpPr>
          <p:spPr>
            <a:xfrm>
              <a:off x="2994862" y="2878108"/>
              <a:ext cx="343103" cy="193361"/>
            </a:xfrm>
            <a:prstGeom prst="rect">
              <a:avLst/>
            </a:prstGeom>
            <a:solidFill>
              <a:schemeClr val="tx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a:off x="2992184" y="2528441"/>
              <a:ext cx="343103" cy="193361"/>
            </a:xfrm>
            <a:prstGeom prst="rect">
              <a:avLst/>
            </a:prstGeom>
            <a:solidFill>
              <a:schemeClr val="tx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p:cNvSpPr/>
            <p:nvPr/>
          </p:nvSpPr>
          <p:spPr>
            <a:xfrm>
              <a:off x="3856579" y="2902379"/>
              <a:ext cx="343103" cy="193361"/>
            </a:xfrm>
            <a:prstGeom prst="rect">
              <a:avLst/>
            </a:prstGeom>
            <a:solidFill>
              <a:schemeClr val="tx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爆発 2 54"/>
            <p:cNvSpPr/>
            <p:nvPr/>
          </p:nvSpPr>
          <p:spPr>
            <a:xfrm>
              <a:off x="3990025" y="3026711"/>
              <a:ext cx="245894" cy="172294"/>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p:cNvSpPr txBox="1"/>
            <p:nvPr/>
          </p:nvSpPr>
          <p:spPr>
            <a:xfrm>
              <a:off x="4063123" y="2033096"/>
              <a:ext cx="356625" cy="230832"/>
            </a:xfrm>
            <a:prstGeom prst="rect">
              <a:avLst/>
            </a:prstGeom>
            <a:noFill/>
          </p:spPr>
          <p:txBody>
            <a:bodyPr wrap="square" rtlCol="0">
              <a:spAutoFit/>
            </a:bodyPr>
            <a:lstStyle/>
            <a:p>
              <a:pPr algn="ctr"/>
              <a:r>
                <a:rPr kumimoji="1" lang="ja-JP" altLang="en-US" sz="900" b="1" dirty="0">
                  <a:solidFill>
                    <a:schemeClr val="accent2"/>
                  </a:solidFill>
                  <a:latin typeface="ＭＳ ゴシック" panose="020B0609070205080204" pitchFamily="49" charset="-128"/>
                  <a:ea typeface="ＭＳ ゴシック" panose="020B0609070205080204" pitchFamily="49" charset="-128"/>
                </a:rPr>
                <a:t>！</a:t>
              </a:r>
            </a:p>
          </p:txBody>
        </p:sp>
        <p:sp>
          <p:nvSpPr>
            <p:cNvPr id="57" name="正方形/長方形 56"/>
            <p:cNvSpPr/>
            <p:nvPr/>
          </p:nvSpPr>
          <p:spPr>
            <a:xfrm>
              <a:off x="2959833" y="2406776"/>
              <a:ext cx="414033" cy="340079"/>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フローチャート: 磁気ディスク 57"/>
            <p:cNvSpPr/>
            <p:nvPr/>
          </p:nvSpPr>
          <p:spPr>
            <a:xfrm>
              <a:off x="3537336" y="2015291"/>
              <a:ext cx="222898" cy="49120"/>
            </a:xfrm>
            <a:prstGeom prst="flowChartMagneticDisk">
              <a:avLst/>
            </a:prstGeom>
            <a:solidFill>
              <a:schemeClr val="accent4">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テキスト ボックス 58"/>
            <p:cNvSpPr txBox="1"/>
            <p:nvPr/>
          </p:nvSpPr>
          <p:spPr>
            <a:xfrm rot="10800000">
              <a:off x="3343493" y="2047104"/>
              <a:ext cx="617582" cy="207779"/>
            </a:xfrm>
            <a:prstGeom prst="rect">
              <a:avLst/>
            </a:prstGeom>
            <a:noFill/>
          </p:spPr>
          <p:txBody>
            <a:bodyPr wrap="square" rtlCol="0">
              <a:spAutoFit/>
            </a:bodyPr>
            <a:lstStyle/>
            <a:p>
              <a:pPr algn="ctr"/>
              <a:r>
                <a:rPr kumimoji="1" lang="ja-JP" altLang="en-US" sz="700" b="1" dirty="0">
                  <a:solidFill>
                    <a:schemeClr val="accent4">
                      <a:lumMod val="75000"/>
                    </a:schemeClr>
                  </a:solidFill>
                  <a:latin typeface="ＭＳ ゴシック" panose="020B0609070205080204" pitchFamily="49" charset="-128"/>
                  <a:ea typeface="ＭＳ ゴシック" panose="020B0609070205080204" pitchFamily="49" charset="-128"/>
                </a:rPr>
                <a:t>＼｜／</a:t>
              </a:r>
            </a:p>
          </p:txBody>
        </p:sp>
      </p:grpSp>
      <p:grpSp>
        <p:nvGrpSpPr>
          <p:cNvPr id="71" name="グループ化 70"/>
          <p:cNvGrpSpPr/>
          <p:nvPr/>
        </p:nvGrpSpPr>
        <p:grpSpPr>
          <a:xfrm>
            <a:off x="5383797" y="149759"/>
            <a:ext cx="4093714" cy="1009519"/>
            <a:chOff x="5716496" y="3739190"/>
            <a:chExt cx="4093714" cy="1009519"/>
          </a:xfrm>
        </p:grpSpPr>
        <p:grpSp>
          <p:nvGrpSpPr>
            <p:cNvPr id="72" name="グループ化 71"/>
            <p:cNvGrpSpPr/>
            <p:nvPr/>
          </p:nvGrpSpPr>
          <p:grpSpPr>
            <a:xfrm>
              <a:off x="5797756" y="4572319"/>
              <a:ext cx="358339" cy="176390"/>
              <a:chOff x="5357660" y="4379310"/>
              <a:chExt cx="358339" cy="176390"/>
            </a:xfrm>
          </p:grpSpPr>
          <p:sp>
            <p:nvSpPr>
              <p:cNvPr id="98" name="楕円 97"/>
              <p:cNvSpPr/>
              <p:nvPr/>
            </p:nvSpPr>
            <p:spPr>
              <a:xfrm>
                <a:off x="5667043" y="4388147"/>
                <a:ext cx="46400" cy="45719"/>
              </a:xfrm>
              <a:prstGeom prst="ellipse">
                <a:avLst/>
              </a:prstGeom>
              <a:noFill/>
              <a:ln w="254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直方体 98"/>
              <p:cNvSpPr/>
              <p:nvPr/>
            </p:nvSpPr>
            <p:spPr>
              <a:xfrm>
                <a:off x="5357660" y="4379310"/>
                <a:ext cx="358339" cy="128171"/>
              </a:xfrm>
              <a:prstGeom prst="cube">
                <a:avLst>
                  <a:gd name="adj" fmla="val 89782"/>
                </a:avLst>
              </a:prstGeom>
              <a:pattFill prst="lgGrid">
                <a:fgClr>
                  <a:schemeClr val="bg1">
                    <a:lumMod val="65000"/>
                  </a:schemeClr>
                </a:fgClr>
                <a:bgClr>
                  <a:schemeClr val="bg1"/>
                </a:bgClr>
              </a:patt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楕円 99"/>
              <p:cNvSpPr/>
              <p:nvPr/>
            </p:nvSpPr>
            <p:spPr>
              <a:xfrm>
                <a:off x="5378869" y="4501318"/>
                <a:ext cx="46400" cy="45719"/>
              </a:xfrm>
              <a:prstGeom prst="ellipse">
                <a:avLst/>
              </a:prstGeom>
              <a:noFill/>
              <a:ln w="254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楕円 100"/>
              <p:cNvSpPr/>
              <p:nvPr/>
            </p:nvSpPr>
            <p:spPr>
              <a:xfrm>
                <a:off x="5541569" y="4509981"/>
                <a:ext cx="46400" cy="45719"/>
              </a:xfrm>
              <a:prstGeom prst="ellipse">
                <a:avLst/>
              </a:prstGeom>
              <a:noFill/>
              <a:ln w="254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3" name="角丸四角形吹き出し 72"/>
            <p:cNvSpPr/>
            <p:nvPr/>
          </p:nvSpPr>
          <p:spPr>
            <a:xfrm>
              <a:off x="7047756" y="4202442"/>
              <a:ext cx="2762454" cy="518421"/>
            </a:xfrm>
            <a:prstGeom prst="wedgeRoundRectCallout">
              <a:avLst>
                <a:gd name="adj1" fmla="val -60439"/>
                <a:gd name="adj2" fmla="val -18279"/>
                <a:gd name="adj3" fmla="val 16667"/>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テキスト ボックス 73"/>
            <p:cNvSpPr txBox="1"/>
            <p:nvPr/>
          </p:nvSpPr>
          <p:spPr>
            <a:xfrm>
              <a:off x="7087919" y="4235282"/>
              <a:ext cx="2693197" cy="461665"/>
            </a:xfrm>
            <a:prstGeom prst="rect">
              <a:avLst/>
            </a:prstGeom>
            <a:noFill/>
          </p:spPr>
          <p:txBody>
            <a:bodyPr wrap="square" rtlCol="0">
              <a:spAutoFit/>
            </a:bodyPr>
            <a:lstStyle/>
            <a:p>
              <a:r>
                <a:rPr kumimoji="1" lang="ja-JP" altLang="en-US" sz="1200" dirty="0"/>
                <a:t>荷を載せた平台車を運搬中に、別の平台車に足をつまづかせて転倒した。</a:t>
              </a:r>
            </a:p>
          </p:txBody>
        </p:sp>
        <p:sp>
          <p:nvSpPr>
            <p:cNvPr id="75" name="楕円 74"/>
            <p:cNvSpPr/>
            <p:nvPr/>
          </p:nvSpPr>
          <p:spPr>
            <a:xfrm rot="20784587">
              <a:off x="6131690" y="3739190"/>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角丸四角形 75"/>
            <p:cNvSpPr/>
            <p:nvPr/>
          </p:nvSpPr>
          <p:spPr>
            <a:xfrm rot="16017329">
              <a:off x="6097726" y="4008367"/>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フローチャート: 端子 76"/>
            <p:cNvSpPr/>
            <p:nvPr/>
          </p:nvSpPr>
          <p:spPr>
            <a:xfrm rot="21158933">
              <a:off x="6067534" y="394619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フローチャート: 端子 77"/>
            <p:cNvSpPr/>
            <p:nvPr/>
          </p:nvSpPr>
          <p:spPr>
            <a:xfrm rot="11326602">
              <a:off x="5920187" y="394619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フローチャート: 端子 78"/>
            <p:cNvSpPr/>
            <p:nvPr/>
          </p:nvSpPr>
          <p:spPr>
            <a:xfrm rot="17613987">
              <a:off x="6097805" y="432107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フローチャート: 端子 79"/>
            <p:cNvSpPr/>
            <p:nvPr/>
          </p:nvSpPr>
          <p:spPr>
            <a:xfrm rot="15976757">
              <a:off x="6066378" y="449917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フローチャート: 端子 80"/>
            <p:cNvSpPr/>
            <p:nvPr/>
          </p:nvSpPr>
          <p:spPr>
            <a:xfrm rot="9071669">
              <a:off x="6017307" y="401302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角丸四角形 81"/>
            <p:cNvSpPr/>
            <p:nvPr/>
          </p:nvSpPr>
          <p:spPr>
            <a:xfrm rot="16021439">
              <a:off x="6183686" y="4176416"/>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フローチャート: 端子 82"/>
            <p:cNvSpPr/>
            <p:nvPr/>
          </p:nvSpPr>
          <p:spPr>
            <a:xfrm rot="11748541">
              <a:off x="5856751" y="4014180"/>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フローチャート: 端子 83"/>
            <p:cNvSpPr/>
            <p:nvPr/>
          </p:nvSpPr>
          <p:spPr>
            <a:xfrm rot="15269245">
              <a:off x="6206975" y="4331504"/>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フローチャート: 端子 84"/>
            <p:cNvSpPr/>
            <p:nvPr/>
          </p:nvSpPr>
          <p:spPr>
            <a:xfrm rot="14461761">
              <a:off x="6247832" y="4452802"/>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6" name="グループ化 85"/>
            <p:cNvGrpSpPr/>
            <p:nvPr/>
          </p:nvGrpSpPr>
          <p:grpSpPr>
            <a:xfrm>
              <a:off x="5716496" y="3986608"/>
              <a:ext cx="358339" cy="552336"/>
              <a:chOff x="5357660" y="4003364"/>
              <a:chExt cx="358339" cy="552336"/>
            </a:xfrm>
          </p:grpSpPr>
          <p:grpSp>
            <p:nvGrpSpPr>
              <p:cNvPr id="89" name="グループ化 88"/>
              <p:cNvGrpSpPr/>
              <p:nvPr/>
            </p:nvGrpSpPr>
            <p:grpSpPr>
              <a:xfrm>
                <a:off x="5357660" y="4379310"/>
                <a:ext cx="358339" cy="176390"/>
                <a:chOff x="5357660" y="4379310"/>
                <a:chExt cx="358339" cy="176390"/>
              </a:xfrm>
            </p:grpSpPr>
            <p:sp>
              <p:nvSpPr>
                <p:cNvPr id="94" name="楕円 93"/>
                <p:cNvSpPr/>
                <p:nvPr/>
              </p:nvSpPr>
              <p:spPr>
                <a:xfrm>
                  <a:off x="5667043" y="4388147"/>
                  <a:ext cx="46400" cy="45719"/>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直方体 94"/>
                <p:cNvSpPr/>
                <p:nvPr/>
              </p:nvSpPr>
              <p:spPr>
                <a:xfrm>
                  <a:off x="5357660" y="4379310"/>
                  <a:ext cx="358339" cy="128171"/>
                </a:xfrm>
                <a:prstGeom prst="cube">
                  <a:avLst>
                    <a:gd name="adj" fmla="val 89782"/>
                  </a:avLst>
                </a:prstGeom>
                <a:pattFill prst="lgGrid">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楕円 95"/>
                <p:cNvSpPr/>
                <p:nvPr/>
              </p:nvSpPr>
              <p:spPr>
                <a:xfrm>
                  <a:off x="5378869" y="4501318"/>
                  <a:ext cx="46400" cy="45719"/>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楕円 96"/>
                <p:cNvSpPr/>
                <p:nvPr/>
              </p:nvSpPr>
              <p:spPr>
                <a:xfrm>
                  <a:off x="5541569" y="4509981"/>
                  <a:ext cx="46400" cy="45719"/>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0" name="グループ化 89"/>
              <p:cNvGrpSpPr/>
              <p:nvPr/>
            </p:nvGrpSpPr>
            <p:grpSpPr>
              <a:xfrm>
                <a:off x="5404839" y="4003364"/>
                <a:ext cx="254380" cy="454256"/>
                <a:chOff x="5404839" y="4003364"/>
                <a:chExt cx="254380" cy="454256"/>
              </a:xfrm>
            </p:grpSpPr>
            <p:sp>
              <p:nvSpPr>
                <p:cNvPr id="91" name="直方体 90"/>
                <p:cNvSpPr/>
                <p:nvPr/>
              </p:nvSpPr>
              <p:spPr>
                <a:xfrm>
                  <a:off x="5421462" y="4275614"/>
                  <a:ext cx="237757" cy="182006"/>
                </a:xfrm>
                <a:prstGeom prst="cube">
                  <a:avLst>
                    <a:gd name="adj" fmla="val 3684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直方体 91"/>
                <p:cNvSpPr/>
                <p:nvPr/>
              </p:nvSpPr>
              <p:spPr>
                <a:xfrm>
                  <a:off x="5417950" y="4138425"/>
                  <a:ext cx="237757" cy="182006"/>
                </a:xfrm>
                <a:prstGeom prst="cube">
                  <a:avLst>
                    <a:gd name="adj" fmla="val 3684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直方体 92"/>
                <p:cNvSpPr/>
                <p:nvPr/>
              </p:nvSpPr>
              <p:spPr>
                <a:xfrm>
                  <a:off x="5404839" y="4003364"/>
                  <a:ext cx="237757" cy="182006"/>
                </a:xfrm>
                <a:prstGeom prst="cube">
                  <a:avLst>
                    <a:gd name="adj" fmla="val 3684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87" name="爆発 2 86"/>
            <p:cNvSpPr/>
            <p:nvPr/>
          </p:nvSpPr>
          <p:spPr>
            <a:xfrm>
              <a:off x="5993062" y="4502062"/>
              <a:ext cx="245894" cy="172294"/>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左矢印 87"/>
            <p:cNvSpPr/>
            <p:nvPr/>
          </p:nvSpPr>
          <p:spPr>
            <a:xfrm>
              <a:off x="6410160" y="4165647"/>
              <a:ext cx="265296" cy="134371"/>
            </a:xfrm>
            <a:prstGeom prst="lef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スライド番号プレースホルダー 1"/>
          <p:cNvSpPr>
            <a:spLocks noGrp="1"/>
          </p:cNvSpPr>
          <p:nvPr>
            <p:ph type="sldNum" sz="quarter" idx="12"/>
          </p:nvPr>
        </p:nvSpPr>
        <p:spPr>
          <a:xfrm>
            <a:off x="7568406" y="6405800"/>
            <a:ext cx="2228850" cy="365125"/>
          </a:xfrm>
        </p:spPr>
        <p:txBody>
          <a:bodyPr/>
          <a:lstStyle/>
          <a:p>
            <a:fld id="{69D659BF-6FF2-4C15-B861-6ACD8AC79E72}" type="slidenum">
              <a:rPr kumimoji="1" lang="ja-JP" altLang="en-US" sz="1800" b="1" smtClean="0">
                <a:solidFill>
                  <a:schemeClr val="tx1"/>
                </a:solidFill>
              </a:rPr>
              <a:t>13</a:t>
            </a:fld>
            <a:endParaRPr kumimoji="1" lang="ja-JP" altLang="en-US" sz="1800" b="1">
              <a:solidFill>
                <a:schemeClr val="tx1"/>
              </a:solidFill>
            </a:endParaRPr>
          </a:p>
        </p:txBody>
      </p:sp>
      <p:sp>
        <p:nvSpPr>
          <p:cNvPr id="128" name="正方形/長方形 127"/>
          <p:cNvSpPr/>
          <p:nvPr/>
        </p:nvSpPr>
        <p:spPr>
          <a:xfrm>
            <a:off x="10036831" y="2609220"/>
            <a:ext cx="288406" cy="207157"/>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45" name="グループ化 144"/>
          <p:cNvGrpSpPr/>
          <p:nvPr/>
        </p:nvGrpSpPr>
        <p:grpSpPr>
          <a:xfrm>
            <a:off x="7940568" y="1124361"/>
            <a:ext cx="1452950" cy="1213149"/>
            <a:chOff x="7940568" y="1124361"/>
            <a:chExt cx="1452950" cy="1213149"/>
          </a:xfrm>
        </p:grpSpPr>
        <p:cxnSp>
          <p:nvCxnSpPr>
            <p:cNvPr id="106" name="直線コネクタ 105"/>
            <p:cNvCxnSpPr/>
            <p:nvPr/>
          </p:nvCxnSpPr>
          <p:spPr>
            <a:xfrm>
              <a:off x="7940568" y="2327361"/>
              <a:ext cx="1452950" cy="952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07" name="楕円 106"/>
            <p:cNvSpPr/>
            <p:nvPr/>
          </p:nvSpPr>
          <p:spPr>
            <a:xfrm rot="20784587">
              <a:off x="8975621" y="1344222"/>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角丸四角形 107"/>
            <p:cNvSpPr/>
            <p:nvPr/>
          </p:nvSpPr>
          <p:spPr>
            <a:xfrm rot="16545540">
              <a:off x="8865146" y="1601961"/>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フローチャート: 端子 108"/>
            <p:cNvSpPr/>
            <p:nvPr/>
          </p:nvSpPr>
          <p:spPr>
            <a:xfrm rot="13151509">
              <a:off x="8845910" y="1506115"/>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フローチャート: 端子 109"/>
            <p:cNvSpPr/>
            <p:nvPr/>
          </p:nvSpPr>
          <p:spPr>
            <a:xfrm rot="4263055">
              <a:off x="8760397" y="138442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フローチャート: 端子 112"/>
            <p:cNvSpPr/>
            <p:nvPr/>
          </p:nvSpPr>
          <p:spPr>
            <a:xfrm rot="15669004">
              <a:off x="8982230" y="1996892"/>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角丸四角形 113"/>
            <p:cNvSpPr/>
            <p:nvPr/>
          </p:nvSpPr>
          <p:spPr>
            <a:xfrm rot="16407010">
              <a:off x="8945379" y="1819530"/>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フローチャート: 端子 114"/>
            <p:cNvSpPr/>
            <p:nvPr/>
          </p:nvSpPr>
          <p:spPr>
            <a:xfrm rot="15632675">
              <a:off x="9018960" y="2187635"/>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フローチャート: 端子 115"/>
            <p:cNvSpPr/>
            <p:nvPr/>
          </p:nvSpPr>
          <p:spPr>
            <a:xfrm rot="17111413">
              <a:off x="8834879" y="2004217"/>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フローチャート: 端子 116"/>
            <p:cNvSpPr/>
            <p:nvPr/>
          </p:nvSpPr>
          <p:spPr>
            <a:xfrm rot="15852786">
              <a:off x="8822827" y="2194256"/>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爆発 2 118"/>
            <p:cNvSpPr/>
            <p:nvPr/>
          </p:nvSpPr>
          <p:spPr>
            <a:xfrm>
              <a:off x="9036010" y="1728051"/>
              <a:ext cx="172444" cy="155206"/>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 name="正方形/長方形 121"/>
            <p:cNvSpPr/>
            <p:nvPr/>
          </p:nvSpPr>
          <p:spPr>
            <a:xfrm>
              <a:off x="8353276" y="1975115"/>
              <a:ext cx="414033" cy="340079"/>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3" name="正方形/長方形 122"/>
            <p:cNvSpPr/>
            <p:nvPr/>
          </p:nvSpPr>
          <p:spPr>
            <a:xfrm>
              <a:off x="8388305" y="2104885"/>
              <a:ext cx="343103" cy="193361"/>
            </a:xfrm>
            <a:prstGeom prst="rect">
              <a:avLst/>
            </a:prstGeom>
            <a:solidFill>
              <a:schemeClr val="tx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 name="正方形/長方形 123"/>
            <p:cNvSpPr/>
            <p:nvPr/>
          </p:nvSpPr>
          <p:spPr>
            <a:xfrm>
              <a:off x="8352953" y="1645985"/>
              <a:ext cx="414033" cy="340079"/>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正方形/長方形 124"/>
            <p:cNvSpPr/>
            <p:nvPr/>
          </p:nvSpPr>
          <p:spPr>
            <a:xfrm>
              <a:off x="8387982" y="1775755"/>
              <a:ext cx="343103" cy="193361"/>
            </a:xfrm>
            <a:prstGeom prst="rect">
              <a:avLst/>
            </a:prstGeom>
            <a:solidFill>
              <a:schemeClr val="tx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6" name="正方形/長方形 125"/>
            <p:cNvSpPr/>
            <p:nvPr/>
          </p:nvSpPr>
          <p:spPr>
            <a:xfrm>
              <a:off x="8352390" y="1319456"/>
              <a:ext cx="414033" cy="340079"/>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正方形/長方形 126"/>
            <p:cNvSpPr/>
            <p:nvPr/>
          </p:nvSpPr>
          <p:spPr>
            <a:xfrm>
              <a:off x="8387419" y="1449226"/>
              <a:ext cx="343103" cy="193361"/>
            </a:xfrm>
            <a:prstGeom prst="rect">
              <a:avLst/>
            </a:prstGeom>
            <a:solidFill>
              <a:schemeClr val="tx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0" name="正方形/長方形 129"/>
            <p:cNvSpPr/>
            <p:nvPr/>
          </p:nvSpPr>
          <p:spPr>
            <a:xfrm>
              <a:off x="8730522" y="1148770"/>
              <a:ext cx="255183" cy="169367"/>
            </a:xfrm>
            <a:prstGeom prst="rect">
              <a:avLst/>
            </a:prstGeom>
            <a:solidFill>
              <a:schemeClr val="tx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8722402" y="1124361"/>
              <a:ext cx="285750" cy="215444"/>
            </a:xfrm>
            <a:prstGeom prst="rect">
              <a:avLst/>
            </a:prstGeom>
            <a:noFill/>
          </p:spPr>
          <p:txBody>
            <a:bodyPr wrap="square" rtlCol="0">
              <a:spAutoFit/>
            </a:bodyPr>
            <a:lstStyle/>
            <a:p>
              <a:r>
                <a:rPr kumimoji="1" lang="en-US" altLang="ja-JP" sz="800" b="1" dirty="0">
                  <a:solidFill>
                    <a:schemeClr val="bg1"/>
                  </a:solidFill>
                </a:rPr>
                <a:t>kg</a:t>
              </a:r>
              <a:endParaRPr kumimoji="1" lang="ja-JP" altLang="en-US" sz="800" b="1" dirty="0">
                <a:solidFill>
                  <a:schemeClr val="bg1"/>
                </a:solidFill>
              </a:endParaRPr>
            </a:p>
          </p:txBody>
        </p:sp>
        <p:cxnSp>
          <p:nvCxnSpPr>
            <p:cNvPr id="143" name="直線矢印コネクタ 142"/>
            <p:cNvCxnSpPr/>
            <p:nvPr/>
          </p:nvCxnSpPr>
          <p:spPr>
            <a:xfrm flipH="1">
              <a:off x="8266055" y="1296949"/>
              <a:ext cx="8305" cy="1034492"/>
            </a:xfrm>
            <a:prstGeom prst="straightConnector1">
              <a:avLst/>
            </a:prstGeom>
            <a:ln w="12700">
              <a:solidFill>
                <a:srgbClr val="FF0000"/>
              </a:solidFill>
              <a:prstDash val="sysDash"/>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147" name="角丸四角形吹き出し 146"/>
          <p:cNvSpPr/>
          <p:nvPr/>
        </p:nvSpPr>
        <p:spPr>
          <a:xfrm>
            <a:off x="5190038" y="1397512"/>
            <a:ext cx="2762454" cy="627255"/>
          </a:xfrm>
          <a:prstGeom prst="wedgeRoundRectCallout">
            <a:avLst>
              <a:gd name="adj1" fmla="val 58863"/>
              <a:gd name="adj2" fmla="val 15888"/>
              <a:gd name="adj3" fmla="val 16667"/>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8" name="テキスト ボックス 147"/>
          <p:cNvSpPr txBox="1"/>
          <p:nvPr/>
        </p:nvSpPr>
        <p:spPr>
          <a:xfrm>
            <a:off x="5189475" y="1481224"/>
            <a:ext cx="2762396" cy="461665"/>
          </a:xfrm>
          <a:prstGeom prst="rect">
            <a:avLst/>
          </a:prstGeom>
          <a:noFill/>
        </p:spPr>
        <p:txBody>
          <a:bodyPr wrap="square" rtlCol="0">
            <a:spAutoFit/>
          </a:bodyPr>
          <a:lstStyle/>
          <a:p>
            <a:r>
              <a:rPr kumimoji="1" lang="ja-JP" altLang="en-US" sz="1200" dirty="0"/>
              <a:t>高所に重い商品を持ち上げた際に、腰を痛めた。</a:t>
            </a:r>
          </a:p>
        </p:txBody>
      </p:sp>
      <p:grpSp>
        <p:nvGrpSpPr>
          <p:cNvPr id="195" name="グループ化 194"/>
          <p:cNvGrpSpPr/>
          <p:nvPr/>
        </p:nvGrpSpPr>
        <p:grpSpPr>
          <a:xfrm>
            <a:off x="5108419" y="2270689"/>
            <a:ext cx="2008617" cy="989074"/>
            <a:chOff x="5451406" y="2261484"/>
            <a:chExt cx="2008617" cy="989074"/>
          </a:xfrm>
        </p:grpSpPr>
        <p:grpSp>
          <p:nvGrpSpPr>
            <p:cNvPr id="158" name="グループ化 157"/>
            <p:cNvGrpSpPr/>
            <p:nvPr/>
          </p:nvGrpSpPr>
          <p:grpSpPr>
            <a:xfrm>
              <a:off x="5451406" y="2382480"/>
              <a:ext cx="532844" cy="841406"/>
              <a:chOff x="5585022" y="2398020"/>
              <a:chExt cx="532844" cy="841406"/>
            </a:xfrm>
          </p:grpSpPr>
          <p:sp>
            <p:nvSpPr>
              <p:cNvPr id="160" name="円柱 159"/>
              <p:cNvSpPr/>
              <p:nvPr/>
            </p:nvSpPr>
            <p:spPr>
              <a:xfrm rot="16200000">
                <a:off x="6055680" y="3074124"/>
                <a:ext cx="78654" cy="45719"/>
              </a:xfrm>
              <a:prstGeom prst="ca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7" name="平行四辺形 156"/>
              <p:cNvSpPr/>
              <p:nvPr/>
            </p:nvSpPr>
            <p:spPr>
              <a:xfrm>
                <a:off x="5619536" y="3068890"/>
                <a:ext cx="466940" cy="96585"/>
              </a:xfrm>
              <a:prstGeom prst="parallelogram">
                <a:avLst>
                  <a:gd name="adj" fmla="val 102872"/>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6" name="直方体 145"/>
              <p:cNvSpPr/>
              <p:nvPr/>
            </p:nvSpPr>
            <p:spPr>
              <a:xfrm>
                <a:off x="5614106" y="2841378"/>
                <a:ext cx="489431" cy="334729"/>
              </a:xfrm>
              <a:prstGeom prst="cube">
                <a:avLst>
                  <a:gd name="adj" fmla="val 3410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0" name="直方体 149"/>
              <p:cNvSpPr/>
              <p:nvPr/>
            </p:nvSpPr>
            <p:spPr>
              <a:xfrm>
                <a:off x="5614106" y="2619699"/>
                <a:ext cx="489431" cy="334729"/>
              </a:xfrm>
              <a:prstGeom prst="cube">
                <a:avLst>
                  <a:gd name="adj" fmla="val 3410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1" name="直方体 150"/>
              <p:cNvSpPr/>
              <p:nvPr/>
            </p:nvSpPr>
            <p:spPr>
              <a:xfrm>
                <a:off x="5614106" y="2398787"/>
                <a:ext cx="489431" cy="334729"/>
              </a:xfrm>
              <a:prstGeom prst="cube">
                <a:avLst>
                  <a:gd name="adj" fmla="val 3410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9" name="円柱 148"/>
              <p:cNvSpPr/>
              <p:nvPr/>
            </p:nvSpPr>
            <p:spPr>
              <a:xfrm rot="16200000">
                <a:off x="5568555" y="3167772"/>
                <a:ext cx="78654" cy="45719"/>
              </a:xfrm>
              <a:prstGeom prst="ca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3" name="直線コネクタ 152"/>
              <p:cNvCxnSpPr/>
              <p:nvPr/>
            </p:nvCxnSpPr>
            <p:spPr>
              <a:xfrm flipH="1" flipV="1">
                <a:off x="5728774" y="2398020"/>
                <a:ext cx="1823" cy="67140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9" name="円柱 158"/>
              <p:cNvSpPr/>
              <p:nvPr/>
            </p:nvSpPr>
            <p:spPr>
              <a:xfrm rot="16200000">
                <a:off x="5946698" y="3177239"/>
                <a:ext cx="78654" cy="45719"/>
              </a:xfrm>
              <a:prstGeom prst="ca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63" name="グループ化 162"/>
            <p:cNvGrpSpPr/>
            <p:nvPr/>
          </p:nvGrpSpPr>
          <p:grpSpPr>
            <a:xfrm rot="690901">
              <a:off x="6445029" y="2261484"/>
              <a:ext cx="532844" cy="841406"/>
              <a:chOff x="5585022" y="2398020"/>
              <a:chExt cx="532844" cy="841406"/>
            </a:xfrm>
          </p:grpSpPr>
          <p:sp>
            <p:nvSpPr>
              <p:cNvPr id="164" name="円柱 163"/>
              <p:cNvSpPr/>
              <p:nvPr/>
            </p:nvSpPr>
            <p:spPr>
              <a:xfrm rot="16200000">
                <a:off x="6055680" y="3074124"/>
                <a:ext cx="78654" cy="45719"/>
              </a:xfrm>
              <a:prstGeom prst="can">
                <a:avLst/>
              </a:prstGeom>
              <a:solidFill>
                <a:schemeClr val="tx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5" name="平行四辺形 164"/>
              <p:cNvSpPr/>
              <p:nvPr/>
            </p:nvSpPr>
            <p:spPr>
              <a:xfrm>
                <a:off x="5619536" y="3068890"/>
                <a:ext cx="466940" cy="96585"/>
              </a:xfrm>
              <a:prstGeom prst="parallelogram">
                <a:avLst>
                  <a:gd name="adj" fmla="val 102872"/>
                </a:avLst>
              </a:prstGeom>
              <a:solidFill>
                <a:schemeClr val="bg1">
                  <a:lumMod val="7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6" name="直方体 165"/>
              <p:cNvSpPr/>
              <p:nvPr/>
            </p:nvSpPr>
            <p:spPr>
              <a:xfrm>
                <a:off x="5614106" y="2841378"/>
                <a:ext cx="489431" cy="334729"/>
              </a:xfrm>
              <a:prstGeom prst="cube">
                <a:avLst>
                  <a:gd name="adj" fmla="val 34106"/>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7" name="直方体 166"/>
              <p:cNvSpPr/>
              <p:nvPr/>
            </p:nvSpPr>
            <p:spPr>
              <a:xfrm>
                <a:off x="5614106" y="2619699"/>
                <a:ext cx="489431" cy="334729"/>
              </a:xfrm>
              <a:prstGeom prst="cube">
                <a:avLst>
                  <a:gd name="adj" fmla="val 34106"/>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直方体 168"/>
              <p:cNvSpPr/>
              <p:nvPr/>
            </p:nvSpPr>
            <p:spPr>
              <a:xfrm>
                <a:off x="5614106" y="2398787"/>
                <a:ext cx="489431" cy="334729"/>
              </a:xfrm>
              <a:prstGeom prst="cube">
                <a:avLst>
                  <a:gd name="adj" fmla="val 34106"/>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0" name="円柱 169"/>
              <p:cNvSpPr/>
              <p:nvPr/>
            </p:nvSpPr>
            <p:spPr>
              <a:xfrm rot="16200000">
                <a:off x="5568555" y="3167772"/>
                <a:ext cx="78654" cy="45719"/>
              </a:xfrm>
              <a:prstGeom prst="can">
                <a:avLst/>
              </a:prstGeom>
              <a:solidFill>
                <a:schemeClr val="tx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1" name="直線コネクタ 170"/>
              <p:cNvCxnSpPr/>
              <p:nvPr/>
            </p:nvCxnSpPr>
            <p:spPr>
              <a:xfrm flipH="1" flipV="1">
                <a:off x="5728774" y="2398020"/>
                <a:ext cx="1823" cy="671406"/>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72" name="円柱 171"/>
              <p:cNvSpPr/>
              <p:nvPr/>
            </p:nvSpPr>
            <p:spPr>
              <a:xfrm rot="16200000">
                <a:off x="5946698" y="3177239"/>
                <a:ext cx="78654" cy="45719"/>
              </a:xfrm>
              <a:prstGeom prst="can">
                <a:avLst/>
              </a:prstGeom>
              <a:solidFill>
                <a:schemeClr val="tx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73" name="楕円 172"/>
            <p:cNvSpPr/>
            <p:nvPr/>
          </p:nvSpPr>
          <p:spPr>
            <a:xfrm rot="20784587">
              <a:off x="5993937" y="2440468"/>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4" name="角丸四角形 173"/>
            <p:cNvSpPr/>
            <p:nvPr/>
          </p:nvSpPr>
          <p:spPr>
            <a:xfrm rot="14810969">
              <a:off x="6025059" y="2680490"/>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5" name="フローチャート: 端子 174"/>
            <p:cNvSpPr/>
            <p:nvPr/>
          </p:nvSpPr>
          <p:spPr>
            <a:xfrm rot="9532811">
              <a:off x="5862801" y="2781647"/>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フローチャート: 端子 175"/>
            <p:cNvSpPr/>
            <p:nvPr/>
          </p:nvSpPr>
          <p:spPr>
            <a:xfrm rot="7971032">
              <a:off x="5973665" y="270044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7" name="フローチャート: 端子 176"/>
            <p:cNvSpPr/>
            <p:nvPr/>
          </p:nvSpPr>
          <p:spPr>
            <a:xfrm rot="17803195">
              <a:off x="6155994" y="2992506"/>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8" name="角丸四角形 177"/>
            <p:cNvSpPr/>
            <p:nvPr/>
          </p:nvSpPr>
          <p:spPr>
            <a:xfrm rot="16407010">
              <a:off x="6155633" y="2872369"/>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9" name="フローチャート: 端子 178"/>
            <p:cNvSpPr/>
            <p:nvPr/>
          </p:nvSpPr>
          <p:spPr>
            <a:xfrm rot="12192090">
              <a:off x="6201266" y="3094513"/>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0" name="フローチャート: 端子 179"/>
            <p:cNvSpPr/>
            <p:nvPr/>
          </p:nvSpPr>
          <p:spPr>
            <a:xfrm rot="18721055">
              <a:off x="6039111" y="2993228"/>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1" name="フローチャート: 端子 180"/>
            <p:cNvSpPr/>
            <p:nvPr/>
          </p:nvSpPr>
          <p:spPr>
            <a:xfrm rot="12813374">
              <a:off x="6046217" y="308696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2" name="直方体 181"/>
            <p:cNvSpPr/>
            <p:nvPr/>
          </p:nvSpPr>
          <p:spPr>
            <a:xfrm>
              <a:off x="5593347" y="2960584"/>
              <a:ext cx="237757" cy="182006"/>
            </a:xfrm>
            <a:prstGeom prst="cube">
              <a:avLst>
                <a:gd name="adj" fmla="val 3684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3" name="直方体 182"/>
            <p:cNvSpPr/>
            <p:nvPr/>
          </p:nvSpPr>
          <p:spPr>
            <a:xfrm>
              <a:off x="5692633" y="2693554"/>
              <a:ext cx="237757" cy="182006"/>
            </a:xfrm>
            <a:prstGeom prst="cube">
              <a:avLst>
                <a:gd name="adj" fmla="val 3684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4" name="爆発 2 183"/>
            <p:cNvSpPr/>
            <p:nvPr/>
          </p:nvSpPr>
          <p:spPr>
            <a:xfrm>
              <a:off x="6274856" y="2860754"/>
              <a:ext cx="245894" cy="172294"/>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5" name="角丸四角形 184"/>
            <p:cNvSpPr/>
            <p:nvPr/>
          </p:nvSpPr>
          <p:spPr>
            <a:xfrm rot="16200000">
              <a:off x="7022283" y="2518306"/>
              <a:ext cx="322224" cy="178964"/>
            </a:xfrm>
            <a:prstGeom prst="roundRect">
              <a:avLst>
                <a:gd name="adj" fmla="val 28667"/>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6" name="楕円 185"/>
            <p:cNvSpPr/>
            <p:nvPr/>
          </p:nvSpPr>
          <p:spPr>
            <a:xfrm rot="20784587">
              <a:off x="7082825" y="2264345"/>
              <a:ext cx="182310" cy="181295"/>
            </a:xfrm>
            <a:prstGeom prst="ellips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7" name="角丸四角形 186"/>
            <p:cNvSpPr/>
            <p:nvPr/>
          </p:nvSpPr>
          <p:spPr>
            <a:xfrm rot="16407010">
              <a:off x="7115688" y="2730520"/>
              <a:ext cx="130306" cy="178964"/>
            </a:xfrm>
            <a:prstGeom prst="roundRect">
              <a:avLst>
                <a:gd name="adj" fmla="val 28667"/>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8" name="フローチャート: 端子 187"/>
            <p:cNvSpPr/>
            <p:nvPr/>
          </p:nvSpPr>
          <p:spPr>
            <a:xfrm rot="16893681">
              <a:off x="7027549" y="2908092"/>
              <a:ext cx="201827" cy="81561"/>
            </a:xfrm>
            <a:prstGeom prst="flowChartTerminator">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9" name="フローチャート: 端子 188"/>
            <p:cNvSpPr/>
            <p:nvPr/>
          </p:nvSpPr>
          <p:spPr>
            <a:xfrm rot="15616025">
              <a:off x="7027415" y="3059764"/>
              <a:ext cx="206976" cy="79532"/>
            </a:xfrm>
            <a:prstGeom prst="flowChartTerminator">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0" name="フローチャート: 端子 189"/>
            <p:cNvSpPr/>
            <p:nvPr/>
          </p:nvSpPr>
          <p:spPr>
            <a:xfrm rot="14930772">
              <a:off x="7161127" y="2916814"/>
              <a:ext cx="201827" cy="81561"/>
            </a:xfrm>
            <a:prstGeom prst="flowChartTerminator">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フローチャート: 端子 190"/>
            <p:cNvSpPr/>
            <p:nvPr/>
          </p:nvSpPr>
          <p:spPr>
            <a:xfrm rot="13005349">
              <a:off x="7258196" y="3040985"/>
              <a:ext cx="201827" cy="81561"/>
            </a:xfrm>
            <a:prstGeom prst="flowChartTerminator">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2" name="フローチャート: 端子 191"/>
            <p:cNvSpPr/>
            <p:nvPr/>
          </p:nvSpPr>
          <p:spPr>
            <a:xfrm rot="18228036">
              <a:off x="7011951" y="2541114"/>
              <a:ext cx="201827" cy="81561"/>
            </a:xfrm>
            <a:prstGeom prst="flowChartTerminator">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3" name="フローチャート: 端子 192"/>
            <p:cNvSpPr/>
            <p:nvPr/>
          </p:nvSpPr>
          <p:spPr>
            <a:xfrm rot="486037">
              <a:off x="6874351" y="2602655"/>
              <a:ext cx="201827" cy="81561"/>
            </a:xfrm>
            <a:prstGeom prst="flowChartTerminator">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4" name="左矢印 193"/>
            <p:cNvSpPr/>
            <p:nvPr/>
          </p:nvSpPr>
          <p:spPr>
            <a:xfrm>
              <a:off x="6724007" y="3116187"/>
              <a:ext cx="265296" cy="134371"/>
            </a:xfrm>
            <a:prstGeom prst="lef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96" name="角丸四角形吹き出し 195"/>
          <p:cNvSpPr/>
          <p:nvPr/>
        </p:nvSpPr>
        <p:spPr>
          <a:xfrm>
            <a:off x="7111440" y="2449091"/>
            <a:ext cx="2762454" cy="627255"/>
          </a:xfrm>
          <a:prstGeom prst="wedgeRoundRectCallout">
            <a:avLst>
              <a:gd name="adj1" fmla="val -57162"/>
              <a:gd name="adj2" fmla="val -13949"/>
              <a:gd name="adj3" fmla="val 16667"/>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7" name="テキスト ボックス 196"/>
          <p:cNvSpPr txBox="1"/>
          <p:nvPr/>
        </p:nvSpPr>
        <p:spPr>
          <a:xfrm>
            <a:off x="7138873" y="2547613"/>
            <a:ext cx="2679819" cy="461665"/>
          </a:xfrm>
          <a:prstGeom prst="rect">
            <a:avLst/>
          </a:prstGeom>
          <a:noFill/>
        </p:spPr>
        <p:txBody>
          <a:bodyPr wrap="square" rtlCol="0">
            <a:spAutoFit/>
          </a:bodyPr>
          <a:lstStyle/>
          <a:p>
            <a:r>
              <a:rPr kumimoji="1" lang="ja-JP" altLang="en-US" sz="1200" dirty="0"/>
              <a:t>カゴ車に荷を積込み中、通りかかった同僚が押すカゴ車に激突された。</a:t>
            </a:r>
          </a:p>
        </p:txBody>
      </p:sp>
      <p:sp>
        <p:nvSpPr>
          <p:cNvPr id="198" name="テキスト ボックス 197"/>
          <p:cNvSpPr txBox="1"/>
          <p:nvPr/>
        </p:nvSpPr>
        <p:spPr>
          <a:xfrm>
            <a:off x="6632486" y="2066376"/>
            <a:ext cx="356625" cy="230832"/>
          </a:xfrm>
          <a:prstGeom prst="rect">
            <a:avLst/>
          </a:prstGeom>
          <a:noFill/>
        </p:spPr>
        <p:txBody>
          <a:bodyPr wrap="square" rtlCol="0">
            <a:spAutoFit/>
          </a:bodyPr>
          <a:lstStyle/>
          <a:p>
            <a:pPr algn="ctr"/>
            <a:r>
              <a:rPr kumimoji="1" lang="ja-JP" altLang="en-US" sz="900" b="1" dirty="0">
                <a:solidFill>
                  <a:schemeClr val="accent2"/>
                </a:solidFill>
                <a:latin typeface="ＭＳ ゴシック" panose="020B0609070205080204" pitchFamily="49" charset="-128"/>
                <a:ea typeface="ＭＳ ゴシック" panose="020B0609070205080204" pitchFamily="49" charset="-128"/>
              </a:rPr>
              <a:t>！</a:t>
            </a:r>
          </a:p>
        </p:txBody>
      </p:sp>
      <p:sp>
        <p:nvSpPr>
          <p:cNvPr id="201" name="角丸四角形吹き出し 200"/>
          <p:cNvSpPr/>
          <p:nvPr/>
        </p:nvSpPr>
        <p:spPr>
          <a:xfrm>
            <a:off x="2350737" y="3905281"/>
            <a:ext cx="2696190" cy="575315"/>
          </a:xfrm>
          <a:prstGeom prst="wedgeRoundRectCallout">
            <a:avLst>
              <a:gd name="adj1" fmla="val -53805"/>
              <a:gd name="adj2" fmla="val 24062"/>
              <a:gd name="adj3" fmla="val 16667"/>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2" name="テキスト ボックス 201"/>
          <p:cNvSpPr txBox="1"/>
          <p:nvPr/>
        </p:nvSpPr>
        <p:spPr>
          <a:xfrm>
            <a:off x="2356181" y="3953428"/>
            <a:ext cx="2663872" cy="461665"/>
          </a:xfrm>
          <a:prstGeom prst="rect">
            <a:avLst/>
          </a:prstGeom>
          <a:noFill/>
        </p:spPr>
        <p:txBody>
          <a:bodyPr wrap="square" rtlCol="0">
            <a:spAutoFit/>
          </a:bodyPr>
          <a:lstStyle/>
          <a:p>
            <a:r>
              <a:rPr kumimoji="1" lang="ja-JP" altLang="en-US" sz="1200" dirty="0"/>
              <a:t>室内の照度を定期的に確認し、必要に応じて照明の交換を行いましょう。</a:t>
            </a:r>
          </a:p>
        </p:txBody>
      </p:sp>
      <p:grpSp>
        <p:nvGrpSpPr>
          <p:cNvPr id="242" name="グループ化 241"/>
          <p:cNvGrpSpPr/>
          <p:nvPr/>
        </p:nvGrpSpPr>
        <p:grpSpPr>
          <a:xfrm>
            <a:off x="3310349" y="4806004"/>
            <a:ext cx="1057924" cy="961975"/>
            <a:chOff x="4851552" y="1514868"/>
            <a:chExt cx="1057924" cy="961975"/>
          </a:xfrm>
        </p:grpSpPr>
        <p:cxnSp>
          <p:nvCxnSpPr>
            <p:cNvPr id="243" name="直線コネクタ 242"/>
            <p:cNvCxnSpPr/>
            <p:nvPr/>
          </p:nvCxnSpPr>
          <p:spPr>
            <a:xfrm>
              <a:off x="5232993" y="2100829"/>
              <a:ext cx="676483" cy="434"/>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4" name="直線コネクタ 243"/>
            <p:cNvCxnSpPr/>
            <p:nvPr/>
          </p:nvCxnSpPr>
          <p:spPr>
            <a:xfrm flipV="1">
              <a:off x="4851552" y="2103515"/>
              <a:ext cx="388401" cy="373328"/>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5" name="直線コネクタ 244"/>
            <p:cNvCxnSpPr/>
            <p:nvPr/>
          </p:nvCxnSpPr>
          <p:spPr>
            <a:xfrm flipV="1">
              <a:off x="5236861" y="1584335"/>
              <a:ext cx="3534" cy="50554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246" name="グループ化 245"/>
            <p:cNvGrpSpPr/>
            <p:nvPr/>
          </p:nvGrpSpPr>
          <p:grpSpPr>
            <a:xfrm>
              <a:off x="4860825" y="1913518"/>
              <a:ext cx="641198" cy="561387"/>
              <a:chOff x="4860825" y="1913518"/>
              <a:chExt cx="641198" cy="561387"/>
            </a:xfrm>
          </p:grpSpPr>
          <p:sp>
            <p:nvSpPr>
              <p:cNvPr id="263" name="直方体 262"/>
              <p:cNvSpPr/>
              <p:nvPr/>
            </p:nvSpPr>
            <p:spPr>
              <a:xfrm>
                <a:off x="4864220" y="2277975"/>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4" name="直方体 263"/>
              <p:cNvSpPr/>
              <p:nvPr/>
            </p:nvSpPr>
            <p:spPr>
              <a:xfrm>
                <a:off x="5100334" y="2273602"/>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5" name="直方体 264"/>
              <p:cNvSpPr/>
              <p:nvPr/>
            </p:nvSpPr>
            <p:spPr>
              <a:xfrm>
                <a:off x="5455657" y="1929569"/>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6" name="直方体 265"/>
              <p:cNvSpPr/>
              <p:nvPr/>
            </p:nvSpPr>
            <p:spPr>
              <a:xfrm>
                <a:off x="4860825" y="1913518"/>
                <a:ext cx="631925" cy="394137"/>
              </a:xfrm>
              <a:prstGeom prst="cube">
                <a:avLst>
                  <a:gd name="adj" fmla="val 90847"/>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47" name="直方体 246"/>
            <p:cNvSpPr/>
            <p:nvPr/>
          </p:nvSpPr>
          <p:spPr>
            <a:xfrm>
              <a:off x="4983726" y="2059202"/>
              <a:ext cx="218508" cy="177501"/>
            </a:xfrm>
            <a:prstGeom prst="cube">
              <a:avLst>
                <a:gd name="adj" fmla="val 46378"/>
              </a:avLst>
            </a:prstGeom>
            <a:solidFill>
              <a:schemeClr val="tx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48" name="グループ化 247"/>
            <p:cNvGrpSpPr/>
            <p:nvPr/>
          </p:nvGrpSpPr>
          <p:grpSpPr>
            <a:xfrm>
              <a:off x="4860825" y="1720343"/>
              <a:ext cx="641198" cy="561387"/>
              <a:chOff x="4860825" y="1913518"/>
              <a:chExt cx="641198" cy="561387"/>
            </a:xfrm>
          </p:grpSpPr>
          <p:sp>
            <p:nvSpPr>
              <p:cNvPr id="259" name="直方体 258"/>
              <p:cNvSpPr/>
              <p:nvPr/>
            </p:nvSpPr>
            <p:spPr>
              <a:xfrm>
                <a:off x="4864220" y="2277975"/>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0" name="直方体 259"/>
              <p:cNvSpPr/>
              <p:nvPr/>
            </p:nvSpPr>
            <p:spPr>
              <a:xfrm>
                <a:off x="5100334" y="2273602"/>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1" name="直方体 260"/>
              <p:cNvSpPr/>
              <p:nvPr/>
            </p:nvSpPr>
            <p:spPr>
              <a:xfrm>
                <a:off x="5455657" y="1929569"/>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2" name="直方体 261"/>
              <p:cNvSpPr/>
              <p:nvPr/>
            </p:nvSpPr>
            <p:spPr>
              <a:xfrm>
                <a:off x="4860825" y="1913518"/>
                <a:ext cx="631925" cy="394137"/>
              </a:xfrm>
              <a:prstGeom prst="cube">
                <a:avLst>
                  <a:gd name="adj" fmla="val 90847"/>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49" name="直方体 248"/>
            <p:cNvSpPr/>
            <p:nvPr/>
          </p:nvSpPr>
          <p:spPr>
            <a:xfrm>
              <a:off x="5157696" y="1694704"/>
              <a:ext cx="218508" cy="177501"/>
            </a:xfrm>
            <a:prstGeom prst="cube">
              <a:avLst>
                <a:gd name="adj" fmla="val 46378"/>
              </a:avLst>
            </a:prstGeom>
            <a:solidFill>
              <a:schemeClr val="tx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50" name="グループ化 249"/>
            <p:cNvGrpSpPr/>
            <p:nvPr/>
          </p:nvGrpSpPr>
          <p:grpSpPr>
            <a:xfrm>
              <a:off x="4856090" y="1514868"/>
              <a:ext cx="641198" cy="561387"/>
              <a:chOff x="4860825" y="1913518"/>
              <a:chExt cx="641198" cy="561387"/>
            </a:xfrm>
          </p:grpSpPr>
          <p:sp>
            <p:nvSpPr>
              <p:cNvPr id="255" name="直方体 254"/>
              <p:cNvSpPr/>
              <p:nvPr/>
            </p:nvSpPr>
            <p:spPr>
              <a:xfrm>
                <a:off x="4864220" y="2277975"/>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6" name="直方体 255"/>
              <p:cNvSpPr/>
              <p:nvPr/>
            </p:nvSpPr>
            <p:spPr>
              <a:xfrm>
                <a:off x="5100334" y="2273602"/>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7" name="直方体 256"/>
              <p:cNvSpPr/>
              <p:nvPr/>
            </p:nvSpPr>
            <p:spPr>
              <a:xfrm>
                <a:off x="5455657" y="1929569"/>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8" name="直方体 257"/>
              <p:cNvSpPr/>
              <p:nvPr/>
            </p:nvSpPr>
            <p:spPr>
              <a:xfrm>
                <a:off x="4860825" y="1913518"/>
                <a:ext cx="631925" cy="394137"/>
              </a:xfrm>
              <a:prstGeom prst="cube">
                <a:avLst>
                  <a:gd name="adj" fmla="val 90847"/>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51" name="直方体 250"/>
            <p:cNvSpPr/>
            <p:nvPr/>
          </p:nvSpPr>
          <p:spPr>
            <a:xfrm>
              <a:off x="5551761" y="2055467"/>
              <a:ext cx="218508" cy="177501"/>
            </a:xfrm>
            <a:prstGeom prst="cube">
              <a:avLst>
                <a:gd name="adj" fmla="val 46378"/>
              </a:avLst>
            </a:prstGeom>
            <a:solidFill>
              <a:schemeClr val="bg1">
                <a:lumMod val="85000"/>
              </a:schemeClr>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2" name="直方体 251"/>
            <p:cNvSpPr/>
            <p:nvPr/>
          </p:nvSpPr>
          <p:spPr>
            <a:xfrm>
              <a:off x="5615381" y="2288574"/>
              <a:ext cx="218508" cy="177501"/>
            </a:xfrm>
            <a:prstGeom prst="cube">
              <a:avLst>
                <a:gd name="adj" fmla="val 46378"/>
              </a:avLst>
            </a:prstGeom>
            <a:solidFill>
              <a:schemeClr val="bg1">
                <a:lumMod val="85000"/>
              </a:schemeClr>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53" name="直線矢印コネクタ 252"/>
            <p:cNvCxnSpPr>
              <a:stCxn id="251" idx="1"/>
              <a:endCxn id="249" idx="4"/>
            </p:cNvCxnSpPr>
            <p:nvPr/>
          </p:nvCxnSpPr>
          <p:spPr>
            <a:xfrm flipH="1" flipV="1">
              <a:off x="5293883" y="1824615"/>
              <a:ext cx="325971" cy="313173"/>
            </a:xfrm>
            <a:prstGeom prst="straightConnector1">
              <a:avLst/>
            </a:prstGeom>
            <a:ln>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54" name="直線矢印コネクタ 253"/>
            <p:cNvCxnSpPr>
              <a:stCxn id="252" idx="1"/>
              <a:endCxn id="247" idx="5"/>
            </p:cNvCxnSpPr>
            <p:nvPr/>
          </p:nvCxnSpPr>
          <p:spPr>
            <a:xfrm flipH="1" flipV="1">
              <a:off x="5202234" y="2106792"/>
              <a:ext cx="481240" cy="264103"/>
            </a:xfrm>
            <a:prstGeom prst="straightConnector1">
              <a:avLst/>
            </a:prstGeom>
            <a:ln>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grpSp>
      <p:sp>
        <p:nvSpPr>
          <p:cNvPr id="267" name="角丸四角形吹き出し 266"/>
          <p:cNvSpPr/>
          <p:nvPr/>
        </p:nvSpPr>
        <p:spPr>
          <a:xfrm>
            <a:off x="322362" y="4899582"/>
            <a:ext cx="2762454" cy="699210"/>
          </a:xfrm>
          <a:prstGeom prst="wedgeRoundRectCallout">
            <a:avLst>
              <a:gd name="adj1" fmla="val 57207"/>
              <a:gd name="adj2" fmla="val -25839"/>
              <a:gd name="adj3" fmla="val 16667"/>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8" name="テキスト ボックス 267"/>
          <p:cNvSpPr txBox="1"/>
          <p:nvPr/>
        </p:nvSpPr>
        <p:spPr>
          <a:xfrm>
            <a:off x="385169" y="4936675"/>
            <a:ext cx="2693197" cy="646331"/>
          </a:xfrm>
          <a:prstGeom prst="rect">
            <a:avLst/>
          </a:prstGeom>
          <a:noFill/>
        </p:spPr>
        <p:txBody>
          <a:bodyPr wrap="square" rtlCol="0">
            <a:spAutoFit/>
          </a:bodyPr>
          <a:lstStyle/>
          <a:p>
            <a:r>
              <a:rPr kumimoji="1" lang="ja-JP" altLang="en-US" sz="1200" dirty="0"/>
              <a:t>倉庫内はこまめに整理整頓し、特に床上につまづきの原因となる物をなるべく置かないようにしましょう。</a:t>
            </a:r>
          </a:p>
        </p:txBody>
      </p:sp>
      <p:sp>
        <p:nvSpPr>
          <p:cNvPr id="269" name="直方体 268"/>
          <p:cNvSpPr/>
          <p:nvPr/>
        </p:nvSpPr>
        <p:spPr>
          <a:xfrm>
            <a:off x="263716" y="6522227"/>
            <a:ext cx="658663" cy="250644"/>
          </a:xfrm>
          <a:prstGeom prst="cube">
            <a:avLst>
              <a:gd name="adj" fmla="val 55486"/>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0" name="直方体 269"/>
          <p:cNvSpPr/>
          <p:nvPr/>
        </p:nvSpPr>
        <p:spPr>
          <a:xfrm>
            <a:off x="263716" y="6396905"/>
            <a:ext cx="658663" cy="250644"/>
          </a:xfrm>
          <a:prstGeom prst="cube">
            <a:avLst>
              <a:gd name="adj" fmla="val 55486"/>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1" name="直方体 270"/>
          <p:cNvSpPr/>
          <p:nvPr/>
        </p:nvSpPr>
        <p:spPr>
          <a:xfrm>
            <a:off x="258685" y="6275881"/>
            <a:ext cx="658663" cy="250644"/>
          </a:xfrm>
          <a:prstGeom prst="cube">
            <a:avLst>
              <a:gd name="adj" fmla="val 55486"/>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2" name="直方体 271"/>
          <p:cNvSpPr/>
          <p:nvPr/>
        </p:nvSpPr>
        <p:spPr>
          <a:xfrm>
            <a:off x="258684" y="6149040"/>
            <a:ext cx="658663" cy="250644"/>
          </a:xfrm>
          <a:prstGeom prst="cube">
            <a:avLst>
              <a:gd name="adj" fmla="val 55486"/>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3" name="直方体 272"/>
          <p:cNvSpPr/>
          <p:nvPr/>
        </p:nvSpPr>
        <p:spPr>
          <a:xfrm>
            <a:off x="251849" y="6030140"/>
            <a:ext cx="658663" cy="250644"/>
          </a:xfrm>
          <a:prstGeom prst="cube">
            <a:avLst>
              <a:gd name="adj" fmla="val 55486"/>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4" name="正方形/長方形 273"/>
          <p:cNvSpPr/>
          <p:nvPr/>
        </p:nvSpPr>
        <p:spPr>
          <a:xfrm>
            <a:off x="1359122" y="6371702"/>
            <a:ext cx="414033" cy="340079"/>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5" name="正方形/長方形 274"/>
          <p:cNvSpPr/>
          <p:nvPr/>
        </p:nvSpPr>
        <p:spPr>
          <a:xfrm>
            <a:off x="1394151" y="6501472"/>
            <a:ext cx="343103" cy="193361"/>
          </a:xfrm>
          <a:prstGeom prst="rect">
            <a:avLst/>
          </a:prstGeom>
          <a:solidFill>
            <a:schemeClr val="tx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6" name="正方形/長方形 275"/>
          <p:cNvSpPr/>
          <p:nvPr/>
        </p:nvSpPr>
        <p:spPr>
          <a:xfrm>
            <a:off x="1391473" y="6151805"/>
            <a:ext cx="343103" cy="193361"/>
          </a:xfrm>
          <a:prstGeom prst="rect">
            <a:avLst/>
          </a:prstGeom>
          <a:solidFill>
            <a:schemeClr val="tx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7" name="正方形/長方形 276"/>
          <p:cNvSpPr/>
          <p:nvPr/>
        </p:nvSpPr>
        <p:spPr>
          <a:xfrm>
            <a:off x="1359122" y="6030140"/>
            <a:ext cx="414033" cy="340079"/>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8" name="正方形/長方形 277"/>
          <p:cNvSpPr/>
          <p:nvPr/>
        </p:nvSpPr>
        <p:spPr>
          <a:xfrm>
            <a:off x="2005481" y="5717785"/>
            <a:ext cx="343103" cy="193361"/>
          </a:xfrm>
          <a:prstGeom prst="rect">
            <a:avLst/>
          </a:prstGeom>
          <a:solidFill>
            <a:schemeClr val="bg1">
              <a:lumMod val="65000"/>
            </a:scheme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9" name="直方体 278"/>
          <p:cNvSpPr/>
          <p:nvPr/>
        </p:nvSpPr>
        <p:spPr>
          <a:xfrm>
            <a:off x="674791" y="5694995"/>
            <a:ext cx="658663" cy="250644"/>
          </a:xfrm>
          <a:prstGeom prst="cube">
            <a:avLst>
              <a:gd name="adj" fmla="val 55486"/>
            </a:avLst>
          </a:prstGeom>
          <a:solidFill>
            <a:schemeClr val="bg1">
              <a:lumMod val="6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1" name="乗算 280"/>
          <p:cNvSpPr/>
          <p:nvPr/>
        </p:nvSpPr>
        <p:spPr>
          <a:xfrm>
            <a:off x="593279" y="5810309"/>
            <a:ext cx="267562" cy="287616"/>
          </a:xfrm>
          <a:prstGeom prst="mathMultiply">
            <a:avLst>
              <a:gd name="adj1" fmla="val 11821"/>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82" name="直線矢印コネクタ 281"/>
          <p:cNvCxnSpPr>
            <a:stCxn id="278" idx="1"/>
            <a:endCxn id="277" idx="0"/>
          </p:cNvCxnSpPr>
          <p:nvPr/>
        </p:nvCxnSpPr>
        <p:spPr>
          <a:xfrm flipH="1">
            <a:off x="1566139" y="5814466"/>
            <a:ext cx="439342" cy="215674"/>
          </a:xfrm>
          <a:prstGeom prst="straightConnector1">
            <a:avLst/>
          </a:prstGeom>
          <a:ln w="12700">
            <a:solidFill>
              <a:schemeClr val="bg1">
                <a:lumMod val="50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80" name="乗算 279"/>
          <p:cNvSpPr/>
          <p:nvPr/>
        </p:nvSpPr>
        <p:spPr>
          <a:xfrm>
            <a:off x="1705376" y="5776344"/>
            <a:ext cx="267562" cy="287616"/>
          </a:xfrm>
          <a:prstGeom prst="mathMultiply">
            <a:avLst>
              <a:gd name="adj1" fmla="val 11821"/>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86" name="直線矢印コネクタ 285"/>
          <p:cNvCxnSpPr>
            <a:stCxn id="279" idx="1"/>
          </p:cNvCxnSpPr>
          <p:nvPr/>
        </p:nvCxnSpPr>
        <p:spPr>
          <a:xfrm flipH="1">
            <a:off x="518091" y="5834067"/>
            <a:ext cx="416495" cy="258265"/>
          </a:xfrm>
          <a:prstGeom prst="straightConnector1">
            <a:avLst/>
          </a:prstGeom>
          <a:ln w="12700">
            <a:solidFill>
              <a:schemeClr val="bg1">
                <a:lumMod val="50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88" name="角丸四角形吹き出し 287"/>
          <p:cNvSpPr/>
          <p:nvPr/>
        </p:nvSpPr>
        <p:spPr>
          <a:xfrm>
            <a:off x="2268397" y="5981963"/>
            <a:ext cx="2921077" cy="700071"/>
          </a:xfrm>
          <a:prstGeom prst="wedgeRoundRectCallout">
            <a:avLst>
              <a:gd name="adj1" fmla="val -59074"/>
              <a:gd name="adj2" fmla="val 18889"/>
              <a:gd name="adj3" fmla="val 16667"/>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9" name="テキスト ボックス 288"/>
          <p:cNvSpPr txBox="1"/>
          <p:nvPr/>
        </p:nvSpPr>
        <p:spPr>
          <a:xfrm>
            <a:off x="2328610" y="6023609"/>
            <a:ext cx="2779809" cy="646331"/>
          </a:xfrm>
          <a:prstGeom prst="rect">
            <a:avLst/>
          </a:prstGeom>
          <a:noFill/>
        </p:spPr>
        <p:txBody>
          <a:bodyPr wrap="square" rtlCol="0">
            <a:spAutoFit/>
          </a:bodyPr>
          <a:lstStyle/>
          <a:p>
            <a:r>
              <a:rPr kumimoji="1" lang="ja-JP" altLang="en-US" sz="1200" dirty="0"/>
              <a:t>荷の崩壊や積み上げ時の身体への負担軽減のため、高所への荷の積み上げを制限・禁止しましょう。</a:t>
            </a:r>
          </a:p>
        </p:txBody>
      </p:sp>
      <p:sp>
        <p:nvSpPr>
          <p:cNvPr id="290" name="直方体 289"/>
          <p:cNvSpPr/>
          <p:nvPr/>
        </p:nvSpPr>
        <p:spPr>
          <a:xfrm rot="10800000">
            <a:off x="5571881" y="4947889"/>
            <a:ext cx="2319750" cy="1619934"/>
          </a:xfrm>
          <a:prstGeom prst="cube">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5" name="直方体 294"/>
          <p:cNvSpPr/>
          <p:nvPr/>
        </p:nvSpPr>
        <p:spPr>
          <a:xfrm>
            <a:off x="5785974" y="6088034"/>
            <a:ext cx="658663" cy="250644"/>
          </a:xfrm>
          <a:prstGeom prst="cube">
            <a:avLst>
              <a:gd name="adj" fmla="val 55486"/>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6" name="直方体 295"/>
          <p:cNvSpPr/>
          <p:nvPr/>
        </p:nvSpPr>
        <p:spPr>
          <a:xfrm>
            <a:off x="5785974" y="5962712"/>
            <a:ext cx="658663" cy="250644"/>
          </a:xfrm>
          <a:prstGeom prst="cube">
            <a:avLst>
              <a:gd name="adj" fmla="val 55486"/>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7" name="直方体 296"/>
          <p:cNvSpPr/>
          <p:nvPr/>
        </p:nvSpPr>
        <p:spPr>
          <a:xfrm>
            <a:off x="5780943" y="5841688"/>
            <a:ext cx="658663" cy="250644"/>
          </a:xfrm>
          <a:prstGeom prst="cube">
            <a:avLst>
              <a:gd name="adj" fmla="val 55486"/>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8" name="直方体 297"/>
          <p:cNvSpPr/>
          <p:nvPr/>
        </p:nvSpPr>
        <p:spPr>
          <a:xfrm>
            <a:off x="5780942" y="5714847"/>
            <a:ext cx="658663" cy="250644"/>
          </a:xfrm>
          <a:prstGeom prst="cube">
            <a:avLst>
              <a:gd name="adj" fmla="val 55486"/>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9" name="直方体 298"/>
          <p:cNvSpPr/>
          <p:nvPr/>
        </p:nvSpPr>
        <p:spPr>
          <a:xfrm>
            <a:off x="5774107" y="5595947"/>
            <a:ext cx="658663" cy="250644"/>
          </a:xfrm>
          <a:prstGeom prst="cube">
            <a:avLst>
              <a:gd name="adj" fmla="val 55486"/>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01" name="直線コネクタ 300"/>
          <p:cNvCxnSpPr/>
          <p:nvPr/>
        </p:nvCxnSpPr>
        <p:spPr>
          <a:xfrm>
            <a:off x="5983571" y="5404550"/>
            <a:ext cx="824997" cy="4347"/>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03" name="正方形/長方形 302"/>
          <p:cNvSpPr/>
          <p:nvPr/>
        </p:nvSpPr>
        <p:spPr>
          <a:xfrm>
            <a:off x="6782024" y="5986905"/>
            <a:ext cx="414033" cy="340079"/>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4" name="正方形/長方形 303"/>
          <p:cNvSpPr/>
          <p:nvPr/>
        </p:nvSpPr>
        <p:spPr>
          <a:xfrm>
            <a:off x="6817053" y="6116675"/>
            <a:ext cx="343103" cy="193361"/>
          </a:xfrm>
          <a:prstGeom prst="rect">
            <a:avLst/>
          </a:prstGeom>
          <a:solidFill>
            <a:schemeClr val="tx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5" name="正方形/長方形 304"/>
          <p:cNvSpPr/>
          <p:nvPr/>
        </p:nvSpPr>
        <p:spPr>
          <a:xfrm>
            <a:off x="6814375" y="5767008"/>
            <a:ext cx="343103" cy="193361"/>
          </a:xfrm>
          <a:prstGeom prst="rect">
            <a:avLst/>
          </a:prstGeom>
          <a:solidFill>
            <a:schemeClr val="tx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8" name="正方形/長方形 307"/>
          <p:cNvSpPr/>
          <p:nvPr/>
        </p:nvSpPr>
        <p:spPr>
          <a:xfrm>
            <a:off x="7265045" y="6117541"/>
            <a:ext cx="343103" cy="193361"/>
          </a:xfrm>
          <a:prstGeom prst="rect">
            <a:avLst/>
          </a:prstGeom>
          <a:solidFill>
            <a:schemeClr val="tx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9" name="正方形/長方形 308"/>
          <p:cNvSpPr/>
          <p:nvPr/>
        </p:nvSpPr>
        <p:spPr>
          <a:xfrm>
            <a:off x="7262367" y="5767874"/>
            <a:ext cx="343103" cy="193361"/>
          </a:xfrm>
          <a:prstGeom prst="rect">
            <a:avLst/>
          </a:prstGeom>
          <a:solidFill>
            <a:schemeClr val="tx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1" name="直方体 310"/>
          <p:cNvSpPr/>
          <p:nvPr/>
        </p:nvSpPr>
        <p:spPr>
          <a:xfrm>
            <a:off x="6769877" y="5401183"/>
            <a:ext cx="1097736" cy="250644"/>
          </a:xfrm>
          <a:prstGeom prst="cube">
            <a:avLst>
              <a:gd name="adj" fmla="val 91606"/>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2" name="直方体 311"/>
          <p:cNvSpPr/>
          <p:nvPr/>
        </p:nvSpPr>
        <p:spPr>
          <a:xfrm>
            <a:off x="7654629" y="5413288"/>
            <a:ext cx="210263" cy="925390"/>
          </a:xfrm>
          <a:prstGeom prst="cube">
            <a:avLst>
              <a:gd name="adj" fmla="val 91947"/>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6" name="正方形/長方形 305"/>
          <p:cNvSpPr/>
          <p:nvPr/>
        </p:nvSpPr>
        <p:spPr>
          <a:xfrm>
            <a:off x="6782024" y="5645343"/>
            <a:ext cx="414033" cy="340079"/>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0" name="正方形/長方形 309"/>
          <p:cNvSpPr/>
          <p:nvPr/>
        </p:nvSpPr>
        <p:spPr>
          <a:xfrm>
            <a:off x="7230016" y="5646209"/>
            <a:ext cx="414033" cy="340079"/>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7" name="正方形/長方形 306"/>
          <p:cNvSpPr/>
          <p:nvPr/>
        </p:nvSpPr>
        <p:spPr>
          <a:xfrm>
            <a:off x="7230016" y="5987771"/>
            <a:ext cx="414033" cy="340079"/>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3" name="メモ 312"/>
          <p:cNvSpPr/>
          <p:nvPr/>
        </p:nvSpPr>
        <p:spPr>
          <a:xfrm>
            <a:off x="6963857" y="5064692"/>
            <a:ext cx="850511" cy="258541"/>
          </a:xfrm>
          <a:prstGeom prst="foldedCorner">
            <a:avLst>
              <a:gd name="adj" fmla="val 3355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4" name="テキスト ボックス 313"/>
          <p:cNvSpPr txBox="1"/>
          <p:nvPr/>
        </p:nvSpPr>
        <p:spPr>
          <a:xfrm>
            <a:off x="7024808" y="5046299"/>
            <a:ext cx="673427" cy="338554"/>
          </a:xfrm>
          <a:prstGeom prst="rect">
            <a:avLst/>
          </a:prstGeom>
          <a:noFill/>
        </p:spPr>
        <p:txBody>
          <a:bodyPr wrap="square" rtlCol="0">
            <a:spAutoFit/>
          </a:bodyPr>
          <a:lstStyle/>
          <a:p>
            <a:pPr algn="ctr"/>
            <a:r>
              <a:rPr kumimoji="1" lang="ja-JP" altLang="en-US" sz="800" dirty="0">
                <a:solidFill>
                  <a:srgbClr val="FF0000"/>
                </a:solidFill>
              </a:rPr>
              <a:t>棚の上</a:t>
            </a:r>
            <a:endParaRPr kumimoji="1" lang="en-US" altLang="ja-JP" sz="800" dirty="0">
              <a:solidFill>
                <a:srgbClr val="FF0000"/>
              </a:solidFill>
            </a:endParaRPr>
          </a:p>
          <a:p>
            <a:pPr algn="ctr"/>
            <a:r>
              <a:rPr kumimoji="1" lang="ja-JP" altLang="en-US" sz="800" dirty="0">
                <a:solidFill>
                  <a:srgbClr val="FF0000"/>
                </a:solidFill>
              </a:rPr>
              <a:t>積上禁止</a:t>
            </a:r>
          </a:p>
        </p:txBody>
      </p:sp>
      <p:cxnSp>
        <p:nvCxnSpPr>
          <p:cNvPr id="315" name="直線コネクタ 314"/>
          <p:cNvCxnSpPr/>
          <p:nvPr/>
        </p:nvCxnSpPr>
        <p:spPr>
          <a:xfrm flipH="1">
            <a:off x="5578265" y="5394212"/>
            <a:ext cx="430619" cy="443178"/>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18" name="直方体 317"/>
          <p:cNvSpPr/>
          <p:nvPr/>
        </p:nvSpPr>
        <p:spPr>
          <a:xfrm>
            <a:off x="8105916" y="5717785"/>
            <a:ext cx="670467" cy="518891"/>
          </a:xfrm>
          <a:prstGeom prst="cube">
            <a:avLst>
              <a:gd name="adj" fmla="val 36261"/>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9" name="直方体 318"/>
          <p:cNvSpPr/>
          <p:nvPr/>
        </p:nvSpPr>
        <p:spPr>
          <a:xfrm>
            <a:off x="8954946" y="5353196"/>
            <a:ext cx="670467" cy="518891"/>
          </a:xfrm>
          <a:prstGeom prst="cube">
            <a:avLst>
              <a:gd name="adj" fmla="val 36261"/>
            </a:avLst>
          </a:prstGeom>
          <a:solidFill>
            <a:schemeClr val="bg1">
              <a:lumMod val="6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0" name="直方体 319"/>
          <p:cNvSpPr/>
          <p:nvPr/>
        </p:nvSpPr>
        <p:spPr>
          <a:xfrm>
            <a:off x="8792655" y="5976214"/>
            <a:ext cx="670467" cy="518891"/>
          </a:xfrm>
          <a:prstGeom prst="cube">
            <a:avLst>
              <a:gd name="adj" fmla="val 36261"/>
            </a:avLst>
          </a:prstGeom>
          <a:solidFill>
            <a:schemeClr val="bg1">
              <a:lumMod val="6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1" name="テキスト ボックス 320"/>
          <p:cNvSpPr txBox="1"/>
          <p:nvPr/>
        </p:nvSpPr>
        <p:spPr>
          <a:xfrm>
            <a:off x="8072050" y="5976214"/>
            <a:ext cx="551891" cy="215444"/>
          </a:xfrm>
          <a:prstGeom prst="rect">
            <a:avLst/>
          </a:prstGeom>
          <a:noFill/>
        </p:spPr>
        <p:txBody>
          <a:bodyPr wrap="square" rtlCol="0">
            <a:spAutoFit/>
          </a:bodyPr>
          <a:lstStyle/>
          <a:p>
            <a:pPr algn="ctr"/>
            <a:r>
              <a:rPr kumimoji="1" lang="ja-JP" altLang="en-US" sz="800" b="1" dirty="0">
                <a:solidFill>
                  <a:schemeClr val="bg1"/>
                </a:solidFill>
              </a:rPr>
              <a:t>重量物</a:t>
            </a:r>
          </a:p>
        </p:txBody>
      </p:sp>
      <p:sp>
        <p:nvSpPr>
          <p:cNvPr id="322" name="テキスト ボックス 321"/>
          <p:cNvSpPr txBox="1"/>
          <p:nvPr/>
        </p:nvSpPr>
        <p:spPr>
          <a:xfrm>
            <a:off x="5441500" y="3756859"/>
            <a:ext cx="4280054" cy="830997"/>
          </a:xfrm>
          <a:prstGeom prst="rect">
            <a:avLst/>
          </a:prstGeom>
          <a:noFill/>
        </p:spPr>
        <p:txBody>
          <a:bodyPr wrap="square" rtlCol="0">
            <a:spAutoFit/>
          </a:bodyPr>
          <a:lstStyle/>
          <a:p>
            <a:r>
              <a:rPr kumimoji="1" lang="ja-JP" altLang="en-US" sz="1200" dirty="0"/>
              <a:t>倉庫内で荷を高く積上げ過ぎないように、積上げ高さの上限を壁に線で明示したり、棚上への積上げを禁止する表示を行った。</a:t>
            </a:r>
            <a:endParaRPr kumimoji="1" lang="en-US" altLang="ja-JP" sz="1200" dirty="0"/>
          </a:p>
          <a:p>
            <a:r>
              <a:rPr kumimoji="1" lang="ja-JP" altLang="en-US" sz="1200" dirty="0"/>
              <a:t>また、重量物はそれと分かる表示を行った。</a:t>
            </a:r>
          </a:p>
        </p:txBody>
      </p:sp>
      <p:sp>
        <p:nvSpPr>
          <p:cNvPr id="323" name="テキスト ボックス 322"/>
          <p:cNvSpPr txBox="1"/>
          <p:nvPr/>
        </p:nvSpPr>
        <p:spPr>
          <a:xfrm>
            <a:off x="7750072" y="103480"/>
            <a:ext cx="2013971" cy="400110"/>
          </a:xfrm>
          <a:prstGeom prst="rect">
            <a:avLst/>
          </a:prstGeom>
          <a:noFill/>
          <a:ln w="25400">
            <a:solidFill>
              <a:srgbClr val="FF0000"/>
            </a:solidFill>
          </a:ln>
        </p:spPr>
        <p:txBody>
          <a:bodyPr wrap="square" rtlCol="0">
            <a:spAutoFit/>
          </a:bodyPr>
          <a:lstStyle/>
          <a:p>
            <a:pPr algn="ctr"/>
            <a:r>
              <a:rPr kumimoji="1" lang="ja-JP" altLang="en-US" sz="2000" b="1" dirty="0">
                <a:solidFill>
                  <a:srgbClr val="FF0000"/>
                </a:solidFill>
              </a:rPr>
              <a:t>教育・管理用</a:t>
            </a:r>
          </a:p>
        </p:txBody>
      </p:sp>
      <p:grpSp>
        <p:nvGrpSpPr>
          <p:cNvPr id="229" name="グループ化 228"/>
          <p:cNvGrpSpPr/>
          <p:nvPr/>
        </p:nvGrpSpPr>
        <p:grpSpPr>
          <a:xfrm>
            <a:off x="402677" y="3717697"/>
            <a:ext cx="1890096" cy="1148438"/>
            <a:chOff x="402677" y="3717697"/>
            <a:chExt cx="1890096" cy="1148438"/>
          </a:xfrm>
        </p:grpSpPr>
        <p:sp>
          <p:nvSpPr>
            <p:cNvPr id="200" name="フローチャート: 論理積ゲート 199"/>
            <p:cNvSpPr/>
            <p:nvPr/>
          </p:nvSpPr>
          <p:spPr>
            <a:xfrm rot="5400000">
              <a:off x="852895" y="3357658"/>
              <a:ext cx="499509" cy="1265549"/>
            </a:xfrm>
            <a:prstGeom prst="flowChartDelay">
              <a:avLst/>
            </a:prstGeom>
            <a:gradFill flip="none" rotWithShape="1">
              <a:gsLst>
                <a:gs pos="40000">
                  <a:srgbClr val="BFB9A6"/>
                </a:gs>
                <a:gs pos="0">
                  <a:schemeClr val="bg1">
                    <a:lumMod val="50000"/>
                  </a:schemeClr>
                </a:gs>
                <a:gs pos="100000">
                  <a:schemeClr val="accent4">
                    <a:lumMod val="20000"/>
                    <a:lumOff val="80000"/>
                  </a:schemeClr>
                </a:gs>
              </a:gsLst>
              <a:lin ang="10800000" scaled="0"/>
              <a:tileRect/>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4" name="直線コネクタ 203"/>
            <p:cNvCxnSpPr/>
            <p:nvPr/>
          </p:nvCxnSpPr>
          <p:spPr>
            <a:xfrm flipV="1">
              <a:off x="792895" y="4856610"/>
              <a:ext cx="1323975" cy="952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236" name="グループ化 235"/>
            <p:cNvGrpSpPr/>
            <p:nvPr/>
          </p:nvGrpSpPr>
          <p:grpSpPr>
            <a:xfrm>
              <a:off x="1127012" y="3976604"/>
              <a:ext cx="339778" cy="883240"/>
              <a:chOff x="1433955" y="4094459"/>
              <a:chExt cx="339778" cy="883240"/>
            </a:xfrm>
          </p:grpSpPr>
          <p:sp>
            <p:nvSpPr>
              <p:cNvPr id="205" name="楕円 204"/>
              <p:cNvSpPr/>
              <p:nvPr/>
            </p:nvSpPr>
            <p:spPr>
              <a:xfrm rot="20784587">
                <a:off x="1578424" y="4094459"/>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6" name="角丸四角形 205"/>
              <p:cNvSpPr/>
              <p:nvPr/>
            </p:nvSpPr>
            <p:spPr>
              <a:xfrm rot="17069431">
                <a:off x="1469834" y="4346873"/>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7" name="フローチャート: 端子 206"/>
              <p:cNvSpPr/>
              <p:nvPr/>
            </p:nvSpPr>
            <p:spPr>
              <a:xfrm rot="6619802">
                <a:off x="1627594" y="4522933"/>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8" name="フローチャート: 端子 207"/>
              <p:cNvSpPr/>
              <p:nvPr/>
            </p:nvSpPr>
            <p:spPr>
              <a:xfrm rot="15097273">
                <a:off x="1630479" y="4364165"/>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9" name="フローチャート: 端子 208"/>
              <p:cNvSpPr/>
              <p:nvPr/>
            </p:nvSpPr>
            <p:spPr>
              <a:xfrm rot="6434962">
                <a:off x="1386407" y="4309637"/>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0" name="フローチャート: 端子 209"/>
              <p:cNvSpPr/>
              <p:nvPr/>
            </p:nvSpPr>
            <p:spPr>
              <a:xfrm rot="15158070">
                <a:off x="1600697" y="4834445"/>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1" name="フローチャート: 端子 210"/>
              <p:cNvSpPr/>
              <p:nvPr/>
            </p:nvSpPr>
            <p:spPr>
              <a:xfrm rot="15276847">
                <a:off x="1563314" y="469667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2" name="角丸四角形 211"/>
              <p:cNvSpPr/>
              <p:nvPr/>
            </p:nvSpPr>
            <p:spPr>
              <a:xfrm rot="15791415">
                <a:off x="1539313" y="4525250"/>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3" name="フローチャート: 端子 212"/>
              <p:cNvSpPr/>
              <p:nvPr/>
            </p:nvSpPr>
            <p:spPr>
              <a:xfrm rot="5602072">
                <a:off x="1453613" y="4702858"/>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4" name="フローチャート: 端子 213"/>
              <p:cNvSpPr/>
              <p:nvPr/>
            </p:nvSpPr>
            <p:spPr>
              <a:xfrm rot="20400507">
                <a:off x="1433955" y="4362408"/>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5" name="フローチャート: 端子 214"/>
              <p:cNvSpPr/>
              <p:nvPr/>
            </p:nvSpPr>
            <p:spPr>
              <a:xfrm rot="15617556">
                <a:off x="1460168" y="4832517"/>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16" name="正方形/長方形 215"/>
            <p:cNvSpPr/>
            <p:nvPr/>
          </p:nvSpPr>
          <p:spPr>
            <a:xfrm>
              <a:off x="402677" y="4511154"/>
              <a:ext cx="414033" cy="340079"/>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7" name="正方形/長方形 216"/>
            <p:cNvSpPr/>
            <p:nvPr/>
          </p:nvSpPr>
          <p:spPr>
            <a:xfrm>
              <a:off x="437706" y="4640924"/>
              <a:ext cx="343103" cy="193361"/>
            </a:xfrm>
            <a:prstGeom prst="rect">
              <a:avLst/>
            </a:prstGeom>
            <a:solidFill>
              <a:schemeClr val="tx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8" name="正方形/長方形 217"/>
            <p:cNvSpPr/>
            <p:nvPr/>
          </p:nvSpPr>
          <p:spPr>
            <a:xfrm>
              <a:off x="435028" y="4291257"/>
              <a:ext cx="343103" cy="193361"/>
            </a:xfrm>
            <a:prstGeom prst="rect">
              <a:avLst/>
            </a:prstGeom>
            <a:solidFill>
              <a:schemeClr val="tx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1" name="テキスト ボックス 220"/>
            <p:cNvSpPr txBox="1"/>
            <p:nvPr/>
          </p:nvSpPr>
          <p:spPr>
            <a:xfrm>
              <a:off x="1182952" y="3791250"/>
              <a:ext cx="356625" cy="230832"/>
            </a:xfrm>
            <a:prstGeom prst="rect">
              <a:avLst/>
            </a:prstGeom>
            <a:noFill/>
          </p:spPr>
          <p:txBody>
            <a:bodyPr wrap="square" rtlCol="0">
              <a:spAutoFit/>
            </a:bodyPr>
            <a:lstStyle/>
            <a:p>
              <a:pPr algn="ctr"/>
              <a:r>
                <a:rPr kumimoji="1" lang="ja-JP" altLang="en-US" sz="900" b="1" dirty="0">
                  <a:solidFill>
                    <a:schemeClr val="accent2"/>
                  </a:solidFill>
                  <a:latin typeface="ＭＳ ゴシック" panose="020B0609070205080204" pitchFamily="49" charset="-128"/>
                  <a:ea typeface="ＭＳ ゴシック" panose="020B0609070205080204" pitchFamily="49" charset="-128"/>
                </a:rPr>
                <a:t>！</a:t>
              </a:r>
            </a:p>
          </p:txBody>
        </p:sp>
        <p:sp>
          <p:nvSpPr>
            <p:cNvPr id="222" name="正方形/長方形 221"/>
            <p:cNvSpPr/>
            <p:nvPr/>
          </p:nvSpPr>
          <p:spPr>
            <a:xfrm>
              <a:off x="402677" y="4169592"/>
              <a:ext cx="414033" cy="340079"/>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3" name="フローチャート: 磁気ディスク 222"/>
            <p:cNvSpPr/>
            <p:nvPr/>
          </p:nvSpPr>
          <p:spPr>
            <a:xfrm>
              <a:off x="980180" y="3778107"/>
              <a:ext cx="222898" cy="49120"/>
            </a:xfrm>
            <a:prstGeom prst="flowChartMagneticDisk">
              <a:avLst/>
            </a:prstGeom>
            <a:solidFill>
              <a:schemeClr val="accent4">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4" name="テキスト ボックス 223"/>
            <p:cNvSpPr txBox="1"/>
            <p:nvPr/>
          </p:nvSpPr>
          <p:spPr>
            <a:xfrm rot="10800000">
              <a:off x="786337" y="3809920"/>
              <a:ext cx="617582" cy="207779"/>
            </a:xfrm>
            <a:prstGeom prst="rect">
              <a:avLst/>
            </a:prstGeom>
            <a:noFill/>
          </p:spPr>
          <p:txBody>
            <a:bodyPr wrap="square" rtlCol="0">
              <a:spAutoFit/>
            </a:bodyPr>
            <a:lstStyle/>
            <a:p>
              <a:pPr algn="ctr"/>
              <a:r>
                <a:rPr kumimoji="1" lang="ja-JP" altLang="en-US" sz="700" b="1" dirty="0">
                  <a:solidFill>
                    <a:schemeClr val="accent4">
                      <a:lumMod val="75000"/>
                    </a:schemeClr>
                  </a:solidFill>
                  <a:latin typeface="ＭＳ ゴシック" panose="020B0609070205080204" pitchFamily="49" charset="-128"/>
                  <a:ea typeface="ＭＳ ゴシック" panose="020B0609070205080204" pitchFamily="49" charset="-128"/>
                </a:rPr>
                <a:t>＼｜／</a:t>
              </a:r>
            </a:p>
          </p:txBody>
        </p:sp>
        <p:sp>
          <p:nvSpPr>
            <p:cNvPr id="237" name="雲形吹き出し 236"/>
            <p:cNvSpPr/>
            <p:nvPr/>
          </p:nvSpPr>
          <p:spPr>
            <a:xfrm>
              <a:off x="1519327" y="3717697"/>
              <a:ext cx="773446" cy="643629"/>
            </a:xfrm>
            <a:prstGeom prst="cloudCallout">
              <a:avLst>
                <a:gd name="adj1" fmla="val -60463"/>
                <a:gd name="adj2" fmla="val 320"/>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0" name="下矢印 239"/>
            <p:cNvSpPr/>
            <p:nvPr/>
          </p:nvSpPr>
          <p:spPr>
            <a:xfrm>
              <a:off x="1860161" y="3983383"/>
              <a:ext cx="75793" cy="109529"/>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26" name="グループ化 225"/>
            <p:cNvGrpSpPr/>
            <p:nvPr/>
          </p:nvGrpSpPr>
          <p:grpSpPr>
            <a:xfrm>
              <a:off x="1839347" y="3764480"/>
              <a:ext cx="113448" cy="194475"/>
              <a:chOff x="4640238" y="3484141"/>
              <a:chExt cx="113448" cy="194475"/>
            </a:xfrm>
          </p:grpSpPr>
          <p:sp>
            <p:nvSpPr>
              <p:cNvPr id="225" name="楕円 224"/>
              <p:cNvSpPr/>
              <p:nvPr/>
            </p:nvSpPr>
            <p:spPr>
              <a:xfrm>
                <a:off x="4640238" y="3546051"/>
                <a:ext cx="113448" cy="132565"/>
              </a:xfrm>
              <a:prstGeom prst="ellipse">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フローチャート: 論理積ゲート 3"/>
              <p:cNvSpPr/>
              <p:nvPr/>
            </p:nvSpPr>
            <p:spPr>
              <a:xfrm rot="16200000">
                <a:off x="4654301" y="3492868"/>
                <a:ext cx="79802" cy="62347"/>
              </a:xfrm>
              <a:prstGeom prst="flowChartDelay">
                <a:avLst/>
              </a:prstGeom>
              <a:pattFill prst="narHorz">
                <a:fgClr>
                  <a:schemeClr val="bg1">
                    <a:lumMod val="50000"/>
                  </a:schemeClr>
                </a:fgClr>
                <a:bgClr>
                  <a:schemeClr val="bg1">
                    <a:lumMod val="85000"/>
                  </a:schemeClr>
                </a:bgClr>
              </a:patt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83" name="グループ化 282"/>
            <p:cNvGrpSpPr/>
            <p:nvPr/>
          </p:nvGrpSpPr>
          <p:grpSpPr>
            <a:xfrm>
              <a:off x="1839921" y="4118255"/>
              <a:ext cx="113448" cy="194475"/>
              <a:chOff x="4640238" y="3484141"/>
              <a:chExt cx="113448" cy="194475"/>
            </a:xfrm>
          </p:grpSpPr>
          <p:sp>
            <p:nvSpPr>
              <p:cNvPr id="284" name="楕円 283"/>
              <p:cNvSpPr/>
              <p:nvPr/>
            </p:nvSpPr>
            <p:spPr>
              <a:xfrm>
                <a:off x="4640238" y="3546051"/>
                <a:ext cx="113448" cy="132565"/>
              </a:xfrm>
              <a:prstGeom prst="ellipse">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5" name="フローチャート: 論理積ゲート 284"/>
              <p:cNvSpPr/>
              <p:nvPr/>
            </p:nvSpPr>
            <p:spPr>
              <a:xfrm rot="16200000">
                <a:off x="4654301" y="3492868"/>
                <a:ext cx="79802" cy="62347"/>
              </a:xfrm>
              <a:prstGeom prst="flowChartDelay">
                <a:avLst/>
              </a:prstGeom>
              <a:pattFill prst="narHorz">
                <a:fgClr>
                  <a:schemeClr val="bg1">
                    <a:lumMod val="50000"/>
                  </a:schemeClr>
                </a:fgClr>
                <a:bgClr>
                  <a:schemeClr val="bg1">
                    <a:lumMod val="85000"/>
                  </a:schemeClr>
                </a:bgClr>
              </a:patt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41" name="乗算 240"/>
            <p:cNvSpPr/>
            <p:nvPr/>
          </p:nvSpPr>
          <p:spPr>
            <a:xfrm>
              <a:off x="1804824" y="3793033"/>
              <a:ext cx="205833" cy="203556"/>
            </a:xfrm>
            <a:prstGeom prst="mathMultiply">
              <a:avLst>
                <a:gd name="adj1" fmla="val 11821"/>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7" name="右大かっこ 226"/>
            <p:cNvSpPr/>
            <p:nvPr/>
          </p:nvSpPr>
          <p:spPr>
            <a:xfrm rot="5400000">
              <a:off x="1875151" y="4203434"/>
              <a:ext cx="45719" cy="45719"/>
            </a:xfrm>
            <a:prstGeom prst="rightBracket">
              <a:avLst/>
            </a:prstGeom>
            <a:ln>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extLst>
      <p:ext uri="{BB962C8B-B14F-4D97-AF65-F5344CB8AC3E}">
        <p14:creationId xmlns:p14="http://schemas.microsoft.com/office/powerpoint/2010/main" val="3522156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直方体 14"/>
          <p:cNvSpPr/>
          <p:nvPr/>
        </p:nvSpPr>
        <p:spPr>
          <a:xfrm rot="16200000">
            <a:off x="9247397" y="1463403"/>
            <a:ext cx="1159340" cy="859801"/>
          </a:xfrm>
          <a:prstGeom prst="cube">
            <a:avLst>
              <a:gd name="adj" fmla="val 41284"/>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直線コネクタ 16"/>
          <p:cNvCxnSpPr>
            <a:endCxn id="201" idx="0"/>
          </p:cNvCxnSpPr>
          <p:nvPr/>
        </p:nvCxnSpPr>
        <p:spPr>
          <a:xfrm flipH="1" flipV="1">
            <a:off x="9428231" y="2209491"/>
            <a:ext cx="317239" cy="73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8" name="グループ化 7"/>
          <p:cNvGrpSpPr/>
          <p:nvPr/>
        </p:nvGrpSpPr>
        <p:grpSpPr>
          <a:xfrm>
            <a:off x="8049814" y="1619450"/>
            <a:ext cx="493163" cy="906318"/>
            <a:chOff x="7342934" y="1450672"/>
            <a:chExt cx="493163" cy="906318"/>
          </a:xfrm>
        </p:grpSpPr>
        <p:sp>
          <p:nvSpPr>
            <p:cNvPr id="184" name="楕円 183"/>
            <p:cNvSpPr/>
            <p:nvPr/>
          </p:nvSpPr>
          <p:spPr>
            <a:xfrm rot="20784587">
              <a:off x="7359977" y="1450672"/>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5" name="角丸四角形 184"/>
            <p:cNvSpPr/>
            <p:nvPr/>
          </p:nvSpPr>
          <p:spPr>
            <a:xfrm rot="16200000">
              <a:off x="7295849" y="1707466"/>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6" name="フローチャート: 端子 185"/>
            <p:cNvSpPr/>
            <p:nvPr/>
          </p:nvSpPr>
          <p:spPr>
            <a:xfrm rot="10611260">
              <a:off x="7629121" y="1750029"/>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7" name="フローチャート: 端子 186"/>
            <p:cNvSpPr/>
            <p:nvPr/>
          </p:nvSpPr>
          <p:spPr>
            <a:xfrm rot="12693038">
              <a:off x="7483797" y="1703679"/>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8" name="フローチャート: 端子 187"/>
            <p:cNvSpPr/>
            <p:nvPr/>
          </p:nvSpPr>
          <p:spPr>
            <a:xfrm rot="14598624">
              <a:off x="7435612" y="206121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9" name="角丸四角形 188"/>
            <p:cNvSpPr/>
            <p:nvPr/>
          </p:nvSpPr>
          <p:spPr>
            <a:xfrm rot="16407010">
              <a:off x="7396475" y="1903252"/>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0" name="フローチャート: 端子 189"/>
            <p:cNvSpPr/>
            <p:nvPr/>
          </p:nvSpPr>
          <p:spPr>
            <a:xfrm rot="17258091">
              <a:off x="7437093" y="2215296"/>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フローチャート: 端子 190"/>
            <p:cNvSpPr/>
            <p:nvPr/>
          </p:nvSpPr>
          <p:spPr>
            <a:xfrm rot="18721055">
              <a:off x="7282801" y="2206456"/>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2" name="フローチャート: 端子 191"/>
            <p:cNvSpPr/>
            <p:nvPr/>
          </p:nvSpPr>
          <p:spPr>
            <a:xfrm rot="15358583">
              <a:off x="7329121" y="2074596"/>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4" name="円形吹き出し 13"/>
          <p:cNvSpPr/>
          <p:nvPr/>
        </p:nvSpPr>
        <p:spPr>
          <a:xfrm>
            <a:off x="7286341" y="1972609"/>
            <a:ext cx="837489" cy="510139"/>
          </a:xfrm>
          <a:prstGeom prst="wedgeEllipseCallout">
            <a:avLst>
              <a:gd name="adj1" fmla="val 82859"/>
              <a:gd name="adj2" fmla="val -44329"/>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8" name="角丸四角形 167"/>
          <p:cNvSpPr/>
          <p:nvPr/>
        </p:nvSpPr>
        <p:spPr>
          <a:xfrm>
            <a:off x="5372100" y="3479860"/>
            <a:ext cx="4392613" cy="3276540"/>
          </a:xfrm>
          <a:prstGeom prst="roundRect">
            <a:avLst>
              <a:gd name="adj" fmla="val 6977"/>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37319" y="516020"/>
            <a:ext cx="3383803" cy="276999"/>
          </a:xfrm>
          <a:prstGeom prst="rect">
            <a:avLst/>
          </a:prstGeom>
          <a:noFill/>
        </p:spPr>
        <p:txBody>
          <a:bodyPr wrap="square" rtlCol="0">
            <a:spAutoFit/>
          </a:bodyPr>
          <a:lstStyle/>
          <a:p>
            <a:r>
              <a:rPr kumimoji="1" lang="en-US" altLang="ja-JP" sz="1200" b="1" dirty="0"/>
              <a:t>【</a:t>
            </a:r>
            <a:r>
              <a:rPr kumimoji="1" lang="ja-JP" altLang="en-US" sz="1200" b="1" dirty="0"/>
              <a:t>災害事例</a:t>
            </a:r>
            <a:r>
              <a:rPr kumimoji="1" lang="en-US" altLang="ja-JP" sz="1200" b="1" dirty="0"/>
              <a:t>】</a:t>
            </a:r>
            <a:r>
              <a:rPr kumimoji="1" lang="ja-JP" altLang="en-US" sz="1200" b="1" dirty="0"/>
              <a:t>（イメージ図）</a:t>
            </a:r>
            <a:endParaRPr kumimoji="1" lang="en-US" altLang="ja-JP" sz="1200" b="1" dirty="0"/>
          </a:p>
        </p:txBody>
      </p:sp>
      <p:sp>
        <p:nvSpPr>
          <p:cNvPr id="6" name="テキスト ボックス 5"/>
          <p:cNvSpPr txBox="1"/>
          <p:nvPr/>
        </p:nvSpPr>
        <p:spPr>
          <a:xfrm>
            <a:off x="137319" y="3479860"/>
            <a:ext cx="3997953" cy="276999"/>
          </a:xfrm>
          <a:prstGeom prst="rect">
            <a:avLst/>
          </a:prstGeom>
          <a:noFill/>
        </p:spPr>
        <p:txBody>
          <a:bodyPr wrap="square" rtlCol="0">
            <a:spAutoFit/>
          </a:bodyPr>
          <a:lstStyle/>
          <a:p>
            <a:r>
              <a:rPr kumimoji="1" lang="en-US" altLang="ja-JP" sz="1200" b="1" dirty="0"/>
              <a:t>【</a:t>
            </a:r>
            <a:r>
              <a:rPr kumimoji="1" lang="ja-JP" altLang="en-US" sz="1200" b="1" dirty="0"/>
              <a:t>労働災害防止のための一般的な注意事項</a:t>
            </a:r>
            <a:r>
              <a:rPr kumimoji="1" lang="en-US" altLang="ja-JP" sz="1200" b="1" dirty="0"/>
              <a:t>】</a:t>
            </a:r>
          </a:p>
        </p:txBody>
      </p:sp>
      <p:sp>
        <p:nvSpPr>
          <p:cNvPr id="7" name="テキスト ボックス 6"/>
          <p:cNvSpPr txBox="1"/>
          <p:nvPr/>
        </p:nvSpPr>
        <p:spPr>
          <a:xfrm>
            <a:off x="5383797" y="3494385"/>
            <a:ext cx="3997953" cy="276999"/>
          </a:xfrm>
          <a:prstGeom prst="rect">
            <a:avLst/>
          </a:prstGeom>
          <a:noFill/>
        </p:spPr>
        <p:txBody>
          <a:bodyPr wrap="square" rtlCol="0">
            <a:spAutoFit/>
          </a:bodyPr>
          <a:lstStyle/>
          <a:p>
            <a:r>
              <a:rPr kumimoji="1" lang="en-US" altLang="ja-JP" sz="1200" b="1" dirty="0"/>
              <a:t>【</a:t>
            </a:r>
            <a:r>
              <a:rPr kumimoji="1" lang="ja-JP" altLang="en-US" sz="1200" b="1" dirty="0"/>
              <a:t>好事例等</a:t>
            </a:r>
            <a:r>
              <a:rPr kumimoji="1" lang="en-US" altLang="ja-JP" sz="1200" b="1" dirty="0"/>
              <a:t>】</a:t>
            </a:r>
          </a:p>
        </p:txBody>
      </p:sp>
      <p:sp>
        <p:nvSpPr>
          <p:cNvPr id="9" name="テキスト ボックス 8"/>
          <p:cNvSpPr txBox="1"/>
          <p:nvPr/>
        </p:nvSpPr>
        <p:spPr>
          <a:xfrm>
            <a:off x="137319" y="115910"/>
            <a:ext cx="4795288" cy="400110"/>
          </a:xfrm>
          <a:prstGeom prst="rect">
            <a:avLst/>
          </a:prstGeom>
          <a:solidFill>
            <a:schemeClr val="bg1">
              <a:lumMod val="95000"/>
            </a:schemeClr>
          </a:solidFill>
          <a:ln w="25400">
            <a:solidFill>
              <a:schemeClr val="tx1"/>
            </a:solidFill>
          </a:ln>
        </p:spPr>
        <p:txBody>
          <a:bodyPr wrap="square" rtlCol="0">
            <a:spAutoFit/>
          </a:bodyPr>
          <a:lstStyle/>
          <a:p>
            <a:r>
              <a:rPr kumimoji="1" lang="ja-JP" altLang="en-US" sz="2000" b="1" dirty="0"/>
              <a:t>Ｅ　プラットホーム・屋外作業場</a:t>
            </a:r>
          </a:p>
        </p:txBody>
      </p:sp>
      <p:sp>
        <p:nvSpPr>
          <p:cNvPr id="52" name="角丸四角形吹き出し 51"/>
          <p:cNvSpPr/>
          <p:nvPr/>
        </p:nvSpPr>
        <p:spPr>
          <a:xfrm>
            <a:off x="1792754" y="1083963"/>
            <a:ext cx="2762454" cy="627255"/>
          </a:xfrm>
          <a:prstGeom prst="wedgeRoundRectCallout">
            <a:avLst>
              <a:gd name="adj1" fmla="val -59106"/>
              <a:gd name="adj2" fmla="val 20190"/>
              <a:gd name="adj3" fmla="val 1666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p:cNvSpPr txBox="1"/>
          <p:nvPr/>
        </p:nvSpPr>
        <p:spPr>
          <a:xfrm>
            <a:off x="1911561" y="1160387"/>
            <a:ext cx="2693197" cy="461665"/>
          </a:xfrm>
          <a:prstGeom prst="rect">
            <a:avLst/>
          </a:prstGeom>
          <a:noFill/>
        </p:spPr>
        <p:txBody>
          <a:bodyPr wrap="square" rtlCol="0">
            <a:spAutoFit/>
          </a:bodyPr>
          <a:lstStyle/>
          <a:p>
            <a:r>
              <a:rPr kumimoji="1" lang="ja-JP" altLang="en-US" sz="1200" dirty="0"/>
              <a:t>移動中に階段上に残っていた油で体勢を崩し、階段から滑り落ちた。</a:t>
            </a:r>
          </a:p>
        </p:txBody>
      </p:sp>
      <p:grpSp>
        <p:nvGrpSpPr>
          <p:cNvPr id="54" name="グループ化 53"/>
          <p:cNvGrpSpPr/>
          <p:nvPr/>
        </p:nvGrpSpPr>
        <p:grpSpPr>
          <a:xfrm>
            <a:off x="313444" y="730069"/>
            <a:ext cx="1316998" cy="1406370"/>
            <a:chOff x="5524073" y="1445643"/>
            <a:chExt cx="1316998" cy="1406370"/>
          </a:xfrm>
        </p:grpSpPr>
        <p:grpSp>
          <p:nvGrpSpPr>
            <p:cNvPr id="55" name="グループ化 54"/>
            <p:cNvGrpSpPr/>
            <p:nvPr/>
          </p:nvGrpSpPr>
          <p:grpSpPr>
            <a:xfrm>
              <a:off x="6204810" y="1594714"/>
              <a:ext cx="460199" cy="827349"/>
              <a:chOff x="6612258" y="1528614"/>
              <a:chExt cx="460199" cy="827349"/>
            </a:xfrm>
          </p:grpSpPr>
          <p:sp>
            <p:nvSpPr>
              <p:cNvPr id="83" name="楕円 82"/>
              <p:cNvSpPr/>
              <p:nvPr/>
            </p:nvSpPr>
            <p:spPr>
              <a:xfrm rot="20784587">
                <a:off x="6625898" y="1528614"/>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角丸四角形 83"/>
              <p:cNvSpPr/>
              <p:nvPr/>
            </p:nvSpPr>
            <p:spPr>
              <a:xfrm rot="14968461">
                <a:off x="6665351" y="1761989"/>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フローチャート: 端子 84"/>
              <p:cNvSpPr/>
              <p:nvPr/>
            </p:nvSpPr>
            <p:spPr>
              <a:xfrm rot="17546192">
                <a:off x="6617677" y="1777219"/>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フローチャート: 端子 85"/>
              <p:cNvSpPr/>
              <p:nvPr/>
            </p:nvSpPr>
            <p:spPr>
              <a:xfrm rot="7940982">
                <a:off x="6548536" y="1903473"/>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フローチャート: 端子 86"/>
              <p:cNvSpPr/>
              <p:nvPr/>
            </p:nvSpPr>
            <p:spPr>
              <a:xfrm rot="12791265">
                <a:off x="6803033" y="172450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フローチャート: 端子 87"/>
              <p:cNvSpPr/>
              <p:nvPr/>
            </p:nvSpPr>
            <p:spPr>
              <a:xfrm rot="14838429">
                <a:off x="6888370" y="1822563"/>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フローチャート: 端子 88"/>
              <p:cNvSpPr/>
              <p:nvPr/>
            </p:nvSpPr>
            <p:spPr>
              <a:xfrm rot="14512915">
                <a:off x="6845076" y="208055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角丸四角形 89"/>
              <p:cNvSpPr/>
              <p:nvPr/>
            </p:nvSpPr>
            <p:spPr>
              <a:xfrm rot="15730156">
                <a:off x="6816934" y="1930475"/>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フローチャート: 端子 90"/>
              <p:cNvSpPr/>
              <p:nvPr/>
            </p:nvSpPr>
            <p:spPr>
              <a:xfrm rot="13749152">
                <a:off x="6930763" y="2189568"/>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フローチャート: 端子 91"/>
              <p:cNvSpPr/>
              <p:nvPr/>
            </p:nvSpPr>
            <p:spPr>
              <a:xfrm rot="17560638">
                <a:off x="6750362" y="2046720"/>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フローチャート: 端子 92"/>
              <p:cNvSpPr/>
              <p:nvPr/>
            </p:nvSpPr>
            <p:spPr>
              <a:xfrm rot="16226032">
                <a:off x="6713625" y="2212709"/>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56" name="直線コネクタ 55"/>
            <p:cNvCxnSpPr/>
            <p:nvPr/>
          </p:nvCxnSpPr>
          <p:spPr>
            <a:xfrm>
              <a:off x="6553529" y="2383980"/>
              <a:ext cx="167310" cy="828"/>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57" name="グループ化 56"/>
            <p:cNvGrpSpPr/>
            <p:nvPr/>
          </p:nvGrpSpPr>
          <p:grpSpPr>
            <a:xfrm>
              <a:off x="5524073" y="2211303"/>
              <a:ext cx="759270" cy="632344"/>
              <a:chOff x="6411654" y="1641304"/>
              <a:chExt cx="759270" cy="632344"/>
            </a:xfrm>
            <a:solidFill>
              <a:schemeClr val="bg1">
                <a:lumMod val="65000"/>
              </a:schemeClr>
            </a:solidFill>
          </p:grpSpPr>
          <p:sp>
            <p:nvSpPr>
              <p:cNvPr id="72" name="楕円 71"/>
              <p:cNvSpPr/>
              <p:nvPr/>
            </p:nvSpPr>
            <p:spPr>
              <a:xfrm>
                <a:off x="6853701" y="1641304"/>
                <a:ext cx="183900" cy="170563"/>
              </a:xfrm>
              <a:prstGeom prst="ellipse">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角丸四角形 72"/>
              <p:cNvSpPr/>
              <p:nvPr/>
            </p:nvSpPr>
            <p:spPr>
              <a:xfrm rot="17868975">
                <a:off x="6727452" y="1851798"/>
                <a:ext cx="303149" cy="180524"/>
              </a:xfrm>
              <a:prstGeom prst="roundRect">
                <a:avLst>
                  <a:gd name="adj" fmla="val 28667"/>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フローチャート: 端子 73"/>
              <p:cNvSpPr/>
              <p:nvPr/>
            </p:nvSpPr>
            <p:spPr>
              <a:xfrm rot="20644455">
                <a:off x="6734157" y="1856314"/>
                <a:ext cx="194724" cy="80225"/>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フローチャート: 端子 74"/>
              <p:cNvSpPr/>
              <p:nvPr/>
            </p:nvSpPr>
            <p:spPr>
              <a:xfrm rot="12234329">
                <a:off x="6588456" y="1839067"/>
                <a:ext cx="194724" cy="80225"/>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フローチャート: 端子 75"/>
              <p:cNvSpPr/>
              <p:nvPr/>
            </p:nvSpPr>
            <p:spPr>
              <a:xfrm rot="17551157">
                <a:off x="7033450" y="1728701"/>
                <a:ext cx="194724" cy="80225"/>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フローチャート: 端子 76"/>
              <p:cNvSpPr/>
              <p:nvPr/>
            </p:nvSpPr>
            <p:spPr>
              <a:xfrm rot="9177876">
                <a:off x="6932227" y="1834003"/>
                <a:ext cx="194724" cy="80225"/>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フローチャート: 端子 77"/>
              <p:cNvSpPr/>
              <p:nvPr/>
            </p:nvSpPr>
            <p:spPr>
              <a:xfrm rot="1337680">
                <a:off x="6411654" y="2055967"/>
                <a:ext cx="194724" cy="80225"/>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角丸四角形 78"/>
              <p:cNvSpPr/>
              <p:nvPr/>
            </p:nvSpPr>
            <p:spPr>
              <a:xfrm rot="19479263">
                <a:off x="6702997" y="1994489"/>
                <a:ext cx="122592" cy="180524"/>
              </a:xfrm>
              <a:prstGeom prst="roundRect">
                <a:avLst>
                  <a:gd name="adj" fmla="val 28667"/>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フローチャート: 端子 79"/>
              <p:cNvSpPr/>
              <p:nvPr/>
            </p:nvSpPr>
            <p:spPr>
              <a:xfrm rot="20701854">
                <a:off x="6458865" y="2193423"/>
                <a:ext cx="194724" cy="80225"/>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フローチャート: 端子 80"/>
              <p:cNvSpPr/>
              <p:nvPr/>
            </p:nvSpPr>
            <p:spPr>
              <a:xfrm rot="9094950">
                <a:off x="6598380" y="2138211"/>
                <a:ext cx="194724" cy="80225"/>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フローチャート: 端子 81"/>
              <p:cNvSpPr/>
              <p:nvPr/>
            </p:nvSpPr>
            <p:spPr>
              <a:xfrm rot="21044780">
                <a:off x="6557377" y="2055968"/>
                <a:ext cx="194724" cy="80225"/>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8" name="涙形 57"/>
            <p:cNvSpPr/>
            <p:nvPr/>
          </p:nvSpPr>
          <p:spPr>
            <a:xfrm rot="5938438">
              <a:off x="6596107" y="2222963"/>
              <a:ext cx="87289" cy="110290"/>
            </a:xfrm>
            <a:prstGeom prst="teardrop">
              <a:avLst>
                <a:gd name="adj" fmla="val 162039"/>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涙形 58"/>
            <p:cNvSpPr/>
            <p:nvPr/>
          </p:nvSpPr>
          <p:spPr>
            <a:xfrm rot="4150103">
              <a:off x="6477560" y="2282574"/>
              <a:ext cx="87289" cy="110290"/>
            </a:xfrm>
            <a:prstGeom prst="teardrop">
              <a:avLst>
                <a:gd name="adj" fmla="val 162039"/>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爆発 2 59"/>
            <p:cNvSpPr/>
            <p:nvPr/>
          </p:nvSpPr>
          <p:spPr>
            <a:xfrm>
              <a:off x="5835699" y="2579633"/>
              <a:ext cx="245894" cy="172294"/>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p:cNvSpPr txBox="1"/>
            <p:nvPr/>
          </p:nvSpPr>
          <p:spPr>
            <a:xfrm>
              <a:off x="6223489" y="2108314"/>
              <a:ext cx="617582" cy="207779"/>
            </a:xfrm>
            <a:prstGeom prst="rect">
              <a:avLst/>
            </a:prstGeom>
            <a:noFill/>
          </p:spPr>
          <p:txBody>
            <a:bodyPr wrap="square" rtlCol="0">
              <a:spAutoFit/>
            </a:bodyPr>
            <a:lstStyle/>
            <a:p>
              <a:pPr algn="ctr"/>
              <a:r>
                <a:rPr kumimoji="1" lang="ja-JP" altLang="en-US" sz="700" b="1" dirty="0">
                  <a:solidFill>
                    <a:schemeClr val="accent2"/>
                  </a:solidFill>
                  <a:latin typeface="ＭＳ ゴシック" panose="020B0609070205080204" pitchFamily="49" charset="-128"/>
                  <a:ea typeface="ＭＳ ゴシック" panose="020B0609070205080204" pitchFamily="49" charset="-128"/>
                </a:rPr>
                <a:t>＼｜／</a:t>
              </a:r>
            </a:p>
          </p:txBody>
        </p:sp>
        <p:sp>
          <p:nvSpPr>
            <p:cNvPr id="62" name="テキスト ボックス 61"/>
            <p:cNvSpPr txBox="1"/>
            <p:nvPr/>
          </p:nvSpPr>
          <p:spPr>
            <a:xfrm>
              <a:off x="6031979" y="1445643"/>
              <a:ext cx="356625" cy="230832"/>
            </a:xfrm>
            <a:prstGeom prst="rect">
              <a:avLst/>
            </a:prstGeom>
            <a:noFill/>
          </p:spPr>
          <p:txBody>
            <a:bodyPr wrap="square" rtlCol="0">
              <a:spAutoFit/>
            </a:bodyPr>
            <a:lstStyle/>
            <a:p>
              <a:pPr algn="ctr"/>
              <a:r>
                <a:rPr kumimoji="1" lang="ja-JP" altLang="en-US" sz="900" b="1" dirty="0">
                  <a:solidFill>
                    <a:schemeClr val="accent2"/>
                  </a:solidFill>
                  <a:latin typeface="ＭＳ ゴシック" panose="020B0609070205080204" pitchFamily="49" charset="-128"/>
                  <a:ea typeface="ＭＳ ゴシック" panose="020B0609070205080204" pitchFamily="49" charset="-128"/>
                </a:rPr>
                <a:t>！</a:t>
              </a:r>
            </a:p>
          </p:txBody>
        </p:sp>
        <p:cxnSp>
          <p:nvCxnSpPr>
            <p:cNvPr id="63" name="直線コネクタ 62"/>
            <p:cNvCxnSpPr/>
            <p:nvPr/>
          </p:nvCxnSpPr>
          <p:spPr>
            <a:xfrm>
              <a:off x="6559307" y="2386981"/>
              <a:ext cx="0" cy="96326"/>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6393774" y="2483307"/>
              <a:ext cx="167310" cy="828"/>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a:off x="6396994" y="2483307"/>
              <a:ext cx="0" cy="96326"/>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a:off x="6235784" y="2584290"/>
              <a:ext cx="167310" cy="828"/>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7" name="直線コネクタ 66"/>
            <p:cNvCxnSpPr/>
            <p:nvPr/>
          </p:nvCxnSpPr>
          <p:spPr>
            <a:xfrm>
              <a:off x="6235784" y="2579633"/>
              <a:ext cx="0" cy="96326"/>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6068365" y="2674466"/>
              <a:ext cx="167310" cy="828"/>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6071940" y="2667116"/>
              <a:ext cx="0" cy="96326"/>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5911899" y="2755687"/>
              <a:ext cx="167310" cy="828"/>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a:off x="5911899" y="2755687"/>
              <a:ext cx="0" cy="96326"/>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94" name="グループ化 93"/>
          <p:cNvGrpSpPr/>
          <p:nvPr/>
        </p:nvGrpSpPr>
        <p:grpSpPr>
          <a:xfrm>
            <a:off x="137319" y="2178487"/>
            <a:ext cx="4477075" cy="1270773"/>
            <a:chOff x="5237811" y="2717579"/>
            <a:chExt cx="4477075" cy="1270773"/>
          </a:xfrm>
        </p:grpSpPr>
        <p:cxnSp>
          <p:nvCxnSpPr>
            <p:cNvPr id="95" name="直線コネクタ 94"/>
            <p:cNvCxnSpPr/>
            <p:nvPr/>
          </p:nvCxnSpPr>
          <p:spPr>
            <a:xfrm flipV="1">
              <a:off x="7767688" y="3558588"/>
              <a:ext cx="1886853" cy="26166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6" name="楕円 95"/>
            <p:cNvSpPr/>
            <p:nvPr/>
          </p:nvSpPr>
          <p:spPr>
            <a:xfrm rot="20493709">
              <a:off x="9180933" y="2717579"/>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角丸四角形 96"/>
            <p:cNvSpPr/>
            <p:nvPr/>
          </p:nvSpPr>
          <p:spPr>
            <a:xfrm rot="15243084">
              <a:off x="9203803" y="2948835"/>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フローチャート: 端子 97"/>
            <p:cNvSpPr/>
            <p:nvPr/>
          </p:nvSpPr>
          <p:spPr>
            <a:xfrm rot="14800061">
              <a:off x="9440867" y="306521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フローチャート: 端子 98"/>
            <p:cNvSpPr/>
            <p:nvPr/>
          </p:nvSpPr>
          <p:spPr>
            <a:xfrm rot="7695103">
              <a:off x="9139978" y="3119769"/>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フローチャート: 端子 99"/>
            <p:cNvSpPr/>
            <p:nvPr/>
          </p:nvSpPr>
          <p:spPr>
            <a:xfrm rot="7683793">
              <a:off x="9233571" y="298792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フローチャート: 端子 100"/>
            <p:cNvSpPr/>
            <p:nvPr/>
          </p:nvSpPr>
          <p:spPr>
            <a:xfrm rot="15419085">
              <a:off x="9358015" y="332290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フローチャート: 端子 101"/>
            <p:cNvSpPr/>
            <p:nvPr/>
          </p:nvSpPr>
          <p:spPr>
            <a:xfrm rot="13306969">
              <a:off x="9424421" y="3438275"/>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角丸四角形 102"/>
            <p:cNvSpPr/>
            <p:nvPr/>
          </p:nvSpPr>
          <p:spPr>
            <a:xfrm rot="15909122">
              <a:off x="9347712" y="3149588"/>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フローチャート: 端子 103"/>
            <p:cNvSpPr/>
            <p:nvPr/>
          </p:nvSpPr>
          <p:spPr>
            <a:xfrm rot="6814895">
              <a:off x="9244801" y="3326345"/>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フローチャート: 端子 104"/>
            <p:cNvSpPr/>
            <p:nvPr/>
          </p:nvSpPr>
          <p:spPr>
            <a:xfrm rot="13054888">
              <a:off x="9338597" y="2928178"/>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フローチャート: 端子 105"/>
            <p:cNvSpPr/>
            <p:nvPr/>
          </p:nvSpPr>
          <p:spPr>
            <a:xfrm rot="16498177">
              <a:off x="9205876" y="345502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角丸四角形吹き出し 106"/>
            <p:cNvSpPr/>
            <p:nvPr/>
          </p:nvSpPr>
          <p:spPr>
            <a:xfrm>
              <a:off x="5252113" y="2923427"/>
              <a:ext cx="2696190" cy="660111"/>
            </a:xfrm>
            <a:prstGeom prst="wedgeRoundRectCallout">
              <a:avLst>
                <a:gd name="adj1" fmla="val 60807"/>
                <a:gd name="adj2" fmla="val -8615"/>
                <a:gd name="adj3" fmla="val 1666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テキスト ボックス 107"/>
            <p:cNvSpPr txBox="1"/>
            <p:nvPr/>
          </p:nvSpPr>
          <p:spPr>
            <a:xfrm>
              <a:off x="5237811" y="2937358"/>
              <a:ext cx="2693197" cy="646331"/>
            </a:xfrm>
            <a:prstGeom prst="rect">
              <a:avLst/>
            </a:prstGeom>
            <a:noFill/>
          </p:spPr>
          <p:txBody>
            <a:bodyPr wrap="square" rtlCol="0">
              <a:spAutoFit/>
            </a:bodyPr>
            <a:lstStyle/>
            <a:p>
              <a:r>
                <a:rPr kumimoji="1" lang="ja-JP" altLang="en-US" sz="1200" dirty="0"/>
                <a:t>ゴミ出しのためサンダルを履いて緩やかなスロープを移動中に、足を滑らせて転倒した。</a:t>
              </a:r>
            </a:p>
          </p:txBody>
        </p:sp>
        <p:sp>
          <p:nvSpPr>
            <p:cNvPr id="109" name="円形吹き出し 108"/>
            <p:cNvSpPr/>
            <p:nvPr/>
          </p:nvSpPr>
          <p:spPr>
            <a:xfrm>
              <a:off x="9200995" y="3695567"/>
              <a:ext cx="408165" cy="292785"/>
            </a:xfrm>
            <a:prstGeom prst="wedgeEllipseCallout">
              <a:avLst>
                <a:gd name="adj1" fmla="val -19277"/>
                <a:gd name="adj2" fmla="val -10016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0" name="グループ化 109"/>
            <p:cNvGrpSpPr/>
            <p:nvPr/>
          </p:nvGrpSpPr>
          <p:grpSpPr>
            <a:xfrm>
              <a:off x="9269896" y="3766024"/>
              <a:ext cx="294328" cy="108457"/>
              <a:chOff x="8278172" y="2803534"/>
              <a:chExt cx="432083" cy="160682"/>
            </a:xfrm>
          </p:grpSpPr>
          <p:cxnSp>
            <p:nvCxnSpPr>
              <p:cNvPr id="136" name="直線コネクタ 135"/>
              <p:cNvCxnSpPr/>
              <p:nvPr/>
            </p:nvCxnSpPr>
            <p:spPr>
              <a:xfrm>
                <a:off x="8278172" y="2964216"/>
                <a:ext cx="43208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37" name="フローチャート: 論理積ゲート 136"/>
              <p:cNvSpPr/>
              <p:nvPr/>
            </p:nvSpPr>
            <p:spPr>
              <a:xfrm rot="16200000">
                <a:off x="8350032" y="2820034"/>
                <a:ext cx="158342" cy="130021"/>
              </a:xfrm>
              <a:prstGeom prst="flowChartDelay">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8" name="フリーフォーム 137"/>
              <p:cNvSpPr/>
              <p:nvPr/>
            </p:nvSpPr>
            <p:spPr>
              <a:xfrm>
                <a:off x="8305168" y="2803534"/>
                <a:ext cx="144271" cy="160682"/>
              </a:xfrm>
              <a:custGeom>
                <a:avLst/>
                <a:gdLst>
                  <a:gd name="connsiteX0" fmla="*/ 109844 w 109844"/>
                  <a:gd name="connsiteY0" fmla="*/ 4575 h 99825"/>
                  <a:gd name="connsiteX1" fmla="*/ 14594 w 109844"/>
                  <a:gd name="connsiteY1" fmla="*/ 10925 h 99825"/>
                  <a:gd name="connsiteX2" fmla="*/ 1894 w 109844"/>
                  <a:gd name="connsiteY2" fmla="*/ 99825 h 99825"/>
                </a:gdLst>
                <a:ahLst/>
                <a:cxnLst>
                  <a:cxn ang="0">
                    <a:pos x="connsiteX0" y="connsiteY0"/>
                  </a:cxn>
                  <a:cxn ang="0">
                    <a:pos x="connsiteX1" y="connsiteY1"/>
                  </a:cxn>
                  <a:cxn ang="0">
                    <a:pos x="connsiteX2" y="connsiteY2"/>
                  </a:cxn>
                </a:cxnLst>
                <a:rect l="l" t="t" r="r" b="b"/>
                <a:pathLst>
                  <a:path w="109844" h="99825">
                    <a:moveTo>
                      <a:pt x="109844" y="4575"/>
                    </a:moveTo>
                    <a:cubicBezTo>
                      <a:pt x="71215" y="-188"/>
                      <a:pt x="32586" y="-4950"/>
                      <a:pt x="14594" y="10925"/>
                    </a:cubicBezTo>
                    <a:cubicBezTo>
                      <a:pt x="-3398" y="26800"/>
                      <a:pt x="-752" y="63312"/>
                      <a:pt x="1894" y="99825"/>
                    </a:cubicBez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1" name="グループ化 110"/>
            <p:cNvGrpSpPr/>
            <p:nvPr/>
          </p:nvGrpSpPr>
          <p:grpSpPr>
            <a:xfrm>
              <a:off x="9542373" y="3181958"/>
              <a:ext cx="172513" cy="276914"/>
              <a:chOff x="9542373" y="3181958"/>
              <a:chExt cx="172513" cy="276914"/>
            </a:xfrm>
          </p:grpSpPr>
          <p:sp>
            <p:nvSpPr>
              <p:cNvPr id="134" name="フローチャート: 磁気ディスク 133"/>
              <p:cNvSpPr/>
              <p:nvPr/>
            </p:nvSpPr>
            <p:spPr>
              <a:xfrm>
                <a:off x="9542373" y="3244897"/>
                <a:ext cx="172513" cy="213975"/>
              </a:xfrm>
              <a:prstGeom prst="flowChartMagneticDisk">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5" name="右大かっこ 134"/>
              <p:cNvSpPr/>
              <p:nvPr/>
            </p:nvSpPr>
            <p:spPr>
              <a:xfrm rot="16200000">
                <a:off x="9581710" y="3142621"/>
                <a:ext cx="82550" cy="161223"/>
              </a:xfrm>
              <a:prstGeom prst="rightBracket">
                <a:avLst>
                  <a:gd name="adj" fmla="val 3141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112" name="グループ化 111"/>
            <p:cNvGrpSpPr/>
            <p:nvPr/>
          </p:nvGrpSpPr>
          <p:grpSpPr>
            <a:xfrm rot="991252">
              <a:off x="8160046" y="3178614"/>
              <a:ext cx="759270" cy="632344"/>
              <a:chOff x="6411654" y="1641304"/>
              <a:chExt cx="759270" cy="632344"/>
            </a:xfrm>
            <a:solidFill>
              <a:schemeClr val="bg1">
                <a:lumMod val="65000"/>
              </a:schemeClr>
            </a:solidFill>
          </p:grpSpPr>
          <p:sp>
            <p:nvSpPr>
              <p:cNvPr id="123" name="楕円 122"/>
              <p:cNvSpPr/>
              <p:nvPr/>
            </p:nvSpPr>
            <p:spPr>
              <a:xfrm>
                <a:off x="6853701" y="1641304"/>
                <a:ext cx="183900" cy="170563"/>
              </a:xfrm>
              <a:prstGeom prst="ellipse">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 name="角丸四角形 123"/>
              <p:cNvSpPr/>
              <p:nvPr/>
            </p:nvSpPr>
            <p:spPr>
              <a:xfrm rot="17868975">
                <a:off x="6727452" y="1851798"/>
                <a:ext cx="303149" cy="180524"/>
              </a:xfrm>
              <a:prstGeom prst="roundRect">
                <a:avLst>
                  <a:gd name="adj" fmla="val 28667"/>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フローチャート: 端子 124"/>
              <p:cNvSpPr/>
              <p:nvPr/>
            </p:nvSpPr>
            <p:spPr>
              <a:xfrm rot="20644455">
                <a:off x="6734157" y="1856314"/>
                <a:ext cx="194724" cy="80225"/>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6" name="フローチャート: 端子 125"/>
              <p:cNvSpPr/>
              <p:nvPr/>
            </p:nvSpPr>
            <p:spPr>
              <a:xfrm rot="12234329">
                <a:off x="6588456" y="1839067"/>
                <a:ext cx="194724" cy="80225"/>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フローチャート: 端子 126"/>
              <p:cNvSpPr/>
              <p:nvPr/>
            </p:nvSpPr>
            <p:spPr>
              <a:xfrm rot="17551157">
                <a:off x="7033450" y="1728701"/>
                <a:ext cx="194724" cy="80225"/>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フローチャート: 端子 127"/>
              <p:cNvSpPr/>
              <p:nvPr/>
            </p:nvSpPr>
            <p:spPr>
              <a:xfrm rot="9177876">
                <a:off x="6932227" y="1834003"/>
                <a:ext cx="194724" cy="80225"/>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9" name="フローチャート: 端子 128"/>
              <p:cNvSpPr/>
              <p:nvPr/>
            </p:nvSpPr>
            <p:spPr>
              <a:xfrm rot="1337680">
                <a:off x="6411654" y="2055967"/>
                <a:ext cx="194724" cy="80225"/>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0" name="角丸四角形 129"/>
              <p:cNvSpPr/>
              <p:nvPr/>
            </p:nvSpPr>
            <p:spPr>
              <a:xfrm rot="19479263">
                <a:off x="6702997" y="1994489"/>
                <a:ext cx="122592" cy="180524"/>
              </a:xfrm>
              <a:prstGeom prst="roundRect">
                <a:avLst>
                  <a:gd name="adj" fmla="val 28667"/>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1" name="フローチャート: 端子 130"/>
              <p:cNvSpPr/>
              <p:nvPr/>
            </p:nvSpPr>
            <p:spPr>
              <a:xfrm rot="20701854">
                <a:off x="6458865" y="2193423"/>
                <a:ext cx="194724" cy="80225"/>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フローチャート: 端子 131"/>
              <p:cNvSpPr/>
              <p:nvPr/>
            </p:nvSpPr>
            <p:spPr>
              <a:xfrm rot="9094950">
                <a:off x="6598380" y="2138211"/>
                <a:ext cx="194724" cy="80225"/>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3" name="フローチャート: 端子 132"/>
              <p:cNvSpPr/>
              <p:nvPr/>
            </p:nvSpPr>
            <p:spPr>
              <a:xfrm rot="21044780">
                <a:off x="6557377" y="2055968"/>
                <a:ext cx="194724" cy="80225"/>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3" name="グループ化 112"/>
            <p:cNvGrpSpPr/>
            <p:nvPr/>
          </p:nvGrpSpPr>
          <p:grpSpPr>
            <a:xfrm rot="2278507">
              <a:off x="7923422" y="3588716"/>
              <a:ext cx="195132" cy="81465"/>
              <a:chOff x="8278172" y="2803534"/>
              <a:chExt cx="432083" cy="160682"/>
            </a:xfrm>
          </p:grpSpPr>
          <p:cxnSp>
            <p:nvCxnSpPr>
              <p:cNvPr id="120" name="直線コネクタ 119"/>
              <p:cNvCxnSpPr/>
              <p:nvPr/>
            </p:nvCxnSpPr>
            <p:spPr>
              <a:xfrm>
                <a:off x="8278172" y="2964216"/>
                <a:ext cx="432083" cy="0"/>
              </a:xfrm>
              <a:prstGeom prst="line">
                <a:avLst/>
              </a:pr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1" name="フローチャート: 論理積ゲート 120"/>
              <p:cNvSpPr/>
              <p:nvPr/>
            </p:nvSpPr>
            <p:spPr>
              <a:xfrm rot="16200000">
                <a:off x="8350032" y="2820034"/>
                <a:ext cx="158342" cy="130021"/>
              </a:xfrm>
              <a:prstGeom prst="flowChartDelay">
                <a:avLst/>
              </a:prstGeom>
              <a:noFill/>
              <a:ln w="254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 name="フリーフォーム 121"/>
              <p:cNvSpPr/>
              <p:nvPr/>
            </p:nvSpPr>
            <p:spPr>
              <a:xfrm>
                <a:off x="8305168" y="2803534"/>
                <a:ext cx="144271" cy="160682"/>
              </a:xfrm>
              <a:custGeom>
                <a:avLst/>
                <a:gdLst>
                  <a:gd name="connsiteX0" fmla="*/ 109844 w 109844"/>
                  <a:gd name="connsiteY0" fmla="*/ 4575 h 99825"/>
                  <a:gd name="connsiteX1" fmla="*/ 14594 w 109844"/>
                  <a:gd name="connsiteY1" fmla="*/ 10925 h 99825"/>
                  <a:gd name="connsiteX2" fmla="*/ 1894 w 109844"/>
                  <a:gd name="connsiteY2" fmla="*/ 99825 h 99825"/>
                </a:gdLst>
                <a:ahLst/>
                <a:cxnLst>
                  <a:cxn ang="0">
                    <a:pos x="connsiteX0" y="connsiteY0"/>
                  </a:cxn>
                  <a:cxn ang="0">
                    <a:pos x="connsiteX1" y="connsiteY1"/>
                  </a:cxn>
                  <a:cxn ang="0">
                    <a:pos x="connsiteX2" y="connsiteY2"/>
                  </a:cxn>
                </a:cxnLst>
                <a:rect l="l" t="t" r="r" b="b"/>
                <a:pathLst>
                  <a:path w="109844" h="99825">
                    <a:moveTo>
                      <a:pt x="109844" y="4575"/>
                    </a:moveTo>
                    <a:cubicBezTo>
                      <a:pt x="71215" y="-188"/>
                      <a:pt x="32586" y="-4950"/>
                      <a:pt x="14594" y="10925"/>
                    </a:cubicBezTo>
                    <a:cubicBezTo>
                      <a:pt x="-3398" y="26800"/>
                      <a:pt x="-752" y="63312"/>
                      <a:pt x="1894" y="99825"/>
                    </a:cubicBezTo>
                  </a:path>
                </a:pathLst>
              </a:custGeom>
              <a:no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4" name="グループ化 113"/>
            <p:cNvGrpSpPr/>
            <p:nvPr/>
          </p:nvGrpSpPr>
          <p:grpSpPr>
            <a:xfrm rot="17290660">
              <a:off x="9015286" y="3314899"/>
              <a:ext cx="172513" cy="276914"/>
              <a:chOff x="9542373" y="3181958"/>
              <a:chExt cx="172513" cy="276914"/>
            </a:xfrm>
            <a:noFill/>
          </p:grpSpPr>
          <p:sp>
            <p:nvSpPr>
              <p:cNvPr id="118" name="フローチャート: 磁気ディスク 117"/>
              <p:cNvSpPr/>
              <p:nvPr/>
            </p:nvSpPr>
            <p:spPr>
              <a:xfrm>
                <a:off x="9542373" y="3244897"/>
                <a:ext cx="172513" cy="213975"/>
              </a:xfrm>
              <a:prstGeom prst="flowChartMagneticDisk">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右大かっこ 118"/>
              <p:cNvSpPr/>
              <p:nvPr/>
            </p:nvSpPr>
            <p:spPr>
              <a:xfrm rot="16200000">
                <a:off x="9581710" y="3142621"/>
                <a:ext cx="82550" cy="161223"/>
              </a:xfrm>
              <a:prstGeom prst="rightBracket">
                <a:avLst>
                  <a:gd name="adj" fmla="val 31410"/>
                </a:avLst>
              </a:prstGeom>
              <a:grpFill/>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
          <p:nvSpPr>
            <p:cNvPr id="115" name="月 114"/>
            <p:cNvSpPr/>
            <p:nvPr/>
          </p:nvSpPr>
          <p:spPr>
            <a:xfrm rot="15266897">
              <a:off x="8890132" y="3497194"/>
              <a:ext cx="74525" cy="235250"/>
            </a:xfrm>
            <a:prstGeom prst="moon">
              <a:avLst>
                <a:gd name="adj" fmla="val 22804"/>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月 115"/>
            <p:cNvSpPr/>
            <p:nvPr/>
          </p:nvSpPr>
          <p:spPr>
            <a:xfrm rot="15266897">
              <a:off x="8937951" y="3485293"/>
              <a:ext cx="74525" cy="235250"/>
            </a:xfrm>
            <a:prstGeom prst="moon">
              <a:avLst>
                <a:gd name="adj" fmla="val 22804"/>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爆発 2 116"/>
            <p:cNvSpPr/>
            <p:nvPr/>
          </p:nvSpPr>
          <p:spPr>
            <a:xfrm>
              <a:off x="8475260" y="3546101"/>
              <a:ext cx="245894" cy="172294"/>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39" name="角丸四角形吹き出し 138"/>
          <p:cNvSpPr/>
          <p:nvPr/>
        </p:nvSpPr>
        <p:spPr>
          <a:xfrm>
            <a:off x="6931201" y="590790"/>
            <a:ext cx="2762454" cy="580282"/>
          </a:xfrm>
          <a:prstGeom prst="wedgeRoundRectCallout">
            <a:avLst>
              <a:gd name="adj1" fmla="val -52440"/>
              <a:gd name="adj2" fmla="val -66872"/>
              <a:gd name="adj3" fmla="val 1666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0" name="テキスト ボックス 139"/>
          <p:cNvSpPr txBox="1"/>
          <p:nvPr/>
        </p:nvSpPr>
        <p:spPr>
          <a:xfrm>
            <a:off x="6973678" y="558166"/>
            <a:ext cx="2693197" cy="646331"/>
          </a:xfrm>
          <a:prstGeom prst="rect">
            <a:avLst/>
          </a:prstGeom>
          <a:noFill/>
        </p:spPr>
        <p:txBody>
          <a:bodyPr wrap="square" rtlCol="0">
            <a:spAutoFit/>
          </a:bodyPr>
          <a:lstStyle/>
          <a:p>
            <a:r>
              <a:rPr kumimoji="1" lang="ja-JP" altLang="en-US" sz="1200" dirty="0"/>
              <a:t>納品業者が来訪したため、台車を移動させようとして台車につまづき転倒した。</a:t>
            </a:r>
          </a:p>
        </p:txBody>
      </p:sp>
      <p:grpSp>
        <p:nvGrpSpPr>
          <p:cNvPr id="141" name="グループ化 140"/>
          <p:cNvGrpSpPr/>
          <p:nvPr/>
        </p:nvGrpSpPr>
        <p:grpSpPr>
          <a:xfrm>
            <a:off x="5274967" y="183712"/>
            <a:ext cx="1589758" cy="1025310"/>
            <a:chOff x="5391522" y="3757119"/>
            <a:chExt cx="1589758" cy="1025310"/>
          </a:xfrm>
        </p:grpSpPr>
        <p:cxnSp>
          <p:nvCxnSpPr>
            <p:cNvPr id="142" name="直線コネクタ 141"/>
            <p:cNvCxnSpPr/>
            <p:nvPr/>
          </p:nvCxnSpPr>
          <p:spPr>
            <a:xfrm>
              <a:off x="5422576" y="4619189"/>
              <a:ext cx="1452950" cy="952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43" name="楕円 142"/>
            <p:cNvSpPr/>
            <p:nvPr/>
          </p:nvSpPr>
          <p:spPr>
            <a:xfrm rot="20784587">
              <a:off x="5984657" y="3815662"/>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4" name="角丸四角形 143"/>
            <p:cNvSpPr/>
            <p:nvPr/>
          </p:nvSpPr>
          <p:spPr>
            <a:xfrm rot="16017329">
              <a:off x="5931561" y="4056337"/>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5" name="フローチャート: 端子 144"/>
            <p:cNvSpPr/>
            <p:nvPr/>
          </p:nvSpPr>
          <p:spPr>
            <a:xfrm rot="20231520">
              <a:off x="5869430" y="403147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6" name="フローチャート: 端子 145"/>
            <p:cNvSpPr/>
            <p:nvPr/>
          </p:nvSpPr>
          <p:spPr>
            <a:xfrm rot="11075642">
              <a:off x="5764070" y="405073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フローチャート: 端子 146"/>
            <p:cNvSpPr/>
            <p:nvPr/>
          </p:nvSpPr>
          <p:spPr>
            <a:xfrm rot="14065966">
              <a:off x="6059324" y="437506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8" name="フローチャート: 端子 147"/>
            <p:cNvSpPr/>
            <p:nvPr/>
          </p:nvSpPr>
          <p:spPr>
            <a:xfrm rot="12400334">
              <a:off x="6181926" y="4473277"/>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9" name="フローチャート: 端子 148"/>
            <p:cNvSpPr/>
            <p:nvPr/>
          </p:nvSpPr>
          <p:spPr>
            <a:xfrm rot="10451296">
              <a:off x="6222932" y="4024627"/>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0" name="角丸四角形 149"/>
            <p:cNvSpPr/>
            <p:nvPr/>
          </p:nvSpPr>
          <p:spPr>
            <a:xfrm rot="16021439">
              <a:off x="6038317" y="4256807"/>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1" name="フローチャート: 端子 150"/>
            <p:cNvSpPr/>
            <p:nvPr/>
          </p:nvSpPr>
          <p:spPr>
            <a:xfrm rot="11748541">
              <a:off x="6105662" y="4012716"/>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2" name="フローチャート: 端子 151"/>
            <p:cNvSpPr/>
            <p:nvPr/>
          </p:nvSpPr>
          <p:spPr>
            <a:xfrm rot="18992407">
              <a:off x="5885553" y="4365757"/>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3" name="フローチャート: 端子 152"/>
            <p:cNvSpPr/>
            <p:nvPr/>
          </p:nvSpPr>
          <p:spPr>
            <a:xfrm rot="16822609">
              <a:off x="5821826" y="448187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54" name="グループ化 153"/>
            <p:cNvGrpSpPr/>
            <p:nvPr/>
          </p:nvGrpSpPr>
          <p:grpSpPr>
            <a:xfrm>
              <a:off x="6309801" y="3757119"/>
              <a:ext cx="671479" cy="881046"/>
              <a:chOff x="6309801" y="3757119"/>
              <a:chExt cx="671479" cy="881046"/>
            </a:xfrm>
          </p:grpSpPr>
          <p:sp>
            <p:nvSpPr>
              <p:cNvPr id="163" name="楕円 162"/>
              <p:cNvSpPr/>
              <p:nvPr/>
            </p:nvSpPr>
            <p:spPr>
              <a:xfrm rot="20784587">
                <a:off x="6422551" y="3782725"/>
                <a:ext cx="182310" cy="181295"/>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角丸四角形 163"/>
              <p:cNvSpPr/>
              <p:nvPr/>
            </p:nvSpPr>
            <p:spPr>
              <a:xfrm rot="16571401">
                <a:off x="6321350" y="4034843"/>
                <a:ext cx="322224" cy="178964"/>
              </a:xfrm>
              <a:prstGeom prst="roundRect">
                <a:avLst>
                  <a:gd name="adj" fmla="val 28667"/>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5" name="フローチャート: 端子 164"/>
              <p:cNvSpPr/>
              <p:nvPr/>
            </p:nvSpPr>
            <p:spPr>
              <a:xfrm rot="2053088">
                <a:off x="6500726" y="4038730"/>
                <a:ext cx="206976" cy="79532"/>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6" name="フローチャート: 端子 165"/>
              <p:cNvSpPr/>
              <p:nvPr/>
            </p:nvSpPr>
            <p:spPr>
              <a:xfrm rot="12791356">
                <a:off x="6531896" y="4032596"/>
                <a:ext cx="206976" cy="79532"/>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7" name="フローチャート: 端子 166"/>
              <p:cNvSpPr/>
              <p:nvPr/>
            </p:nvSpPr>
            <p:spPr>
              <a:xfrm rot="11598569">
                <a:off x="6635234" y="4074668"/>
                <a:ext cx="206976" cy="79532"/>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フローチャート: 端子 168"/>
              <p:cNvSpPr/>
              <p:nvPr/>
            </p:nvSpPr>
            <p:spPr>
              <a:xfrm rot="11529767">
                <a:off x="6641998" y="4105932"/>
                <a:ext cx="206976" cy="79532"/>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0" name="フローチャート: 端子 169"/>
              <p:cNvSpPr/>
              <p:nvPr/>
            </p:nvSpPr>
            <p:spPr>
              <a:xfrm rot="7047456">
                <a:off x="6246079" y="4494911"/>
                <a:ext cx="206976" cy="79532"/>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1" name="角丸四角形 170"/>
              <p:cNvSpPr/>
              <p:nvPr/>
            </p:nvSpPr>
            <p:spPr>
              <a:xfrm rot="16200000">
                <a:off x="6397227" y="4209702"/>
                <a:ext cx="130306" cy="178964"/>
              </a:xfrm>
              <a:prstGeom prst="roundRect">
                <a:avLst>
                  <a:gd name="adj" fmla="val 28667"/>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フローチャート: 端子 171"/>
              <p:cNvSpPr/>
              <p:nvPr/>
            </p:nvSpPr>
            <p:spPr>
              <a:xfrm rot="6308613">
                <a:off x="6465216" y="4495343"/>
                <a:ext cx="201827" cy="81561"/>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3" name="フローチャート: 端子 172"/>
              <p:cNvSpPr/>
              <p:nvPr/>
            </p:nvSpPr>
            <p:spPr>
              <a:xfrm rot="17486760">
                <a:off x="6313426" y="4351041"/>
                <a:ext cx="201827" cy="81561"/>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4" name="フローチャート: 端子 173"/>
              <p:cNvSpPr/>
              <p:nvPr/>
            </p:nvSpPr>
            <p:spPr>
              <a:xfrm rot="14592905">
                <a:off x="6447554" y="4372510"/>
                <a:ext cx="206976" cy="79532"/>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5" name="正方形/長方形 174"/>
              <p:cNvSpPr/>
              <p:nvPr/>
            </p:nvSpPr>
            <p:spPr>
              <a:xfrm>
                <a:off x="6638177" y="3946520"/>
                <a:ext cx="343103" cy="193361"/>
              </a:xfrm>
              <a:prstGeom prst="rect">
                <a:avLst/>
              </a:prstGeom>
              <a:solidFill>
                <a:schemeClr val="bg1">
                  <a:lumMod val="65000"/>
                </a:scheme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台形 175"/>
              <p:cNvSpPr/>
              <p:nvPr/>
            </p:nvSpPr>
            <p:spPr>
              <a:xfrm>
                <a:off x="6408145" y="3757119"/>
                <a:ext cx="211122" cy="100742"/>
              </a:xfrm>
              <a:prstGeom prst="trapezoid">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7" name="直線コネクタ 176"/>
              <p:cNvCxnSpPr/>
              <p:nvPr/>
            </p:nvCxnSpPr>
            <p:spPr>
              <a:xfrm>
                <a:off x="6537840" y="3845901"/>
                <a:ext cx="168337" cy="0"/>
              </a:xfrm>
              <a:prstGeom prst="line">
                <a:avLst/>
              </a:pr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155" name="グループ化 154"/>
            <p:cNvGrpSpPr/>
            <p:nvPr/>
          </p:nvGrpSpPr>
          <p:grpSpPr>
            <a:xfrm>
              <a:off x="5393183" y="4122025"/>
              <a:ext cx="568687" cy="502774"/>
              <a:chOff x="5321594" y="4117539"/>
              <a:chExt cx="568687" cy="502774"/>
            </a:xfrm>
          </p:grpSpPr>
          <p:sp>
            <p:nvSpPr>
              <p:cNvPr id="159" name="平行四辺形 158"/>
              <p:cNvSpPr/>
              <p:nvPr/>
            </p:nvSpPr>
            <p:spPr>
              <a:xfrm>
                <a:off x="5321594" y="4464732"/>
                <a:ext cx="491932" cy="107829"/>
              </a:xfrm>
              <a:prstGeom prst="parallelogram">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楕円 159"/>
              <p:cNvSpPr/>
              <p:nvPr/>
            </p:nvSpPr>
            <p:spPr>
              <a:xfrm>
                <a:off x="5378455" y="4549863"/>
                <a:ext cx="63132" cy="7045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楕円 160"/>
              <p:cNvSpPr/>
              <p:nvPr/>
            </p:nvSpPr>
            <p:spPr>
              <a:xfrm>
                <a:off x="5660562" y="4546903"/>
                <a:ext cx="63132" cy="7045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2" name="平行四辺形 161"/>
              <p:cNvSpPr/>
              <p:nvPr/>
            </p:nvSpPr>
            <p:spPr>
              <a:xfrm>
                <a:off x="5632031" y="4117539"/>
                <a:ext cx="258250" cy="427483"/>
              </a:xfrm>
              <a:prstGeom prst="parallelogram">
                <a:avLst>
                  <a:gd name="adj" fmla="val 3975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6" name="爆発 2 155"/>
            <p:cNvSpPr/>
            <p:nvPr/>
          </p:nvSpPr>
          <p:spPr>
            <a:xfrm>
              <a:off x="5785365" y="4505552"/>
              <a:ext cx="245894" cy="172294"/>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7" name="右矢印 156"/>
            <p:cNvSpPr/>
            <p:nvPr/>
          </p:nvSpPr>
          <p:spPr>
            <a:xfrm rot="19475957">
              <a:off x="6046922" y="4684150"/>
              <a:ext cx="259572" cy="98279"/>
            </a:xfrm>
            <a:prstGeom prst="rightArrow">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8" name="右矢印 157"/>
            <p:cNvSpPr/>
            <p:nvPr/>
          </p:nvSpPr>
          <p:spPr>
            <a:xfrm rot="10800000">
              <a:off x="5391522" y="4090159"/>
              <a:ext cx="259572" cy="98279"/>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スライド番号プレースホルダー 1"/>
          <p:cNvSpPr>
            <a:spLocks noGrp="1"/>
          </p:cNvSpPr>
          <p:nvPr>
            <p:ph type="sldNum" sz="quarter" idx="12"/>
          </p:nvPr>
        </p:nvSpPr>
        <p:spPr>
          <a:xfrm>
            <a:off x="7568406" y="6405800"/>
            <a:ext cx="2228850" cy="365125"/>
          </a:xfrm>
        </p:spPr>
        <p:txBody>
          <a:bodyPr/>
          <a:lstStyle/>
          <a:p>
            <a:fld id="{69D659BF-6FF2-4C15-B861-6ACD8AC79E72}" type="slidenum">
              <a:rPr kumimoji="1" lang="ja-JP" altLang="en-US" sz="1800" b="1" smtClean="0">
                <a:solidFill>
                  <a:schemeClr val="tx1"/>
                </a:solidFill>
              </a:rPr>
              <a:t>14</a:t>
            </a:fld>
            <a:endParaRPr kumimoji="1" lang="ja-JP" altLang="en-US" sz="1800" b="1" dirty="0">
              <a:solidFill>
                <a:schemeClr val="tx1"/>
              </a:solidFill>
            </a:endParaRPr>
          </a:p>
        </p:txBody>
      </p:sp>
      <p:grpSp>
        <p:nvGrpSpPr>
          <p:cNvPr id="3" name="グループ化 2"/>
          <p:cNvGrpSpPr/>
          <p:nvPr/>
        </p:nvGrpSpPr>
        <p:grpSpPr>
          <a:xfrm>
            <a:off x="8506143" y="1604309"/>
            <a:ext cx="532844" cy="841406"/>
            <a:chOff x="7438561" y="1434294"/>
            <a:chExt cx="532844" cy="841406"/>
          </a:xfrm>
        </p:grpSpPr>
        <p:grpSp>
          <p:nvGrpSpPr>
            <p:cNvPr id="182" name="グループ化 181"/>
            <p:cNvGrpSpPr/>
            <p:nvPr/>
          </p:nvGrpSpPr>
          <p:grpSpPr>
            <a:xfrm>
              <a:off x="7438561" y="1434294"/>
              <a:ext cx="532844" cy="841406"/>
              <a:chOff x="5585022" y="2398020"/>
              <a:chExt cx="532844" cy="841406"/>
            </a:xfrm>
          </p:grpSpPr>
          <p:sp>
            <p:nvSpPr>
              <p:cNvPr id="214" name="円柱 213"/>
              <p:cNvSpPr/>
              <p:nvPr/>
            </p:nvSpPr>
            <p:spPr>
              <a:xfrm rot="16200000">
                <a:off x="6055680" y="3074124"/>
                <a:ext cx="78654" cy="45719"/>
              </a:xfrm>
              <a:prstGeom prst="ca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5" name="平行四辺形 214"/>
              <p:cNvSpPr/>
              <p:nvPr/>
            </p:nvSpPr>
            <p:spPr>
              <a:xfrm>
                <a:off x="5619536" y="3068890"/>
                <a:ext cx="466940" cy="96585"/>
              </a:xfrm>
              <a:prstGeom prst="parallelogram">
                <a:avLst>
                  <a:gd name="adj" fmla="val 102872"/>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6" name="直方体 215"/>
              <p:cNvSpPr/>
              <p:nvPr/>
            </p:nvSpPr>
            <p:spPr>
              <a:xfrm>
                <a:off x="5614106" y="2841378"/>
                <a:ext cx="489431" cy="334729"/>
              </a:xfrm>
              <a:prstGeom prst="cube">
                <a:avLst>
                  <a:gd name="adj" fmla="val 3410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8" name="直方体 217"/>
              <p:cNvSpPr/>
              <p:nvPr/>
            </p:nvSpPr>
            <p:spPr>
              <a:xfrm>
                <a:off x="5614106" y="2398787"/>
                <a:ext cx="489431" cy="334729"/>
              </a:xfrm>
              <a:prstGeom prst="cube">
                <a:avLst>
                  <a:gd name="adj" fmla="val 3410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9" name="円柱 218"/>
              <p:cNvSpPr/>
              <p:nvPr/>
            </p:nvSpPr>
            <p:spPr>
              <a:xfrm rot="16200000">
                <a:off x="5568555" y="3167772"/>
                <a:ext cx="78654" cy="45719"/>
              </a:xfrm>
              <a:prstGeom prst="ca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0" name="直線コネクタ 219"/>
              <p:cNvCxnSpPr/>
              <p:nvPr/>
            </p:nvCxnSpPr>
            <p:spPr>
              <a:xfrm flipH="1" flipV="1">
                <a:off x="5728774" y="2398020"/>
                <a:ext cx="1823" cy="67140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21" name="円柱 220"/>
              <p:cNvSpPr/>
              <p:nvPr/>
            </p:nvSpPr>
            <p:spPr>
              <a:xfrm rot="16200000">
                <a:off x="5946698" y="3177239"/>
                <a:ext cx="78654" cy="45719"/>
              </a:xfrm>
              <a:prstGeom prst="ca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7" name="直方体 216"/>
              <p:cNvSpPr/>
              <p:nvPr/>
            </p:nvSpPr>
            <p:spPr>
              <a:xfrm>
                <a:off x="5614106" y="2619699"/>
                <a:ext cx="489431" cy="334729"/>
              </a:xfrm>
              <a:prstGeom prst="cube">
                <a:avLst>
                  <a:gd name="adj" fmla="val 3410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93" name="直方体 192"/>
            <p:cNvSpPr/>
            <p:nvPr/>
          </p:nvSpPr>
          <p:spPr>
            <a:xfrm>
              <a:off x="7580502" y="2012398"/>
              <a:ext cx="237757" cy="182006"/>
            </a:xfrm>
            <a:prstGeom prst="cube">
              <a:avLst>
                <a:gd name="adj" fmla="val 3684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4" name="直方体 193"/>
            <p:cNvSpPr/>
            <p:nvPr/>
          </p:nvSpPr>
          <p:spPr>
            <a:xfrm>
              <a:off x="7580501" y="1886622"/>
              <a:ext cx="237757" cy="182006"/>
            </a:xfrm>
            <a:prstGeom prst="cube">
              <a:avLst>
                <a:gd name="adj" fmla="val 3684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95" name="爆発 2 194"/>
          <p:cNvSpPr/>
          <p:nvPr/>
        </p:nvSpPr>
        <p:spPr>
          <a:xfrm>
            <a:off x="8529003" y="1893304"/>
            <a:ext cx="104068" cy="103731"/>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 name="グループ化 3"/>
          <p:cNvGrpSpPr/>
          <p:nvPr/>
        </p:nvGrpSpPr>
        <p:grpSpPr>
          <a:xfrm>
            <a:off x="9078574" y="1501525"/>
            <a:ext cx="585672" cy="938673"/>
            <a:chOff x="8861506" y="1316159"/>
            <a:chExt cx="585672" cy="938673"/>
          </a:xfrm>
        </p:grpSpPr>
        <p:sp>
          <p:nvSpPr>
            <p:cNvPr id="196" name="角丸四角形 195"/>
            <p:cNvSpPr/>
            <p:nvPr/>
          </p:nvSpPr>
          <p:spPr>
            <a:xfrm rot="16200000">
              <a:off x="9009438" y="1570120"/>
              <a:ext cx="322224" cy="178964"/>
            </a:xfrm>
            <a:prstGeom prst="roundRect">
              <a:avLst>
                <a:gd name="adj" fmla="val 28667"/>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7" name="楕円 196"/>
            <p:cNvSpPr/>
            <p:nvPr/>
          </p:nvSpPr>
          <p:spPr>
            <a:xfrm rot="20784587">
              <a:off x="9069980" y="1316159"/>
              <a:ext cx="182310" cy="181295"/>
            </a:xfrm>
            <a:prstGeom prst="ellips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8" name="角丸四角形 197"/>
            <p:cNvSpPr/>
            <p:nvPr/>
          </p:nvSpPr>
          <p:spPr>
            <a:xfrm rot="16407010">
              <a:off x="9102843" y="1782334"/>
              <a:ext cx="130306" cy="178964"/>
            </a:xfrm>
            <a:prstGeom prst="roundRect">
              <a:avLst>
                <a:gd name="adj" fmla="val 28667"/>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9" name="フローチャート: 端子 198"/>
            <p:cNvSpPr/>
            <p:nvPr/>
          </p:nvSpPr>
          <p:spPr>
            <a:xfrm rot="16893681">
              <a:off x="9014704" y="1959906"/>
              <a:ext cx="201827" cy="81561"/>
            </a:xfrm>
            <a:prstGeom prst="flowChartTerminator">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0" name="フローチャート: 端子 199"/>
            <p:cNvSpPr/>
            <p:nvPr/>
          </p:nvSpPr>
          <p:spPr>
            <a:xfrm rot="15616025">
              <a:off x="9014570" y="2111578"/>
              <a:ext cx="206976" cy="79532"/>
            </a:xfrm>
            <a:prstGeom prst="flowChartTerminator">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1" name="フローチャート: 端子 200"/>
            <p:cNvSpPr/>
            <p:nvPr/>
          </p:nvSpPr>
          <p:spPr>
            <a:xfrm rot="14930772">
              <a:off x="9148282" y="1968628"/>
              <a:ext cx="201827" cy="81561"/>
            </a:xfrm>
            <a:prstGeom prst="flowChartTerminator">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2" name="フローチャート: 端子 201"/>
            <p:cNvSpPr/>
            <p:nvPr/>
          </p:nvSpPr>
          <p:spPr>
            <a:xfrm rot="13005349">
              <a:off x="9245351" y="2092799"/>
              <a:ext cx="201827" cy="81561"/>
            </a:xfrm>
            <a:prstGeom prst="flowChartTerminator">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3" name="フローチャート: 端子 202"/>
            <p:cNvSpPr/>
            <p:nvPr/>
          </p:nvSpPr>
          <p:spPr>
            <a:xfrm rot="18228036">
              <a:off x="8999106" y="1592928"/>
              <a:ext cx="201827" cy="81561"/>
            </a:xfrm>
            <a:prstGeom prst="flowChartTerminator">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4" name="フローチャート: 端子 203"/>
            <p:cNvSpPr/>
            <p:nvPr/>
          </p:nvSpPr>
          <p:spPr>
            <a:xfrm rot="486037">
              <a:off x="8861506" y="1654469"/>
              <a:ext cx="201827" cy="81561"/>
            </a:xfrm>
            <a:prstGeom prst="flowChartTerminator">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05" name="左矢印 204"/>
          <p:cNvSpPr/>
          <p:nvPr/>
        </p:nvSpPr>
        <p:spPr>
          <a:xfrm>
            <a:off x="8970814" y="2399010"/>
            <a:ext cx="265296" cy="134371"/>
          </a:xfrm>
          <a:prstGeom prst="lef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3" name="グループ化 12"/>
          <p:cNvGrpSpPr/>
          <p:nvPr/>
        </p:nvGrpSpPr>
        <p:grpSpPr>
          <a:xfrm>
            <a:off x="7390000" y="2047667"/>
            <a:ext cx="539208" cy="347930"/>
            <a:chOff x="7279978" y="1726867"/>
            <a:chExt cx="551304" cy="347930"/>
          </a:xfrm>
        </p:grpSpPr>
        <p:grpSp>
          <p:nvGrpSpPr>
            <p:cNvPr id="11" name="グループ化 10"/>
            <p:cNvGrpSpPr/>
            <p:nvPr/>
          </p:nvGrpSpPr>
          <p:grpSpPr>
            <a:xfrm>
              <a:off x="7285747" y="1726867"/>
              <a:ext cx="545535" cy="326273"/>
              <a:chOff x="6861897" y="1385999"/>
              <a:chExt cx="969386" cy="667141"/>
            </a:xfrm>
          </p:grpSpPr>
          <p:sp>
            <p:nvSpPr>
              <p:cNvPr id="10" name="円柱 9"/>
              <p:cNvSpPr/>
              <p:nvPr/>
            </p:nvSpPr>
            <p:spPr>
              <a:xfrm>
                <a:off x="7712388" y="1385999"/>
                <a:ext cx="118895" cy="667141"/>
              </a:xfrm>
              <a:prstGeom prst="can">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22" name="グループ化 221"/>
              <p:cNvGrpSpPr/>
              <p:nvPr/>
            </p:nvGrpSpPr>
            <p:grpSpPr>
              <a:xfrm>
                <a:off x="6861897" y="1435871"/>
                <a:ext cx="908370" cy="527182"/>
                <a:chOff x="5458006" y="1189383"/>
                <a:chExt cx="908370" cy="527182"/>
              </a:xfrm>
            </p:grpSpPr>
            <p:grpSp>
              <p:nvGrpSpPr>
                <p:cNvPr id="226" name="グループ化 225"/>
                <p:cNvGrpSpPr/>
                <p:nvPr/>
              </p:nvGrpSpPr>
              <p:grpSpPr>
                <a:xfrm>
                  <a:off x="5458006" y="1189383"/>
                  <a:ext cx="737114" cy="527182"/>
                  <a:chOff x="5458006" y="1189383"/>
                  <a:chExt cx="737114" cy="527182"/>
                </a:xfrm>
              </p:grpSpPr>
              <p:sp>
                <p:nvSpPr>
                  <p:cNvPr id="232" name="角丸四角形 231"/>
                  <p:cNvSpPr/>
                  <p:nvPr/>
                </p:nvSpPr>
                <p:spPr>
                  <a:xfrm rot="17193803">
                    <a:off x="5648164" y="1351544"/>
                    <a:ext cx="443899" cy="119578"/>
                  </a:xfrm>
                  <a:prstGeom prst="roundRect">
                    <a:avLst>
                      <a:gd name="adj" fmla="val 21479"/>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9" name="角丸四角形 228"/>
                  <p:cNvSpPr/>
                  <p:nvPr/>
                </p:nvSpPr>
                <p:spPr>
                  <a:xfrm rot="20889840">
                    <a:off x="5884570" y="1444773"/>
                    <a:ext cx="310550" cy="124890"/>
                  </a:xfrm>
                  <a:prstGeom prst="roundRect">
                    <a:avLst>
                      <a:gd name="adj"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0" name="フローチャート: 論理積ゲート 229"/>
                  <p:cNvSpPr/>
                  <p:nvPr/>
                </p:nvSpPr>
                <p:spPr>
                  <a:xfrm rot="20997318">
                    <a:off x="6087603" y="1462823"/>
                    <a:ext cx="99000" cy="78890"/>
                  </a:xfrm>
                  <a:prstGeom prst="flowChartDelay">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1" name="フローチャート: 端子 230"/>
                  <p:cNvSpPr/>
                  <p:nvPr/>
                </p:nvSpPr>
                <p:spPr>
                  <a:xfrm rot="4752524">
                    <a:off x="5951549" y="1508906"/>
                    <a:ext cx="75283" cy="52116"/>
                  </a:xfrm>
                  <a:prstGeom prst="flowChartTerminator">
                    <a:avLst/>
                  </a:prstGeom>
                  <a:noFill/>
                  <a:ln w="635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3" name="台形 232"/>
                  <p:cNvSpPr/>
                  <p:nvPr/>
                </p:nvSpPr>
                <p:spPr>
                  <a:xfrm rot="8364745">
                    <a:off x="5458006" y="1472559"/>
                    <a:ext cx="449250" cy="244006"/>
                  </a:xfrm>
                  <a:prstGeom prst="trapezoid">
                    <a:avLst>
                      <a:gd name="adj" fmla="val 3053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27" name="角丸四角形 226"/>
                <p:cNvSpPr/>
                <p:nvPr/>
              </p:nvSpPr>
              <p:spPr>
                <a:xfrm rot="19773055">
                  <a:off x="5635650" y="1563083"/>
                  <a:ext cx="325493" cy="124890"/>
                </a:xfrm>
                <a:prstGeom prst="roundRect">
                  <a:avLst>
                    <a:gd name="adj"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8" name="爆発 2 227"/>
                <p:cNvSpPr/>
                <p:nvPr/>
              </p:nvSpPr>
              <p:spPr>
                <a:xfrm>
                  <a:off x="6204849" y="1389386"/>
                  <a:ext cx="161527" cy="140620"/>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12" name="正方形/長方形 11"/>
            <p:cNvSpPr/>
            <p:nvPr/>
          </p:nvSpPr>
          <p:spPr>
            <a:xfrm>
              <a:off x="7279978" y="1803225"/>
              <a:ext cx="218261" cy="2715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42" name="角丸四角形吹き出し 241"/>
          <p:cNvSpPr/>
          <p:nvPr/>
        </p:nvSpPr>
        <p:spPr>
          <a:xfrm>
            <a:off x="5038499" y="1553301"/>
            <a:ext cx="2179601" cy="627255"/>
          </a:xfrm>
          <a:prstGeom prst="wedgeRoundRectCallout">
            <a:avLst>
              <a:gd name="adj1" fmla="val 76623"/>
              <a:gd name="adj2" fmla="val -13218"/>
              <a:gd name="adj3" fmla="val 1666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3" name="テキスト ボックス 242"/>
          <p:cNvSpPr txBox="1"/>
          <p:nvPr/>
        </p:nvSpPr>
        <p:spPr>
          <a:xfrm>
            <a:off x="5054816" y="1578115"/>
            <a:ext cx="2123406" cy="646331"/>
          </a:xfrm>
          <a:prstGeom prst="rect">
            <a:avLst/>
          </a:prstGeom>
          <a:noFill/>
        </p:spPr>
        <p:txBody>
          <a:bodyPr wrap="square" rtlCol="0">
            <a:spAutoFit/>
          </a:bodyPr>
          <a:lstStyle/>
          <a:p>
            <a:r>
              <a:rPr kumimoji="1" lang="ja-JP" altLang="en-US" sz="1200" dirty="0"/>
              <a:t>トラックからカゴ車を受け取る際に、受け止めそこない手指に激突した。</a:t>
            </a:r>
          </a:p>
        </p:txBody>
      </p:sp>
      <p:sp>
        <p:nvSpPr>
          <p:cNvPr id="206" name="テキスト ボックス 205"/>
          <p:cNvSpPr txBox="1"/>
          <p:nvPr/>
        </p:nvSpPr>
        <p:spPr>
          <a:xfrm>
            <a:off x="7750072" y="103480"/>
            <a:ext cx="2013971" cy="400110"/>
          </a:xfrm>
          <a:prstGeom prst="rect">
            <a:avLst/>
          </a:prstGeom>
          <a:noFill/>
          <a:ln w="25400">
            <a:solidFill>
              <a:srgbClr val="FF0000"/>
            </a:solidFill>
          </a:ln>
        </p:spPr>
        <p:txBody>
          <a:bodyPr wrap="square" rtlCol="0">
            <a:spAutoFit/>
          </a:bodyPr>
          <a:lstStyle/>
          <a:p>
            <a:pPr algn="ctr"/>
            <a:r>
              <a:rPr kumimoji="1" lang="ja-JP" altLang="en-US" sz="2000" b="1" dirty="0">
                <a:solidFill>
                  <a:srgbClr val="FF0000"/>
                </a:solidFill>
              </a:rPr>
              <a:t>教育・管理用</a:t>
            </a:r>
          </a:p>
        </p:txBody>
      </p:sp>
      <p:grpSp>
        <p:nvGrpSpPr>
          <p:cNvPr id="24" name="グループ化 23"/>
          <p:cNvGrpSpPr/>
          <p:nvPr/>
        </p:nvGrpSpPr>
        <p:grpSpPr>
          <a:xfrm>
            <a:off x="4699039" y="2489431"/>
            <a:ext cx="2274377" cy="833337"/>
            <a:chOff x="4795247" y="2403910"/>
            <a:chExt cx="2274377" cy="833337"/>
          </a:xfrm>
        </p:grpSpPr>
        <p:cxnSp>
          <p:nvCxnSpPr>
            <p:cNvPr id="208" name="直線コネクタ 207"/>
            <p:cNvCxnSpPr/>
            <p:nvPr/>
          </p:nvCxnSpPr>
          <p:spPr>
            <a:xfrm>
              <a:off x="5676070" y="2955694"/>
              <a:ext cx="1393554" cy="28155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4795247" y="2499225"/>
              <a:ext cx="981376" cy="707886"/>
            </a:xfrm>
            <a:prstGeom prst="rect">
              <a:avLst/>
            </a:prstGeom>
            <a:noFill/>
          </p:spPr>
          <p:txBody>
            <a:bodyPr wrap="square" rtlCol="0">
              <a:spAutoFit/>
            </a:bodyPr>
            <a:lstStyle/>
            <a:p>
              <a:pPr algn="r"/>
              <a:r>
                <a:rPr kumimoji="1" lang="ja-JP" altLang="en-US" sz="4000" dirty="0"/>
                <a:t>🚚</a:t>
              </a:r>
            </a:p>
          </p:txBody>
        </p:sp>
        <p:grpSp>
          <p:nvGrpSpPr>
            <p:cNvPr id="22" name="グループ化 21"/>
            <p:cNvGrpSpPr/>
            <p:nvPr/>
          </p:nvGrpSpPr>
          <p:grpSpPr>
            <a:xfrm rot="711353">
              <a:off x="5782196" y="2521096"/>
              <a:ext cx="568687" cy="502774"/>
              <a:chOff x="5429028" y="701018"/>
              <a:chExt cx="568687" cy="502774"/>
            </a:xfrm>
          </p:grpSpPr>
          <p:sp>
            <p:nvSpPr>
              <p:cNvPr id="209" name="平行四辺形 208"/>
              <p:cNvSpPr/>
              <p:nvPr/>
            </p:nvSpPr>
            <p:spPr>
              <a:xfrm>
                <a:off x="5429028" y="1048211"/>
                <a:ext cx="491932" cy="107829"/>
              </a:xfrm>
              <a:prstGeom prst="parallelogram">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0" name="楕円 209"/>
              <p:cNvSpPr/>
              <p:nvPr/>
            </p:nvSpPr>
            <p:spPr>
              <a:xfrm>
                <a:off x="5485889" y="1133342"/>
                <a:ext cx="63132" cy="7045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1" name="楕円 210"/>
              <p:cNvSpPr/>
              <p:nvPr/>
            </p:nvSpPr>
            <p:spPr>
              <a:xfrm>
                <a:off x="5767996" y="1130382"/>
                <a:ext cx="63132" cy="7045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2" name="平行四辺形 211"/>
              <p:cNvSpPr/>
              <p:nvPr/>
            </p:nvSpPr>
            <p:spPr>
              <a:xfrm>
                <a:off x="5739465" y="701018"/>
                <a:ext cx="258250" cy="427483"/>
              </a:xfrm>
              <a:prstGeom prst="parallelogram">
                <a:avLst>
                  <a:gd name="adj" fmla="val 3975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23" name="正方形/長方形 222"/>
            <p:cNvSpPr/>
            <p:nvPr/>
          </p:nvSpPr>
          <p:spPr>
            <a:xfrm rot="795491">
              <a:off x="5837106" y="2710324"/>
              <a:ext cx="343103" cy="193361"/>
            </a:xfrm>
            <a:prstGeom prst="rect">
              <a:avLst/>
            </a:prstGeom>
            <a:solidFill>
              <a:schemeClr val="bg1">
                <a:lumMod val="65000"/>
              </a:scheme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5" name="楕円 224"/>
            <p:cNvSpPr/>
            <p:nvPr/>
          </p:nvSpPr>
          <p:spPr>
            <a:xfrm rot="20784587">
              <a:off x="6379310" y="2403910"/>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4" name="角丸四角形 233"/>
            <p:cNvSpPr/>
            <p:nvPr/>
          </p:nvSpPr>
          <p:spPr>
            <a:xfrm rot="14924889">
              <a:off x="6418831" y="2633523"/>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5" name="フローチャート: 端子 234"/>
            <p:cNvSpPr/>
            <p:nvPr/>
          </p:nvSpPr>
          <p:spPr>
            <a:xfrm rot="11263522">
              <a:off x="6209185" y="262493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6" name="フローチャート: 端子 235"/>
            <p:cNvSpPr/>
            <p:nvPr/>
          </p:nvSpPr>
          <p:spPr>
            <a:xfrm rot="9362582">
              <a:off x="6406858" y="2663907"/>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7" name="フローチャート: 端子 236"/>
            <p:cNvSpPr/>
            <p:nvPr/>
          </p:nvSpPr>
          <p:spPr>
            <a:xfrm rot="18519851">
              <a:off x="6457161" y="292022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8" name="角丸四角形 237"/>
            <p:cNvSpPr/>
            <p:nvPr/>
          </p:nvSpPr>
          <p:spPr>
            <a:xfrm rot="16407010">
              <a:off x="6560130" y="2800198"/>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9" name="フローチャート: 端子 238"/>
            <p:cNvSpPr/>
            <p:nvPr/>
          </p:nvSpPr>
          <p:spPr>
            <a:xfrm rot="2703905">
              <a:off x="6705181" y="3052737"/>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0" name="フローチャート: 端子 239"/>
            <p:cNvSpPr/>
            <p:nvPr/>
          </p:nvSpPr>
          <p:spPr>
            <a:xfrm rot="2835770">
              <a:off x="6467727" y="3015081"/>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1" name="フローチャート: 端子 240"/>
            <p:cNvSpPr/>
            <p:nvPr/>
          </p:nvSpPr>
          <p:spPr>
            <a:xfrm rot="13782743">
              <a:off x="6605809" y="2944976"/>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4" name="フローチャート: 端子 243"/>
            <p:cNvSpPr/>
            <p:nvPr/>
          </p:nvSpPr>
          <p:spPr>
            <a:xfrm rot="9550763">
              <a:off x="6389811" y="260676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5" name="フローチャート: 端子 244"/>
            <p:cNvSpPr/>
            <p:nvPr/>
          </p:nvSpPr>
          <p:spPr>
            <a:xfrm rot="11263522">
              <a:off x="6324048" y="2705936"/>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6" name="爆発 2 245"/>
            <p:cNvSpPr/>
            <p:nvPr/>
          </p:nvSpPr>
          <p:spPr>
            <a:xfrm>
              <a:off x="6783284" y="3023488"/>
              <a:ext cx="104068" cy="103731"/>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47" name="角丸四角形吹き出し 246"/>
          <p:cNvSpPr/>
          <p:nvPr/>
        </p:nvSpPr>
        <p:spPr>
          <a:xfrm>
            <a:off x="6995288" y="2735832"/>
            <a:ext cx="2762454" cy="580282"/>
          </a:xfrm>
          <a:prstGeom prst="wedgeRoundRectCallout">
            <a:avLst>
              <a:gd name="adj1" fmla="val -52440"/>
              <a:gd name="adj2" fmla="val -66872"/>
              <a:gd name="adj3" fmla="val 1666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8" name="テキスト ボックス 247"/>
          <p:cNvSpPr txBox="1"/>
          <p:nvPr/>
        </p:nvSpPr>
        <p:spPr>
          <a:xfrm>
            <a:off x="6980800" y="2712079"/>
            <a:ext cx="2693197" cy="646331"/>
          </a:xfrm>
          <a:prstGeom prst="rect">
            <a:avLst/>
          </a:prstGeom>
          <a:noFill/>
        </p:spPr>
        <p:txBody>
          <a:bodyPr wrap="square" rtlCol="0">
            <a:spAutoFit/>
          </a:bodyPr>
          <a:lstStyle/>
          <a:p>
            <a:r>
              <a:rPr kumimoji="1" lang="ja-JP" altLang="en-US" sz="1200" dirty="0"/>
              <a:t>機器をトラックに載せるため運搬中、傾斜した床で踏ん張った際に脚部を痛めた。</a:t>
            </a:r>
          </a:p>
        </p:txBody>
      </p:sp>
      <p:grpSp>
        <p:nvGrpSpPr>
          <p:cNvPr id="249" name="グループ化 248"/>
          <p:cNvGrpSpPr/>
          <p:nvPr/>
        </p:nvGrpSpPr>
        <p:grpSpPr>
          <a:xfrm>
            <a:off x="303613" y="3914769"/>
            <a:ext cx="1009888" cy="763945"/>
            <a:chOff x="4014027" y="3763998"/>
            <a:chExt cx="1081422" cy="874641"/>
          </a:xfrm>
        </p:grpSpPr>
        <p:grpSp>
          <p:nvGrpSpPr>
            <p:cNvPr id="250" name="グループ化 249"/>
            <p:cNvGrpSpPr/>
            <p:nvPr/>
          </p:nvGrpSpPr>
          <p:grpSpPr>
            <a:xfrm>
              <a:off x="4316206" y="3763998"/>
              <a:ext cx="706827" cy="872221"/>
              <a:chOff x="4316206" y="3763998"/>
              <a:chExt cx="706827" cy="872221"/>
            </a:xfrm>
          </p:grpSpPr>
          <p:sp>
            <p:nvSpPr>
              <p:cNvPr id="254" name="楕円 253"/>
              <p:cNvSpPr/>
              <p:nvPr/>
            </p:nvSpPr>
            <p:spPr>
              <a:xfrm rot="20784587">
                <a:off x="4680359" y="3763998"/>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5" name="角丸四角形 254"/>
              <p:cNvSpPr/>
              <p:nvPr/>
            </p:nvSpPr>
            <p:spPr>
              <a:xfrm rot="15652064">
                <a:off x="4640056" y="4007586"/>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6" name="フローチャート: 端子 255"/>
              <p:cNvSpPr/>
              <p:nvPr/>
            </p:nvSpPr>
            <p:spPr>
              <a:xfrm rot="16889651">
                <a:off x="4643350" y="4039662"/>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7" name="フローチャート: 端子 256"/>
              <p:cNvSpPr/>
              <p:nvPr/>
            </p:nvSpPr>
            <p:spPr>
              <a:xfrm>
                <a:off x="4746838" y="403017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8" name="フローチャート: 端子 257"/>
              <p:cNvSpPr/>
              <p:nvPr/>
            </p:nvSpPr>
            <p:spPr>
              <a:xfrm rot="3242961">
                <a:off x="4780987" y="398022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9" name="フローチャート: 端子 258"/>
              <p:cNvSpPr/>
              <p:nvPr/>
            </p:nvSpPr>
            <p:spPr>
              <a:xfrm rot="14768481">
                <a:off x="4800538" y="4332676"/>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0" name="角丸四角形 259"/>
              <p:cNvSpPr/>
              <p:nvPr/>
            </p:nvSpPr>
            <p:spPr>
              <a:xfrm rot="15730156">
                <a:off x="4772346" y="4198052"/>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1" name="フローチャート: 端子 260"/>
              <p:cNvSpPr/>
              <p:nvPr/>
            </p:nvSpPr>
            <p:spPr>
              <a:xfrm rot="13892579">
                <a:off x="4881339" y="4472608"/>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2" name="フローチャート: 端子 261"/>
              <p:cNvSpPr/>
              <p:nvPr/>
            </p:nvSpPr>
            <p:spPr>
              <a:xfrm rot="17168074">
                <a:off x="4669370" y="4360865"/>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3" name="フローチャート: 端子 262"/>
              <p:cNvSpPr/>
              <p:nvPr/>
            </p:nvSpPr>
            <p:spPr>
              <a:xfrm rot="15970768">
                <a:off x="4653780" y="4492965"/>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4" name="フローチャート: 端子 263"/>
              <p:cNvSpPr/>
              <p:nvPr/>
            </p:nvSpPr>
            <p:spPr>
              <a:xfrm rot="19673304">
                <a:off x="4569760" y="4129617"/>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65" name="直線コネクタ 264"/>
              <p:cNvCxnSpPr/>
              <p:nvPr/>
            </p:nvCxnSpPr>
            <p:spPr>
              <a:xfrm flipH="1">
                <a:off x="4366723" y="3824393"/>
                <a:ext cx="564749" cy="74760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66" name="正方形/長方形 265"/>
              <p:cNvSpPr/>
              <p:nvPr/>
            </p:nvSpPr>
            <p:spPr>
              <a:xfrm>
                <a:off x="4316206" y="4532732"/>
                <a:ext cx="128794"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7" name="正方形/長方形 266"/>
              <p:cNvSpPr/>
              <p:nvPr/>
            </p:nvSpPr>
            <p:spPr>
              <a:xfrm>
                <a:off x="4316206" y="4578451"/>
                <a:ext cx="128794" cy="45719"/>
              </a:xfrm>
              <a:prstGeom prst="rect">
                <a:avLst/>
              </a:prstGeom>
              <a:pattFill prst="zigZag">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51" name="涙形 250"/>
            <p:cNvSpPr/>
            <p:nvPr/>
          </p:nvSpPr>
          <p:spPr>
            <a:xfrm rot="6697017">
              <a:off x="4199453" y="4494062"/>
              <a:ext cx="60739" cy="110290"/>
            </a:xfrm>
            <a:prstGeom prst="teardrop">
              <a:avLst>
                <a:gd name="adj" fmla="val 153498"/>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2" name="涙形 251"/>
            <p:cNvSpPr/>
            <p:nvPr/>
          </p:nvSpPr>
          <p:spPr>
            <a:xfrm rot="4955066">
              <a:off x="4111739" y="4533869"/>
              <a:ext cx="60739" cy="110290"/>
            </a:xfrm>
            <a:prstGeom prst="teardrop">
              <a:avLst>
                <a:gd name="adj" fmla="val 153498"/>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53" name="直線コネクタ 252"/>
            <p:cNvCxnSpPr/>
            <p:nvPr/>
          </p:nvCxnSpPr>
          <p:spPr>
            <a:xfrm>
              <a:off x="4014027" y="4638639"/>
              <a:ext cx="108142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68" name="角丸四角形吹き出し 267"/>
          <p:cNvSpPr/>
          <p:nvPr/>
        </p:nvSpPr>
        <p:spPr>
          <a:xfrm>
            <a:off x="1560464" y="3809705"/>
            <a:ext cx="2762454" cy="776506"/>
          </a:xfrm>
          <a:prstGeom prst="wedgeRoundRectCallout">
            <a:avLst>
              <a:gd name="adj1" fmla="val -59106"/>
              <a:gd name="adj2" fmla="val 23227"/>
              <a:gd name="adj3" fmla="val 1666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9" name="テキスト ボックス 268"/>
          <p:cNvSpPr txBox="1"/>
          <p:nvPr/>
        </p:nvSpPr>
        <p:spPr>
          <a:xfrm>
            <a:off x="1567205" y="3892912"/>
            <a:ext cx="2693197" cy="646331"/>
          </a:xfrm>
          <a:prstGeom prst="rect">
            <a:avLst/>
          </a:prstGeom>
          <a:noFill/>
        </p:spPr>
        <p:txBody>
          <a:bodyPr wrap="square" rtlCol="0">
            <a:spAutoFit/>
          </a:bodyPr>
          <a:lstStyle/>
          <a:p>
            <a:r>
              <a:rPr kumimoji="1" lang="ja-JP" altLang="en-US" sz="1200" dirty="0"/>
              <a:t>床上の水、油、紙切れ、布切れ等が滑りの原因となりますので、定期的に清掃しましょう。</a:t>
            </a:r>
          </a:p>
        </p:txBody>
      </p:sp>
      <p:grpSp>
        <p:nvGrpSpPr>
          <p:cNvPr id="270" name="グループ化 269"/>
          <p:cNvGrpSpPr/>
          <p:nvPr/>
        </p:nvGrpSpPr>
        <p:grpSpPr>
          <a:xfrm>
            <a:off x="3202478" y="4767701"/>
            <a:ext cx="1057924" cy="961975"/>
            <a:chOff x="4851552" y="1514868"/>
            <a:chExt cx="1057924" cy="961975"/>
          </a:xfrm>
        </p:grpSpPr>
        <p:cxnSp>
          <p:nvCxnSpPr>
            <p:cNvPr id="271" name="直線コネクタ 270"/>
            <p:cNvCxnSpPr/>
            <p:nvPr/>
          </p:nvCxnSpPr>
          <p:spPr>
            <a:xfrm>
              <a:off x="5232993" y="2100829"/>
              <a:ext cx="676483" cy="434"/>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72" name="直線コネクタ 271"/>
            <p:cNvCxnSpPr/>
            <p:nvPr/>
          </p:nvCxnSpPr>
          <p:spPr>
            <a:xfrm flipV="1">
              <a:off x="4851552" y="2103515"/>
              <a:ext cx="388401" cy="373328"/>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73" name="直線コネクタ 272"/>
            <p:cNvCxnSpPr/>
            <p:nvPr/>
          </p:nvCxnSpPr>
          <p:spPr>
            <a:xfrm flipV="1">
              <a:off x="5236861" y="1584335"/>
              <a:ext cx="3534" cy="50554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274" name="グループ化 273"/>
            <p:cNvGrpSpPr/>
            <p:nvPr/>
          </p:nvGrpSpPr>
          <p:grpSpPr>
            <a:xfrm>
              <a:off x="4860825" y="1913518"/>
              <a:ext cx="641198" cy="561387"/>
              <a:chOff x="4860825" y="1913518"/>
              <a:chExt cx="641198" cy="561387"/>
            </a:xfrm>
          </p:grpSpPr>
          <p:sp>
            <p:nvSpPr>
              <p:cNvPr id="291" name="直方体 290"/>
              <p:cNvSpPr/>
              <p:nvPr/>
            </p:nvSpPr>
            <p:spPr>
              <a:xfrm>
                <a:off x="4864220" y="2277975"/>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2" name="直方体 291"/>
              <p:cNvSpPr/>
              <p:nvPr/>
            </p:nvSpPr>
            <p:spPr>
              <a:xfrm>
                <a:off x="5100334" y="2273602"/>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3" name="直方体 292"/>
              <p:cNvSpPr/>
              <p:nvPr/>
            </p:nvSpPr>
            <p:spPr>
              <a:xfrm>
                <a:off x="5455657" y="1929569"/>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4" name="直方体 293"/>
              <p:cNvSpPr/>
              <p:nvPr/>
            </p:nvSpPr>
            <p:spPr>
              <a:xfrm>
                <a:off x="4860825" y="1913518"/>
                <a:ext cx="631925" cy="394137"/>
              </a:xfrm>
              <a:prstGeom prst="cube">
                <a:avLst>
                  <a:gd name="adj" fmla="val 90847"/>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75" name="直方体 274"/>
            <p:cNvSpPr/>
            <p:nvPr/>
          </p:nvSpPr>
          <p:spPr>
            <a:xfrm>
              <a:off x="4983726" y="2059202"/>
              <a:ext cx="218508" cy="177501"/>
            </a:xfrm>
            <a:prstGeom prst="cube">
              <a:avLst>
                <a:gd name="adj" fmla="val 46378"/>
              </a:avLst>
            </a:prstGeom>
            <a:solidFill>
              <a:schemeClr val="tx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76" name="グループ化 275"/>
            <p:cNvGrpSpPr/>
            <p:nvPr/>
          </p:nvGrpSpPr>
          <p:grpSpPr>
            <a:xfrm>
              <a:off x="4860825" y="1720343"/>
              <a:ext cx="641198" cy="561387"/>
              <a:chOff x="4860825" y="1913518"/>
              <a:chExt cx="641198" cy="561387"/>
            </a:xfrm>
          </p:grpSpPr>
          <p:sp>
            <p:nvSpPr>
              <p:cNvPr id="287" name="直方体 286"/>
              <p:cNvSpPr/>
              <p:nvPr/>
            </p:nvSpPr>
            <p:spPr>
              <a:xfrm>
                <a:off x="4864220" y="2277975"/>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8" name="直方体 287"/>
              <p:cNvSpPr/>
              <p:nvPr/>
            </p:nvSpPr>
            <p:spPr>
              <a:xfrm>
                <a:off x="5100334" y="2273602"/>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9" name="直方体 288"/>
              <p:cNvSpPr/>
              <p:nvPr/>
            </p:nvSpPr>
            <p:spPr>
              <a:xfrm>
                <a:off x="5455657" y="1929569"/>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0" name="直方体 289"/>
              <p:cNvSpPr/>
              <p:nvPr/>
            </p:nvSpPr>
            <p:spPr>
              <a:xfrm>
                <a:off x="4860825" y="1913518"/>
                <a:ext cx="631925" cy="394137"/>
              </a:xfrm>
              <a:prstGeom prst="cube">
                <a:avLst>
                  <a:gd name="adj" fmla="val 90847"/>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77" name="直方体 276"/>
            <p:cNvSpPr/>
            <p:nvPr/>
          </p:nvSpPr>
          <p:spPr>
            <a:xfrm>
              <a:off x="5157696" y="1694704"/>
              <a:ext cx="218508" cy="177501"/>
            </a:xfrm>
            <a:prstGeom prst="cube">
              <a:avLst>
                <a:gd name="adj" fmla="val 46378"/>
              </a:avLst>
            </a:prstGeom>
            <a:solidFill>
              <a:schemeClr val="tx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78" name="グループ化 277"/>
            <p:cNvGrpSpPr/>
            <p:nvPr/>
          </p:nvGrpSpPr>
          <p:grpSpPr>
            <a:xfrm>
              <a:off x="4856090" y="1514868"/>
              <a:ext cx="641198" cy="561387"/>
              <a:chOff x="4860825" y="1913518"/>
              <a:chExt cx="641198" cy="561387"/>
            </a:xfrm>
          </p:grpSpPr>
          <p:sp>
            <p:nvSpPr>
              <p:cNvPr id="283" name="直方体 282"/>
              <p:cNvSpPr/>
              <p:nvPr/>
            </p:nvSpPr>
            <p:spPr>
              <a:xfrm>
                <a:off x="4864220" y="2277975"/>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4" name="直方体 283"/>
              <p:cNvSpPr/>
              <p:nvPr/>
            </p:nvSpPr>
            <p:spPr>
              <a:xfrm>
                <a:off x="5100334" y="2273602"/>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5" name="直方体 284"/>
              <p:cNvSpPr/>
              <p:nvPr/>
            </p:nvSpPr>
            <p:spPr>
              <a:xfrm>
                <a:off x="5455657" y="1929569"/>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6" name="直方体 285"/>
              <p:cNvSpPr/>
              <p:nvPr/>
            </p:nvSpPr>
            <p:spPr>
              <a:xfrm>
                <a:off x="4860825" y="1913518"/>
                <a:ext cx="631925" cy="394137"/>
              </a:xfrm>
              <a:prstGeom prst="cube">
                <a:avLst>
                  <a:gd name="adj" fmla="val 90847"/>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79" name="直方体 278"/>
            <p:cNvSpPr/>
            <p:nvPr/>
          </p:nvSpPr>
          <p:spPr>
            <a:xfrm>
              <a:off x="5551761" y="2055467"/>
              <a:ext cx="218508" cy="177501"/>
            </a:xfrm>
            <a:prstGeom prst="cube">
              <a:avLst>
                <a:gd name="adj" fmla="val 46378"/>
              </a:avLst>
            </a:prstGeom>
            <a:solidFill>
              <a:schemeClr val="bg1">
                <a:lumMod val="85000"/>
              </a:schemeClr>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0" name="直方体 279"/>
            <p:cNvSpPr/>
            <p:nvPr/>
          </p:nvSpPr>
          <p:spPr>
            <a:xfrm>
              <a:off x="5615381" y="2288574"/>
              <a:ext cx="218508" cy="177501"/>
            </a:xfrm>
            <a:prstGeom prst="cube">
              <a:avLst>
                <a:gd name="adj" fmla="val 46378"/>
              </a:avLst>
            </a:prstGeom>
            <a:solidFill>
              <a:schemeClr val="bg1">
                <a:lumMod val="85000"/>
              </a:schemeClr>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81" name="直線矢印コネクタ 280"/>
            <p:cNvCxnSpPr>
              <a:stCxn id="279" idx="1"/>
              <a:endCxn id="277" idx="4"/>
            </p:cNvCxnSpPr>
            <p:nvPr/>
          </p:nvCxnSpPr>
          <p:spPr>
            <a:xfrm flipH="1" flipV="1">
              <a:off x="5293883" y="1824615"/>
              <a:ext cx="325971" cy="313173"/>
            </a:xfrm>
            <a:prstGeom prst="straightConnector1">
              <a:avLst/>
            </a:prstGeom>
            <a:ln>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82" name="直線矢印コネクタ 281"/>
            <p:cNvCxnSpPr>
              <a:stCxn id="280" idx="1"/>
              <a:endCxn id="275" idx="5"/>
            </p:cNvCxnSpPr>
            <p:nvPr/>
          </p:nvCxnSpPr>
          <p:spPr>
            <a:xfrm flipH="1" flipV="1">
              <a:off x="5202234" y="2106792"/>
              <a:ext cx="481240" cy="264103"/>
            </a:xfrm>
            <a:prstGeom prst="straightConnector1">
              <a:avLst/>
            </a:prstGeom>
            <a:ln>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grpSp>
      <p:sp>
        <p:nvSpPr>
          <p:cNvPr id="295" name="角丸四角形吹き出し 294"/>
          <p:cNvSpPr/>
          <p:nvPr/>
        </p:nvSpPr>
        <p:spPr>
          <a:xfrm>
            <a:off x="214491" y="4861278"/>
            <a:ext cx="2762454" cy="840791"/>
          </a:xfrm>
          <a:prstGeom prst="wedgeRoundRectCallout">
            <a:avLst>
              <a:gd name="adj1" fmla="val 57207"/>
              <a:gd name="adj2" fmla="val -25839"/>
              <a:gd name="adj3" fmla="val 1666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6" name="テキスト ボックス 295"/>
          <p:cNvSpPr txBox="1"/>
          <p:nvPr/>
        </p:nvSpPr>
        <p:spPr>
          <a:xfrm>
            <a:off x="277298" y="4898372"/>
            <a:ext cx="2693197" cy="646331"/>
          </a:xfrm>
          <a:prstGeom prst="rect">
            <a:avLst/>
          </a:prstGeom>
          <a:noFill/>
        </p:spPr>
        <p:txBody>
          <a:bodyPr wrap="square" rtlCol="0">
            <a:spAutoFit/>
          </a:bodyPr>
          <a:lstStyle/>
          <a:p>
            <a:r>
              <a:rPr kumimoji="1" lang="ja-JP" altLang="en-US" sz="1200" dirty="0"/>
              <a:t>作業場内はこまめに整理整頓し、特に床上につまづきの原因となる物をなるべく置かないようにしましょう。</a:t>
            </a:r>
          </a:p>
        </p:txBody>
      </p:sp>
      <p:grpSp>
        <p:nvGrpSpPr>
          <p:cNvPr id="297" name="グループ化 296"/>
          <p:cNvGrpSpPr/>
          <p:nvPr/>
        </p:nvGrpSpPr>
        <p:grpSpPr>
          <a:xfrm>
            <a:off x="332679" y="5774434"/>
            <a:ext cx="1153935" cy="1004988"/>
            <a:chOff x="7666998" y="1855667"/>
            <a:chExt cx="1339263" cy="1066553"/>
          </a:xfrm>
        </p:grpSpPr>
        <p:grpSp>
          <p:nvGrpSpPr>
            <p:cNvPr id="298" name="グループ化 297"/>
            <p:cNvGrpSpPr/>
            <p:nvPr/>
          </p:nvGrpSpPr>
          <p:grpSpPr>
            <a:xfrm>
              <a:off x="7709564" y="1855667"/>
              <a:ext cx="1296697" cy="1066553"/>
              <a:chOff x="7709564" y="1855667"/>
              <a:chExt cx="1296697" cy="1066553"/>
            </a:xfrm>
          </p:grpSpPr>
          <p:grpSp>
            <p:nvGrpSpPr>
              <p:cNvPr id="310" name="グループ化 309"/>
              <p:cNvGrpSpPr/>
              <p:nvPr/>
            </p:nvGrpSpPr>
            <p:grpSpPr>
              <a:xfrm>
                <a:off x="7709564" y="2137788"/>
                <a:ext cx="1296697" cy="784432"/>
                <a:chOff x="7709564" y="2137788"/>
                <a:chExt cx="1296697" cy="784432"/>
              </a:xfrm>
            </p:grpSpPr>
            <p:sp>
              <p:nvSpPr>
                <p:cNvPr id="315" name="フローチャート: データ 314"/>
                <p:cNvSpPr/>
                <p:nvPr/>
              </p:nvSpPr>
              <p:spPr>
                <a:xfrm>
                  <a:off x="8245490" y="2140920"/>
                  <a:ext cx="273732" cy="387389"/>
                </a:xfrm>
                <a:prstGeom prst="flowChartInputOutput">
                  <a:avLst/>
                </a:prstGeom>
                <a:pattFill prst="ltHorz">
                  <a:fgClr>
                    <a:schemeClr val="bg1">
                      <a:lumMod val="50000"/>
                    </a:schemeClr>
                  </a:fgClr>
                  <a:bgClr>
                    <a:schemeClr val="bg1"/>
                  </a:bgClr>
                </a:patt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6" name="フローチャート: データ 315"/>
                <p:cNvSpPr/>
                <p:nvPr/>
              </p:nvSpPr>
              <p:spPr>
                <a:xfrm>
                  <a:off x="8188963" y="2534831"/>
                  <a:ext cx="273732" cy="387389"/>
                </a:xfrm>
                <a:prstGeom prst="flowChartInputOutput">
                  <a:avLst/>
                </a:prstGeom>
                <a:pattFill prst="ltHorz">
                  <a:fgClr>
                    <a:schemeClr val="bg1">
                      <a:lumMod val="50000"/>
                    </a:schemeClr>
                  </a:fgClr>
                  <a:bgClr>
                    <a:schemeClr val="bg1"/>
                  </a:bgClr>
                </a:patt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7" name="フローチャート: データ 316"/>
                <p:cNvSpPr/>
                <p:nvPr/>
              </p:nvSpPr>
              <p:spPr>
                <a:xfrm>
                  <a:off x="8005708" y="2140920"/>
                  <a:ext cx="273732" cy="387389"/>
                </a:xfrm>
                <a:prstGeom prst="flowChartInputOutput">
                  <a:avLst/>
                </a:prstGeom>
                <a:solidFill>
                  <a:schemeClr val="bg1">
                    <a:lumMod val="75000"/>
                  </a:schemeClr>
                </a:solidFill>
                <a:ln w="254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8" name="フローチャート: データ 317"/>
                <p:cNvSpPr/>
                <p:nvPr/>
              </p:nvSpPr>
              <p:spPr>
                <a:xfrm>
                  <a:off x="7945325" y="2534830"/>
                  <a:ext cx="273732" cy="387389"/>
                </a:xfrm>
                <a:prstGeom prst="flowChartInputOutput">
                  <a:avLst/>
                </a:prstGeom>
                <a:solidFill>
                  <a:schemeClr val="bg1">
                    <a:lumMod val="75000"/>
                  </a:schemeClr>
                </a:solidFill>
                <a:ln w="254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9" name="フローチャート: データ 318"/>
                <p:cNvSpPr/>
                <p:nvPr/>
              </p:nvSpPr>
              <p:spPr>
                <a:xfrm>
                  <a:off x="7769947" y="2140920"/>
                  <a:ext cx="273732" cy="387389"/>
                </a:xfrm>
                <a:prstGeom prst="flowChartInputOutput">
                  <a:avLst/>
                </a:prstGeom>
                <a:solidFill>
                  <a:schemeClr val="bg1">
                    <a:lumMod val="75000"/>
                  </a:schemeClr>
                </a:solidFill>
                <a:ln w="254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0" name="フローチャート: データ 319"/>
                <p:cNvSpPr/>
                <p:nvPr/>
              </p:nvSpPr>
              <p:spPr>
                <a:xfrm>
                  <a:off x="7709564" y="2534830"/>
                  <a:ext cx="273732" cy="387389"/>
                </a:xfrm>
                <a:prstGeom prst="flowChartInputOutput">
                  <a:avLst/>
                </a:prstGeom>
                <a:solidFill>
                  <a:schemeClr val="bg1">
                    <a:lumMod val="75000"/>
                  </a:schemeClr>
                </a:solidFill>
                <a:ln w="254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1" name="フローチャート: データ 320"/>
                <p:cNvSpPr/>
                <p:nvPr/>
              </p:nvSpPr>
              <p:spPr>
                <a:xfrm>
                  <a:off x="8488262" y="2140920"/>
                  <a:ext cx="273732" cy="387389"/>
                </a:xfrm>
                <a:prstGeom prst="flowChartInputOutput">
                  <a:avLst/>
                </a:prstGeom>
                <a:solidFill>
                  <a:schemeClr val="bg1">
                    <a:lumMod val="75000"/>
                  </a:schemeClr>
                </a:solidFill>
                <a:ln w="254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2" name="フローチャート: データ 321"/>
                <p:cNvSpPr/>
                <p:nvPr/>
              </p:nvSpPr>
              <p:spPr>
                <a:xfrm>
                  <a:off x="8427879" y="2534830"/>
                  <a:ext cx="273732" cy="387389"/>
                </a:xfrm>
                <a:prstGeom prst="flowChartInputOutput">
                  <a:avLst/>
                </a:prstGeom>
                <a:solidFill>
                  <a:schemeClr val="bg1">
                    <a:lumMod val="75000"/>
                  </a:schemeClr>
                </a:solidFill>
                <a:ln w="254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3" name="フローチャート: データ 322"/>
                <p:cNvSpPr/>
                <p:nvPr/>
              </p:nvSpPr>
              <p:spPr>
                <a:xfrm>
                  <a:off x="8732529" y="2137788"/>
                  <a:ext cx="273732" cy="387389"/>
                </a:xfrm>
                <a:prstGeom prst="flowChartInputOutput">
                  <a:avLst/>
                </a:prstGeom>
                <a:solidFill>
                  <a:schemeClr val="bg1">
                    <a:lumMod val="75000"/>
                  </a:schemeClr>
                </a:solidFill>
                <a:ln w="254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4" name="フローチャート: データ 323"/>
                <p:cNvSpPr/>
                <p:nvPr/>
              </p:nvSpPr>
              <p:spPr>
                <a:xfrm>
                  <a:off x="8672146" y="2531698"/>
                  <a:ext cx="273732" cy="387389"/>
                </a:xfrm>
                <a:prstGeom prst="flowChartInputOutput">
                  <a:avLst/>
                </a:prstGeom>
                <a:solidFill>
                  <a:schemeClr val="bg1">
                    <a:lumMod val="75000"/>
                  </a:schemeClr>
                </a:solidFill>
                <a:ln w="254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5" name="フローチャート: データ 324"/>
                <p:cNvSpPr/>
                <p:nvPr/>
              </p:nvSpPr>
              <p:spPr>
                <a:xfrm>
                  <a:off x="8184201" y="2534831"/>
                  <a:ext cx="273732" cy="387389"/>
                </a:xfrm>
                <a:prstGeom prst="flowChartInputOutput">
                  <a:avLst/>
                </a:prstGeom>
                <a:noFill/>
                <a:ln w="254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11" name="グループ化 310"/>
              <p:cNvGrpSpPr/>
              <p:nvPr/>
            </p:nvGrpSpPr>
            <p:grpSpPr>
              <a:xfrm>
                <a:off x="8219650" y="1855667"/>
                <a:ext cx="273837" cy="388488"/>
                <a:chOff x="8219650" y="1855667"/>
                <a:chExt cx="273837" cy="388488"/>
              </a:xfrm>
            </p:grpSpPr>
            <p:sp>
              <p:nvSpPr>
                <p:cNvPr id="313" name="フローチャート: データ 312"/>
                <p:cNvSpPr/>
                <p:nvPr/>
              </p:nvSpPr>
              <p:spPr>
                <a:xfrm>
                  <a:off x="8219650" y="1855667"/>
                  <a:ext cx="273732" cy="387389"/>
                </a:xfrm>
                <a:prstGeom prst="flowChartInputOutput">
                  <a:avLst/>
                </a:prstGeom>
                <a:noFill/>
                <a:ln w="25400">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4" name="フローチャート: データ 313"/>
                <p:cNvSpPr/>
                <p:nvPr/>
              </p:nvSpPr>
              <p:spPr>
                <a:xfrm>
                  <a:off x="8219755" y="1856766"/>
                  <a:ext cx="273732" cy="387389"/>
                </a:xfrm>
                <a:prstGeom prst="flowChartInputOutput">
                  <a:avLst/>
                </a:prstGeom>
                <a:noFill/>
                <a:ln w="254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12" name="下矢印 311"/>
              <p:cNvSpPr/>
              <p:nvPr/>
            </p:nvSpPr>
            <p:spPr>
              <a:xfrm>
                <a:off x="8322568" y="2282056"/>
                <a:ext cx="60061" cy="142550"/>
              </a:xfrm>
              <a:prstGeom prst="downArrow">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99" name="グループ化 298"/>
            <p:cNvGrpSpPr/>
            <p:nvPr/>
          </p:nvGrpSpPr>
          <p:grpSpPr>
            <a:xfrm>
              <a:off x="7666998" y="1879325"/>
              <a:ext cx="403731" cy="968703"/>
              <a:chOff x="7262526" y="1963694"/>
              <a:chExt cx="403731" cy="968703"/>
            </a:xfrm>
          </p:grpSpPr>
          <p:sp>
            <p:nvSpPr>
              <p:cNvPr id="300" name="楕円 299"/>
              <p:cNvSpPr/>
              <p:nvPr/>
            </p:nvSpPr>
            <p:spPr>
              <a:xfrm rot="20784587">
                <a:off x="7403237" y="1963694"/>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1" name="角丸四角形 300"/>
              <p:cNvSpPr/>
              <p:nvPr/>
            </p:nvSpPr>
            <p:spPr>
              <a:xfrm rot="16200000">
                <a:off x="7305983" y="2221860"/>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2" name="角丸四角形 301"/>
              <p:cNvSpPr/>
              <p:nvPr/>
            </p:nvSpPr>
            <p:spPr>
              <a:xfrm rot="16200000">
                <a:off x="7401942" y="2448125"/>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3" name="フローチャート: 端子 302"/>
              <p:cNvSpPr/>
              <p:nvPr/>
            </p:nvSpPr>
            <p:spPr>
              <a:xfrm rot="16744770">
                <a:off x="7303448" y="261457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4" name="フローチャート: 端子 303"/>
              <p:cNvSpPr/>
              <p:nvPr/>
            </p:nvSpPr>
            <p:spPr>
              <a:xfrm rot="7154851">
                <a:off x="7227872" y="2761758"/>
                <a:ext cx="252462" cy="8881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5" name="フローチャート: 端子 304"/>
              <p:cNvSpPr/>
              <p:nvPr/>
            </p:nvSpPr>
            <p:spPr>
              <a:xfrm rot="13735459">
                <a:off x="7465672" y="2605509"/>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6" name="フローチャート: 端子 305"/>
              <p:cNvSpPr/>
              <p:nvPr/>
            </p:nvSpPr>
            <p:spPr>
              <a:xfrm rot="5400000">
                <a:off x="7478366" y="2753263"/>
                <a:ext cx="252462" cy="8881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7" name="フローチャート: 端子 306"/>
              <p:cNvSpPr/>
              <p:nvPr/>
            </p:nvSpPr>
            <p:spPr>
              <a:xfrm rot="5970395">
                <a:off x="7198804" y="235088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8" name="フローチャート: 端子 307"/>
              <p:cNvSpPr/>
              <p:nvPr/>
            </p:nvSpPr>
            <p:spPr>
              <a:xfrm rot="12321376">
                <a:off x="7459281" y="2335543"/>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9" name="フローチャート: 端子 308"/>
              <p:cNvSpPr/>
              <p:nvPr/>
            </p:nvSpPr>
            <p:spPr>
              <a:xfrm rot="7653518">
                <a:off x="7253654" y="2228849"/>
                <a:ext cx="225116" cy="94237"/>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326" name="角丸四角形吹き出し 325"/>
          <p:cNvSpPr/>
          <p:nvPr/>
        </p:nvSpPr>
        <p:spPr>
          <a:xfrm>
            <a:off x="1727595" y="5939578"/>
            <a:ext cx="2762454" cy="776506"/>
          </a:xfrm>
          <a:prstGeom prst="wedgeRoundRectCallout">
            <a:avLst>
              <a:gd name="adj1" fmla="val -59106"/>
              <a:gd name="adj2" fmla="val 23227"/>
              <a:gd name="adj3" fmla="val 1666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7" name="テキスト ボックス 326"/>
          <p:cNvSpPr txBox="1"/>
          <p:nvPr/>
        </p:nvSpPr>
        <p:spPr>
          <a:xfrm>
            <a:off x="1734336" y="6022785"/>
            <a:ext cx="2693197" cy="646331"/>
          </a:xfrm>
          <a:prstGeom prst="rect">
            <a:avLst/>
          </a:prstGeom>
          <a:noFill/>
        </p:spPr>
        <p:txBody>
          <a:bodyPr wrap="square" rtlCol="0">
            <a:spAutoFit/>
          </a:bodyPr>
          <a:lstStyle/>
          <a:p>
            <a:r>
              <a:rPr kumimoji="1" lang="ja-JP" altLang="en-US" sz="1200" dirty="0"/>
              <a:t>溝（溝蓋）や段差等での転倒に注意するとともに、同所の見える化等を行いましょう。</a:t>
            </a:r>
          </a:p>
        </p:txBody>
      </p:sp>
      <p:grpSp>
        <p:nvGrpSpPr>
          <p:cNvPr id="328" name="グループ化 327"/>
          <p:cNvGrpSpPr/>
          <p:nvPr/>
        </p:nvGrpSpPr>
        <p:grpSpPr>
          <a:xfrm>
            <a:off x="7128839" y="4655048"/>
            <a:ext cx="669592" cy="1013580"/>
            <a:chOff x="7438561" y="1434294"/>
            <a:chExt cx="532844" cy="841406"/>
          </a:xfrm>
        </p:grpSpPr>
        <p:grpSp>
          <p:nvGrpSpPr>
            <p:cNvPr id="329" name="グループ化 328"/>
            <p:cNvGrpSpPr/>
            <p:nvPr/>
          </p:nvGrpSpPr>
          <p:grpSpPr>
            <a:xfrm>
              <a:off x="7438561" y="1434294"/>
              <a:ext cx="532844" cy="841406"/>
              <a:chOff x="5585022" y="2398020"/>
              <a:chExt cx="532844" cy="841406"/>
            </a:xfrm>
          </p:grpSpPr>
          <p:sp>
            <p:nvSpPr>
              <p:cNvPr id="332" name="円柱 331"/>
              <p:cNvSpPr/>
              <p:nvPr/>
            </p:nvSpPr>
            <p:spPr>
              <a:xfrm rot="16200000">
                <a:off x="6055680" y="3074124"/>
                <a:ext cx="78654" cy="45719"/>
              </a:xfrm>
              <a:prstGeom prst="ca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3" name="平行四辺形 332"/>
              <p:cNvSpPr/>
              <p:nvPr/>
            </p:nvSpPr>
            <p:spPr>
              <a:xfrm>
                <a:off x="5619536" y="3068890"/>
                <a:ext cx="466940" cy="96585"/>
              </a:xfrm>
              <a:prstGeom prst="parallelogram">
                <a:avLst>
                  <a:gd name="adj" fmla="val 102872"/>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4" name="直方体 333"/>
              <p:cNvSpPr/>
              <p:nvPr/>
            </p:nvSpPr>
            <p:spPr>
              <a:xfrm>
                <a:off x="5614106" y="2841378"/>
                <a:ext cx="489431" cy="334729"/>
              </a:xfrm>
              <a:prstGeom prst="cube">
                <a:avLst>
                  <a:gd name="adj" fmla="val 3410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5" name="直方体 334"/>
              <p:cNvSpPr/>
              <p:nvPr/>
            </p:nvSpPr>
            <p:spPr>
              <a:xfrm>
                <a:off x="5614106" y="2398787"/>
                <a:ext cx="489431" cy="334729"/>
              </a:xfrm>
              <a:prstGeom prst="cube">
                <a:avLst>
                  <a:gd name="adj" fmla="val 3410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6" name="円柱 335"/>
              <p:cNvSpPr/>
              <p:nvPr/>
            </p:nvSpPr>
            <p:spPr>
              <a:xfrm rot="16200000">
                <a:off x="5568555" y="3167772"/>
                <a:ext cx="78654" cy="45719"/>
              </a:xfrm>
              <a:prstGeom prst="ca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37" name="直線コネクタ 336"/>
              <p:cNvCxnSpPr/>
              <p:nvPr/>
            </p:nvCxnSpPr>
            <p:spPr>
              <a:xfrm flipH="1" flipV="1">
                <a:off x="5728774" y="2398020"/>
                <a:ext cx="1823" cy="67140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38" name="円柱 337"/>
              <p:cNvSpPr/>
              <p:nvPr/>
            </p:nvSpPr>
            <p:spPr>
              <a:xfrm rot="16200000">
                <a:off x="5946698" y="3177239"/>
                <a:ext cx="78654" cy="45719"/>
              </a:xfrm>
              <a:prstGeom prst="ca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9" name="直方体 338"/>
              <p:cNvSpPr/>
              <p:nvPr/>
            </p:nvSpPr>
            <p:spPr>
              <a:xfrm>
                <a:off x="5614106" y="2619699"/>
                <a:ext cx="489431" cy="334729"/>
              </a:xfrm>
              <a:prstGeom prst="cube">
                <a:avLst>
                  <a:gd name="adj" fmla="val 3410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30" name="直方体 329"/>
            <p:cNvSpPr/>
            <p:nvPr/>
          </p:nvSpPr>
          <p:spPr>
            <a:xfrm>
              <a:off x="7580502" y="2012398"/>
              <a:ext cx="237757" cy="182006"/>
            </a:xfrm>
            <a:prstGeom prst="cube">
              <a:avLst>
                <a:gd name="adj" fmla="val 3684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1" name="直方体 330"/>
            <p:cNvSpPr/>
            <p:nvPr/>
          </p:nvSpPr>
          <p:spPr>
            <a:xfrm>
              <a:off x="7580501" y="1886622"/>
              <a:ext cx="237757" cy="182006"/>
            </a:xfrm>
            <a:prstGeom prst="cube">
              <a:avLst>
                <a:gd name="adj" fmla="val 3684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40" name="テキスト ボックス 339"/>
          <p:cNvSpPr txBox="1"/>
          <p:nvPr/>
        </p:nvSpPr>
        <p:spPr>
          <a:xfrm>
            <a:off x="5441500" y="3756859"/>
            <a:ext cx="4280054" cy="830997"/>
          </a:xfrm>
          <a:prstGeom prst="rect">
            <a:avLst/>
          </a:prstGeom>
          <a:noFill/>
        </p:spPr>
        <p:txBody>
          <a:bodyPr wrap="square" rtlCol="0">
            <a:spAutoFit/>
          </a:bodyPr>
          <a:lstStyle/>
          <a:p>
            <a:r>
              <a:rPr kumimoji="1" lang="ja-JP" altLang="en-US" sz="1200" dirty="0"/>
              <a:t>激突、倒壊、はさまれ災害等の原因となるケースが増えているカゴ車（ボールボックスパレット）について、安全に作業するためのルールを策定し、関係労働者に周知している。</a:t>
            </a:r>
          </a:p>
        </p:txBody>
      </p:sp>
      <p:sp>
        <p:nvSpPr>
          <p:cNvPr id="25" name="円形吹き出し 24"/>
          <p:cNvSpPr/>
          <p:nvPr/>
        </p:nvSpPr>
        <p:spPr>
          <a:xfrm>
            <a:off x="5532567" y="4395626"/>
            <a:ext cx="1277464" cy="734280"/>
          </a:xfrm>
          <a:prstGeom prst="wedgeEllipseCallout">
            <a:avLst>
              <a:gd name="adj1" fmla="val 63417"/>
              <a:gd name="adj2" fmla="val 5489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1" name="円形吹き出し 340"/>
          <p:cNvSpPr/>
          <p:nvPr/>
        </p:nvSpPr>
        <p:spPr>
          <a:xfrm>
            <a:off x="5537890" y="5193348"/>
            <a:ext cx="1277464" cy="734280"/>
          </a:xfrm>
          <a:prstGeom prst="wedgeEllipseCallout">
            <a:avLst>
              <a:gd name="adj1" fmla="val 69087"/>
              <a:gd name="adj2" fmla="val -129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2" name="円形吹き出し 341"/>
          <p:cNvSpPr/>
          <p:nvPr/>
        </p:nvSpPr>
        <p:spPr>
          <a:xfrm>
            <a:off x="5562667" y="5960691"/>
            <a:ext cx="1277464" cy="734280"/>
          </a:xfrm>
          <a:prstGeom prst="wedgeEllipseCallout">
            <a:avLst>
              <a:gd name="adj1" fmla="val 64835"/>
              <a:gd name="adj2" fmla="val -5483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3" name="円形吹き出し 342"/>
          <p:cNvSpPr/>
          <p:nvPr/>
        </p:nvSpPr>
        <p:spPr>
          <a:xfrm>
            <a:off x="8109837" y="4411130"/>
            <a:ext cx="1277464" cy="734280"/>
          </a:xfrm>
          <a:prstGeom prst="wedgeEllipseCallout">
            <a:avLst>
              <a:gd name="adj1" fmla="val -68402"/>
              <a:gd name="adj2" fmla="val 4503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4" name="円形吹き出し 343"/>
          <p:cNvSpPr/>
          <p:nvPr/>
        </p:nvSpPr>
        <p:spPr>
          <a:xfrm>
            <a:off x="8153054" y="5177115"/>
            <a:ext cx="1277464" cy="734280"/>
          </a:xfrm>
          <a:prstGeom prst="wedgeEllipseCallout">
            <a:avLst>
              <a:gd name="adj1" fmla="val -68402"/>
              <a:gd name="adj2" fmla="val 4503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5" name="円形吹き出し 344"/>
          <p:cNvSpPr/>
          <p:nvPr/>
        </p:nvSpPr>
        <p:spPr>
          <a:xfrm>
            <a:off x="8210642" y="5967101"/>
            <a:ext cx="1277464" cy="734280"/>
          </a:xfrm>
          <a:prstGeom prst="wedgeEllipseCallout">
            <a:avLst>
              <a:gd name="adj1" fmla="val -64150"/>
              <a:gd name="adj2" fmla="val -5113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6" name="円形吹き出し 345"/>
          <p:cNvSpPr/>
          <p:nvPr/>
        </p:nvSpPr>
        <p:spPr>
          <a:xfrm>
            <a:off x="6897986" y="5921894"/>
            <a:ext cx="1277464" cy="734280"/>
          </a:xfrm>
          <a:prstGeom prst="wedgeEllipseCallout">
            <a:avLst>
              <a:gd name="adj1" fmla="val -12414"/>
              <a:gd name="adj2" fmla="val -73331"/>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7" name="テキスト ボックス 346"/>
          <p:cNvSpPr txBox="1"/>
          <p:nvPr/>
        </p:nvSpPr>
        <p:spPr>
          <a:xfrm>
            <a:off x="5620513" y="4635369"/>
            <a:ext cx="1204835" cy="261610"/>
          </a:xfrm>
          <a:prstGeom prst="rect">
            <a:avLst/>
          </a:prstGeom>
          <a:noFill/>
        </p:spPr>
        <p:txBody>
          <a:bodyPr wrap="square" rtlCol="0">
            <a:spAutoFit/>
          </a:bodyPr>
          <a:lstStyle/>
          <a:p>
            <a:r>
              <a:rPr kumimoji="1" lang="ja-JP" altLang="en-US" sz="1050" dirty="0"/>
              <a:t>軍手等の使用</a:t>
            </a:r>
          </a:p>
        </p:txBody>
      </p:sp>
      <p:sp>
        <p:nvSpPr>
          <p:cNvPr id="348" name="テキスト ボックス 347"/>
          <p:cNvSpPr txBox="1"/>
          <p:nvPr/>
        </p:nvSpPr>
        <p:spPr>
          <a:xfrm>
            <a:off x="5647162" y="5280344"/>
            <a:ext cx="1204835" cy="577081"/>
          </a:xfrm>
          <a:prstGeom prst="rect">
            <a:avLst/>
          </a:prstGeom>
          <a:noFill/>
        </p:spPr>
        <p:txBody>
          <a:bodyPr wrap="square" rtlCol="0">
            <a:spAutoFit/>
          </a:bodyPr>
          <a:lstStyle/>
          <a:p>
            <a:r>
              <a:rPr kumimoji="1" lang="ja-JP" altLang="en-US" sz="1050" dirty="0"/>
              <a:t>両手で操作</a:t>
            </a:r>
            <a:endParaRPr kumimoji="1" lang="en-US" altLang="ja-JP" sz="1050" dirty="0"/>
          </a:p>
          <a:p>
            <a:r>
              <a:rPr kumimoji="1" lang="ja-JP" altLang="en-US" sz="1050" dirty="0"/>
              <a:t>手の位置は肩から腰の高さ</a:t>
            </a:r>
          </a:p>
        </p:txBody>
      </p:sp>
      <p:sp>
        <p:nvSpPr>
          <p:cNvPr id="349" name="テキスト ボックス 348"/>
          <p:cNvSpPr txBox="1"/>
          <p:nvPr/>
        </p:nvSpPr>
        <p:spPr>
          <a:xfrm>
            <a:off x="5537891" y="6054399"/>
            <a:ext cx="1393310" cy="577081"/>
          </a:xfrm>
          <a:prstGeom prst="rect">
            <a:avLst/>
          </a:prstGeom>
          <a:noFill/>
        </p:spPr>
        <p:txBody>
          <a:bodyPr wrap="square" rtlCol="0">
            <a:spAutoFit/>
          </a:bodyPr>
          <a:lstStyle/>
          <a:p>
            <a:r>
              <a:rPr kumimoji="1" lang="ja-JP" altLang="en-US" sz="1050" dirty="0"/>
              <a:t>「押し」「引き」「よこ押し」の</a:t>
            </a:r>
            <a:endParaRPr kumimoji="1" lang="en-US" altLang="ja-JP" sz="1050" dirty="0"/>
          </a:p>
          <a:p>
            <a:r>
              <a:rPr kumimoji="1" lang="ja-JP" altLang="en-US" sz="1050" dirty="0"/>
              <a:t>　　注意点</a:t>
            </a:r>
            <a:endParaRPr kumimoji="1" lang="en-US" altLang="ja-JP" sz="1050" dirty="0"/>
          </a:p>
        </p:txBody>
      </p:sp>
      <p:sp>
        <p:nvSpPr>
          <p:cNvPr id="350" name="テキスト ボックス 349"/>
          <p:cNvSpPr txBox="1"/>
          <p:nvPr/>
        </p:nvSpPr>
        <p:spPr>
          <a:xfrm>
            <a:off x="8217527" y="4576003"/>
            <a:ext cx="1204835" cy="415498"/>
          </a:xfrm>
          <a:prstGeom prst="rect">
            <a:avLst/>
          </a:prstGeom>
          <a:noFill/>
        </p:spPr>
        <p:txBody>
          <a:bodyPr wrap="square" rtlCol="0">
            <a:spAutoFit/>
          </a:bodyPr>
          <a:lstStyle/>
          <a:p>
            <a:r>
              <a:rPr kumimoji="1" lang="ja-JP" altLang="en-US" sz="1050" dirty="0"/>
              <a:t>折りたたむ際には転倒に注意</a:t>
            </a:r>
          </a:p>
        </p:txBody>
      </p:sp>
      <p:sp>
        <p:nvSpPr>
          <p:cNvPr id="351" name="テキスト ボックス 350"/>
          <p:cNvSpPr txBox="1"/>
          <p:nvPr/>
        </p:nvSpPr>
        <p:spPr>
          <a:xfrm>
            <a:off x="8235418" y="5334212"/>
            <a:ext cx="1204835" cy="415498"/>
          </a:xfrm>
          <a:prstGeom prst="rect">
            <a:avLst/>
          </a:prstGeom>
          <a:noFill/>
        </p:spPr>
        <p:txBody>
          <a:bodyPr wrap="square" rtlCol="0">
            <a:spAutoFit/>
          </a:bodyPr>
          <a:lstStyle/>
          <a:p>
            <a:r>
              <a:rPr kumimoji="1" lang="ja-JP" altLang="en-US" sz="1050" dirty="0"/>
              <a:t>重いものは下部</a:t>
            </a:r>
            <a:endParaRPr kumimoji="1" lang="en-US" altLang="ja-JP" sz="1050" dirty="0"/>
          </a:p>
          <a:p>
            <a:r>
              <a:rPr kumimoji="1" lang="ja-JP" altLang="en-US" sz="1050" dirty="0"/>
              <a:t>軽いものは上部</a:t>
            </a:r>
          </a:p>
        </p:txBody>
      </p:sp>
      <p:sp>
        <p:nvSpPr>
          <p:cNvPr id="352" name="テキスト ボックス 351"/>
          <p:cNvSpPr txBox="1"/>
          <p:nvPr/>
        </p:nvSpPr>
        <p:spPr>
          <a:xfrm>
            <a:off x="6959006" y="6086987"/>
            <a:ext cx="1204835" cy="415498"/>
          </a:xfrm>
          <a:prstGeom prst="rect">
            <a:avLst/>
          </a:prstGeom>
          <a:noFill/>
        </p:spPr>
        <p:txBody>
          <a:bodyPr wrap="square" rtlCol="0">
            <a:spAutoFit/>
          </a:bodyPr>
          <a:lstStyle/>
          <a:p>
            <a:r>
              <a:rPr kumimoji="1" lang="ja-JP" altLang="en-US" sz="1050" dirty="0"/>
              <a:t>複数人取扱い時</a:t>
            </a:r>
            <a:endParaRPr kumimoji="1" lang="en-US" altLang="ja-JP" sz="1050" dirty="0"/>
          </a:p>
          <a:p>
            <a:r>
              <a:rPr kumimoji="1" lang="ja-JP" altLang="en-US" sz="1050" dirty="0"/>
              <a:t>は声の掛合い</a:t>
            </a:r>
          </a:p>
        </p:txBody>
      </p:sp>
      <p:sp>
        <p:nvSpPr>
          <p:cNvPr id="353" name="テキスト ボックス 352"/>
          <p:cNvSpPr txBox="1"/>
          <p:nvPr/>
        </p:nvSpPr>
        <p:spPr>
          <a:xfrm>
            <a:off x="8289698" y="6040270"/>
            <a:ext cx="1204835" cy="577081"/>
          </a:xfrm>
          <a:prstGeom prst="rect">
            <a:avLst/>
          </a:prstGeom>
          <a:noFill/>
        </p:spPr>
        <p:txBody>
          <a:bodyPr wrap="square" rtlCol="0">
            <a:spAutoFit/>
          </a:bodyPr>
          <a:lstStyle/>
          <a:p>
            <a:r>
              <a:rPr kumimoji="1" lang="ja-JP" altLang="en-US" sz="1050" dirty="0"/>
              <a:t>倒れそうになったら、倒れる方向に入らない</a:t>
            </a:r>
            <a:endParaRPr kumimoji="1" lang="en-US" altLang="ja-JP" sz="1050" dirty="0"/>
          </a:p>
        </p:txBody>
      </p:sp>
    </p:spTree>
    <p:extLst>
      <p:ext uri="{BB962C8B-B14F-4D97-AF65-F5344CB8AC3E}">
        <p14:creationId xmlns:p14="http://schemas.microsoft.com/office/powerpoint/2010/main" val="16217624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フローチャート: データ 287"/>
          <p:cNvSpPr/>
          <p:nvPr/>
        </p:nvSpPr>
        <p:spPr>
          <a:xfrm>
            <a:off x="7048607" y="5214297"/>
            <a:ext cx="978790" cy="317813"/>
          </a:xfrm>
          <a:prstGeom prst="flowChartInputOutpu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7" name="フローチャート: データ 286"/>
          <p:cNvSpPr/>
          <p:nvPr/>
        </p:nvSpPr>
        <p:spPr>
          <a:xfrm>
            <a:off x="7251482" y="4875546"/>
            <a:ext cx="978790" cy="317813"/>
          </a:xfrm>
          <a:prstGeom prst="flowChartInputOutpu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7" name="円形吹き出し 356"/>
          <p:cNvSpPr/>
          <p:nvPr/>
        </p:nvSpPr>
        <p:spPr>
          <a:xfrm>
            <a:off x="5533644" y="4948888"/>
            <a:ext cx="1153777" cy="736733"/>
          </a:xfrm>
          <a:prstGeom prst="wedgeEllipseCallout">
            <a:avLst>
              <a:gd name="adj1" fmla="val 136021"/>
              <a:gd name="adj2" fmla="val 1078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0" name="楕円 359"/>
          <p:cNvSpPr/>
          <p:nvPr/>
        </p:nvSpPr>
        <p:spPr>
          <a:xfrm>
            <a:off x="5626344" y="5088300"/>
            <a:ext cx="1003503" cy="462276"/>
          </a:xfrm>
          <a:prstGeom prst="ellipse">
            <a:avLst/>
          </a:prstGeom>
          <a:solidFill>
            <a:srgbClr val="FFFF00">
              <a:alpha val="50000"/>
            </a:srgb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8" name="角丸四角形 167"/>
          <p:cNvSpPr/>
          <p:nvPr/>
        </p:nvSpPr>
        <p:spPr>
          <a:xfrm>
            <a:off x="5372100" y="3479860"/>
            <a:ext cx="4392613" cy="3276540"/>
          </a:xfrm>
          <a:prstGeom prst="roundRect">
            <a:avLst>
              <a:gd name="adj" fmla="val 6977"/>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37319" y="516020"/>
            <a:ext cx="3383803" cy="276999"/>
          </a:xfrm>
          <a:prstGeom prst="rect">
            <a:avLst/>
          </a:prstGeom>
          <a:noFill/>
        </p:spPr>
        <p:txBody>
          <a:bodyPr wrap="square" rtlCol="0">
            <a:spAutoFit/>
          </a:bodyPr>
          <a:lstStyle/>
          <a:p>
            <a:r>
              <a:rPr kumimoji="1" lang="en-US" altLang="ja-JP" sz="1200" b="1" dirty="0"/>
              <a:t>【</a:t>
            </a:r>
            <a:r>
              <a:rPr kumimoji="1" lang="ja-JP" altLang="en-US" sz="1200" b="1" dirty="0"/>
              <a:t>災害事例</a:t>
            </a:r>
            <a:r>
              <a:rPr kumimoji="1" lang="en-US" altLang="ja-JP" sz="1200" b="1" dirty="0"/>
              <a:t>】</a:t>
            </a:r>
            <a:r>
              <a:rPr kumimoji="1" lang="ja-JP" altLang="en-US" sz="1200" b="1" dirty="0"/>
              <a:t>（イメージ図）</a:t>
            </a:r>
            <a:endParaRPr kumimoji="1" lang="en-US" altLang="ja-JP" sz="1200" b="1" dirty="0"/>
          </a:p>
        </p:txBody>
      </p:sp>
      <p:sp>
        <p:nvSpPr>
          <p:cNvPr id="6" name="テキスト ボックス 5"/>
          <p:cNvSpPr txBox="1"/>
          <p:nvPr/>
        </p:nvSpPr>
        <p:spPr>
          <a:xfrm>
            <a:off x="137319" y="3479860"/>
            <a:ext cx="3997953" cy="276999"/>
          </a:xfrm>
          <a:prstGeom prst="rect">
            <a:avLst/>
          </a:prstGeom>
          <a:noFill/>
        </p:spPr>
        <p:txBody>
          <a:bodyPr wrap="square" rtlCol="0">
            <a:spAutoFit/>
          </a:bodyPr>
          <a:lstStyle/>
          <a:p>
            <a:r>
              <a:rPr kumimoji="1" lang="en-US" altLang="ja-JP" sz="1200" b="1" dirty="0"/>
              <a:t>【</a:t>
            </a:r>
            <a:r>
              <a:rPr kumimoji="1" lang="ja-JP" altLang="en-US" sz="1200" b="1" dirty="0"/>
              <a:t>労働災害防止のための一般的な注意事項</a:t>
            </a:r>
            <a:r>
              <a:rPr kumimoji="1" lang="en-US" altLang="ja-JP" sz="1200" b="1" dirty="0"/>
              <a:t>】</a:t>
            </a:r>
          </a:p>
        </p:txBody>
      </p:sp>
      <p:sp>
        <p:nvSpPr>
          <p:cNvPr id="7" name="テキスト ボックス 6"/>
          <p:cNvSpPr txBox="1"/>
          <p:nvPr/>
        </p:nvSpPr>
        <p:spPr>
          <a:xfrm>
            <a:off x="5383797" y="3494385"/>
            <a:ext cx="3997953" cy="276999"/>
          </a:xfrm>
          <a:prstGeom prst="rect">
            <a:avLst/>
          </a:prstGeom>
          <a:noFill/>
        </p:spPr>
        <p:txBody>
          <a:bodyPr wrap="square" rtlCol="0">
            <a:spAutoFit/>
          </a:bodyPr>
          <a:lstStyle/>
          <a:p>
            <a:r>
              <a:rPr kumimoji="1" lang="en-US" altLang="ja-JP" sz="1200" b="1" dirty="0"/>
              <a:t>【</a:t>
            </a:r>
            <a:r>
              <a:rPr kumimoji="1" lang="ja-JP" altLang="en-US" sz="1200" b="1" dirty="0"/>
              <a:t>好事例等</a:t>
            </a:r>
            <a:r>
              <a:rPr kumimoji="1" lang="en-US" altLang="ja-JP" sz="1200" b="1" dirty="0"/>
              <a:t>】</a:t>
            </a:r>
          </a:p>
        </p:txBody>
      </p:sp>
      <p:sp>
        <p:nvSpPr>
          <p:cNvPr id="8" name="テキスト ボックス 7"/>
          <p:cNvSpPr txBox="1"/>
          <p:nvPr/>
        </p:nvSpPr>
        <p:spPr>
          <a:xfrm>
            <a:off x="137319" y="115910"/>
            <a:ext cx="4795288" cy="400110"/>
          </a:xfrm>
          <a:prstGeom prst="rect">
            <a:avLst/>
          </a:prstGeom>
          <a:solidFill>
            <a:schemeClr val="tx2">
              <a:lumMod val="20000"/>
              <a:lumOff val="80000"/>
            </a:schemeClr>
          </a:solidFill>
          <a:ln w="25400">
            <a:solidFill>
              <a:schemeClr val="tx1"/>
            </a:solidFill>
          </a:ln>
        </p:spPr>
        <p:txBody>
          <a:bodyPr wrap="square" rtlCol="0">
            <a:spAutoFit/>
          </a:bodyPr>
          <a:lstStyle/>
          <a:p>
            <a:r>
              <a:rPr kumimoji="1" lang="ja-JP" altLang="en-US" sz="2000" b="1" dirty="0"/>
              <a:t>Ｆ　建物周辺・玄関・通路・駐車場</a:t>
            </a:r>
          </a:p>
        </p:txBody>
      </p:sp>
      <p:grpSp>
        <p:nvGrpSpPr>
          <p:cNvPr id="10" name="グループ化 9"/>
          <p:cNvGrpSpPr/>
          <p:nvPr/>
        </p:nvGrpSpPr>
        <p:grpSpPr>
          <a:xfrm>
            <a:off x="137319" y="1258319"/>
            <a:ext cx="1673071" cy="704211"/>
            <a:chOff x="5683059" y="1994756"/>
            <a:chExt cx="1673071" cy="704211"/>
          </a:xfrm>
        </p:grpSpPr>
        <p:cxnSp>
          <p:nvCxnSpPr>
            <p:cNvPr id="11" name="直線コネクタ 10"/>
            <p:cNvCxnSpPr/>
            <p:nvPr/>
          </p:nvCxnSpPr>
          <p:spPr>
            <a:xfrm flipV="1">
              <a:off x="5825103" y="2662631"/>
              <a:ext cx="1531027" cy="6299"/>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2" name="楕円 11"/>
            <p:cNvSpPr/>
            <p:nvPr/>
          </p:nvSpPr>
          <p:spPr>
            <a:xfrm>
              <a:off x="6348961" y="1994756"/>
              <a:ext cx="183900" cy="17056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rot="17868975">
              <a:off x="6222712" y="2205250"/>
              <a:ext cx="303149" cy="18052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フローチャート: 端子 13"/>
            <p:cNvSpPr/>
            <p:nvPr/>
          </p:nvSpPr>
          <p:spPr>
            <a:xfrm rot="20644455">
              <a:off x="6229417" y="2209766"/>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フローチャート: 端子 14"/>
            <p:cNvSpPr/>
            <p:nvPr/>
          </p:nvSpPr>
          <p:spPr>
            <a:xfrm rot="12234329">
              <a:off x="6083716" y="2192519"/>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フローチャート: 端子 15"/>
            <p:cNvSpPr/>
            <p:nvPr/>
          </p:nvSpPr>
          <p:spPr>
            <a:xfrm rot="17551157">
              <a:off x="6528710" y="2082153"/>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フローチャート: 端子 16"/>
            <p:cNvSpPr/>
            <p:nvPr/>
          </p:nvSpPr>
          <p:spPr>
            <a:xfrm rot="9177876">
              <a:off x="6427487" y="2187455"/>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フローチャート: 端子 17"/>
            <p:cNvSpPr/>
            <p:nvPr/>
          </p:nvSpPr>
          <p:spPr>
            <a:xfrm rot="1337680">
              <a:off x="5906914" y="2409419"/>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rot="19479263">
              <a:off x="6198257" y="2347941"/>
              <a:ext cx="122592" cy="18052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フローチャート: 端子 19"/>
            <p:cNvSpPr/>
            <p:nvPr/>
          </p:nvSpPr>
          <p:spPr>
            <a:xfrm rot="20701854">
              <a:off x="5954125" y="2546875"/>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フローチャート: 端子 20"/>
            <p:cNvSpPr/>
            <p:nvPr/>
          </p:nvSpPr>
          <p:spPr>
            <a:xfrm rot="9094950">
              <a:off x="6093640" y="2491663"/>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フローチャート: 端子 21"/>
            <p:cNvSpPr/>
            <p:nvPr/>
          </p:nvSpPr>
          <p:spPr>
            <a:xfrm rot="21044780">
              <a:off x="6052637" y="2409420"/>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涙形 22"/>
            <p:cNvSpPr/>
            <p:nvPr/>
          </p:nvSpPr>
          <p:spPr>
            <a:xfrm rot="7003229">
              <a:off x="5807188" y="2458370"/>
              <a:ext cx="87289" cy="110290"/>
            </a:xfrm>
            <a:prstGeom prst="teardrop">
              <a:avLst>
                <a:gd name="adj" fmla="val 16203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涙形 23"/>
            <p:cNvSpPr/>
            <p:nvPr/>
          </p:nvSpPr>
          <p:spPr>
            <a:xfrm rot="4150103">
              <a:off x="5714397" y="2535014"/>
              <a:ext cx="87289" cy="110290"/>
            </a:xfrm>
            <a:prstGeom prst="teardrop">
              <a:avLst>
                <a:gd name="adj" fmla="val 16203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爆発 2 24"/>
            <p:cNvSpPr/>
            <p:nvPr/>
          </p:nvSpPr>
          <p:spPr>
            <a:xfrm>
              <a:off x="6317539" y="2462515"/>
              <a:ext cx="245894" cy="172294"/>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5683059" y="2491188"/>
              <a:ext cx="617582" cy="207779"/>
            </a:xfrm>
            <a:prstGeom prst="rect">
              <a:avLst/>
            </a:prstGeom>
            <a:noFill/>
          </p:spPr>
          <p:txBody>
            <a:bodyPr wrap="square" rtlCol="0">
              <a:spAutoFit/>
            </a:bodyPr>
            <a:lstStyle/>
            <a:p>
              <a:pPr algn="ctr"/>
              <a:r>
                <a:rPr kumimoji="1" lang="ja-JP" altLang="en-US" sz="700" b="1" dirty="0">
                  <a:solidFill>
                    <a:schemeClr val="accent2"/>
                  </a:solidFill>
                  <a:latin typeface="ＭＳ ゴシック" panose="020B0609070205080204" pitchFamily="49" charset="-128"/>
                  <a:ea typeface="ＭＳ ゴシック" panose="020B0609070205080204" pitchFamily="49" charset="-128"/>
                </a:rPr>
                <a:t>＼｜／</a:t>
              </a:r>
            </a:p>
          </p:txBody>
        </p:sp>
      </p:grpSp>
      <p:sp>
        <p:nvSpPr>
          <p:cNvPr id="27" name="テキスト ボックス 26"/>
          <p:cNvSpPr txBox="1"/>
          <p:nvPr/>
        </p:nvSpPr>
        <p:spPr>
          <a:xfrm>
            <a:off x="691770" y="1034223"/>
            <a:ext cx="356625" cy="230832"/>
          </a:xfrm>
          <a:prstGeom prst="rect">
            <a:avLst/>
          </a:prstGeom>
          <a:noFill/>
        </p:spPr>
        <p:txBody>
          <a:bodyPr wrap="square" rtlCol="0">
            <a:spAutoFit/>
          </a:bodyPr>
          <a:lstStyle/>
          <a:p>
            <a:pPr algn="ctr"/>
            <a:r>
              <a:rPr kumimoji="1" lang="ja-JP" altLang="en-US" sz="900" b="1" dirty="0">
                <a:solidFill>
                  <a:schemeClr val="accent2"/>
                </a:solidFill>
                <a:latin typeface="ＭＳ ゴシック" panose="020B0609070205080204" pitchFamily="49" charset="-128"/>
                <a:ea typeface="ＭＳ ゴシック" panose="020B0609070205080204" pitchFamily="49" charset="-128"/>
              </a:rPr>
              <a:t>！</a:t>
            </a:r>
          </a:p>
        </p:txBody>
      </p:sp>
      <p:sp>
        <p:nvSpPr>
          <p:cNvPr id="28" name="角丸四角形吹き出し 27"/>
          <p:cNvSpPr/>
          <p:nvPr/>
        </p:nvSpPr>
        <p:spPr>
          <a:xfrm>
            <a:off x="1999279" y="1045214"/>
            <a:ext cx="2762454" cy="627255"/>
          </a:xfrm>
          <a:prstGeom prst="wedgeRoundRectCallout">
            <a:avLst>
              <a:gd name="adj1" fmla="val -59106"/>
              <a:gd name="adj2" fmla="val 23227"/>
              <a:gd name="adj3" fmla="val 16667"/>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2006020" y="1128421"/>
            <a:ext cx="2693197" cy="461665"/>
          </a:xfrm>
          <a:prstGeom prst="rect">
            <a:avLst/>
          </a:prstGeom>
          <a:noFill/>
        </p:spPr>
        <p:txBody>
          <a:bodyPr wrap="square" rtlCol="0">
            <a:spAutoFit/>
          </a:bodyPr>
          <a:lstStyle/>
          <a:p>
            <a:r>
              <a:rPr kumimoji="1" lang="ja-JP" altLang="en-US" sz="1200" dirty="0"/>
              <a:t>自動車から降りた際に、凍結した地面で足を滑らせて転倒。</a:t>
            </a:r>
          </a:p>
        </p:txBody>
      </p:sp>
      <p:grpSp>
        <p:nvGrpSpPr>
          <p:cNvPr id="63" name="グループ化 62"/>
          <p:cNvGrpSpPr/>
          <p:nvPr/>
        </p:nvGrpSpPr>
        <p:grpSpPr>
          <a:xfrm>
            <a:off x="137319" y="2053174"/>
            <a:ext cx="4554320" cy="1193177"/>
            <a:chOff x="5180851" y="2649179"/>
            <a:chExt cx="4554320" cy="1193177"/>
          </a:xfrm>
        </p:grpSpPr>
        <p:grpSp>
          <p:nvGrpSpPr>
            <p:cNvPr id="64" name="グループ化 63"/>
            <p:cNvGrpSpPr/>
            <p:nvPr/>
          </p:nvGrpSpPr>
          <p:grpSpPr>
            <a:xfrm>
              <a:off x="8726462" y="3110339"/>
              <a:ext cx="889455" cy="608025"/>
              <a:chOff x="7621647" y="3548727"/>
              <a:chExt cx="889455" cy="608025"/>
            </a:xfrm>
            <a:solidFill>
              <a:schemeClr val="bg1">
                <a:lumMod val="65000"/>
              </a:schemeClr>
            </a:solidFill>
          </p:grpSpPr>
          <p:sp>
            <p:nvSpPr>
              <p:cNvPr id="85" name="楕円 84"/>
              <p:cNvSpPr/>
              <p:nvPr/>
            </p:nvSpPr>
            <p:spPr>
              <a:xfrm rot="20784587">
                <a:off x="7775754" y="3548727"/>
                <a:ext cx="182310" cy="181295"/>
              </a:xfrm>
              <a:prstGeom prst="ellipse">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角丸四角形 85"/>
              <p:cNvSpPr/>
              <p:nvPr/>
            </p:nvSpPr>
            <p:spPr>
              <a:xfrm rot="13741374">
                <a:off x="7857288" y="3747974"/>
                <a:ext cx="322224" cy="178964"/>
              </a:xfrm>
              <a:prstGeom prst="roundRect">
                <a:avLst>
                  <a:gd name="adj" fmla="val 28667"/>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フローチャート: 端子 86"/>
              <p:cNvSpPr/>
              <p:nvPr/>
            </p:nvSpPr>
            <p:spPr>
              <a:xfrm rot="19806754">
                <a:off x="8304126" y="3888713"/>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フローチャート: 端子 87"/>
              <p:cNvSpPr/>
              <p:nvPr/>
            </p:nvSpPr>
            <p:spPr>
              <a:xfrm rot="10987017">
                <a:off x="8258958" y="4077220"/>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フローチャート: 端子 88"/>
              <p:cNvSpPr/>
              <p:nvPr/>
            </p:nvSpPr>
            <p:spPr>
              <a:xfrm rot="12791265">
                <a:off x="8112890" y="4025939"/>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フローチャート: 端子 89"/>
              <p:cNvSpPr/>
              <p:nvPr/>
            </p:nvSpPr>
            <p:spPr>
              <a:xfrm rot="11529767">
                <a:off x="8163642" y="3911817"/>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フローチャート: 端子 90"/>
              <p:cNvSpPr/>
              <p:nvPr/>
            </p:nvSpPr>
            <p:spPr>
              <a:xfrm rot="10329496">
                <a:off x="7621647" y="3835199"/>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角丸四角形 91"/>
              <p:cNvSpPr/>
              <p:nvPr/>
            </p:nvSpPr>
            <p:spPr>
              <a:xfrm rot="12449408">
                <a:off x="8052645" y="3860200"/>
                <a:ext cx="130306" cy="178964"/>
              </a:xfrm>
              <a:prstGeom prst="roundRect">
                <a:avLst>
                  <a:gd name="adj" fmla="val 28667"/>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フローチャート: 端子 92"/>
              <p:cNvSpPr/>
              <p:nvPr/>
            </p:nvSpPr>
            <p:spPr>
              <a:xfrm rot="9095761">
                <a:off x="7729469" y="3929452"/>
                <a:ext cx="201827" cy="81561"/>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フローチャート: 端子 93"/>
              <p:cNvSpPr/>
              <p:nvPr/>
            </p:nvSpPr>
            <p:spPr>
              <a:xfrm rot="18992407">
                <a:off x="7762170" y="3781297"/>
                <a:ext cx="201827" cy="81561"/>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フローチャート: 端子 94"/>
              <p:cNvSpPr/>
              <p:nvPr/>
            </p:nvSpPr>
            <p:spPr>
              <a:xfrm rot="17994045">
                <a:off x="7831200" y="3827012"/>
                <a:ext cx="206976" cy="79532"/>
              </a:xfrm>
              <a:prstGeom prst="flowChartTerminator">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65" name="直線コネクタ 64"/>
            <p:cNvCxnSpPr/>
            <p:nvPr/>
          </p:nvCxnSpPr>
          <p:spPr>
            <a:xfrm flipV="1">
              <a:off x="7471357" y="3718364"/>
              <a:ext cx="2257786" cy="537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66" name="楕円 65"/>
            <p:cNvSpPr/>
            <p:nvPr/>
          </p:nvSpPr>
          <p:spPr>
            <a:xfrm rot="20784587">
              <a:off x="9405952" y="2844444"/>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角丸四角形 66"/>
            <p:cNvSpPr/>
            <p:nvPr/>
          </p:nvSpPr>
          <p:spPr>
            <a:xfrm rot="15533962">
              <a:off x="9409044" y="3082722"/>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フローチャート: 端子 67"/>
            <p:cNvSpPr/>
            <p:nvPr/>
          </p:nvSpPr>
          <p:spPr>
            <a:xfrm rot="20312659">
              <a:off x="9317761" y="3194943"/>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フローチャート: 端子 68"/>
            <p:cNvSpPr/>
            <p:nvPr/>
          </p:nvSpPr>
          <p:spPr>
            <a:xfrm rot="10393414">
              <a:off x="9296932" y="315498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フローチャート: 端子 69"/>
            <p:cNvSpPr/>
            <p:nvPr/>
          </p:nvSpPr>
          <p:spPr>
            <a:xfrm rot="6750913">
              <a:off x="9422033" y="3097792"/>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フローチャート: 端子 70"/>
            <p:cNvSpPr/>
            <p:nvPr/>
          </p:nvSpPr>
          <p:spPr>
            <a:xfrm rot="15709963">
              <a:off x="9535499" y="346379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フローチャート: 端子 71"/>
            <p:cNvSpPr/>
            <p:nvPr/>
          </p:nvSpPr>
          <p:spPr>
            <a:xfrm rot="13597847">
              <a:off x="9591917" y="3584364"/>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角丸四角形 72"/>
            <p:cNvSpPr/>
            <p:nvPr/>
          </p:nvSpPr>
          <p:spPr>
            <a:xfrm rot="16200000">
              <a:off x="9535816" y="3286809"/>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フローチャート: 端子 73"/>
            <p:cNvSpPr/>
            <p:nvPr/>
          </p:nvSpPr>
          <p:spPr>
            <a:xfrm rot="7105773">
              <a:off x="9422323" y="3457433"/>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フローチャート: 端子 74"/>
            <p:cNvSpPr/>
            <p:nvPr/>
          </p:nvSpPr>
          <p:spPr>
            <a:xfrm rot="18992407">
              <a:off x="9436774" y="3107796"/>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フローチャート: 端子 75"/>
            <p:cNvSpPr/>
            <p:nvPr/>
          </p:nvSpPr>
          <p:spPr>
            <a:xfrm rot="16789055">
              <a:off x="9372739" y="358258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正方形/長方形 76"/>
            <p:cNvSpPr/>
            <p:nvPr/>
          </p:nvSpPr>
          <p:spPr>
            <a:xfrm>
              <a:off x="9229105" y="3085046"/>
              <a:ext cx="197682" cy="135665"/>
            </a:xfrm>
            <a:prstGeom prst="rect">
              <a:avLst/>
            </a:prstGeom>
            <a:solidFill>
              <a:schemeClr val="tx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テキスト ボックス 77"/>
            <p:cNvSpPr txBox="1"/>
            <p:nvPr/>
          </p:nvSpPr>
          <p:spPr>
            <a:xfrm>
              <a:off x="9297916" y="2649179"/>
              <a:ext cx="356625" cy="230832"/>
            </a:xfrm>
            <a:prstGeom prst="rect">
              <a:avLst/>
            </a:prstGeom>
            <a:noFill/>
          </p:spPr>
          <p:txBody>
            <a:bodyPr wrap="square" rtlCol="0">
              <a:spAutoFit/>
            </a:bodyPr>
            <a:lstStyle/>
            <a:p>
              <a:pPr algn="ctr"/>
              <a:r>
                <a:rPr kumimoji="1" lang="ja-JP" altLang="en-US" sz="900" b="1" dirty="0">
                  <a:solidFill>
                    <a:schemeClr val="accent2"/>
                  </a:solidFill>
                  <a:latin typeface="ＭＳ ゴシック" panose="020B0609070205080204" pitchFamily="49" charset="-128"/>
                  <a:ea typeface="ＭＳ ゴシック" panose="020B0609070205080204" pitchFamily="49" charset="-128"/>
                </a:rPr>
                <a:t>！</a:t>
              </a:r>
            </a:p>
          </p:txBody>
        </p:sp>
        <p:sp>
          <p:nvSpPr>
            <p:cNvPr id="79" name="正方形/長方形 78"/>
            <p:cNvSpPr/>
            <p:nvPr/>
          </p:nvSpPr>
          <p:spPr>
            <a:xfrm rot="1324941">
              <a:off x="8622435" y="3198819"/>
              <a:ext cx="197682" cy="135665"/>
            </a:xfrm>
            <a:prstGeom prst="rect">
              <a:avLst/>
            </a:prstGeom>
            <a:solidFill>
              <a:schemeClr val="bg1">
                <a:lumMod val="65000"/>
              </a:scheme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台形 79"/>
            <p:cNvSpPr/>
            <p:nvPr/>
          </p:nvSpPr>
          <p:spPr>
            <a:xfrm>
              <a:off x="9309971" y="3633827"/>
              <a:ext cx="103583" cy="82989"/>
            </a:xfrm>
            <a:prstGeom prst="trapezoid">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台形 80"/>
            <p:cNvSpPr/>
            <p:nvPr/>
          </p:nvSpPr>
          <p:spPr>
            <a:xfrm>
              <a:off x="8520612" y="3643884"/>
              <a:ext cx="103583" cy="82989"/>
            </a:xfrm>
            <a:prstGeom prst="trapezoid">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爆発 2 81"/>
            <p:cNvSpPr/>
            <p:nvPr/>
          </p:nvSpPr>
          <p:spPr>
            <a:xfrm>
              <a:off x="9290607" y="3670062"/>
              <a:ext cx="245894" cy="172294"/>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角丸四角形吹き出し 82"/>
            <p:cNvSpPr/>
            <p:nvPr/>
          </p:nvSpPr>
          <p:spPr>
            <a:xfrm>
              <a:off x="5183321" y="2911991"/>
              <a:ext cx="2696190" cy="585452"/>
            </a:xfrm>
            <a:prstGeom prst="wedgeRoundRectCallout">
              <a:avLst>
                <a:gd name="adj1" fmla="val 60807"/>
                <a:gd name="adj2" fmla="val -8615"/>
                <a:gd name="adj3" fmla="val 16667"/>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テキスト ボックス 83"/>
            <p:cNvSpPr txBox="1"/>
            <p:nvPr/>
          </p:nvSpPr>
          <p:spPr>
            <a:xfrm>
              <a:off x="5180851" y="2976284"/>
              <a:ext cx="2693197" cy="461665"/>
            </a:xfrm>
            <a:prstGeom prst="rect">
              <a:avLst/>
            </a:prstGeom>
            <a:noFill/>
          </p:spPr>
          <p:txBody>
            <a:bodyPr wrap="square" rtlCol="0">
              <a:spAutoFit/>
            </a:bodyPr>
            <a:lstStyle/>
            <a:p>
              <a:r>
                <a:rPr kumimoji="1" lang="ja-JP" altLang="en-US" sz="1200" dirty="0"/>
                <a:t>お客様の荷物を車で運ぶ手伝い中に、車止めにつまづき転倒した。</a:t>
              </a:r>
            </a:p>
          </p:txBody>
        </p:sp>
      </p:grpSp>
      <p:sp>
        <p:nvSpPr>
          <p:cNvPr id="96" name="角丸四角形吹き出し 95"/>
          <p:cNvSpPr/>
          <p:nvPr/>
        </p:nvSpPr>
        <p:spPr>
          <a:xfrm>
            <a:off x="6874110" y="635650"/>
            <a:ext cx="2762454" cy="627255"/>
          </a:xfrm>
          <a:prstGeom prst="wedgeRoundRectCallout">
            <a:avLst>
              <a:gd name="adj1" fmla="val -52440"/>
              <a:gd name="adj2" fmla="val -66872"/>
              <a:gd name="adj3" fmla="val 16667"/>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テキスト ボックス 96"/>
          <p:cNvSpPr txBox="1"/>
          <p:nvPr/>
        </p:nvSpPr>
        <p:spPr>
          <a:xfrm>
            <a:off x="6909755" y="725315"/>
            <a:ext cx="2693197" cy="461665"/>
          </a:xfrm>
          <a:prstGeom prst="rect">
            <a:avLst/>
          </a:prstGeom>
          <a:noFill/>
        </p:spPr>
        <p:txBody>
          <a:bodyPr wrap="square" rtlCol="0">
            <a:spAutoFit/>
          </a:bodyPr>
          <a:lstStyle/>
          <a:p>
            <a:r>
              <a:rPr kumimoji="1" lang="ja-JP" altLang="en-US" sz="1200" dirty="0"/>
              <a:t>駐車場でお客様が置いた</a:t>
            </a:r>
            <a:r>
              <a:rPr kumimoji="1" lang="ja-JP" altLang="en-US" sz="1200"/>
              <a:t>空箱を回収中</a:t>
            </a:r>
            <a:r>
              <a:rPr kumimoji="1" lang="ja-JP" altLang="en-US" sz="1200" dirty="0"/>
              <a:t>に、段差で足を踏み外して転倒。</a:t>
            </a:r>
          </a:p>
        </p:txBody>
      </p:sp>
      <p:grpSp>
        <p:nvGrpSpPr>
          <p:cNvPr id="98" name="グループ化 97"/>
          <p:cNvGrpSpPr/>
          <p:nvPr/>
        </p:nvGrpSpPr>
        <p:grpSpPr>
          <a:xfrm>
            <a:off x="5212451" y="0"/>
            <a:ext cx="1480652" cy="1250629"/>
            <a:chOff x="5382973" y="3446963"/>
            <a:chExt cx="1480652" cy="1250629"/>
          </a:xfrm>
        </p:grpSpPr>
        <p:cxnSp>
          <p:nvCxnSpPr>
            <p:cNvPr id="99" name="直線コネクタ 98"/>
            <p:cNvCxnSpPr/>
            <p:nvPr/>
          </p:nvCxnSpPr>
          <p:spPr>
            <a:xfrm flipV="1">
              <a:off x="5382973" y="4487386"/>
              <a:ext cx="658156" cy="4327"/>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00" name="フローチャート: 端子 99"/>
            <p:cNvSpPr/>
            <p:nvPr/>
          </p:nvSpPr>
          <p:spPr>
            <a:xfrm>
              <a:off x="6010334" y="3948586"/>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フローチャート: 端子 100"/>
            <p:cNvSpPr/>
            <p:nvPr/>
          </p:nvSpPr>
          <p:spPr>
            <a:xfrm rot="13383758">
              <a:off x="5885792" y="389670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フローチャート: 端子 101"/>
            <p:cNvSpPr/>
            <p:nvPr/>
          </p:nvSpPr>
          <p:spPr>
            <a:xfrm rot="10451296">
              <a:off x="6020007" y="3951177"/>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楕円 102"/>
            <p:cNvSpPr/>
            <p:nvPr/>
          </p:nvSpPr>
          <p:spPr>
            <a:xfrm rot="20784587">
              <a:off x="6384658" y="4030700"/>
              <a:ext cx="182310" cy="181295"/>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角丸四角形 103"/>
            <p:cNvSpPr/>
            <p:nvPr/>
          </p:nvSpPr>
          <p:spPr>
            <a:xfrm rot="19672752">
              <a:off x="6089434" y="4108310"/>
              <a:ext cx="322224" cy="178964"/>
            </a:xfrm>
            <a:prstGeom prst="roundRect">
              <a:avLst>
                <a:gd name="adj" fmla="val 28667"/>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フローチャート: 端子 104"/>
            <p:cNvSpPr/>
            <p:nvPr/>
          </p:nvSpPr>
          <p:spPr>
            <a:xfrm rot="2053088">
              <a:off x="6235483" y="4197157"/>
              <a:ext cx="206976" cy="79532"/>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フローチャート: 端子 105"/>
            <p:cNvSpPr/>
            <p:nvPr/>
          </p:nvSpPr>
          <p:spPr>
            <a:xfrm rot="12874541">
              <a:off x="6299514" y="4240148"/>
              <a:ext cx="206976" cy="79532"/>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フローチャート: 端子 106"/>
            <p:cNvSpPr/>
            <p:nvPr/>
          </p:nvSpPr>
          <p:spPr>
            <a:xfrm rot="10800000">
              <a:off x="6423961" y="4271540"/>
              <a:ext cx="206976" cy="79532"/>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フローチャート: 端子 107"/>
            <p:cNvSpPr/>
            <p:nvPr/>
          </p:nvSpPr>
          <p:spPr>
            <a:xfrm rot="11529767">
              <a:off x="6410404" y="4285143"/>
              <a:ext cx="206976" cy="79532"/>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フローチャート: 端子 108"/>
            <p:cNvSpPr/>
            <p:nvPr/>
          </p:nvSpPr>
          <p:spPr>
            <a:xfrm rot="10389174">
              <a:off x="5728887" y="4395800"/>
              <a:ext cx="206976" cy="79532"/>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角丸四角形 109"/>
            <p:cNvSpPr/>
            <p:nvPr/>
          </p:nvSpPr>
          <p:spPr>
            <a:xfrm rot="20100760">
              <a:off x="6025792" y="4217328"/>
              <a:ext cx="130306" cy="178964"/>
            </a:xfrm>
            <a:prstGeom prst="roundRect">
              <a:avLst>
                <a:gd name="adj" fmla="val 28667"/>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フローチャート: 端子 110"/>
            <p:cNvSpPr/>
            <p:nvPr/>
          </p:nvSpPr>
          <p:spPr>
            <a:xfrm rot="6308613">
              <a:off x="6038169" y="4496939"/>
              <a:ext cx="201827" cy="81561"/>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フローチャート: 端子 111"/>
            <p:cNvSpPr/>
            <p:nvPr/>
          </p:nvSpPr>
          <p:spPr>
            <a:xfrm rot="18869390">
              <a:off x="5864379" y="4317354"/>
              <a:ext cx="201827" cy="81561"/>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フローチャート: 端子 112"/>
            <p:cNvSpPr/>
            <p:nvPr/>
          </p:nvSpPr>
          <p:spPr>
            <a:xfrm rot="14592905">
              <a:off x="6029385" y="4334576"/>
              <a:ext cx="206976" cy="79532"/>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4" name="直線コネクタ 113"/>
            <p:cNvCxnSpPr/>
            <p:nvPr/>
          </p:nvCxnSpPr>
          <p:spPr>
            <a:xfrm flipV="1">
              <a:off x="6043041" y="4640257"/>
              <a:ext cx="658156" cy="4327"/>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5" name="直線コネクタ 114"/>
            <p:cNvCxnSpPr/>
            <p:nvPr/>
          </p:nvCxnSpPr>
          <p:spPr>
            <a:xfrm>
              <a:off x="6041129" y="4481304"/>
              <a:ext cx="0" cy="15895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116" name="グループ化 115"/>
            <p:cNvGrpSpPr/>
            <p:nvPr/>
          </p:nvGrpSpPr>
          <p:grpSpPr>
            <a:xfrm>
              <a:off x="6636384" y="4386152"/>
              <a:ext cx="227241" cy="249848"/>
              <a:chOff x="6503556" y="4391402"/>
              <a:chExt cx="227241" cy="249848"/>
            </a:xfrm>
          </p:grpSpPr>
          <p:sp>
            <p:nvSpPr>
              <p:cNvPr id="133" name="正方形/長方形 132"/>
              <p:cNvSpPr/>
              <p:nvPr/>
            </p:nvSpPr>
            <p:spPr>
              <a:xfrm>
                <a:off x="6503556" y="4469382"/>
                <a:ext cx="227241" cy="171868"/>
              </a:xfrm>
              <a:prstGeom prst="rect">
                <a:avLst/>
              </a:prstGeom>
              <a:solidFill>
                <a:schemeClr val="tx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4" name="直線コネクタ 133"/>
              <p:cNvCxnSpPr/>
              <p:nvPr/>
            </p:nvCxnSpPr>
            <p:spPr>
              <a:xfrm flipV="1">
                <a:off x="6519578" y="4400550"/>
                <a:ext cx="38385" cy="7003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直線コネクタ 134"/>
              <p:cNvCxnSpPr/>
              <p:nvPr/>
            </p:nvCxnSpPr>
            <p:spPr>
              <a:xfrm flipH="1" flipV="1">
                <a:off x="6663224" y="4391402"/>
                <a:ext cx="59898" cy="9820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7" name="グループ化 116"/>
            <p:cNvGrpSpPr/>
            <p:nvPr/>
          </p:nvGrpSpPr>
          <p:grpSpPr>
            <a:xfrm>
              <a:off x="6032517" y="3781759"/>
              <a:ext cx="227241" cy="249848"/>
              <a:chOff x="6503556" y="4391402"/>
              <a:chExt cx="227241" cy="249848"/>
            </a:xfrm>
          </p:grpSpPr>
          <p:sp>
            <p:nvSpPr>
              <p:cNvPr id="130" name="正方形/長方形 129"/>
              <p:cNvSpPr/>
              <p:nvPr/>
            </p:nvSpPr>
            <p:spPr>
              <a:xfrm>
                <a:off x="6503556" y="4469382"/>
                <a:ext cx="227241" cy="171868"/>
              </a:xfrm>
              <a:prstGeom prst="rect">
                <a:avLst/>
              </a:prstGeom>
              <a:solidFill>
                <a:schemeClr val="tx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1" name="直線コネクタ 130"/>
              <p:cNvCxnSpPr/>
              <p:nvPr/>
            </p:nvCxnSpPr>
            <p:spPr>
              <a:xfrm flipV="1">
                <a:off x="6519578" y="4400550"/>
                <a:ext cx="38385" cy="7003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p:cNvCxnSpPr/>
              <p:nvPr/>
            </p:nvCxnSpPr>
            <p:spPr>
              <a:xfrm flipH="1" flipV="1">
                <a:off x="6663224" y="4391402"/>
                <a:ext cx="59898" cy="9820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18" name="テキスト ボックス 117"/>
            <p:cNvSpPr txBox="1"/>
            <p:nvPr/>
          </p:nvSpPr>
          <p:spPr>
            <a:xfrm>
              <a:off x="5752973" y="3446963"/>
              <a:ext cx="356625" cy="230832"/>
            </a:xfrm>
            <a:prstGeom prst="rect">
              <a:avLst/>
            </a:prstGeom>
            <a:noFill/>
          </p:spPr>
          <p:txBody>
            <a:bodyPr wrap="square" rtlCol="0">
              <a:spAutoFit/>
            </a:bodyPr>
            <a:lstStyle/>
            <a:p>
              <a:pPr algn="ctr"/>
              <a:r>
                <a:rPr kumimoji="1" lang="ja-JP" altLang="en-US" sz="900" b="1" dirty="0">
                  <a:solidFill>
                    <a:schemeClr val="accent2"/>
                  </a:solidFill>
                  <a:latin typeface="ＭＳ ゴシック" panose="020B0609070205080204" pitchFamily="49" charset="-128"/>
                  <a:ea typeface="ＭＳ ゴシック" panose="020B0609070205080204" pitchFamily="49" charset="-128"/>
                </a:rPr>
                <a:t>！</a:t>
              </a:r>
            </a:p>
          </p:txBody>
        </p:sp>
        <p:sp>
          <p:nvSpPr>
            <p:cNvPr id="119" name="テキスト ボックス 118"/>
            <p:cNvSpPr txBox="1"/>
            <p:nvPr/>
          </p:nvSpPr>
          <p:spPr>
            <a:xfrm>
              <a:off x="5812259" y="4482154"/>
              <a:ext cx="617582" cy="207779"/>
            </a:xfrm>
            <a:prstGeom prst="rect">
              <a:avLst/>
            </a:prstGeom>
            <a:noFill/>
          </p:spPr>
          <p:txBody>
            <a:bodyPr wrap="square" rtlCol="0">
              <a:spAutoFit/>
            </a:bodyPr>
            <a:lstStyle/>
            <a:p>
              <a:pPr algn="ctr"/>
              <a:r>
                <a:rPr kumimoji="1" lang="ja-JP" altLang="en-US" sz="700" b="1" dirty="0">
                  <a:solidFill>
                    <a:schemeClr val="accent2"/>
                  </a:solidFill>
                  <a:latin typeface="ＭＳ ゴシック" panose="020B0609070205080204" pitchFamily="49" charset="-128"/>
                  <a:ea typeface="ＭＳ ゴシック" panose="020B0609070205080204" pitchFamily="49" charset="-128"/>
                </a:rPr>
                <a:t>＼｜／</a:t>
              </a:r>
            </a:p>
          </p:txBody>
        </p:sp>
        <p:sp>
          <p:nvSpPr>
            <p:cNvPr id="120" name="爆発 2 119"/>
            <p:cNvSpPr/>
            <p:nvPr/>
          </p:nvSpPr>
          <p:spPr>
            <a:xfrm>
              <a:off x="6383189" y="4525298"/>
              <a:ext cx="245894" cy="172294"/>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1" name="グループ化 120"/>
            <p:cNvGrpSpPr/>
            <p:nvPr/>
          </p:nvGrpSpPr>
          <p:grpSpPr>
            <a:xfrm>
              <a:off x="5566321" y="3622943"/>
              <a:ext cx="528135" cy="874853"/>
              <a:chOff x="5566321" y="3622943"/>
              <a:chExt cx="528135" cy="874853"/>
            </a:xfrm>
          </p:grpSpPr>
          <p:sp>
            <p:nvSpPr>
              <p:cNvPr id="122" name="楕円 121"/>
              <p:cNvSpPr/>
              <p:nvPr/>
            </p:nvSpPr>
            <p:spPr>
              <a:xfrm rot="20784587">
                <a:off x="5848599" y="3622943"/>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3" name="角丸四角形 122"/>
              <p:cNvSpPr/>
              <p:nvPr/>
            </p:nvSpPr>
            <p:spPr>
              <a:xfrm rot="16910213">
                <a:off x="5685777" y="3868319"/>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 name="フローチャート: 端子 123"/>
              <p:cNvSpPr/>
              <p:nvPr/>
            </p:nvSpPr>
            <p:spPr>
              <a:xfrm rot="13677430">
                <a:off x="5814188" y="421704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フローチャート: 端子 124"/>
              <p:cNvSpPr/>
              <p:nvPr/>
            </p:nvSpPr>
            <p:spPr>
              <a:xfrm rot="14862908">
                <a:off x="5908004" y="4354542"/>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6" name="角丸四角形 125"/>
              <p:cNvSpPr/>
              <p:nvPr/>
            </p:nvSpPr>
            <p:spPr>
              <a:xfrm rot="16507632">
                <a:off x="5742484" y="4062033"/>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フローチャート: 端子 126"/>
              <p:cNvSpPr/>
              <p:nvPr/>
            </p:nvSpPr>
            <p:spPr>
              <a:xfrm rot="13322722">
                <a:off x="5892629" y="3883125"/>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フローチャート: 端子 127"/>
              <p:cNvSpPr/>
              <p:nvPr/>
            </p:nvSpPr>
            <p:spPr>
              <a:xfrm rot="17356116">
                <a:off x="5650133" y="4230273"/>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9" name="フローチャート: 端子 128"/>
              <p:cNvSpPr/>
              <p:nvPr/>
            </p:nvSpPr>
            <p:spPr>
              <a:xfrm rot="18951690">
                <a:off x="5566321" y="4363047"/>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2" name="スライド番号プレースホルダー 1"/>
          <p:cNvSpPr>
            <a:spLocks noGrp="1"/>
          </p:cNvSpPr>
          <p:nvPr>
            <p:ph type="sldNum" sz="quarter" idx="12"/>
          </p:nvPr>
        </p:nvSpPr>
        <p:spPr>
          <a:xfrm>
            <a:off x="7568406" y="6405800"/>
            <a:ext cx="2228850" cy="365125"/>
          </a:xfrm>
        </p:spPr>
        <p:txBody>
          <a:bodyPr/>
          <a:lstStyle/>
          <a:p>
            <a:fld id="{69D659BF-6FF2-4C15-B861-6ACD8AC79E72}" type="slidenum">
              <a:rPr kumimoji="1" lang="ja-JP" altLang="en-US" sz="1800" b="1" smtClean="0">
                <a:solidFill>
                  <a:schemeClr val="tx1"/>
                </a:solidFill>
              </a:rPr>
              <a:t>15</a:t>
            </a:fld>
            <a:endParaRPr kumimoji="1" lang="ja-JP" altLang="en-US" sz="1800" b="1" dirty="0">
              <a:solidFill>
                <a:schemeClr val="tx1"/>
              </a:solidFill>
            </a:endParaRPr>
          </a:p>
        </p:txBody>
      </p:sp>
      <p:sp>
        <p:nvSpPr>
          <p:cNvPr id="139" name="テキスト ボックス 138"/>
          <p:cNvSpPr txBox="1"/>
          <p:nvPr/>
        </p:nvSpPr>
        <p:spPr>
          <a:xfrm>
            <a:off x="7750072" y="103480"/>
            <a:ext cx="2013971" cy="400110"/>
          </a:xfrm>
          <a:prstGeom prst="rect">
            <a:avLst/>
          </a:prstGeom>
          <a:noFill/>
          <a:ln w="25400">
            <a:solidFill>
              <a:srgbClr val="FF0000"/>
            </a:solidFill>
          </a:ln>
        </p:spPr>
        <p:txBody>
          <a:bodyPr wrap="square" rtlCol="0">
            <a:spAutoFit/>
          </a:bodyPr>
          <a:lstStyle/>
          <a:p>
            <a:pPr algn="ctr"/>
            <a:r>
              <a:rPr kumimoji="1" lang="ja-JP" altLang="en-US" sz="2000" b="1" dirty="0">
                <a:solidFill>
                  <a:srgbClr val="FF0000"/>
                </a:solidFill>
              </a:rPr>
              <a:t>教育・管理用</a:t>
            </a:r>
          </a:p>
        </p:txBody>
      </p:sp>
      <p:grpSp>
        <p:nvGrpSpPr>
          <p:cNvPr id="62" name="グループ化 61"/>
          <p:cNvGrpSpPr/>
          <p:nvPr/>
        </p:nvGrpSpPr>
        <p:grpSpPr>
          <a:xfrm>
            <a:off x="7681624" y="1222800"/>
            <a:ext cx="2156883" cy="1061313"/>
            <a:chOff x="7672706" y="1312321"/>
            <a:chExt cx="2156883" cy="1061313"/>
          </a:xfrm>
        </p:grpSpPr>
        <p:sp>
          <p:nvSpPr>
            <p:cNvPr id="196" name="フローチャート: 端子 195"/>
            <p:cNvSpPr/>
            <p:nvPr/>
          </p:nvSpPr>
          <p:spPr>
            <a:xfrm rot="14408074">
              <a:off x="8277798" y="2067594"/>
              <a:ext cx="176283" cy="76166"/>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4" name="フローチャート: 端子 193"/>
            <p:cNvSpPr/>
            <p:nvPr/>
          </p:nvSpPr>
          <p:spPr>
            <a:xfrm rot="15662194">
              <a:off x="8224099" y="1920631"/>
              <a:ext cx="180781" cy="7427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4" name="フローチャート: 端子 153"/>
            <p:cNvSpPr/>
            <p:nvPr/>
          </p:nvSpPr>
          <p:spPr>
            <a:xfrm rot="4149016">
              <a:off x="9221795" y="2200878"/>
              <a:ext cx="193285" cy="69466"/>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5" name="フローチャート: 端子 154"/>
            <p:cNvSpPr/>
            <p:nvPr/>
          </p:nvSpPr>
          <p:spPr>
            <a:xfrm rot="17727908">
              <a:off x="9228046" y="2020951"/>
              <a:ext cx="180781" cy="7427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3" name="グループ化 52"/>
            <p:cNvGrpSpPr/>
            <p:nvPr/>
          </p:nvGrpSpPr>
          <p:grpSpPr>
            <a:xfrm>
              <a:off x="8716902" y="1849891"/>
              <a:ext cx="919162" cy="503382"/>
              <a:chOff x="8047255" y="1645526"/>
              <a:chExt cx="1215902" cy="738740"/>
            </a:xfrm>
            <a:noFill/>
          </p:grpSpPr>
          <p:sp>
            <p:nvSpPr>
              <p:cNvPr id="3" name="楕円 2"/>
              <p:cNvSpPr/>
              <p:nvPr/>
            </p:nvSpPr>
            <p:spPr>
              <a:xfrm>
                <a:off x="8047255" y="2031426"/>
                <a:ext cx="362138" cy="352840"/>
              </a:xfrm>
              <a:prstGeom prst="ellipse">
                <a:avLst/>
              </a:prstGeom>
              <a:grp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0" name="楕円 139"/>
              <p:cNvSpPr/>
              <p:nvPr/>
            </p:nvSpPr>
            <p:spPr>
              <a:xfrm>
                <a:off x="8901019" y="2027718"/>
                <a:ext cx="362138" cy="352840"/>
              </a:xfrm>
              <a:prstGeom prst="ellipse">
                <a:avLst/>
              </a:prstGeom>
              <a:grp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p:cNvCxnSpPr/>
              <p:nvPr/>
            </p:nvCxnSpPr>
            <p:spPr>
              <a:xfrm>
                <a:off x="8255337" y="1932493"/>
                <a:ext cx="664943" cy="73468"/>
              </a:xfrm>
              <a:prstGeom prst="line">
                <a:avLst/>
              </a:prstGeom>
              <a:grpFill/>
              <a:ln w="508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a:xfrm flipV="1">
                <a:off x="8794710" y="1936704"/>
                <a:ext cx="106308" cy="319899"/>
              </a:xfrm>
              <a:prstGeom prst="line">
                <a:avLst/>
              </a:prstGeom>
              <a:grpFill/>
              <a:ln w="508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2" name="直線コネクタ 141"/>
              <p:cNvCxnSpPr/>
              <p:nvPr/>
            </p:nvCxnSpPr>
            <p:spPr>
              <a:xfrm>
                <a:off x="8256760" y="1937442"/>
                <a:ext cx="537950" cy="319161"/>
              </a:xfrm>
              <a:prstGeom prst="line">
                <a:avLst/>
              </a:prstGeom>
              <a:grpFill/>
              <a:ln w="508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3" name="直線コネクタ 142"/>
              <p:cNvCxnSpPr/>
              <p:nvPr/>
            </p:nvCxnSpPr>
            <p:spPr>
              <a:xfrm flipV="1">
                <a:off x="8228324" y="1751174"/>
                <a:ext cx="104342" cy="412996"/>
              </a:xfrm>
              <a:prstGeom prst="line">
                <a:avLst/>
              </a:prstGeom>
              <a:grpFill/>
              <a:ln w="508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7" name="右中かっこ 36"/>
              <p:cNvSpPr/>
              <p:nvPr/>
            </p:nvSpPr>
            <p:spPr>
              <a:xfrm rot="7039538">
                <a:off x="8280402" y="1576781"/>
                <a:ext cx="169169" cy="306660"/>
              </a:xfrm>
              <a:prstGeom prst="rightBrace">
                <a:avLst>
                  <a:gd name="adj1" fmla="val 15836"/>
                  <a:gd name="adj2" fmla="val 51564"/>
                </a:avLst>
              </a:prstGeom>
              <a:grpFill/>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44" name="直線コネクタ 143"/>
              <p:cNvCxnSpPr/>
              <p:nvPr/>
            </p:nvCxnSpPr>
            <p:spPr>
              <a:xfrm flipH="1" flipV="1">
                <a:off x="8901608" y="2013592"/>
                <a:ext cx="180480" cy="206650"/>
              </a:xfrm>
              <a:prstGeom prst="line">
                <a:avLst/>
              </a:prstGeom>
              <a:grpFill/>
              <a:ln w="508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a:xfrm flipH="1">
                <a:off x="8794711" y="2220978"/>
                <a:ext cx="287377" cy="36363"/>
              </a:xfrm>
              <a:prstGeom prst="line">
                <a:avLst/>
              </a:prstGeom>
              <a:grpFill/>
              <a:ln w="508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2" name="フローチャート: 論理積ゲート 51"/>
              <p:cNvSpPr/>
              <p:nvPr/>
            </p:nvSpPr>
            <p:spPr>
              <a:xfrm rot="16200000">
                <a:off x="8862943" y="1819755"/>
                <a:ext cx="76150" cy="187926"/>
              </a:xfrm>
              <a:prstGeom prst="flowChartDelay">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1" name="楕円 150"/>
            <p:cNvSpPr/>
            <p:nvPr/>
          </p:nvSpPr>
          <p:spPr>
            <a:xfrm rot="20784587">
              <a:off x="9108179" y="1524744"/>
              <a:ext cx="170251" cy="1583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2" name="角丸四角形 151"/>
            <p:cNvSpPr/>
            <p:nvPr/>
          </p:nvSpPr>
          <p:spPr>
            <a:xfrm rot="15283655">
              <a:off x="9127877" y="1726825"/>
              <a:ext cx="281443" cy="167126"/>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3" name="フローチャート: 端子 152"/>
            <p:cNvSpPr/>
            <p:nvPr/>
          </p:nvSpPr>
          <p:spPr>
            <a:xfrm rot="17918118">
              <a:off x="9091652" y="1737517"/>
              <a:ext cx="180781" cy="7427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6" name="フローチャート: 端子 155"/>
            <p:cNvSpPr/>
            <p:nvPr/>
          </p:nvSpPr>
          <p:spPr>
            <a:xfrm rot="17130794">
              <a:off x="9147333" y="2067409"/>
              <a:ext cx="180781" cy="7427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7" name="角丸四角形 156"/>
            <p:cNvSpPr/>
            <p:nvPr/>
          </p:nvSpPr>
          <p:spPr>
            <a:xfrm rot="15730156">
              <a:off x="9242232" y="1880213"/>
              <a:ext cx="113814" cy="167126"/>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8" name="フローチャート: 端子 157"/>
            <p:cNvSpPr/>
            <p:nvPr/>
          </p:nvSpPr>
          <p:spPr>
            <a:xfrm rot="15578655">
              <a:off x="9145159" y="2214589"/>
              <a:ext cx="176283" cy="76166"/>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9" name="フローチャート: 端子 158"/>
            <p:cNvSpPr/>
            <p:nvPr/>
          </p:nvSpPr>
          <p:spPr>
            <a:xfrm rot="20023453">
              <a:off x="9033298" y="1728662"/>
              <a:ext cx="176283" cy="76166"/>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フローチャート: 端子 159"/>
            <p:cNvSpPr/>
            <p:nvPr/>
          </p:nvSpPr>
          <p:spPr>
            <a:xfrm rot="10973264">
              <a:off x="8890990" y="1765262"/>
              <a:ext cx="180781" cy="7427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フローチャート: 端子 160"/>
            <p:cNvSpPr/>
            <p:nvPr/>
          </p:nvSpPr>
          <p:spPr>
            <a:xfrm rot="19187849">
              <a:off x="9025635" y="1842920"/>
              <a:ext cx="193285" cy="69466"/>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0" name="直線コネクタ 149"/>
            <p:cNvCxnSpPr/>
            <p:nvPr/>
          </p:nvCxnSpPr>
          <p:spPr>
            <a:xfrm>
              <a:off x="7682933" y="2353273"/>
              <a:ext cx="2081110" cy="203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77" name="グループ化 176"/>
            <p:cNvGrpSpPr/>
            <p:nvPr/>
          </p:nvGrpSpPr>
          <p:grpSpPr>
            <a:xfrm rot="20952838">
              <a:off x="7672706" y="1786441"/>
              <a:ext cx="919162" cy="503382"/>
              <a:chOff x="8047255" y="1645526"/>
              <a:chExt cx="1215902" cy="738740"/>
            </a:xfrm>
            <a:noFill/>
          </p:grpSpPr>
          <p:sp>
            <p:nvSpPr>
              <p:cNvPr id="178" name="楕円 177"/>
              <p:cNvSpPr/>
              <p:nvPr/>
            </p:nvSpPr>
            <p:spPr>
              <a:xfrm>
                <a:off x="8047255" y="2031426"/>
                <a:ext cx="362138" cy="352840"/>
              </a:xfrm>
              <a:prstGeom prst="ellipse">
                <a:avLst/>
              </a:prstGeom>
              <a:grp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9" name="楕円 178"/>
              <p:cNvSpPr/>
              <p:nvPr/>
            </p:nvSpPr>
            <p:spPr>
              <a:xfrm>
                <a:off x="8901019" y="2027718"/>
                <a:ext cx="362138" cy="352840"/>
              </a:xfrm>
              <a:prstGeom prst="ellipse">
                <a:avLst/>
              </a:prstGeom>
              <a:grp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0" name="直線コネクタ 179"/>
              <p:cNvCxnSpPr/>
              <p:nvPr/>
            </p:nvCxnSpPr>
            <p:spPr>
              <a:xfrm>
                <a:off x="8255337" y="1932493"/>
                <a:ext cx="664943" cy="73468"/>
              </a:xfrm>
              <a:prstGeom prst="line">
                <a:avLst/>
              </a:prstGeom>
              <a:grpFill/>
              <a:ln w="508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81" name="直線コネクタ 180"/>
              <p:cNvCxnSpPr/>
              <p:nvPr/>
            </p:nvCxnSpPr>
            <p:spPr>
              <a:xfrm flipV="1">
                <a:off x="8794710" y="1936704"/>
                <a:ext cx="106308" cy="319899"/>
              </a:xfrm>
              <a:prstGeom prst="line">
                <a:avLst/>
              </a:prstGeom>
              <a:grpFill/>
              <a:ln w="508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82" name="直線コネクタ 181"/>
              <p:cNvCxnSpPr/>
              <p:nvPr/>
            </p:nvCxnSpPr>
            <p:spPr>
              <a:xfrm>
                <a:off x="8256760" y="1937442"/>
                <a:ext cx="537950" cy="319161"/>
              </a:xfrm>
              <a:prstGeom prst="line">
                <a:avLst/>
              </a:prstGeom>
              <a:grpFill/>
              <a:ln w="508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83" name="直線コネクタ 182"/>
              <p:cNvCxnSpPr/>
              <p:nvPr/>
            </p:nvCxnSpPr>
            <p:spPr>
              <a:xfrm flipV="1">
                <a:off x="8228324" y="1751174"/>
                <a:ext cx="104342" cy="412996"/>
              </a:xfrm>
              <a:prstGeom prst="line">
                <a:avLst/>
              </a:prstGeom>
              <a:grpFill/>
              <a:ln w="508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84" name="右中かっこ 183"/>
              <p:cNvSpPr/>
              <p:nvPr/>
            </p:nvSpPr>
            <p:spPr>
              <a:xfrm rot="7039538">
                <a:off x="8280402" y="1576781"/>
                <a:ext cx="169169" cy="306660"/>
              </a:xfrm>
              <a:prstGeom prst="rightBrace">
                <a:avLst>
                  <a:gd name="adj1" fmla="val 15836"/>
                  <a:gd name="adj2" fmla="val 51564"/>
                </a:avLst>
              </a:prstGeom>
              <a:grpFill/>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85" name="直線コネクタ 184"/>
              <p:cNvCxnSpPr/>
              <p:nvPr/>
            </p:nvCxnSpPr>
            <p:spPr>
              <a:xfrm flipH="1" flipV="1">
                <a:off x="8901608" y="2013592"/>
                <a:ext cx="180480" cy="206650"/>
              </a:xfrm>
              <a:prstGeom prst="line">
                <a:avLst/>
              </a:prstGeom>
              <a:grpFill/>
              <a:ln w="508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86" name="直線コネクタ 185"/>
              <p:cNvCxnSpPr/>
              <p:nvPr/>
            </p:nvCxnSpPr>
            <p:spPr>
              <a:xfrm flipH="1">
                <a:off x="8794711" y="2220978"/>
                <a:ext cx="287377" cy="36363"/>
              </a:xfrm>
              <a:prstGeom prst="line">
                <a:avLst/>
              </a:prstGeom>
              <a:grpFill/>
              <a:ln w="508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87" name="フローチャート: 論理積ゲート 186"/>
              <p:cNvSpPr/>
              <p:nvPr/>
            </p:nvSpPr>
            <p:spPr>
              <a:xfrm rot="16200000">
                <a:off x="8862943" y="1819755"/>
                <a:ext cx="76150" cy="187926"/>
              </a:xfrm>
              <a:prstGeom prst="flowChartDelay">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9" name="フローチャート: 端子 188"/>
            <p:cNvSpPr/>
            <p:nvPr/>
          </p:nvSpPr>
          <p:spPr>
            <a:xfrm rot="4149016">
              <a:off x="8108708" y="2113449"/>
              <a:ext cx="193285" cy="69466"/>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0" name="フローチャート: 端子 189"/>
            <p:cNvSpPr/>
            <p:nvPr/>
          </p:nvSpPr>
          <p:spPr>
            <a:xfrm rot="16887964">
              <a:off x="8104583" y="1957292"/>
              <a:ext cx="180781" cy="7427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楕円 190"/>
            <p:cNvSpPr/>
            <p:nvPr/>
          </p:nvSpPr>
          <p:spPr>
            <a:xfrm rot="20784587">
              <a:off x="7862951" y="1505814"/>
              <a:ext cx="170251" cy="1583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2" name="角丸四角形 191"/>
            <p:cNvSpPr/>
            <p:nvPr/>
          </p:nvSpPr>
          <p:spPr>
            <a:xfrm rot="13308000">
              <a:off x="7984456" y="1647301"/>
              <a:ext cx="281443" cy="167126"/>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3" name="フローチャート: 端子 192"/>
            <p:cNvSpPr/>
            <p:nvPr/>
          </p:nvSpPr>
          <p:spPr>
            <a:xfrm rot="15105148">
              <a:off x="7976124" y="1684945"/>
              <a:ext cx="180781" cy="7427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5" name="角丸四角形 194"/>
            <p:cNvSpPr/>
            <p:nvPr/>
          </p:nvSpPr>
          <p:spPr>
            <a:xfrm rot="14331760">
              <a:off x="8191737" y="1781265"/>
              <a:ext cx="113814" cy="167126"/>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7" name="フローチャート: 端子 196"/>
            <p:cNvSpPr/>
            <p:nvPr/>
          </p:nvSpPr>
          <p:spPr>
            <a:xfrm rot="20023453">
              <a:off x="7919836" y="1683640"/>
              <a:ext cx="176283" cy="76166"/>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8" name="フローチャート: 端子 197"/>
            <p:cNvSpPr/>
            <p:nvPr/>
          </p:nvSpPr>
          <p:spPr>
            <a:xfrm rot="9930316">
              <a:off x="7794160" y="1731260"/>
              <a:ext cx="180781" cy="7427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9" name="フローチャート: 端子 198"/>
            <p:cNvSpPr/>
            <p:nvPr/>
          </p:nvSpPr>
          <p:spPr>
            <a:xfrm rot="20692906">
              <a:off x="7969035" y="1792083"/>
              <a:ext cx="193285" cy="69466"/>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円形吹き出し 58"/>
            <p:cNvSpPr/>
            <p:nvPr/>
          </p:nvSpPr>
          <p:spPr>
            <a:xfrm>
              <a:off x="9401113" y="1545901"/>
              <a:ext cx="428286" cy="375028"/>
            </a:xfrm>
            <a:prstGeom prst="wedgeEllipseCallout">
              <a:avLst>
                <a:gd name="adj1" fmla="val -90546"/>
                <a:gd name="adj2" fmla="val 9512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左矢印 59"/>
            <p:cNvSpPr/>
            <p:nvPr/>
          </p:nvSpPr>
          <p:spPr>
            <a:xfrm>
              <a:off x="8625352" y="1947062"/>
              <a:ext cx="150172" cy="164359"/>
            </a:xfrm>
            <a:prstGeom prst="lef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0" name="テキスト ボックス 199"/>
            <p:cNvSpPr txBox="1"/>
            <p:nvPr/>
          </p:nvSpPr>
          <p:spPr>
            <a:xfrm>
              <a:off x="7709052" y="1312321"/>
              <a:ext cx="356625" cy="230832"/>
            </a:xfrm>
            <a:prstGeom prst="rect">
              <a:avLst/>
            </a:prstGeom>
            <a:noFill/>
          </p:spPr>
          <p:txBody>
            <a:bodyPr wrap="square" rtlCol="0">
              <a:spAutoFit/>
            </a:bodyPr>
            <a:lstStyle/>
            <a:p>
              <a:pPr algn="ctr"/>
              <a:r>
                <a:rPr kumimoji="1" lang="ja-JP" altLang="en-US" sz="900" b="1" dirty="0">
                  <a:solidFill>
                    <a:schemeClr val="accent2"/>
                  </a:solidFill>
                  <a:latin typeface="ＭＳ ゴシック" panose="020B0609070205080204" pitchFamily="49" charset="-128"/>
                  <a:ea typeface="ＭＳ ゴシック" panose="020B0609070205080204" pitchFamily="49" charset="-128"/>
                </a:rPr>
                <a:t>！</a:t>
              </a:r>
            </a:p>
          </p:txBody>
        </p:sp>
        <p:sp>
          <p:nvSpPr>
            <p:cNvPr id="201" name="爆発 2 200"/>
            <p:cNvSpPr/>
            <p:nvPr/>
          </p:nvSpPr>
          <p:spPr>
            <a:xfrm>
              <a:off x="7966361" y="1847626"/>
              <a:ext cx="135152" cy="103625"/>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p:cNvSpPr txBox="1"/>
            <p:nvPr/>
          </p:nvSpPr>
          <p:spPr>
            <a:xfrm>
              <a:off x="9382380" y="1531839"/>
              <a:ext cx="447209" cy="400110"/>
            </a:xfrm>
            <a:prstGeom prst="rect">
              <a:avLst/>
            </a:prstGeom>
            <a:noFill/>
          </p:spPr>
          <p:txBody>
            <a:bodyPr wrap="square" rtlCol="0">
              <a:spAutoFit/>
            </a:bodyPr>
            <a:lstStyle/>
            <a:p>
              <a:pPr algn="ctr"/>
              <a:r>
                <a:rPr kumimoji="1" lang="ja-JP" altLang="en-US" sz="2000" dirty="0"/>
                <a:t>🗝</a:t>
              </a:r>
            </a:p>
          </p:txBody>
        </p:sp>
      </p:grpSp>
      <p:grpSp>
        <p:nvGrpSpPr>
          <p:cNvPr id="205" name="グループ化 204"/>
          <p:cNvGrpSpPr/>
          <p:nvPr/>
        </p:nvGrpSpPr>
        <p:grpSpPr>
          <a:xfrm rot="20974001">
            <a:off x="7531112" y="2093272"/>
            <a:ext cx="67257" cy="196920"/>
            <a:chOff x="8381434" y="2220312"/>
            <a:chExt cx="67257" cy="196920"/>
          </a:xfrm>
        </p:grpSpPr>
        <p:sp>
          <p:nvSpPr>
            <p:cNvPr id="202" name="月 201"/>
            <p:cNvSpPr/>
            <p:nvPr/>
          </p:nvSpPr>
          <p:spPr>
            <a:xfrm rot="8242590">
              <a:off x="8423505" y="2324766"/>
              <a:ext cx="25186" cy="92466"/>
            </a:xfrm>
            <a:prstGeom prst="moon">
              <a:avLst>
                <a:gd name="adj" fmla="val 16649"/>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lumMod val="65000"/>
                  </a:schemeClr>
                </a:solidFill>
              </a:endParaRPr>
            </a:p>
          </p:txBody>
        </p:sp>
        <p:sp>
          <p:nvSpPr>
            <p:cNvPr id="203" name="月 202"/>
            <p:cNvSpPr/>
            <p:nvPr/>
          </p:nvSpPr>
          <p:spPr>
            <a:xfrm rot="10408949">
              <a:off x="8381434" y="2278749"/>
              <a:ext cx="32989" cy="70596"/>
            </a:xfrm>
            <a:prstGeom prst="moon">
              <a:avLst>
                <a:gd name="adj" fmla="val 16649"/>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lumMod val="65000"/>
                  </a:schemeClr>
                </a:solidFill>
              </a:endParaRPr>
            </a:p>
          </p:txBody>
        </p:sp>
        <p:sp>
          <p:nvSpPr>
            <p:cNvPr id="204" name="月 203"/>
            <p:cNvSpPr/>
            <p:nvPr/>
          </p:nvSpPr>
          <p:spPr>
            <a:xfrm rot="12650898">
              <a:off x="8394091" y="2220312"/>
              <a:ext cx="32989" cy="70596"/>
            </a:xfrm>
            <a:prstGeom prst="moon">
              <a:avLst>
                <a:gd name="adj" fmla="val 16649"/>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lumMod val="65000"/>
                  </a:schemeClr>
                </a:solidFill>
              </a:endParaRPr>
            </a:p>
          </p:txBody>
        </p:sp>
      </p:grpSp>
      <p:sp>
        <p:nvSpPr>
          <p:cNvPr id="206" name="テキスト ボックス 205"/>
          <p:cNvSpPr txBox="1"/>
          <p:nvPr/>
        </p:nvSpPr>
        <p:spPr>
          <a:xfrm rot="10800000">
            <a:off x="8079031" y="2101713"/>
            <a:ext cx="617582" cy="207779"/>
          </a:xfrm>
          <a:prstGeom prst="rect">
            <a:avLst/>
          </a:prstGeom>
          <a:noFill/>
        </p:spPr>
        <p:txBody>
          <a:bodyPr wrap="square" rtlCol="0">
            <a:spAutoFit/>
          </a:bodyPr>
          <a:lstStyle/>
          <a:p>
            <a:pPr algn="ctr"/>
            <a:r>
              <a:rPr kumimoji="1" lang="ja-JP" altLang="en-US" sz="700" b="1" dirty="0">
                <a:solidFill>
                  <a:schemeClr val="bg1">
                    <a:lumMod val="65000"/>
                  </a:schemeClr>
                </a:solidFill>
                <a:latin typeface="ＭＳ ゴシック" panose="020B0609070205080204" pitchFamily="49" charset="-128"/>
                <a:ea typeface="ＭＳ ゴシック" panose="020B0609070205080204" pitchFamily="49" charset="-128"/>
              </a:rPr>
              <a:t>＼｜／</a:t>
            </a:r>
          </a:p>
        </p:txBody>
      </p:sp>
      <p:sp>
        <p:nvSpPr>
          <p:cNvPr id="207" name="角丸四角形吹き出し 206"/>
          <p:cNvSpPr/>
          <p:nvPr/>
        </p:nvSpPr>
        <p:spPr>
          <a:xfrm>
            <a:off x="4976609" y="1459751"/>
            <a:ext cx="2705015" cy="627255"/>
          </a:xfrm>
          <a:prstGeom prst="wedgeRoundRectCallout">
            <a:avLst>
              <a:gd name="adj1" fmla="val 54260"/>
              <a:gd name="adj2" fmla="val -6132"/>
              <a:gd name="adj3" fmla="val 16667"/>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9" name="テキスト ボックス 208"/>
          <p:cNvSpPr txBox="1"/>
          <p:nvPr/>
        </p:nvSpPr>
        <p:spPr>
          <a:xfrm>
            <a:off x="4988693" y="1462182"/>
            <a:ext cx="2705995" cy="646331"/>
          </a:xfrm>
          <a:prstGeom prst="rect">
            <a:avLst/>
          </a:prstGeom>
          <a:noFill/>
        </p:spPr>
        <p:txBody>
          <a:bodyPr wrap="square" rtlCol="0">
            <a:spAutoFit/>
          </a:bodyPr>
          <a:lstStyle/>
          <a:p>
            <a:r>
              <a:rPr kumimoji="1" lang="ja-JP" altLang="en-US" sz="1200" dirty="0"/>
              <a:t>駐輪場で自転車のカギを解錠し忘れたまま前進しようとし、反動で転倒しそうになり指等を痛めた。</a:t>
            </a:r>
          </a:p>
        </p:txBody>
      </p:sp>
      <p:sp>
        <p:nvSpPr>
          <p:cNvPr id="215" name="正方形/長方形 214"/>
          <p:cNvSpPr/>
          <p:nvPr/>
        </p:nvSpPr>
        <p:spPr>
          <a:xfrm>
            <a:off x="5223443" y="3169121"/>
            <a:ext cx="1675996" cy="18543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8" name="正方形/長方形 217"/>
          <p:cNvSpPr/>
          <p:nvPr/>
        </p:nvSpPr>
        <p:spPr>
          <a:xfrm>
            <a:off x="5217195" y="2260235"/>
            <a:ext cx="1675996" cy="22813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9" name="正方形/長方形 218"/>
          <p:cNvSpPr/>
          <p:nvPr/>
        </p:nvSpPr>
        <p:spPr>
          <a:xfrm>
            <a:off x="5223442" y="2509856"/>
            <a:ext cx="1675996" cy="63335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0" name="テキスト ボックス 209"/>
          <p:cNvSpPr txBox="1"/>
          <p:nvPr/>
        </p:nvSpPr>
        <p:spPr>
          <a:xfrm>
            <a:off x="5999429" y="2497131"/>
            <a:ext cx="932255" cy="584775"/>
          </a:xfrm>
          <a:prstGeom prst="rect">
            <a:avLst/>
          </a:prstGeom>
          <a:noFill/>
        </p:spPr>
        <p:txBody>
          <a:bodyPr wrap="square" rtlCol="0">
            <a:spAutoFit/>
          </a:bodyPr>
          <a:lstStyle/>
          <a:p>
            <a:pPr algn="ctr"/>
            <a:r>
              <a:rPr kumimoji="1" lang="ja-JP" altLang="en-US" sz="3200" dirty="0"/>
              <a:t>🚙</a:t>
            </a:r>
          </a:p>
        </p:txBody>
      </p:sp>
      <p:grpSp>
        <p:nvGrpSpPr>
          <p:cNvPr id="258" name="グループ化 257"/>
          <p:cNvGrpSpPr/>
          <p:nvPr/>
        </p:nvGrpSpPr>
        <p:grpSpPr>
          <a:xfrm>
            <a:off x="5522488" y="2637511"/>
            <a:ext cx="364186" cy="325335"/>
            <a:chOff x="6053611" y="2694090"/>
            <a:chExt cx="364186" cy="325335"/>
          </a:xfrm>
        </p:grpSpPr>
        <p:grpSp>
          <p:nvGrpSpPr>
            <p:cNvPr id="228" name="グループ化 227"/>
            <p:cNvGrpSpPr/>
            <p:nvPr/>
          </p:nvGrpSpPr>
          <p:grpSpPr>
            <a:xfrm>
              <a:off x="6053611" y="2787496"/>
              <a:ext cx="188347" cy="168423"/>
              <a:chOff x="7288229" y="2752097"/>
              <a:chExt cx="430421" cy="451632"/>
            </a:xfrm>
          </p:grpSpPr>
          <p:sp>
            <p:nvSpPr>
              <p:cNvPr id="221" name="台形 220"/>
              <p:cNvSpPr/>
              <p:nvPr/>
            </p:nvSpPr>
            <p:spPr>
              <a:xfrm rot="10800000">
                <a:off x="7364587" y="2799471"/>
                <a:ext cx="354063" cy="197023"/>
              </a:xfrm>
              <a:prstGeom prst="trapezoi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2" name="直線コネクタ 221"/>
              <p:cNvCxnSpPr/>
              <p:nvPr/>
            </p:nvCxnSpPr>
            <p:spPr>
              <a:xfrm>
                <a:off x="7421920" y="2938360"/>
                <a:ext cx="0" cy="25688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3" name="直線コネクタ 222"/>
              <p:cNvCxnSpPr/>
              <p:nvPr/>
            </p:nvCxnSpPr>
            <p:spPr>
              <a:xfrm>
                <a:off x="7658141" y="2946842"/>
                <a:ext cx="0" cy="25688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4" name="直線コネクタ 223"/>
              <p:cNvCxnSpPr/>
              <p:nvPr/>
            </p:nvCxnSpPr>
            <p:spPr>
              <a:xfrm>
                <a:off x="7420205" y="3132451"/>
                <a:ext cx="239653" cy="293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25" name="楕円 224"/>
              <p:cNvSpPr/>
              <p:nvPr/>
            </p:nvSpPr>
            <p:spPr>
              <a:xfrm>
                <a:off x="7396391" y="3157582"/>
                <a:ext cx="45719" cy="4571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6" name="楕円 225"/>
              <p:cNvSpPr/>
              <p:nvPr/>
            </p:nvSpPr>
            <p:spPr>
              <a:xfrm>
                <a:off x="7636848" y="3152213"/>
                <a:ext cx="45719" cy="4571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7" name="直線コネクタ 226"/>
              <p:cNvCxnSpPr/>
              <p:nvPr/>
            </p:nvCxnSpPr>
            <p:spPr>
              <a:xfrm>
                <a:off x="7288229" y="2752097"/>
                <a:ext cx="103238" cy="6778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29" name="楕円 228"/>
            <p:cNvSpPr/>
            <p:nvPr/>
          </p:nvSpPr>
          <p:spPr>
            <a:xfrm rot="20784587">
              <a:off x="6268170" y="2694090"/>
              <a:ext cx="63810" cy="6452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0" name="角丸四角形 229"/>
            <p:cNvSpPr/>
            <p:nvPr/>
          </p:nvSpPr>
          <p:spPr>
            <a:xfrm rot="15533962">
              <a:off x="6262456" y="2797647"/>
              <a:ext cx="127216" cy="61309"/>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1" name="角丸四角形 230"/>
            <p:cNvSpPr/>
            <p:nvPr/>
          </p:nvSpPr>
          <p:spPr>
            <a:xfrm rot="16200000">
              <a:off x="6312794" y="2852368"/>
              <a:ext cx="45719" cy="68386"/>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4" name="直線コネクタ 233"/>
            <p:cNvCxnSpPr>
              <a:stCxn id="230" idx="3"/>
            </p:cNvCxnSpPr>
            <p:nvPr/>
          </p:nvCxnSpPr>
          <p:spPr>
            <a:xfrm flipH="1">
              <a:off x="6253440" y="2765883"/>
              <a:ext cx="60378" cy="392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5" name="直線コネクタ 234"/>
            <p:cNvCxnSpPr/>
            <p:nvPr/>
          </p:nvCxnSpPr>
          <p:spPr>
            <a:xfrm flipV="1">
              <a:off x="6195388" y="2805836"/>
              <a:ext cx="63027" cy="2081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8" name="直線コネクタ 237"/>
            <p:cNvCxnSpPr/>
            <p:nvPr/>
          </p:nvCxnSpPr>
          <p:spPr>
            <a:xfrm flipH="1">
              <a:off x="6287127" y="2886075"/>
              <a:ext cx="49379" cy="6904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2" name="直線コネクタ 241"/>
            <p:cNvCxnSpPr/>
            <p:nvPr/>
          </p:nvCxnSpPr>
          <p:spPr>
            <a:xfrm>
              <a:off x="6290880" y="2938095"/>
              <a:ext cx="43245" cy="8133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7" name="直線コネクタ 246"/>
            <p:cNvCxnSpPr/>
            <p:nvPr/>
          </p:nvCxnSpPr>
          <p:spPr>
            <a:xfrm>
              <a:off x="6350794" y="2907506"/>
              <a:ext cx="28575" cy="6191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3" name="直線コネクタ 252"/>
            <p:cNvCxnSpPr/>
            <p:nvPr/>
          </p:nvCxnSpPr>
          <p:spPr>
            <a:xfrm>
              <a:off x="6379369" y="2962275"/>
              <a:ext cx="38428" cy="3305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59" name="左矢印 258"/>
          <p:cNvSpPr/>
          <p:nvPr/>
        </p:nvSpPr>
        <p:spPr>
          <a:xfrm>
            <a:off x="5948201" y="2774942"/>
            <a:ext cx="212294" cy="100090"/>
          </a:xfrm>
          <a:prstGeom prst="lef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0" name="爆発 2 259"/>
          <p:cNvSpPr/>
          <p:nvPr/>
        </p:nvSpPr>
        <p:spPr>
          <a:xfrm>
            <a:off x="5849786" y="2794907"/>
            <a:ext cx="162041" cy="126753"/>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1" name="角丸四角形吹き出し 260"/>
          <p:cNvSpPr/>
          <p:nvPr/>
        </p:nvSpPr>
        <p:spPr>
          <a:xfrm>
            <a:off x="7103164" y="2550446"/>
            <a:ext cx="2762454" cy="627255"/>
          </a:xfrm>
          <a:prstGeom prst="wedgeRoundRectCallout">
            <a:avLst>
              <a:gd name="adj1" fmla="val -56060"/>
              <a:gd name="adj2" fmla="val -12205"/>
              <a:gd name="adj3" fmla="val 16667"/>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2" name="テキスト ボックス 261"/>
          <p:cNvSpPr txBox="1"/>
          <p:nvPr/>
        </p:nvSpPr>
        <p:spPr>
          <a:xfrm>
            <a:off x="7132749" y="2553414"/>
            <a:ext cx="2693197" cy="646331"/>
          </a:xfrm>
          <a:prstGeom prst="rect">
            <a:avLst/>
          </a:prstGeom>
          <a:noFill/>
        </p:spPr>
        <p:txBody>
          <a:bodyPr wrap="square" rtlCol="0">
            <a:spAutoFit/>
          </a:bodyPr>
          <a:lstStyle/>
          <a:p>
            <a:r>
              <a:rPr kumimoji="1" lang="ja-JP" altLang="en-US" sz="1200" dirty="0"/>
              <a:t>駐車場でカート回収のため車両通路を横断中に、通行中の車両に激突された。</a:t>
            </a:r>
          </a:p>
        </p:txBody>
      </p:sp>
      <p:grpSp>
        <p:nvGrpSpPr>
          <p:cNvPr id="265" name="グループ化 264"/>
          <p:cNvGrpSpPr/>
          <p:nvPr/>
        </p:nvGrpSpPr>
        <p:grpSpPr>
          <a:xfrm rot="20851267">
            <a:off x="5687608" y="3255944"/>
            <a:ext cx="45719" cy="60489"/>
            <a:chOff x="7639406" y="3774469"/>
            <a:chExt cx="63842" cy="135480"/>
          </a:xfrm>
        </p:grpSpPr>
        <p:sp>
          <p:nvSpPr>
            <p:cNvPr id="263" name="楕円 262"/>
            <p:cNvSpPr/>
            <p:nvPr/>
          </p:nvSpPr>
          <p:spPr>
            <a:xfrm>
              <a:off x="7645104" y="3814137"/>
              <a:ext cx="52445" cy="9581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4" name="楕円 263"/>
            <p:cNvSpPr/>
            <p:nvPr/>
          </p:nvSpPr>
          <p:spPr>
            <a:xfrm>
              <a:off x="7639406" y="3774469"/>
              <a:ext cx="63842" cy="6480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66" name="グループ化 265"/>
          <p:cNvGrpSpPr/>
          <p:nvPr/>
        </p:nvGrpSpPr>
        <p:grpSpPr>
          <a:xfrm rot="20851267">
            <a:off x="5697909" y="3141465"/>
            <a:ext cx="45719" cy="60489"/>
            <a:chOff x="7639406" y="3774469"/>
            <a:chExt cx="63842" cy="135480"/>
          </a:xfrm>
        </p:grpSpPr>
        <p:sp>
          <p:nvSpPr>
            <p:cNvPr id="267" name="楕円 266"/>
            <p:cNvSpPr/>
            <p:nvPr/>
          </p:nvSpPr>
          <p:spPr>
            <a:xfrm>
              <a:off x="7645104" y="3814137"/>
              <a:ext cx="52445" cy="9581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8" name="楕円 267"/>
            <p:cNvSpPr/>
            <p:nvPr/>
          </p:nvSpPr>
          <p:spPr>
            <a:xfrm>
              <a:off x="7639406" y="3774469"/>
              <a:ext cx="63842" cy="6480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69" name="グループ化 268"/>
          <p:cNvGrpSpPr/>
          <p:nvPr/>
        </p:nvGrpSpPr>
        <p:grpSpPr>
          <a:xfrm rot="20851267">
            <a:off x="5710576" y="3036564"/>
            <a:ext cx="45719" cy="60489"/>
            <a:chOff x="7639406" y="3774469"/>
            <a:chExt cx="63842" cy="135480"/>
          </a:xfrm>
        </p:grpSpPr>
        <p:sp>
          <p:nvSpPr>
            <p:cNvPr id="270" name="楕円 269"/>
            <p:cNvSpPr/>
            <p:nvPr/>
          </p:nvSpPr>
          <p:spPr>
            <a:xfrm>
              <a:off x="7645104" y="3814137"/>
              <a:ext cx="52445" cy="9581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1" name="楕円 270"/>
            <p:cNvSpPr/>
            <p:nvPr/>
          </p:nvSpPr>
          <p:spPr>
            <a:xfrm>
              <a:off x="7639406" y="3774469"/>
              <a:ext cx="63842" cy="6480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72" name="グループ化 271"/>
          <p:cNvGrpSpPr/>
          <p:nvPr/>
        </p:nvGrpSpPr>
        <p:grpSpPr>
          <a:xfrm rot="1734825">
            <a:off x="5770062" y="3215709"/>
            <a:ext cx="45719" cy="66142"/>
            <a:chOff x="7639406" y="3774469"/>
            <a:chExt cx="63842" cy="135480"/>
          </a:xfrm>
        </p:grpSpPr>
        <p:sp>
          <p:nvSpPr>
            <p:cNvPr id="273" name="楕円 272"/>
            <p:cNvSpPr/>
            <p:nvPr/>
          </p:nvSpPr>
          <p:spPr>
            <a:xfrm>
              <a:off x="7645104" y="3814137"/>
              <a:ext cx="52445" cy="9581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4" name="楕円 273"/>
            <p:cNvSpPr/>
            <p:nvPr/>
          </p:nvSpPr>
          <p:spPr>
            <a:xfrm>
              <a:off x="7639406" y="3774469"/>
              <a:ext cx="63842" cy="6480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75" name="グループ化 274"/>
          <p:cNvGrpSpPr/>
          <p:nvPr/>
        </p:nvGrpSpPr>
        <p:grpSpPr>
          <a:xfrm rot="1734825">
            <a:off x="5774365" y="3087740"/>
            <a:ext cx="45719" cy="66142"/>
            <a:chOff x="7639406" y="3774469"/>
            <a:chExt cx="63842" cy="135480"/>
          </a:xfrm>
        </p:grpSpPr>
        <p:sp>
          <p:nvSpPr>
            <p:cNvPr id="276" name="楕円 275"/>
            <p:cNvSpPr/>
            <p:nvPr/>
          </p:nvSpPr>
          <p:spPr>
            <a:xfrm>
              <a:off x="7645104" y="3814137"/>
              <a:ext cx="52445" cy="9581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7" name="楕円 276"/>
            <p:cNvSpPr/>
            <p:nvPr/>
          </p:nvSpPr>
          <p:spPr>
            <a:xfrm>
              <a:off x="7639406" y="3774469"/>
              <a:ext cx="63842" cy="6480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78" name="グループ化 277"/>
          <p:cNvGrpSpPr/>
          <p:nvPr/>
        </p:nvGrpSpPr>
        <p:grpSpPr>
          <a:xfrm rot="1734825">
            <a:off x="5771857" y="2982576"/>
            <a:ext cx="45719" cy="66142"/>
            <a:chOff x="7639406" y="3774469"/>
            <a:chExt cx="63842" cy="135480"/>
          </a:xfrm>
        </p:grpSpPr>
        <p:sp>
          <p:nvSpPr>
            <p:cNvPr id="279" name="楕円 278"/>
            <p:cNvSpPr/>
            <p:nvPr/>
          </p:nvSpPr>
          <p:spPr>
            <a:xfrm>
              <a:off x="7645104" y="3814137"/>
              <a:ext cx="52445" cy="9581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0" name="楕円 279"/>
            <p:cNvSpPr/>
            <p:nvPr/>
          </p:nvSpPr>
          <p:spPr>
            <a:xfrm>
              <a:off x="7639406" y="3774469"/>
              <a:ext cx="63842" cy="6480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81" name="テキスト ボックス 280"/>
          <p:cNvSpPr txBox="1"/>
          <p:nvPr/>
        </p:nvSpPr>
        <p:spPr>
          <a:xfrm>
            <a:off x="5414108" y="3846206"/>
            <a:ext cx="4280054" cy="461665"/>
          </a:xfrm>
          <a:prstGeom prst="rect">
            <a:avLst/>
          </a:prstGeom>
          <a:noFill/>
        </p:spPr>
        <p:txBody>
          <a:bodyPr wrap="square" rtlCol="0">
            <a:spAutoFit/>
          </a:bodyPr>
          <a:lstStyle/>
          <a:p>
            <a:r>
              <a:rPr kumimoji="1" lang="ja-JP" altLang="en-US" sz="1200" dirty="0"/>
              <a:t>車止めに蛍光塗料を塗る等することにより、夜間等暗がりでもつまづきによる転倒危険箇所が見て分かるようにした。</a:t>
            </a:r>
          </a:p>
        </p:txBody>
      </p:sp>
      <p:sp>
        <p:nvSpPr>
          <p:cNvPr id="282" name="フローチャート: データ 281"/>
          <p:cNvSpPr/>
          <p:nvPr/>
        </p:nvSpPr>
        <p:spPr>
          <a:xfrm>
            <a:off x="8071243" y="4875546"/>
            <a:ext cx="978790" cy="317813"/>
          </a:xfrm>
          <a:prstGeom prst="flowChartInputOutpu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3" name="フローチャート: データ 282"/>
          <p:cNvSpPr/>
          <p:nvPr/>
        </p:nvSpPr>
        <p:spPr>
          <a:xfrm>
            <a:off x="7868368" y="5214297"/>
            <a:ext cx="978790" cy="317813"/>
          </a:xfrm>
          <a:prstGeom prst="flowChartInputOutpu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4" name="フローチャート: データ 283"/>
          <p:cNvSpPr/>
          <p:nvPr/>
        </p:nvSpPr>
        <p:spPr>
          <a:xfrm>
            <a:off x="7660178" y="5557395"/>
            <a:ext cx="978790" cy="317813"/>
          </a:xfrm>
          <a:prstGeom prst="flowChartInputOutpu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5" name="フローチャート: データ 284"/>
          <p:cNvSpPr/>
          <p:nvPr/>
        </p:nvSpPr>
        <p:spPr>
          <a:xfrm>
            <a:off x="7458404" y="5900493"/>
            <a:ext cx="978790" cy="317813"/>
          </a:xfrm>
          <a:prstGeom prst="flowChartInputOutpu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6" name="フローチャート: データ 285"/>
          <p:cNvSpPr/>
          <p:nvPr/>
        </p:nvSpPr>
        <p:spPr>
          <a:xfrm>
            <a:off x="7253627" y="6246893"/>
            <a:ext cx="978790" cy="317813"/>
          </a:xfrm>
          <a:prstGeom prst="flowChartInputOutpu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9" name="フローチャート: データ 288"/>
          <p:cNvSpPr/>
          <p:nvPr/>
        </p:nvSpPr>
        <p:spPr>
          <a:xfrm>
            <a:off x="6840417" y="5557395"/>
            <a:ext cx="978790" cy="317813"/>
          </a:xfrm>
          <a:prstGeom prst="flowChartInputOutpu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0" name="フローチャート: データ 289"/>
          <p:cNvSpPr/>
          <p:nvPr/>
        </p:nvSpPr>
        <p:spPr>
          <a:xfrm>
            <a:off x="6638643" y="5900493"/>
            <a:ext cx="978790" cy="317813"/>
          </a:xfrm>
          <a:prstGeom prst="flowChartInputOutpu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1" name="フローチャート: データ 290"/>
          <p:cNvSpPr/>
          <p:nvPr/>
        </p:nvSpPr>
        <p:spPr>
          <a:xfrm>
            <a:off x="6433866" y="6246893"/>
            <a:ext cx="978790" cy="317813"/>
          </a:xfrm>
          <a:prstGeom prst="flowChartInputOutpu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02" name="グループ化 301"/>
          <p:cNvGrpSpPr/>
          <p:nvPr/>
        </p:nvGrpSpPr>
        <p:grpSpPr>
          <a:xfrm>
            <a:off x="8058098" y="4907930"/>
            <a:ext cx="108292" cy="92027"/>
            <a:chOff x="7949235" y="4805516"/>
            <a:chExt cx="108292" cy="92027"/>
          </a:xfrm>
        </p:grpSpPr>
        <p:sp>
          <p:nvSpPr>
            <p:cNvPr id="292" name="直方体 291"/>
            <p:cNvSpPr/>
            <p:nvPr/>
          </p:nvSpPr>
          <p:spPr>
            <a:xfrm rot="21037778">
              <a:off x="7949235" y="4805516"/>
              <a:ext cx="108292" cy="92027"/>
            </a:xfrm>
            <a:prstGeom prst="cube">
              <a:avLst>
                <a:gd name="adj" fmla="val 66210"/>
              </a:avLst>
            </a:prstGeom>
            <a:solidFill>
              <a:schemeClr val="bg1">
                <a:lumMod val="7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96" name="直線コネクタ 295"/>
            <p:cNvCxnSpPr>
              <a:stCxn id="292" idx="4"/>
              <a:endCxn id="292" idx="5"/>
            </p:cNvCxnSpPr>
            <p:nvPr/>
          </p:nvCxnSpPr>
          <p:spPr>
            <a:xfrm flipV="1">
              <a:off x="8001647" y="4812655"/>
              <a:ext cx="50197" cy="70038"/>
            </a:xfrm>
            <a:prstGeom prst="line">
              <a:avLst/>
            </a:prstGeom>
            <a:ln w="22225">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301" name="グループ化 300"/>
          <p:cNvGrpSpPr/>
          <p:nvPr/>
        </p:nvGrpSpPr>
        <p:grpSpPr>
          <a:xfrm>
            <a:off x="7961189" y="5049475"/>
            <a:ext cx="108292" cy="92027"/>
            <a:chOff x="7852326" y="4947061"/>
            <a:chExt cx="108292" cy="92027"/>
          </a:xfrm>
        </p:grpSpPr>
        <p:sp>
          <p:nvSpPr>
            <p:cNvPr id="297" name="直方体 296"/>
            <p:cNvSpPr/>
            <p:nvPr/>
          </p:nvSpPr>
          <p:spPr>
            <a:xfrm rot="21037778">
              <a:off x="7852326" y="4947061"/>
              <a:ext cx="108292" cy="92027"/>
            </a:xfrm>
            <a:prstGeom prst="cube">
              <a:avLst>
                <a:gd name="adj" fmla="val 66210"/>
              </a:avLst>
            </a:prstGeom>
            <a:solidFill>
              <a:schemeClr val="bg1">
                <a:lumMod val="7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98" name="直線コネクタ 297"/>
            <p:cNvCxnSpPr>
              <a:stCxn id="297" idx="4"/>
              <a:endCxn id="297" idx="5"/>
            </p:cNvCxnSpPr>
            <p:nvPr/>
          </p:nvCxnSpPr>
          <p:spPr>
            <a:xfrm flipV="1">
              <a:off x="7904738" y="4954200"/>
              <a:ext cx="50197" cy="70038"/>
            </a:xfrm>
            <a:prstGeom prst="line">
              <a:avLst/>
            </a:prstGeom>
            <a:ln w="22225">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303" name="グループ化 302"/>
          <p:cNvGrpSpPr/>
          <p:nvPr/>
        </p:nvGrpSpPr>
        <p:grpSpPr>
          <a:xfrm>
            <a:off x="7856219" y="5243516"/>
            <a:ext cx="108292" cy="92027"/>
            <a:chOff x="7949235" y="4805516"/>
            <a:chExt cx="108292" cy="92027"/>
          </a:xfrm>
        </p:grpSpPr>
        <p:sp>
          <p:nvSpPr>
            <p:cNvPr id="304" name="直方体 303"/>
            <p:cNvSpPr/>
            <p:nvPr/>
          </p:nvSpPr>
          <p:spPr>
            <a:xfrm rot="21037778">
              <a:off x="7949235" y="4805516"/>
              <a:ext cx="108292" cy="92027"/>
            </a:xfrm>
            <a:prstGeom prst="cube">
              <a:avLst>
                <a:gd name="adj" fmla="val 66210"/>
              </a:avLst>
            </a:prstGeom>
            <a:solidFill>
              <a:schemeClr val="bg1">
                <a:lumMod val="7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05" name="直線コネクタ 304"/>
            <p:cNvCxnSpPr>
              <a:stCxn id="304" idx="4"/>
              <a:endCxn id="304" idx="5"/>
            </p:cNvCxnSpPr>
            <p:nvPr/>
          </p:nvCxnSpPr>
          <p:spPr>
            <a:xfrm flipV="1">
              <a:off x="8001647" y="4812655"/>
              <a:ext cx="50197" cy="70038"/>
            </a:xfrm>
            <a:prstGeom prst="line">
              <a:avLst/>
            </a:prstGeom>
            <a:ln w="22225">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306" name="グループ化 305"/>
          <p:cNvGrpSpPr/>
          <p:nvPr/>
        </p:nvGrpSpPr>
        <p:grpSpPr>
          <a:xfrm>
            <a:off x="7759310" y="5385061"/>
            <a:ext cx="108292" cy="92027"/>
            <a:chOff x="7852326" y="4947061"/>
            <a:chExt cx="108292" cy="92027"/>
          </a:xfrm>
        </p:grpSpPr>
        <p:sp>
          <p:nvSpPr>
            <p:cNvPr id="307" name="直方体 306"/>
            <p:cNvSpPr/>
            <p:nvPr/>
          </p:nvSpPr>
          <p:spPr>
            <a:xfrm rot="21037778">
              <a:off x="7852326" y="4947061"/>
              <a:ext cx="108292" cy="92027"/>
            </a:xfrm>
            <a:prstGeom prst="cube">
              <a:avLst>
                <a:gd name="adj" fmla="val 66210"/>
              </a:avLst>
            </a:prstGeom>
            <a:solidFill>
              <a:schemeClr val="bg1">
                <a:lumMod val="7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08" name="直線コネクタ 307"/>
            <p:cNvCxnSpPr>
              <a:stCxn id="307" idx="4"/>
              <a:endCxn id="307" idx="5"/>
            </p:cNvCxnSpPr>
            <p:nvPr/>
          </p:nvCxnSpPr>
          <p:spPr>
            <a:xfrm flipV="1">
              <a:off x="7904738" y="4954200"/>
              <a:ext cx="50197" cy="70038"/>
            </a:xfrm>
            <a:prstGeom prst="line">
              <a:avLst/>
            </a:prstGeom>
            <a:ln w="22225">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309" name="グループ化 308"/>
          <p:cNvGrpSpPr/>
          <p:nvPr/>
        </p:nvGrpSpPr>
        <p:grpSpPr>
          <a:xfrm>
            <a:off x="7647846" y="5599890"/>
            <a:ext cx="108292" cy="92027"/>
            <a:chOff x="7949235" y="4805516"/>
            <a:chExt cx="108292" cy="92027"/>
          </a:xfrm>
        </p:grpSpPr>
        <p:sp>
          <p:nvSpPr>
            <p:cNvPr id="310" name="直方体 309"/>
            <p:cNvSpPr/>
            <p:nvPr/>
          </p:nvSpPr>
          <p:spPr>
            <a:xfrm rot="21037778">
              <a:off x="7949235" y="4805516"/>
              <a:ext cx="108292" cy="92027"/>
            </a:xfrm>
            <a:prstGeom prst="cube">
              <a:avLst>
                <a:gd name="adj" fmla="val 66210"/>
              </a:avLst>
            </a:prstGeom>
            <a:solidFill>
              <a:schemeClr val="bg1">
                <a:lumMod val="7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11" name="直線コネクタ 310"/>
            <p:cNvCxnSpPr>
              <a:stCxn id="310" idx="4"/>
              <a:endCxn id="310" idx="5"/>
            </p:cNvCxnSpPr>
            <p:nvPr/>
          </p:nvCxnSpPr>
          <p:spPr>
            <a:xfrm flipV="1">
              <a:off x="8001647" y="4812655"/>
              <a:ext cx="50197" cy="70038"/>
            </a:xfrm>
            <a:prstGeom prst="line">
              <a:avLst/>
            </a:prstGeom>
            <a:ln w="22225">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312" name="グループ化 311"/>
          <p:cNvGrpSpPr/>
          <p:nvPr/>
        </p:nvGrpSpPr>
        <p:grpSpPr>
          <a:xfrm>
            <a:off x="7550937" y="5741435"/>
            <a:ext cx="108292" cy="92027"/>
            <a:chOff x="7852326" y="4947061"/>
            <a:chExt cx="108292" cy="92027"/>
          </a:xfrm>
        </p:grpSpPr>
        <p:sp>
          <p:nvSpPr>
            <p:cNvPr id="313" name="直方体 312"/>
            <p:cNvSpPr/>
            <p:nvPr/>
          </p:nvSpPr>
          <p:spPr>
            <a:xfrm rot="21037778">
              <a:off x="7852326" y="4947061"/>
              <a:ext cx="108292" cy="92027"/>
            </a:xfrm>
            <a:prstGeom prst="cube">
              <a:avLst>
                <a:gd name="adj" fmla="val 66210"/>
              </a:avLst>
            </a:prstGeom>
            <a:solidFill>
              <a:schemeClr val="bg1">
                <a:lumMod val="7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14" name="直線コネクタ 313"/>
            <p:cNvCxnSpPr>
              <a:stCxn id="313" idx="4"/>
              <a:endCxn id="313" idx="5"/>
            </p:cNvCxnSpPr>
            <p:nvPr/>
          </p:nvCxnSpPr>
          <p:spPr>
            <a:xfrm flipV="1">
              <a:off x="7904738" y="4954200"/>
              <a:ext cx="50197" cy="70038"/>
            </a:xfrm>
            <a:prstGeom prst="line">
              <a:avLst/>
            </a:prstGeom>
            <a:ln w="22225">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315" name="グループ化 314"/>
          <p:cNvGrpSpPr/>
          <p:nvPr/>
        </p:nvGrpSpPr>
        <p:grpSpPr>
          <a:xfrm>
            <a:off x="7434594" y="5938877"/>
            <a:ext cx="108292" cy="92027"/>
            <a:chOff x="7949235" y="4805516"/>
            <a:chExt cx="108292" cy="92027"/>
          </a:xfrm>
        </p:grpSpPr>
        <p:sp>
          <p:nvSpPr>
            <p:cNvPr id="316" name="直方体 315"/>
            <p:cNvSpPr/>
            <p:nvPr/>
          </p:nvSpPr>
          <p:spPr>
            <a:xfrm rot="21037778">
              <a:off x="7949235" y="4805516"/>
              <a:ext cx="108292" cy="92027"/>
            </a:xfrm>
            <a:prstGeom prst="cube">
              <a:avLst>
                <a:gd name="adj" fmla="val 66210"/>
              </a:avLst>
            </a:prstGeom>
            <a:solidFill>
              <a:schemeClr val="bg1">
                <a:lumMod val="7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17" name="直線コネクタ 316"/>
            <p:cNvCxnSpPr>
              <a:stCxn id="316" idx="4"/>
              <a:endCxn id="316" idx="5"/>
            </p:cNvCxnSpPr>
            <p:nvPr/>
          </p:nvCxnSpPr>
          <p:spPr>
            <a:xfrm flipV="1">
              <a:off x="8001647" y="4812655"/>
              <a:ext cx="50197" cy="70038"/>
            </a:xfrm>
            <a:prstGeom prst="line">
              <a:avLst/>
            </a:prstGeom>
            <a:ln w="22225">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318" name="グループ化 317"/>
          <p:cNvGrpSpPr/>
          <p:nvPr/>
        </p:nvGrpSpPr>
        <p:grpSpPr>
          <a:xfrm>
            <a:off x="7337685" y="6080422"/>
            <a:ext cx="108292" cy="92027"/>
            <a:chOff x="7852326" y="4947061"/>
            <a:chExt cx="108292" cy="92027"/>
          </a:xfrm>
        </p:grpSpPr>
        <p:sp>
          <p:nvSpPr>
            <p:cNvPr id="319" name="直方体 318"/>
            <p:cNvSpPr/>
            <p:nvPr/>
          </p:nvSpPr>
          <p:spPr>
            <a:xfrm rot="21037778">
              <a:off x="7852326" y="4947061"/>
              <a:ext cx="108292" cy="92027"/>
            </a:xfrm>
            <a:prstGeom prst="cube">
              <a:avLst>
                <a:gd name="adj" fmla="val 66210"/>
              </a:avLst>
            </a:prstGeom>
            <a:solidFill>
              <a:schemeClr val="bg1">
                <a:lumMod val="7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0" name="直線コネクタ 319"/>
            <p:cNvCxnSpPr>
              <a:stCxn id="319" idx="4"/>
              <a:endCxn id="319" idx="5"/>
            </p:cNvCxnSpPr>
            <p:nvPr/>
          </p:nvCxnSpPr>
          <p:spPr>
            <a:xfrm flipV="1">
              <a:off x="7904738" y="4954200"/>
              <a:ext cx="50197" cy="70038"/>
            </a:xfrm>
            <a:prstGeom prst="line">
              <a:avLst/>
            </a:prstGeom>
            <a:ln w="22225">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321" name="グループ化 320"/>
          <p:cNvGrpSpPr/>
          <p:nvPr/>
        </p:nvGrpSpPr>
        <p:grpSpPr>
          <a:xfrm>
            <a:off x="7241612" y="6273162"/>
            <a:ext cx="108292" cy="92027"/>
            <a:chOff x="7949235" y="4805516"/>
            <a:chExt cx="108292" cy="92027"/>
          </a:xfrm>
        </p:grpSpPr>
        <p:sp>
          <p:nvSpPr>
            <p:cNvPr id="322" name="直方体 321"/>
            <p:cNvSpPr/>
            <p:nvPr/>
          </p:nvSpPr>
          <p:spPr>
            <a:xfrm rot="21037778">
              <a:off x="7949235" y="4805516"/>
              <a:ext cx="108292" cy="92027"/>
            </a:xfrm>
            <a:prstGeom prst="cube">
              <a:avLst>
                <a:gd name="adj" fmla="val 66210"/>
              </a:avLst>
            </a:prstGeom>
            <a:solidFill>
              <a:schemeClr val="bg1">
                <a:lumMod val="7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3" name="直線コネクタ 322"/>
            <p:cNvCxnSpPr>
              <a:stCxn id="322" idx="4"/>
              <a:endCxn id="322" idx="5"/>
            </p:cNvCxnSpPr>
            <p:nvPr/>
          </p:nvCxnSpPr>
          <p:spPr>
            <a:xfrm flipV="1">
              <a:off x="8001647" y="4812655"/>
              <a:ext cx="50197" cy="70038"/>
            </a:xfrm>
            <a:prstGeom prst="line">
              <a:avLst/>
            </a:prstGeom>
            <a:ln w="22225">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324" name="グループ化 323"/>
          <p:cNvGrpSpPr/>
          <p:nvPr/>
        </p:nvGrpSpPr>
        <p:grpSpPr>
          <a:xfrm>
            <a:off x="7144703" y="6414707"/>
            <a:ext cx="108292" cy="92027"/>
            <a:chOff x="7852326" y="4947061"/>
            <a:chExt cx="108292" cy="92027"/>
          </a:xfrm>
        </p:grpSpPr>
        <p:sp>
          <p:nvSpPr>
            <p:cNvPr id="325" name="直方体 324"/>
            <p:cNvSpPr/>
            <p:nvPr/>
          </p:nvSpPr>
          <p:spPr>
            <a:xfrm rot="21037778">
              <a:off x="7852326" y="4947061"/>
              <a:ext cx="108292" cy="92027"/>
            </a:xfrm>
            <a:prstGeom prst="cube">
              <a:avLst>
                <a:gd name="adj" fmla="val 66210"/>
              </a:avLst>
            </a:prstGeom>
            <a:solidFill>
              <a:schemeClr val="bg1">
                <a:lumMod val="7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6" name="直線コネクタ 325"/>
            <p:cNvCxnSpPr>
              <a:stCxn id="325" idx="4"/>
              <a:endCxn id="325" idx="5"/>
            </p:cNvCxnSpPr>
            <p:nvPr/>
          </p:nvCxnSpPr>
          <p:spPr>
            <a:xfrm flipV="1">
              <a:off x="7904738" y="4954200"/>
              <a:ext cx="50197" cy="70038"/>
            </a:xfrm>
            <a:prstGeom prst="line">
              <a:avLst/>
            </a:prstGeom>
            <a:ln w="22225">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327" name="グループ化 326"/>
          <p:cNvGrpSpPr/>
          <p:nvPr/>
        </p:nvGrpSpPr>
        <p:grpSpPr>
          <a:xfrm>
            <a:off x="8255559" y="4913244"/>
            <a:ext cx="108292" cy="92027"/>
            <a:chOff x="7949235" y="4805516"/>
            <a:chExt cx="108292" cy="92027"/>
          </a:xfrm>
        </p:grpSpPr>
        <p:sp>
          <p:nvSpPr>
            <p:cNvPr id="328" name="直方体 327"/>
            <p:cNvSpPr/>
            <p:nvPr/>
          </p:nvSpPr>
          <p:spPr>
            <a:xfrm rot="21037778">
              <a:off x="7949235" y="4805516"/>
              <a:ext cx="108292" cy="92027"/>
            </a:xfrm>
            <a:prstGeom prst="cube">
              <a:avLst>
                <a:gd name="adj" fmla="val 66210"/>
              </a:avLst>
            </a:prstGeom>
            <a:solidFill>
              <a:schemeClr val="bg1">
                <a:lumMod val="7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9" name="直線コネクタ 328"/>
            <p:cNvCxnSpPr>
              <a:stCxn id="328" idx="4"/>
              <a:endCxn id="328" idx="5"/>
            </p:cNvCxnSpPr>
            <p:nvPr/>
          </p:nvCxnSpPr>
          <p:spPr>
            <a:xfrm flipV="1">
              <a:off x="8001647" y="4812655"/>
              <a:ext cx="50197" cy="70038"/>
            </a:xfrm>
            <a:prstGeom prst="line">
              <a:avLst/>
            </a:prstGeom>
            <a:ln w="22225">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330" name="グループ化 329"/>
          <p:cNvGrpSpPr/>
          <p:nvPr/>
        </p:nvGrpSpPr>
        <p:grpSpPr>
          <a:xfrm>
            <a:off x="8158650" y="5054789"/>
            <a:ext cx="108292" cy="92027"/>
            <a:chOff x="7852326" y="4947061"/>
            <a:chExt cx="108292" cy="92027"/>
          </a:xfrm>
        </p:grpSpPr>
        <p:sp>
          <p:nvSpPr>
            <p:cNvPr id="331" name="直方体 330"/>
            <p:cNvSpPr/>
            <p:nvPr/>
          </p:nvSpPr>
          <p:spPr>
            <a:xfrm rot="21037778">
              <a:off x="7852326" y="4947061"/>
              <a:ext cx="108292" cy="92027"/>
            </a:xfrm>
            <a:prstGeom prst="cube">
              <a:avLst>
                <a:gd name="adj" fmla="val 66210"/>
              </a:avLst>
            </a:prstGeom>
            <a:solidFill>
              <a:schemeClr val="bg1">
                <a:lumMod val="7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32" name="直線コネクタ 331"/>
            <p:cNvCxnSpPr>
              <a:stCxn id="331" idx="4"/>
              <a:endCxn id="331" idx="5"/>
            </p:cNvCxnSpPr>
            <p:nvPr/>
          </p:nvCxnSpPr>
          <p:spPr>
            <a:xfrm flipV="1">
              <a:off x="7904738" y="4954200"/>
              <a:ext cx="50197" cy="70038"/>
            </a:xfrm>
            <a:prstGeom prst="line">
              <a:avLst/>
            </a:prstGeom>
            <a:ln w="22225">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333" name="グループ化 332"/>
          <p:cNvGrpSpPr/>
          <p:nvPr/>
        </p:nvGrpSpPr>
        <p:grpSpPr>
          <a:xfrm>
            <a:off x="8053680" y="5248830"/>
            <a:ext cx="108292" cy="92027"/>
            <a:chOff x="7949235" y="4805516"/>
            <a:chExt cx="108292" cy="92027"/>
          </a:xfrm>
        </p:grpSpPr>
        <p:sp>
          <p:nvSpPr>
            <p:cNvPr id="334" name="直方体 333"/>
            <p:cNvSpPr/>
            <p:nvPr/>
          </p:nvSpPr>
          <p:spPr>
            <a:xfrm rot="21037778">
              <a:off x="7949235" y="4805516"/>
              <a:ext cx="108292" cy="92027"/>
            </a:xfrm>
            <a:prstGeom prst="cube">
              <a:avLst>
                <a:gd name="adj" fmla="val 66210"/>
              </a:avLst>
            </a:prstGeom>
            <a:solidFill>
              <a:schemeClr val="bg1">
                <a:lumMod val="7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35" name="直線コネクタ 334"/>
            <p:cNvCxnSpPr>
              <a:stCxn id="334" idx="4"/>
              <a:endCxn id="334" idx="5"/>
            </p:cNvCxnSpPr>
            <p:nvPr/>
          </p:nvCxnSpPr>
          <p:spPr>
            <a:xfrm flipV="1">
              <a:off x="8001647" y="4812655"/>
              <a:ext cx="50197" cy="70038"/>
            </a:xfrm>
            <a:prstGeom prst="line">
              <a:avLst/>
            </a:prstGeom>
            <a:ln w="22225">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336" name="グループ化 335"/>
          <p:cNvGrpSpPr/>
          <p:nvPr/>
        </p:nvGrpSpPr>
        <p:grpSpPr>
          <a:xfrm>
            <a:off x="7956771" y="5390375"/>
            <a:ext cx="108292" cy="92027"/>
            <a:chOff x="7852326" y="4947061"/>
            <a:chExt cx="108292" cy="92027"/>
          </a:xfrm>
        </p:grpSpPr>
        <p:sp>
          <p:nvSpPr>
            <p:cNvPr id="337" name="直方体 336"/>
            <p:cNvSpPr/>
            <p:nvPr/>
          </p:nvSpPr>
          <p:spPr>
            <a:xfrm rot="21037778">
              <a:off x="7852326" y="4947061"/>
              <a:ext cx="108292" cy="92027"/>
            </a:xfrm>
            <a:prstGeom prst="cube">
              <a:avLst>
                <a:gd name="adj" fmla="val 66210"/>
              </a:avLst>
            </a:prstGeom>
            <a:solidFill>
              <a:schemeClr val="bg1">
                <a:lumMod val="7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38" name="直線コネクタ 337"/>
            <p:cNvCxnSpPr>
              <a:stCxn id="337" idx="4"/>
              <a:endCxn id="337" idx="5"/>
            </p:cNvCxnSpPr>
            <p:nvPr/>
          </p:nvCxnSpPr>
          <p:spPr>
            <a:xfrm flipV="1">
              <a:off x="7904738" y="4954200"/>
              <a:ext cx="50197" cy="70038"/>
            </a:xfrm>
            <a:prstGeom prst="line">
              <a:avLst/>
            </a:prstGeom>
            <a:ln w="22225">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339" name="グループ化 338"/>
          <p:cNvGrpSpPr/>
          <p:nvPr/>
        </p:nvGrpSpPr>
        <p:grpSpPr>
          <a:xfrm>
            <a:off x="7845307" y="5605204"/>
            <a:ext cx="108292" cy="92027"/>
            <a:chOff x="7949235" y="4805516"/>
            <a:chExt cx="108292" cy="92027"/>
          </a:xfrm>
        </p:grpSpPr>
        <p:sp>
          <p:nvSpPr>
            <p:cNvPr id="340" name="直方体 339"/>
            <p:cNvSpPr/>
            <p:nvPr/>
          </p:nvSpPr>
          <p:spPr>
            <a:xfrm rot="21037778">
              <a:off x="7949235" y="4805516"/>
              <a:ext cx="108292" cy="92027"/>
            </a:xfrm>
            <a:prstGeom prst="cube">
              <a:avLst>
                <a:gd name="adj" fmla="val 66210"/>
              </a:avLst>
            </a:prstGeom>
            <a:solidFill>
              <a:schemeClr val="bg1">
                <a:lumMod val="7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41" name="直線コネクタ 340"/>
            <p:cNvCxnSpPr>
              <a:stCxn id="340" idx="4"/>
              <a:endCxn id="340" idx="5"/>
            </p:cNvCxnSpPr>
            <p:nvPr/>
          </p:nvCxnSpPr>
          <p:spPr>
            <a:xfrm flipV="1">
              <a:off x="8001647" y="4812655"/>
              <a:ext cx="50197" cy="70038"/>
            </a:xfrm>
            <a:prstGeom prst="line">
              <a:avLst/>
            </a:prstGeom>
            <a:ln w="22225">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342" name="グループ化 341"/>
          <p:cNvGrpSpPr/>
          <p:nvPr/>
        </p:nvGrpSpPr>
        <p:grpSpPr>
          <a:xfrm>
            <a:off x="7748398" y="5746749"/>
            <a:ext cx="108292" cy="92027"/>
            <a:chOff x="7852326" y="4947061"/>
            <a:chExt cx="108292" cy="92027"/>
          </a:xfrm>
        </p:grpSpPr>
        <p:sp>
          <p:nvSpPr>
            <p:cNvPr id="343" name="直方体 342"/>
            <p:cNvSpPr/>
            <p:nvPr/>
          </p:nvSpPr>
          <p:spPr>
            <a:xfrm rot="21037778">
              <a:off x="7852326" y="4947061"/>
              <a:ext cx="108292" cy="92027"/>
            </a:xfrm>
            <a:prstGeom prst="cube">
              <a:avLst>
                <a:gd name="adj" fmla="val 66210"/>
              </a:avLst>
            </a:prstGeom>
            <a:solidFill>
              <a:schemeClr val="bg1">
                <a:lumMod val="7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44" name="直線コネクタ 343"/>
            <p:cNvCxnSpPr>
              <a:stCxn id="343" idx="4"/>
              <a:endCxn id="343" idx="5"/>
            </p:cNvCxnSpPr>
            <p:nvPr/>
          </p:nvCxnSpPr>
          <p:spPr>
            <a:xfrm flipV="1">
              <a:off x="7904738" y="4954200"/>
              <a:ext cx="50197" cy="70038"/>
            </a:xfrm>
            <a:prstGeom prst="line">
              <a:avLst/>
            </a:prstGeom>
            <a:ln w="22225">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345" name="グループ化 344"/>
          <p:cNvGrpSpPr/>
          <p:nvPr/>
        </p:nvGrpSpPr>
        <p:grpSpPr>
          <a:xfrm>
            <a:off x="7632055" y="5944191"/>
            <a:ext cx="108292" cy="92027"/>
            <a:chOff x="7949235" y="4805516"/>
            <a:chExt cx="108292" cy="92027"/>
          </a:xfrm>
        </p:grpSpPr>
        <p:sp>
          <p:nvSpPr>
            <p:cNvPr id="346" name="直方体 345"/>
            <p:cNvSpPr/>
            <p:nvPr/>
          </p:nvSpPr>
          <p:spPr>
            <a:xfrm rot="21037778">
              <a:off x="7949235" y="4805516"/>
              <a:ext cx="108292" cy="92027"/>
            </a:xfrm>
            <a:prstGeom prst="cube">
              <a:avLst>
                <a:gd name="adj" fmla="val 66210"/>
              </a:avLst>
            </a:prstGeom>
            <a:solidFill>
              <a:schemeClr val="bg1">
                <a:lumMod val="7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47" name="直線コネクタ 346"/>
            <p:cNvCxnSpPr>
              <a:stCxn id="346" idx="4"/>
              <a:endCxn id="346" idx="5"/>
            </p:cNvCxnSpPr>
            <p:nvPr/>
          </p:nvCxnSpPr>
          <p:spPr>
            <a:xfrm flipV="1">
              <a:off x="8001647" y="4812655"/>
              <a:ext cx="50197" cy="70038"/>
            </a:xfrm>
            <a:prstGeom prst="line">
              <a:avLst/>
            </a:prstGeom>
            <a:ln w="22225">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348" name="グループ化 347"/>
          <p:cNvGrpSpPr/>
          <p:nvPr/>
        </p:nvGrpSpPr>
        <p:grpSpPr>
          <a:xfrm>
            <a:off x="7535146" y="6085736"/>
            <a:ext cx="108292" cy="92027"/>
            <a:chOff x="7852326" y="4947061"/>
            <a:chExt cx="108292" cy="92027"/>
          </a:xfrm>
        </p:grpSpPr>
        <p:sp>
          <p:nvSpPr>
            <p:cNvPr id="349" name="直方体 348"/>
            <p:cNvSpPr/>
            <p:nvPr/>
          </p:nvSpPr>
          <p:spPr>
            <a:xfrm rot="21037778">
              <a:off x="7852326" y="4947061"/>
              <a:ext cx="108292" cy="92027"/>
            </a:xfrm>
            <a:prstGeom prst="cube">
              <a:avLst>
                <a:gd name="adj" fmla="val 66210"/>
              </a:avLst>
            </a:prstGeom>
            <a:solidFill>
              <a:schemeClr val="bg1">
                <a:lumMod val="7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50" name="直線コネクタ 349"/>
            <p:cNvCxnSpPr>
              <a:stCxn id="349" idx="4"/>
              <a:endCxn id="349" idx="5"/>
            </p:cNvCxnSpPr>
            <p:nvPr/>
          </p:nvCxnSpPr>
          <p:spPr>
            <a:xfrm flipV="1">
              <a:off x="7904738" y="4954200"/>
              <a:ext cx="50197" cy="70038"/>
            </a:xfrm>
            <a:prstGeom prst="line">
              <a:avLst/>
            </a:prstGeom>
            <a:ln w="22225">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351" name="グループ化 350"/>
          <p:cNvGrpSpPr/>
          <p:nvPr/>
        </p:nvGrpSpPr>
        <p:grpSpPr>
          <a:xfrm>
            <a:off x="7439073" y="6278476"/>
            <a:ext cx="108292" cy="92027"/>
            <a:chOff x="7949235" y="4805516"/>
            <a:chExt cx="108292" cy="92027"/>
          </a:xfrm>
        </p:grpSpPr>
        <p:sp>
          <p:nvSpPr>
            <p:cNvPr id="352" name="直方体 351"/>
            <p:cNvSpPr/>
            <p:nvPr/>
          </p:nvSpPr>
          <p:spPr>
            <a:xfrm rot="21037778">
              <a:off x="7949235" y="4805516"/>
              <a:ext cx="108292" cy="92027"/>
            </a:xfrm>
            <a:prstGeom prst="cube">
              <a:avLst>
                <a:gd name="adj" fmla="val 66210"/>
              </a:avLst>
            </a:prstGeom>
            <a:solidFill>
              <a:schemeClr val="bg1">
                <a:lumMod val="7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53" name="直線コネクタ 352"/>
            <p:cNvCxnSpPr>
              <a:stCxn id="352" idx="4"/>
              <a:endCxn id="352" idx="5"/>
            </p:cNvCxnSpPr>
            <p:nvPr/>
          </p:nvCxnSpPr>
          <p:spPr>
            <a:xfrm flipV="1">
              <a:off x="8001647" y="4812655"/>
              <a:ext cx="50197" cy="70038"/>
            </a:xfrm>
            <a:prstGeom prst="line">
              <a:avLst/>
            </a:prstGeom>
            <a:ln w="22225">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354" name="グループ化 353"/>
          <p:cNvGrpSpPr/>
          <p:nvPr/>
        </p:nvGrpSpPr>
        <p:grpSpPr>
          <a:xfrm>
            <a:off x="7342164" y="6420021"/>
            <a:ext cx="108292" cy="92027"/>
            <a:chOff x="7852326" y="4947061"/>
            <a:chExt cx="108292" cy="92027"/>
          </a:xfrm>
        </p:grpSpPr>
        <p:sp>
          <p:nvSpPr>
            <p:cNvPr id="355" name="直方体 354"/>
            <p:cNvSpPr/>
            <p:nvPr/>
          </p:nvSpPr>
          <p:spPr>
            <a:xfrm rot="21037778">
              <a:off x="7852326" y="4947061"/>
              <a:ext cx="108292" cy="92027"/>
            </a:xfrm>
            <a:prstGeom prst="cube">
              <a:avLst>
                <a:gd name="adj" fmla="val 66210"/>
              </a:avLst>
            </a:prstGeom>
            <a:solidFill>
              <a:schemeClr val="bg1">
                <a:lumMod val="7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56" name="直線コネクタ 355"/>
            <p:cNvCxnSpPr>
              <a:stCxn id="355" idx="4"/>
              <a:endCxn id="355" idx="5"/>
            </p:cNvCxnSpPr>
            <p:nvPr/>
          </p:nvCxnSpPr>
          <p:spPr>
            <a:xfrm flipV="1">
              <a:off x="7904738" y="4954200"/>
              <a:ext cx="50197" cy="70038"/>
            </a:xfrm>
            <a:prstGeom prst="line">
              <a:avLst/>
            </a:prstGeom>
            <a:ln w="22225">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358" name="直方体 357"/>
          <p:cNvSpPr/>
          <p:nvPr/>
        </p:nvSpPr>
        <p:spPr>
          <a:xfrm>
            <a:off x="5747102" y="5196970"/>
            <a:ext cx="704010" cy="233611"/>
          </a:xfrm>
          <a:prstGeom prst="cube">
            <a:avLst>
              <a:gd name="adj" fmla="val 34966"/>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9" name="正方形/長方形 358"/>
          <p:cNvSpPr/>
          <p:nvPr/>
        </p:nvSpPr>
        <p:spPr>
          <a:xfrm>
            <a:off x="5790025" y="5313775"/>
            <a:ext cx="523606" cy="72618"/>
          </a:xfrm>
          <a:prstGeom prst="rect">
            <a:avLst/>
          </a:prstGeom>
          <a:pattFill prst="smCheck">
            <a:fgClr>
              <a:schemeClr val="accent4"/>
            </a:fgClr>
            <a:bgClr>
              <a:schemeClr val="accent4">
                <a:lumMod val="40000"/>
                <a:lumOff val="6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05" name="グループ化 404"/>
          <p:cNvGrpSpPr/>
          <p:nvPr/>
        </p:nvGrpSpPr>
        <p:grpSpPr>
          <a:xfrm>
            <a:off x="134864" y="3734113"/>
            <a:ext cx="1521317" cy="1101778"/>
            <a:chOff x="134864" y="3734113"/>
            <a:chExt cx="1521317" cy="1101778"/>
          </a:xfrm>
        </p:grpSpPr>
        <p:sp>
          <p:nvSpPr>
            <p:cNvPr id="361" name="正方形/長方形 360"/>
            <p:cNvSpPr/>
            <p:nvPr/>
          </p:nvSpPr>
          <p:spPr>
            <a:xfrm>
              <a:off x="141112" y="4642999"/>
              <a:ext cx="266463" cy="18543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2" name="正方形/長方形 361"/>
            <p:cNvSpPr/>
            <p:nvPr/>
          </p:nvSpPr>
          <p:spPr>
            <a:xfrm>
              <a:off x="134864" y="3734113"/>
              <a:ext cx="266463" cy="22813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3" name="正方形/長方形 362"/>
            <p:cNvSpPr/>
            <p:nvPr/>
          </p:nvSpPr>
          <p:spPr>
            <a:xfrm>
              <a:off x="141111" y="3983734"/>
              <a:ext cx="266463" cy="63335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4" name="正方形/長方形 363"/>
            <p:cNvSpPr/>
            <p:nvPr/>
          </p:nvSpPr>
          <p:spPr>
            <a:xfrm>
              <a:off x="443376" y="4650456"/>
              <a:ext cx="266463" cy="18543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5" name="正方形/長方形 364"/>
            <p:cNvSpPr/>
            <p:nvPr/>
          </p:nvSpPr>
          <p:spPr>
            <a:xfrm>
              <a:off x="437128" y="3741570"/>
              <a:ext cx="266463" cy="22813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6" name="正方形/長方形 365"/>
            <p:cNvSpPr/>
            <p:nvPr/>
          </p:nvSpPr>
          <p:spPr>
            <a:xfrm>
              <a:off x="443375" y="3991191"/>
              <a:ext cx="266463" cy="633359"/>
            </a:xfrm>
            <a:prstGeom prst="rect">
              <a:avLst/>
            </a:prstGeom>
            <a:pattFill prst="dkHorz">
              <a:fgClr>
                <a:schemeClr val="bg1">
                  <a:lumMod val="7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7" name="正方形/長方形 366"/>
            <p:cNvSpPr/>
            <p:nvPr/>
          </p:nvSpPr>
          <p:spPr>
            <a:xfrm>
              <a:off x="748202" y="4650456"/>
              <a:ext cx="896201" cy="18543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8" name="正方形/長方形 367"/>
            <p:cNvSpPr/>
            <p:nvPr/>
          </p:nvSpPr>
          <p:spPr>
            <a:xfrm>
              <a:off x="741954" y="3741570"/>
              <a:ext cx="896201" cy="22813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9" name="正方形/長方形 368"/>
            <p:cNvSpPr/>
            <p:nvPr/>
          </p:nvSpPr>
          <p:spPr>
            <a:xfrm>
              <a:off x="748201" y="3991191"/>
              <a:ext cx="896201" cy="63335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0" name="テキスト ボックス 369"/>
            <p:cNvSpPr txBox="1"/>
            <p:nvPr/>
          </p:nvSpPr>
          <p:spPr>
            <a:xfrm>
              <a:off x="723926" y="4008025"/>
              <a:ext cx="932255" cy="584775"/>
            </a:xfrm>
            <a:prstGeom prst="rect">
              <a:avLst/>
            </a:prstGeom>
            <a:noFill/>
          </p:spPr>
          <p:txBody>
            <a:bodyPr wrap="square" rtlCol="0">
              <a:spAutoFit/>
            </a:bodyPr>
            <a:lstStyle/>
            <a:p>
              <a:pPr algn="ctr"/>
              <a:r>
                <a:rPr kumimoji="1" lang="ja-JP" altLang="en-US" sz="3200" dirty="0"/>
                <a:t>🚙</a:t>
              </a:r>
            </a:p>
          </p:txBody>
        </p:sp>
        <p:grpSp>
          <p:nvGrpSpPr>
            <p:cNvPr id="403" name="グループ化 402"/>
            <p:cNvGrpSpPr/>
            <p:nvPr/>
          </p:nvGrpSpPr>
          <p:grpSpPr>
            <a:xfrm>
              <a:off x="509087" y="4489672"/>
              <a:ext cx="126130" cy="325988"/>
              <a:chOff x="509087" y="4489672"/>
              <a:chExt cx="126130" cy="325988"/>
            </a:xfrm>
          </p:grpSpPr>
          <p:sp>
            <p:nvSpPr>
              <p:cNvPr id="373" name="楕円 372"/>
              <p:cNvSpPr/>
              <p:nvPr/>
            </p:nvSpPr>
            <p:spPr>
              <a:xfrm rot="20784587">
                <a:off x="541409" y="4489672"/>
                <a:ext cx="63810" cy="6452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4" name="角丸四角形 373"/>
              <p:cNvSpPr/>
              <p:nvPr/>
            </p:nvSpPr>
            <p:spPr>
              <a:xfrm rot="16030172">
                <a:off x="515091" y="4589024"/>
                <a:ext cx="127216" cy="61309"/>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5" name="角丸四角形 374"/>
              <p:cNvSpPr/>
              <p:nvPr/>
            </p:nvSpPr>
            <p:spPr>
              <a:xfrm rot="16200000">
                <a:off x="553539" y="4652372"/>
                <a:ext cx="50325" cy="61805"/>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76" name="直線コネクタ 375"/>
              <p:cNvCxnSpPr/>
              <p:nvPr/>
            </p:nvCxnSpPr>
            <p:spPr>
              <a:xfrm flipH="1">
                <a:off x="509087" y="4558294"/>
                <a:ext cx="62336" cy="5692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7" name="直線コネクタ 376"/>
              <p:cNvCxnSpPr/>
              <p:nvPr/>
            </p:nvCxnSpPr>
            <p:spPr>
              <a:xfrm flipH="1" flipV="1">
                <a:off x="586977" y="4552594"/>
                <a:ext cx="48240" cy="5936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8" name="直線コネクタ 377"/>
              <p:cNvCxnSpPr/>
              <p:nvPr/>
            </p:nvCxnSpPr>
            <p:spPr>
              <a:xfrm flipH="1">
                <a:off x="538336" y="4667836"/>
                <a:ext cx="45236" cy="9325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9" name="直線コネクタ 378"/>
              <p:cNvCxnSpPr/>
              <p:nvPr/>
            </p:nvCxnSpPr>
            <p:spPr>
              <a:xfrm>
                <a:off x="620904" y="4747670"/>
                <a:ext cx="10006" cy="6799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0" name="直線コネクタ 379"/>
              <p:cNvCxnSpPr/>
              <p:nvPr/>
            </p:nvCxnSpPr>
            <p:spPr>
              <a:xfrm>
                <a:off x="597405" y="4705598"/>
                <a:ext cx="28575" cy="6191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1" name="直線コネクタ 380"/>
              <p:cNvCxnSpPr/>
              <p:nvPr/>
            </p:nvCxnSpPr>
            <p:spPr>
              <a:xfrm flipH="1">
                <a:off x="539073" y="4747670"/>
                <a:ext cx="1469" cy="6159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04" name="右矢印 403"/>
            <p:cNvSpPr/>
            <p:nvPr/>
          </p:nvSpPr>
          <p:spPr>
            <a:xfrm rot="16200000">
              <a:off x="504394" y="4338996"/>
              <a:ext cx="137245" cy="95775"/>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06" name="角丸四角形吹き出し 405"/>
          <p:cNvSpPr/>
          <p:nvPr/>
        </p:nvSpPr>
        <p:spPr>
          <a:xfrm>
            <a:off x="1950539" y="4035957"/>
            <a:ext cx="2762454" cy="627255"/>
          </a:xfrm>
          <a:prstGeom prst="wedgeRoundRectCallout">
            <a:avLst>
              <a:gd name="adj1" fmla="val -59106"/>
              <a:gd name="adj2" fmla="val 23227"/>
              <a:gd name="adj3" fmla="val 16667"/>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7" name="テキスト ボックス 406"/>
          <p:cNvSpPr txBox="1"/>
          <p:nvPr/>
        </p:nvSpPr>
        <p:spPr>
          <a:xfrm>
            <a:off x="1957280" y="4119164"/>
            <a:ext cx="2693197" cy="461665"/>
          </a:xfrm>
          <a:prstGeom prst="rect">
            <a:avLst/>
          </a:prstGeom>
          <a:noFill/>
        </p:spPr>
        <p:txBody>
          <a:bodyPr wrap="square" rtlCol="0">
            <a:spAutoFit/>
          </a:bodyPr>
          <a:lstStyle/>
          <a:p>
            <a:r>
              <a:rPr kumimoji="1" lang="ja-JP" altLang="en-US" sz="1200" dirty="0"/>
              <a:t>歩車分離を徹底し、基本的には車両通路以外を通行すること。</a:t>
            </a:r>
          </a:p>
        </p:txBody>
      </p:sp>
      <p:grpSp>
        <p:nvGrpSpPr>
          <p:cNvPr id="408" name="グループ化 407"/>
          <p:cNvGrpSpPr/>
          <p:nvPr/>
        </p:nvGrpSpPr>
        <p:grpSpPr>
          <a:xfrm>
            <a:off x="332679" y="5774434"/>
            <a:ext cx="1153935" cy="1004988"/>
            <a:chOff x="7666998" y="1855667"/>
            <a:chExt cx="1339263" cy="1066553"/>
          </a:xfrm>
        </p:grpSpPr>
        <p:grpSp>
          <p:nvGrpSpPr>
            <p:cNvPr id="409" name="グループ化 408"/>
            <p:cNvGrpSpPr/>
            <p:nvPr/>
          </p:nvGrpSpPr>
          <p:grpSpPr>
            <a:xfrm>
              <a:off x="7709564" y="1855667"/>
              <a:ext cx="1296697" cy="1066553"/>
              <a:chOff x="7709564" y="1855667"/>
              <a:chExt cx="1296697" cy="1066553"/>
            </a:xfrm>
          </p:grpSpPr>
          <p:grpSp>
            <p:nvGrpSpPr>
              <p:cNvPr id="421" name="グループ化 420"/>
              <p:cNvGrpSpPr/>
              <p:nvPr/>
            </p:nvGrpSpPr>
            <p:grpSpPr>
              <a:xfrm>
                <a:off x="7709564" y="2137788"/>
                <a:ext cx="1296697" cy="784432"/>
                <a:chOff x="7709564" y="2137788"/>
                <a:chExt cx="1296697" cy="784432"/>
              </a:xfrm>
            </p:grpSpPr>
            <p:sp>
              <p:nvSpPr>
                <p:cNvPr id="426" name="フローチャート: データ 425"/>
                <p:cNvSpPr/>
                <p:nvPr/>
              </p:nvSpPr>
              <p:spPr>
                <a:xfrm>
                  <a:off x="8245490" y="2140920"/>
                  <a:ext cx="273732" cy="387389"/>
                </a:xfrm>
                <a:prstGeom prst="flowChartInputOutput">
                  <a:avLst/>
                </a:prstGeom>
                <a:pattFill prst="ltHorz">
                  <a:fgClr>
                    <a:schemeClr val="bg1">
                      <a:lumMod val="50000"/>
                    </a:schemeClr>
                  </a:fgClr>
                  <a:bgClr>
                    <a:schemeClr val="bg1"/>
                  </a:bgClr>
                </a:patt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7" name="フローチャート: データ 426"/>
                <p:cNvSpPr/>
                <p:nvPr/>
              </p:nvSpPr>
              <p:spPr>
                <a:xfrm>
                  <a:off x="8188963" y="2534831"/>
                  <a:ext cx="273732" cy="387389"/>
                </a:xfrm>
                <a:prstGeom prst="flowChartInputOutput">
                  <a:avLst/>
                </a:prstGeom>
                <a:pattFill prst="ltHorz">
                  <a:fgClr>
                    <a:schemeClr val="bg1">
                      <a:lumMod val="50000"/>
                    </a:schemeClr>
                  </a:fgClr>
                  <a:bgClr>
                    <a:schemeClr val="bg1"/>
                  </a:bgClr>
                </a:patt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8" name="フローチャート: データ 427"/>
                <p:cNvSpPr/>
                <p:nvPr/>
              </p:nvSpPr>
              <p:spPr>
                <a:xfrm>
                  <a:off x="8005708" y="2140920"/>
                  <a:ext cx="273732" cy="387389"/>
                </a:xfrm>
                <a:prstGeom prst="flowChartInputOutput">
                  <a:avLst/>
                </a:prstGeom>
                <a:solidFill>
                  <a:schemeClr val="bg1">
                    <a:lumMod val="75000"/>
                  </a:schemeClr>
                </a:solidFill>
                <a:ln w="254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9" name="フローチャート: データ 428"/>
                <p:cNvSpPr/>
                <p:nvPr/>
              </p:nvSpPr>
              <p:spPr>
                <a:xfrm>
                  <a:off x="7945325" y="2534830"/>
                  <a:ext cx="273732" cy="387389"/>
                </a:xfrm>
                <a:prstGeom prst="flowChartInputOutput">
                  <a:avLst/>
                </a:prstGeom>
                <a:solidFill>
                  <a:schemeClr val="bg1">
                    <a:lumMod val="75000"/>
                  </a:schemeClr>
                </a:solidFill>
                <a:ln w="254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0" name="フローチャート: データ 429"/>
                <p:cNvSpPr/>
                <p:nvPr/>
              </p:nvSpPr>
              <p:spPr>
                <a:xfrm>
                  <a:off x="7769947" y="2140920"/>
                  <a:ext cx="273732" cy="387389"/>
                </a:xfrm>
                <a:prstGeom prst="flowChartInputOutput">
                  <a:avLst/>
                </a:prstGeom>
                <a:solidFill>
                  <a:schemeClr val="bg1">
                    <a:lumMod val="75000"/>
                  </a:schemeClr>
                </a:solidFill>
                <a:ln w="254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1" name="フローチャート: データ 430"/>
                <p:cNvSpPr/>
                <p:nvPr/>
              </p:nvSpPr>
              <p:spPr>
                <a:xfrm>
                  <a:off x="7709564" y="2534830"/>
                  <a:ext cx="273732" cy="387389"/>
                </a:xfrm>
                <a:prstGeom prst="flowChartInputOutput">
                  <a:avLst/>
                </a:prstGeom>
                <a:solidFill>
                  <a:schemeClr val="bg1">
                    <a:lumMod val="75000"/>
                  </a:schemeClr>
                </a:solidFill>
                <a:ln w="254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2" name="フローチャート: データ 431"/>
                <p:cNvSpPr/>
                <p:nvPr/>
              </p:nvSpPr>
              <p:spPr>
                <a:xfrm>
                  <a:off x="8488262" y="2140920"/>
                  <a:ext cx="273732" cy="387389"/>
                </a:xfrm>
                <a:prstGeom prst="flowChartInputOutput">
                  <a:avLst/>
                </a:prstGeom>
                <a:solidFill>
                  <a:schemeClr val="bg1">
                    <a:lumMod val="75000"/>
                  </a:schemeClr>
                </a:solidFill>
                <a:ln w="254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3" name="フローチャート: データ 432"/>
                <p:cNvSpPr/>
                <p:nvPr/>
              </p:nvSpPr>
              <p:spPr>
                <a:xfrm>
                  <a:off x="8427879" y="2534830"/>
                  <a:ext cx="273732" cy="387389"/>
                </a:xfrm>
                <a:prstGeom prst="flowChartInputOutput">
                  <a:avLst/>
                </a:prstGeom>
                <a:solidFill>
                  <a:schemeClr val="bg1">
                    <a:lumMod val="75000"/>
                  </a:schemeClr>
                </a:solidFill>
                <a:ln w="254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4" name="フローチャート: データ 433"/>
                <p:cNvSpPr/>
                <p:nvPr/>
              </p:nvSpPr>
              <p:spPr>
                <a:xfrm>
                  <a:off x="8732529" y="2137788"/>
                  <a:ext cx="273732" cy="387389"/>
                </a:xfrm>
                <a:prstGeom prst="flowChartInputOutput">
                  <a:avLst/>
                </a:prstGeom>
                <a:solidFill>
                  <a:schemeClr val="bg1">
                    <a:lumMod val="75000"/>
                  </a:schemeClr>
                </a:solidFill>
                <a:ln w="254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5" name="フローチャート: データ 434"/>
                <p:cNvSpPr/>
                <p:nvPr/>
              </p:nvSpPr>
              <p:spPr>
                <a:xfrm>
                  <a:off x="8672146" y="2531698"/>
                  <a:ext cx="273732" cy="387389"/>
                </a:xfrm>
                <a:prstGeom prst="flowChartInputOutput">
                  <a:avLst/>
                </a:prstGeom>
                <a:solidFill>
                  <a:schemeClr val="bg1">
                    <a:lumMod val="75000"/>
                  </a:schemeClr>
                </a:solidFill>
                <a:ln w="254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6" name="フローチャート: データ 435"/>
                <p:cNvSpPr/>
                <p:nvPr/>
              </p:nvSpPr>
              <p:spPr>
                <a:xfrm>
                  <a:off x="8184201" y="2534831"/>
                  <a:ext cx="273732" cy="387389"/>
                </a:xfrm>
                <a:prstGeom prst="flowChartInputOutput">
                  <a:avLst/>
                </a:prstGeom>
                <a:noFill/>
                <a:ln w="254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22" name="グループ化 421"/>
              <p:cNvGrpSpPr/>
              <p:nvPr/>
            </p:nvGrpSpPr>
            <p:grpSpPr>
              <a:xfrm>
                <a:off x="8219650" y="1855667"/>
                <a:ext cx="273837" cy="388488"/>
                <a:chOff x="8219650" y="1855667"/>
                <a:chExt cx="273837" cy="388488"/>
              </a:xfrm>
            </p:grpSpPr>
            <p:sp>
              <p:nvSpPr>
                <p:cNvPr id="424" name="フローチャート: データ 423"/>
                <p:cNvSpPr/>
                <p:nvPr/>
              </p:nvSpPr>
              <p:spPr>
                <a:xfrm>
                  <a:off x="8219650" y="1855667"/>
                  <a:ext cx="273732" cy="387389"/>
                </a:xfrm>
                <a:prstGeom prst="flowChartInputOutput">
                  <a:avLst/>
                </a:prstGeom>
                <a:noFill/>
                <a:ln w="25400">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5" name="フローチャート: データ 424"/>
                <p:cNvSpPr/>
                <p:nvPr/>
              </p:nvSpPr>
              <p:spPr>
                <a:xfrm>
                  <a:off x="8219755" y="1856766"/>
                  <a:ext cx="273732" cy="387389"/>
                </a:xfrm>
                <a:prstGeom prst="flowChartInputOutput">
                  <a:avLst/>
                </a:prstGeom>
                <a:noFill/>
                <a:ln w="254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23" name="下矢印 422"/>
              <p:cNvSpPr/>
              <p:nvPr/>
            </p:nvSpPr>
            <p:spPr>
              <a:xfrm>
                <a:off x="8322568" y="2282056"/>
                <a:ext cx="60061" cy="142550"/>
              </a:xfrm>
              <a:prstGeom prst="downArrow">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10" name="グループ化 409"/>
            <p:cNvGrpSpPr/>
            <p:nvPr/>
          </p:nvGrpSpPr>
          <p:grpSpPr>
            <a:xfrm>
              <a:off x="7666998" y="1879325"/>
              <a:ext cx="403731" cy="968703"/>
              <a:chOff x="7262526" y="1963694"/>
              <a:chExt cx="403731" cy="968703"/>
            </a:xfrm>
          </p:grpSpPr>
          <p:sp>
            <p:nvSpPr>
              <p:cNvPr id="411" name="楕円 410"/>
              <p:cNvSpPr/>
              <p:nvPr/>
            </p:nvSpPr>
            <p:spPr>
              <a:xfrm rot="20784587">
                <a:off x="7403237" y="1963694"/>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2" name="角丸四角形 411"/>
              <p:cNvSpPr/>
              <p:nvPr/>
            </p:nvSpPr>
            <p:spPr>
              <a:xfrm rot="16200000">
                <a:off x="7305983" y="2221860"/>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3" name="角丸四角形 412"/>
              <p:cNvSpPr/>
              <p:nvPr/>
            </p:nvSpPr>
            <p:spPr>
              <a:xfrm rot="16200000">
                <a:off x="7401942" y="2448125"/>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4" name="フローチャート: 端子 413"/>
              <p:cNvSpPr/>
              <p:nvPr/>
            </p:nvSpPr>
            <p:spPr>
              <a:xfrm rot="16744770">
                <a:off x="7303448" y="261457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5" name="フローチャート: 端子 414"/>
              <p:cNvSpPr/>
              <p:nvPr/>
            </p:nvSpPr>
            <p:spPr>
              <a:xfrm rot="7154851">
                <a:off x="7227872" y="2761758"/>
                <a:ext cx="252462" cy="8881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6" name="フローチャート: 端子 415"/>
              <p:cNvSpPr/>
              <p:nvPr/>
            </p:nvSpPr>
            <p:spPr>
              <a:xfrm rot="13735459">
                <a:off x="7465672" y="2605509"/>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7" name="フローチャート: 端子 416"/>
              <p:cNvSpPr/>
              <p:nvPr/>
            </p:nvSpPr>
            <p:spPr>
              <a:xfrm rot="5400000">
                <a:off x="7478366" y="2753263"/>
                <a:ext cx="252462" cy="8881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8" name="フローチャート: 端子 417"/>
              <p:cNvSpPr/>
              <p:nvPr/>
            </p:nvSpPr>
            <p:spPr>
              <a:xfrm rot="5970395">
                <a:off x="7198804" y="235088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9" name="フローチャート: 端子 418"/>
              <p:cNvSpPr/>
              <p:nvPr/>
            </p:nvSpPr>
            <p:spPr>
              <a:xfrm rot="12321376">
                <a:off x="7459281" y="2335543"/>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0" name="フローチャート: 端子 419"/>
              <p:cNvSpPr/>
              <p:nvPr/>
            </p:nvSpPr>
            <p:spPr>
              <a:xfrm rot="7653518">
                <a:off x="7253654" y="2228849"/>
                <a:ext cx="225116" cy="94237"/>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437" name="角丸四角形吹き出し 436"/>
          <p:cNvSpPr/>
          <p:nvPr/>
        </p:nvSpPr>
        <p:spPr>
          <a:xfrm>
            <a:off x="1727595" y="5939578"/>
            <a:ext cx="2762454" cy="776506"/>
          </a:xfrm>
          <a:prstGeom prst="wedgeRoundRectCallout">
            <a:avLst>
              <a:gd name="adj1" fmla="val -59106"/>
              <a:gd name="adj2" fmla="val 23227"/>
              <a:gd name="adj3" fmla="val 16667"/>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8" name="テキスト ボックス 437"/>
          <p:cNvSpPr txBox="1"/>
          <p:nvPr/>
        </p:nvSpPr>
        <p:spPr>
          <a:xfrm>
            <a:off x="1734336" y="6022785"/>
            <a:ext cx="2693197" cy="646331"/>
          </a:xfrm>
          <a:prstGeom prst="rect">
            <a:avLst/>
          </a:prstGeom>
          <a:noFill/>
        </p:spPr>
        <p:txBody>
          <a:bodyPr wrap="square" rtlCol="0">
            <a:spAutoFit/>
          </a:bodyPr>
          <a:lstStyle/>
          <a:p>
            <a:r>
              <a:rPr kumimoji="1" lang="ja-JP" altLang="en-US" sz="1200" dirty="0"/>
              <a:t>溝（溝蓋）や段差等での転倒に注意するとともに、同所の見える化等を行いましょう。</a:t>
            </a:r>
          </a:p>
        </p:txBody>
      </p:sp>
      <p:grpSp>
        <p:nvGrpSpPr>
          <p:cNvPr id="439" name="グループ化 438"/>
          <p:cNvGrpSpPr/>
          <p:nvPr/>
        </p:nvGrpSpPr>
        <p:grpSpPr>
          <a:xfrm>
            <a:off x="3693484" y="4981353"/>
            <a:ext cx="1009888" cy="763945"/>
            <a:chOff x="4014027" y="3763998"/>
            <a:chExt cx="1081422" cy="874641"/>
          </a:xfrm>
        </p:grpSpPr>
        <p:grpSp>
          <p:nvGrpSpPr>
            <p:cNvPr id="440" name="グループ化 439"/>
            <p:cNvGrpSpPr/>
            <p:nvPr/>
          </p:nvGrpSpPr>
          <p:grpSpPr>
            <a:xfrm>
              <a:off x="4316206" y="3763998"/>
              <a:ext cx="706827" cy="872221"/>
              <a:chOff x="4316206" y="3763998"/>
              <a:chExt cx="706827" cy="872221"/>
            </a:xfrm>
          </p:grpSpPr>
          <p:sp>
            <p:nvSpPr>
              <p:cNvPr id="444" name="楕円 443"/>
              <p:cNvSpPr/>
              <p:nvPr/>
            </p:nvSpPr>
            <p:spPr>
              <a:xfrm rot="20784587">
                <a:off x="4680359" y="3763998"/>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5" name="角丸四角形 444"/>
              <p:cNvSpPr/>
              <p:nvPr/>
            </p:nvSpPr>
            <p:spPr>
              <a:xfrm rot="15652064">
                <a:off x="4640056" y="4007586"/>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6" name="フローチャート: 端子 445"/>
              <p:cNvSpPr/>
              <p:nvPr/>
            </p:nvSpPr>
            <p:spPr>
              <a:xfrm rot="16889651">
                <a:off x="4643350" y="4039662"/>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7" name="フローチャート: 端子 446"/>
              <p:cNvSpPr/>
              <p:nvPr/>
            </p:nvSpPr>
            <p:spPr>
              <a:xfrm>
                <a:off x="4746838" y="403017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8" name="フローチャート: 端子 447"/>
              <p:cNvSpPr/>
              <p:nvPr/>
            </p:nvSpPr>
            <p:spPr>
              <a:xfrm rot="3242961">
                <a:off x="4780987" y="398022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9" name="フローチャート: 端子 448"/>
              <p:cNvSpPr/>
              <p:nvPr/>
            </p:nvSpPr>
            <p:spPr>
              <a:xfrm rot="14768481">
                <a:off x="4800538" y="4332676"/>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0" name="角丸四角形 449"/>
              <p:cNvSpPr/>
              <p:nvPr/>
            </p:nvSpPr>
            <p:spPr>
              <a:xfrm rot="15730156">
                <a:off x="4772346" y="4198052"/>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1" name="フローチャート: 端子 450"/>
              <p:cNvSpPr/>
              <p:nvPr/>
            </p:nvSpPr>
            <p:spPr>
              <a:xfrm rot="13892579">
                <a:off x="4881339" y="4472608"/>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2" name="フローチャート: 端子 451"/>
              <p:cNvSpPr/>
              <p:nvPr/>
            </p:nvSpPr>
            <p:spPr>
              <a:xfrm rot="17168074">
                <a:off x="4669370" y="4360865"/>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3" name="フローチャート: 端子 452"/>
              <p:cNvSpPr/>
              <p:nvPr/>
            </p:nvSpPr>
            <p:spPr>
              <a:xfrm rot="15970768">
                <a:off x="4653780" y="4492965"/>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4" name="フローチャート: 端子 453"/>
              <p:cNvSpPr/>
              <p:nvPr/>
            </p:nvSpPr>
            <p:spPr>
              <a:xfrm rot="19673304">
                <a:off x="4569760" y="4129617"/>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55" name="直線コネクタ 454"/>
              <p:cNvCxnSpPr/>
              <p:nvPr/>
            </p:nvCxnSpPr>
            <p:spPr>
              <a:xfrm flipH="1">
                <a:off x="4366723" y="3824393"/>
                <a:ext cx="564749" cy="74760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56" name="正方形/長方形 455"/>
              <p:cNvSpPr/>
              <p:nvPr/>
            </p:nvSpPr>
            <p:spPr>
              <a:xfrm>
                <a:off x="4316206" y="4532732"/>
                <a:ext cx="128794"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7" name="正方形/長方形 456"/>
              <p:cNvSpPr/>
              <p:nvPr/>
            </p:nvSpPr>
            <p:spPr>
              <a:xfrm>
                <a:off x="4316206" y="4578451"/>
                <a:ext cx="128794" cy="45719"/>
              </a:xfrm>
              <a:prstGeom prst="rect">
                <a:avLst/>
              </a:prstGeom>
              <a:pattFill prst="zigZag">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41" name="涙形 440"/>
            <p:cNvSpPr/>
            <p:nvPr/>
          </p:nvSpPr>
          <p:spPr>
            <a:xfrm rot="6697017">
              <a:off x="4199453" y="4494062"/>
              <a:ext cx="60739" cy="110290"/>
            </a:xfrm>
            <a:prstGeom prst="teardrop">
              <a:avLst>
                <a:gd name="adj" fmla="val 153498"/>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2" name="涙形 441"/>
            <p:cNvSpPr/>
            <p:nvPr/>
          </p:nvSpPr>
          <p:spPr>
            <a:xfrm rot="4955066">
              <a:off x="4111739" y="4533869"/>
              <a:ext cx="60739" cy="110290"/>
            </a:xfrm>
            <a:prstGeom prst="teardrop">
              <a:avLst>
                <a:gd name="adj" fmla="val 153498"/>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43" name="直線コネクタ 442"/>
            <p:cNvCxnSpPr/>
            <p:nvPr/>
          </p:nvCxnSpPr>
          <p:spPr>
            <a:xfrm>
              <a:off x="4014027" y="4638639"/>
              <a:ext cx="108142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58" name="角丸四角形吹き出し 457"/>
          <p:cNvSpPr/>
          <p:nvPr/>
        </p:nvSpPr>
        <p:spPr>
          <a:xfrm>
            <a:off x="521272" y="4942310"/>
            <a:ext cx="2762454" cy="776506"/>
          </a:xfrm>
          <a:prstGeom prst="wedgeRoundRectCallout">
            <a:avLst>
              <a:gd name="adj1" fmla="val 59161"/>
              <a:gd name="adj2" fmla="val 25680"/>
              <a:gd name="adj3" fmla="val 16667"/>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9" name="テキスト ボックス 458"/>
          <p:cNvSpPr txBox="1"/>
          <p:nvPr/>
        </p:nvSpPr>
        <p:spPr>
          <a:xfrm>
            <a:off x="565588" y="5026197"/>
            <a:ext cx="2693197" cy="646331"/>
          </a:xfrm>
          <a:prstGeom prst="rect">
            <a:avLst/>
          </a:prstGeom>
          <a:noFill/>
        </p:spPr>
        <p:txBody>
          <a:bodyPr wrap="square" rtlCol="0">
            <a:spAutoFit/>
          </a:bodyPr>
          <a:lstStyle/>
          <a:p>
            <a:r>
              <a:rPr kumimoji="1" lang="ja-JP" altLang="en-US" sz="1200" dirty="0"/>
              <a:t>路上の水等が滑りの原因となりますので、定期的に清掃しましょう（冬季は降雪に対しても対策を）。</a:t>
            </a:r>
          </a:p>
        </p:txBody>
      </p:sp>
      <p:sp>
        <p:nvSpPr>
          <p:cNvPr id="460" name="テキスト ボックス 459"/>
          <p:cNvSpPr txBox="1"/>
          <p:nvPr/>
        </p:nvSpPr>
        <p:spPr>
          <a:xfrm>
            <a:off x="3478209" y="4981939"/>
            <a:ext cx="617582" cy="369332"/>
          </a:xfrm>
          <a:prstGeom prst="rect">
            <a:avLst/>
          </a:prstGeom>
          <a:noFill/>
        </p:spPr>
        <p:txBody>
          <a:bodyPr wrap="square" rtlCol="0">
            <a:spAutoFit/>
          </a:bodyPr>
          <a:lstStyle/>
          <a:p>
            <a:pPr algn="ctr"/>
            <a:r>
              <a:rPr kumimoji="1" lang="ja-JP" altLang="en-US" b="1" dirty="0">
                <a:solidFill>
                  <a:schemeClr val="accent1"/>
                </a:solidFill>
                <a:latin typeface="ＭＳ ゴシック" panose="020B0609070205080204" pitchFamily="49" charset="-128"/>
                <a:ea typeface="ＭＳ ゴシック" panose="020B0609070205080204" pitchFamily="49" charset="-128"/>
              </a:rPr>
              <a:t>⛄</a:t>
            </a:r>
          </a:p>
        </p:txBody>
      </p:sp>
    </p:spTree>
    <p:extLst>
      <p:ext uri="{BB962C8B-B14F-4D97-AF65-F5344CB8AC3E}">
        <p14:creationId xmlns:p14="http://schemas.microsoft.com/office/powerpoint/2010/main" val="15708806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角丸四角形 167"/>
          <p:cNvSpPr/>
          <p:nvPr/>
        </p:nvSpPr>
        <p:spPr>
          <a:xfrm>
            <a:off x="5372100" y="3479860"/>
            <a:ext cx="4392613" cy="3276540"/>
          </a:xfrm>
          <a:prstGeom prst="roundRect">
            <a:avLst>
              <a:gd name="adj" fmla="val 6977"/>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37319" y="516020"/>
            <a:ext cx="3383803" cy="276999"/>
          </a:xfrm>
          <a:prstGeom prst="rect">
            <a:avLst/>
          </a:prstGeom>
          <a:noFill/>
        </p:spPr>
        <p:txBody>
          <a:bodyPr wrap="square" rtlCol="0">
            <a:spAutoFit/>
          </a:bodyPr>
          <a:lstStyle/>
          <a:p>
            <a:r>
              <a:rPr kumimoji="1" lang="en-US" altLang="ja-JP" sz="1200" b="1" dirty="0"/>
              <a:t>【</a:t>
            </a:r>
            <a:r>
              <a:rPr kumimoji="1" lang="ja-JP" altLang="en-US" sz="1200" b="1" dirty="0"/>
              <a:t>災害事例</a:t>
            </a:r>
            <a:r>
              <a:rPr kumimoji="1" lang="en-US" altLang="ja-JP" sz="1200" b="1" dirty="0"/>
              <a:t>】</a:t>
            </a:r>
            <a:r>
              <a:rPr kumimoji="1" lang="ja-JP" altLang="en-US" sz="1200" b="1" dirty="0"/>
              <a:t>（イメージ図）</a:t>
            </a:r>
            <a:endParaRPr kumimoji="1" lang="en-US" altLang="ja-JP" sz="1200" b="1" dirty="0"/>
          </a:p>
        </p:txBody>
      </p:sp>
      <p:sp>
        <p:nvSpPr>
          <p:cNvPr id="6" name="テキスト ボックス 5"/>
          <p:cNvSpPr txBox="1"/>
          <p:nvPr/>
        </p:nvSpPr>
        <p:spPr>
          <a:xfrm>
            <a:off x="137319" y="3479860"/>
            <a:ext cx="3997953" cy="276999"/>
          </a:xfrm>
          <a:prstGeom prst="rect">
            <a:avLst/>
          </a:prstGeom>
          <a:noFill/>
        </p:spPr>
        <p:txBody>
          <a:bodyPr wrap="square" rtlCol="0">
            <a:spAutoFit/>
          </a:bodyPr>
          <a:lstStyle/>
          <a:p>
            <a:r>
              <a:rPr kumimoji="1" lang="en-US" altLang="ja-JP" sz="1200" b="1" dirty="0"/>
              <a:t>【</a:t>
            </a:r>
            <a:r>
              <a:rPr kumimoji="1" lang="ja-JP" altLang="en-US" sz="1200" b="1" dirty="0"/>
              <a:t>労働災害防止のための一般的な注意事項</a:t>
            </a:r>
            <a:r>
              <a:rPr kumimoji="1" lang="en-US" altLang="ja-JP" sz="1200" b="1" dirty="0"/>
              <a:t>】</a:t>
            </a:r>
          </a:p>
        </p:txBody>
      </p:sp>
      <p:sp>
        <p:nvSpPr>
          <p:cNvPr id="7" name="テキスト ボックス 6"/>
          <p:cNvSpPr txBox="1"/>
          <p:nvPr/>
        </p:nvSpPr>
        <p:spPr>
          <a:xfrm>
            <a:off x="5383797" y="3494385"/>
            <a:ext cx="3997953" cy="276999"/>
          </a:xfrm>
          <a:prstGeom prst="rect">
            <a:avLst/>
          </a:prstGeom>
          <a:noFill/>
        </p:spPr>
        <p:txBody>
          <a:bodyPr wrap="square" rtlCol="0">
            <a:spAutoFit/>
          </a:bodyPr>
          <a:lstStyle/>
          <a:p>
            <a:r>
              <a:rPr kumimoji="1" lang="en-US" altLang="ja-JP" sz="1200" b="1" dirty="0"/>
              <a:t>【</a:t>
            </a:r>
            <a:r>
              <a:rPr kumimoji="1" lang="ja-JP" altLang="en-US" sz="1200" b="1" dirty="0"/>
              <a:t>好事例等</a:t>
            </a:r>
            <a:r>
              <a:rPr kumimoji="1" lang="en-US" altLang="ja-JP" sz="1200" b="1" dirty="0"/>
              <a:t>】</a:t>
            </a:r>
          </a:p>
        </p:txBody>
      </p:sp>
      <p:sp>
        <p:nvSpPr>
          <p:cNvPr id="9" name="テキスト ボックス 8"/>
          <p:cNvSpPr txBox="1"/>
          <p:nvPr/>
        </p:nvSpPr>
        <p:spPr>
          <a:xfrm>
            <a:off x="137319" y="115910"/>
            <a:ext cx="4795288" cy="400110"/>
          </a:xfrm>
          <a:prstGeom prst="rect">
            <a:avLst/>
          </a:prstGeom>
          <a:solidFill>
            <a:schemeClr val="tx1"/>
          </a:solidFill>
          <a:ln w="25400">
            <a:solidFill>
              <a:schemeClr val="tx1"/>
            </a:solidFill>
          </a:ln>
        </p:spPr>
        <p:txBody>
          <a:bodyPr wrap="square" rtlCol="0">
            <a:spAutoFit/>
          </a:bodyPr>
          <a:lstStyle/>
          <a:p>
            <a:r>
              <a:rPr kumimoji="1" lang="ja-JP" altLang="en-US" sz="2000" b="1" dirty="0">
                <a:solidFill>
                  <a:schemeClr val="bg1"/>
                </a:solidFill>
              </a:rPr>
              <a:t>Ｇ　道路</a:t>
            </a:r>
          </a:p>
        </p:txBody>
      </p:sp>
      <p:grpSp>
        <p:nvGrpSpPr>
          <p:cNvPr id="8" name="グループ化 7"/>
          <p:cNvGrpSpPr/>
          <p:nvPr/>
        </p:nvGrpSpPr>
        <p:grpSpPr>
          <a:xfrm>
            <a:off x="394803" y="1094239"/>
            <a:ext cx="4537804" cy="903701"/>
            <a:chOff x="5327539" y="1829243"/>
            <a:chExt cx="4537804" cy="903701"/>
          </a:xfrm>
        </p:grpSpPr>
        <p:sp>
          <p:nvSpPr>
            <p:cNvPr id="10" name="角丸四角形吹き出し 9"/>
            <p:cNvSpPr/>
            <p:nvPr/>
          </p:nvSpPr>
          <p:spPr>
            <a:xfrm>
              <a:off x="7102889" y="1838974"/>
              <a:ext cx="2762454" cy="605735"/>
            </a:xfrm>
            <a:prstGeom prst="wedgeRoundRectCallout">
              <a:avLst>
                <a:gd name="adj1" fmla="val -56348"/>
                <a:gd name="adj2" fmla="val 37379"/>
                <a:gd name="adj3" fmla="val 1666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7136382" y="1829243"/>
              <a:ext cx="2693197" cy="461665"/>
            </a:xfrm>
            <a:prstGeom prst="rect">
              <a:avLst/>
            </a:prstGeom>
            <a:noFill/>
          </p:spPr>
          <p:txBody>
            <a:bodyPr wrap="square" rtlCol="0">
              <a:spAutoFit/>
            </a:bodyPr>
            <a:lstStyle/>
            <a:p>
              <a:r>
                <a:rPr kumimoji="1" lang="ja-JP" altLang="en-US" sz="1200" dirty="0"/>
                <a:t>坂道の途中で社用車から降りた際に、路面の積雪で足を滑らせて転倒した。</a:t>
              </a:r>
            </a:p>
          </p:txBody>
        </p:sp>
        <p:sp>
          <p:nvSpPr>
            <p:cNvPr id="12" name="テキスト ボックス 11"/>
            <p:cNvSpPr txBox="1"/>
            <p:nvPr/>
          </p:nvSpPr>
          <p:spPr>
            <a:xfrm>
              <a:off x="5967731" y="1862764"/>
              <a:ext cx="356625" cy="230832"/>
            </a:xfrm>
            <a:prstGeom prst="rect">
              <a:avLst/>
            </a:prstGeom>
            <a:noFill/>
          </p:spPr>
          <p:txBody>
            <a:bodyPr wrap="square" rtlCol="0">
              <a:spAutoFit/>
            </a:bodyPr>
            <a:lstStyle/>
            <a:p>
              <a:pPr algn="ctr"/>
              <a:r>
                <a:rPr kumimoji="1" lang="ja-JP" altLang="en-US" sz="900" b="1" dirty="0">
                  <a:solidFill>
                    <a:schemeClr val="accent2"/>
                  </a:solidFill>
                  <a:latin typeface="ＭＳ ゴシック" panose="020B0609070205080204" pitchFamily="49" charset="-128"/>
                  <a:ea typeface="ＭＳ ゴシック" panose="020B0609070205080204" pitchFamily="49" charset="-128"/>
                </a:rPr>
                <a:t>！</a:t>
              </a:r>
            </a:p>
          </p:txBody>
        </p:sp>
        <p:cxnSp>
          <p:nvCxnSpPr>
            <p:cNvPr id="13" name="直線コネクタ 12"/>
            <p:cNvCxnSpPr/>
            <p:nvPr/>
          </p:nvCxnSpPr>
          <p:spPr>
            <a:xfrm>
              <a:off x="5337217" y="2544888"/>
              <a:ext cx="1505475" cy="188056"/>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14" name="グループ化 13"/>
            <p:cNvGrpSpPr/>
            <p:nvPr/>
          </p:nvGrpSpPr>
          <p:grpSpPr>
            <a:xfrm rot="1385273">
              <a:off x="5517755" y="1985605"/>
              <a:ext cx="759270" cy="632344"/>
              <a:chOff x="5464784" y="2052079"/>
              <a:chExt cx="759270" cy="632344"/>
            </a:xfrm>
          </p:grpSpPr>
          <p:sp>
            <p:nvSpPr>
              <p:cNvPr id="19" name="楕円 18"/>
              <p:cNvSpPr/>
              <p:nvPr/>
            </p:nvSpPr>
            <p:spPr>
              <a:xfrm>
                <a:off x="5906831" y="2052079"/>
                <a:ext cx="183900" cy="17056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p:nvPr/>
            </p:nvSpPr>
            <p:spPr>
              <a:xfrm rot="17868975">
                <a:off x="5780582" y="2262573"/>
                <a:ext cx="303149" cy="18052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フローチャート: 端子 20"/>
              <p:cNvSpPr/>
              <p:nvPr/>
            </p:nvSpPr>
            <p:spPr>
              <a:xfrm rot="20644455">
                <a:off x="5787287" y="2267089"/>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フローチャート: 端子 21"/>
              <p:cNvSpPr/>
              <p:nvPr/>
            </p:nvSpPr>
            <p:spPr>
              <a:xfrm rot="12234329">
                <a:off x="5641586" y="2249842"/>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フローチャート: 端子 22"/>
              <p:cNvSpPr/>
              <p:nvPr/>
            </p:nvSpPr>
            <p:spPr>
              <a:xfrm rot="17551157">
                <a:off x="6086580" y="2139476"/>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フローチャート: 端子 23"/>
              <p:cNvSpPr/>
              <p:nvPr/>
            </p:nvSpPr>
            <p:spPr>
              <a:xfrm rot="9177876">
                <a:off x="5985357" y="2244778"/>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フローチャート: 端子 24"/>
              <p:cNvSpPr/>
              <p:nvPr/>
            </p:nvSpPr>
            <p:spPr>
              <a:xfrm rot="1337680">
                <a:off x="5464784" y="2466742"/>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25"/>
              <p:cNvSpPr/>
              <p:nvPr/>
            </p:nvSpPr>
            <p:spPr>
              <a:xfrm rot="19479263">
                <a:off x="5756127" y="2405264"/>
                <a:ext cx="122592" cy="18052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フローチャート: 端子 26"/>
              <p:cNvSpPr/>
              <p:nvPr/>
            </p:nvSpPr>
            <p:spPr>
              <a:xfrm rot="20701854">
                <a:off x="5511995" y="2604198"/>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フローチャート: 端子 27"/>
              <p:cNvSpPr/>
              <p:nvPr/>
            </p:nvSpPr>
            <p:spPr>
              <a:xfrm rot="9094950">
                <a:off x="5651510" y="2548986"/>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フローチャート: 端子 28"/>
              <p:cNvSpPr/>
              <p:nvPr/>
            </p:nvSpPr>
            <p:spPr>
              <a:xfrm rot="21044780">
                <a:off x="5610507" y="2466743"/>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 name="雲 14"/>
            <p:cNvSpPr/>
            <p:nvPr/>
          </p:nvSpPr>
          <p:spPr>
            <a:xfrm rot="436963">
              <a:off x="5368277" y="2585755"/>
              <a:ext cx="1454765" cy="55821"/>
            </a:xfrm>
            <a:prstGeom prst="cloud">
              <a:avLst/>
            </a:prstGeom>
            <a:solidFill>
              <a:schemeClr val="bg1">
                <a:lumMod val="95000"/>
              </a:schemeClr>
            </a:solid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爆発 2 15"/>
            <p:cNvSpPr/>
            <p:nvPr/>
          </p:nvSpPr>
          <p:spPr>
            <a:xfrm>
              <a:off x="6083605" y="2449302"/>
              <a:ext cx="245894" cy="172294"/>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月 16"/>
            <p:cNvSpPr/>
            <p:nvPr/>
          </p:nvSpPr>
          <p:spPr>
            <a:xfrm rot="17306291">
              <a:off x="5499933" y="2384918"/>
              <a:ext cx="74525" cy="235250"/>
            </a:xfrm>
            <a:prstGeom prst="moon">
              <a:avLst>
                <a:gd name="adj" fmla="val 22804"/>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月 17"/>
            <p:cNvSpPr/>
            <p:nvPr/>
          </p:nvSpPr>
          <p:spPr>
            <a:xfrm rot="17306291">
              <a:off x="5407901" y="2376983"/>
              <a:ext cx="74525" cy="235250"/>
            </a:xfrm>
            <a:prstGeom prst="moon">
              <a:avLst>
                <a:gd name="adj" fmla="val 22804"/>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8" name="グループ化 47"/>
          <p:cNvGrpSpPr/>
          <p:nvPr/>
        </p:nvGrpSpPr>
        <p:grpSpPr>
          <a:xfrm>
            <a:off x="137319" y="2144122"/>
            <a:ext cx="4545822" cy="1323439"/>
            <a:chOff x="5183321" y="2696001"/>
            <a:chExt cx="4545822" cy="1323439"/>
          </a:xfrm>
        </p:grpSpPr>
        <p:sp>
          <p:nvSpPr>
            <p:cNvPr id="49" name="テキスト ボックス 48"/>
            <p:cNvSpPr txBox="1"/>
            <p:nvPr/>
          </p:nvSpPr>
          <p:spPr>
            <a:xfrm>
              <a:off x="7757777" y="2696001"/>
              <a:ext cx="1629786" cy="1323439"/>
            </a:xfrm>
            <a:prstGeom prst="rect">
              <a:avLst/>
            </a:prstGeom>
            <a:noFill/>
          </p:spPr>
          <p:txBody>
            <a:bodyPr wrap="square" rtlCol="0">
              <a:spAutoFit/>
            </a:bodyPr>
            <a:lstStyle/>
            <a:p>
              <a:pPr algn="ctr"/>
              <a:r>
                <a:rPr kumimoji="1" lang="ja-JP" altLang="en-US" sz="8000" dirty="0"/>
                <a:t>🏍</a:t>
              </a:r>
            </a:p>
          </p:txBody>
        </p:sp>
        <p:grpSp>
          <p:nvGrpSpPr>
            <p:cNvPr id="50" name="グループ化 49"/>
            <p:cNvGrpSpPr/>
            <p:nvPr/>
          </p:nvGrpSpPr>
          <p:grpSpPr>
            <a:xfrm>
              <a:off x="5183321" y="2838040"/>
              <a:ext cx="4545822" cy="885699"/>
              <a:chOff x="5183321" y="2838040"/>
              <a:chExt cx="4545822" cy="885699"/>
            </a:xfrm>
          </p:grpSpPr>
          <p:cxnSp>
            <p:nvCxnSpPr>
              <p:cNvPr id="51" name="直線コネクタ 50"/>
              <p:cNvCxnSpPr/>
              <p:nvPr/>
            </p:nvCxnSpPr>
            <p:spPr>
              <a:xfrm flipV="1">
                <a:off x="7471357" y="3718364"/>
                <a:ext cx="2257786" cy="537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2" name="角丸四角形吹き出し 51"/>
              <p:cNvSpPr/>
              <p:nvPr/>
            </p:nvSpPr>
            <p:spPr>
              <a:xfrm>
                <a:off x="5183321" y="2911990"/>
                <a:ext cx="2696190" cy="695543"/>
              </a:xfrm>
              <a:prstGeom prst="wedgeRoundRectCallout">
                <a:avLst>
                  <a:gd name="adj1" fmla="val 60807"/>
                  <a:gd name="adj2" fmla="val -8615"/>
                  <a:gd name="adj3" fmla="val 1666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p:cNvSpPr txBox="1"/>
              <p:nvPr/>
            </p:nvSpPr>
            <p:spPr>
              <a:xfrm>
                <a:off x="5220554" y="2925654"/>
                <a:ext cx="2693197" cy="646331"/>
              </a:xfrm>
              <a:prstGeom prst="rect">
                <a:avLst/>
              </a:prstGeom>
              <a:noFill/>
            </p:spPr>
            <p:txBody>
              <a:bodyPr wrap="square" rtlCol="0">
                <a:spAutoFit/>
              </a:bodyPr>
              <a:lstStyle/>
              <a:p>
                <a:r>
                  <a:rPr kumimoji="1" lang="ja-JP" altLang="en-US" sz="1200" dirty="0"/>
                  <a:t>配達のためバイクに乗車しようとしたところ、横転したバイクとともに転倒した。</a:t>
                </a:r>
              </a:p>
            </p:txBody>
          </p:sp>
          <p:grpSp>
            <p:nvGrpSpPr>
              <p:cNvPr id="54" name="グループ化 53"/>
              <p:cNvGrpSpPr/>
              <p:nvPr/>
            </p:nvGrpSpPr>
            <p:grpSpPr>
              <a:xfrm>
                <a:off x="9017950" y="2838040"/>
                <a:ext cx="649275" cy="881515"/>
                <a:chOff x="9017950" y="2838040"/>
                <a:chExt cx="649275" cy="881515"/>
              </a:xfrm>
            </p:grpSpPr>
            <p:sp>
              <p:nvSpPr>
                <p:cNvPr id="57" name="楕円 56"/>
                <p:cNvSpPr/>
                <p:nvPr/>
              </p:nvSpPr>
              <p:spPr>
                <a:xfrm rot="20784587">
                  <a:off x="9163408" y="2838040"/>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角丸四角形 57"/>
                <p:cNvSpPr/>
                <p:nvPr/>
              </p:nvSpPr>
              <p:spPr>
                <a:xfrm rot="15215722">
                  <a:off x="9164921" y="3074608"/>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フローチャート: 端子 58"/>
                <p:cNvSpPr/>
                <p:nvPr/>
              </p:nvSpPr>
              <p:spPr>
                <a:xfrm rot="2833852">
                  <a:off x="9437193" y="3055375"/>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フローチャート: 端子 59"/>
                <p:cNvSpPr/>
                <p:nvPr/>
              </p:nvSpPr>
              <p:spPr>
                <a:xfrm rot="10393414">
                  <a:off x="9321924" y="300410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フローチャート: 端子 60"/>
                <p:cNvSpPr/>
                <p:nvPr/>
              </p:nvSpPr>
              <p:spPr>
                <a:xfrm rot="8950035">
                  <a:off x="9017950" y="3197836"/>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フローチャート: 端子 61"/>
                <p:cNvSpPr/>
                <p:nvPr/>
              </p:nvSpPr>
              <p:spPr>
                <a:xfrm rot="13354488">
                  <a:off x="9460249" y="358984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フローチャート: 端子 62"/>
                <p:cNvSpPr/>
                <p:nvPr/>
              </p:nvSpPr>
              <p:spPr>
                <a:xfrm rot="14714343">
                  <a:off x="9366753" y="3456554"/>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角丸四角形 63"/>
                <p:cNvSpPr/>
                <p:nvPr/>
              </p:nvSpPr>
              <p:spPr>
                <a:xfrm rot="15862233">
                  <a:off x="9316888" y="3263048"/>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フローチャート: 端子 64"/>
                <p:cNvSpPr/>
                <p:nvPr/>
              </p:nvSpPr>
              <p:spPr>
                <a:xfrm rot="6568239">
                  <a:off x="9217788" y="3430982"/>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フローチャート: 端子 65"/>
                <p:cNvSpPr/>
                <p:nvPr/>
              </p:nvSpPr>
              <p:spPr>
                <a:xfrm rot="18089139">
                  <a:off x="9115456" y="3093520"/>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フローチャート: 端子 66"/>
                <p:cNvSpPr/>
                <p:nvPr/>
              </p:nvSpPr>
              <p:spPr>
                <a:xfrm rot="16789055">
                  <a:off x="9176700" y="357630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5" name="左矢印 54"/>
              <p:cNvSpPr/>
              <p:nvPr/>
            </p:nvSpPr>
            <p:spPr>
              <a:xfrm>
                <a:off x="8987156" y="3404010"/>
                <a:ext cx="199671" cy="139219"/>
              </a:xfrm>
              <a:prstGeom prst="lef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右カーブ矢印 55"/>
              <p:cNvSpPr/>
              <p:nvPr/>
            </p:nvSpPr>
            <p:spPr>
              <a:xfrm rot="3227448">
                <a:off x="7796075" y="3181592"/>
                <a:ext cx="180975" cy="561519"/>
              </a:xfrm>
              <a:prstGeom prst="curved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grpSp>
      <p:grpSp>
        <p:nvGrpSpPr>
          <p:cNvPr id="68" name="グループ化 67"/>
          <p:cNvGrpSpPr/>
          <p:nvPr/>
        </p:nvGrpSpPr>
        <p:grpSpPr>
          <a:xfrm>
            <a:off x="5383797" y="280617"/>
            <a:ext cx="4091878" cy="1164416"/>
            <a:chOff x="5715208" y="3668244"/>
            <a:chExt cx="4091878" cy="1164416"/>
          </a:xfrm>
        </p:grpSpPr>
        <p:sp>
          <p:nvSpPr>
            <p:cNvPr id="69" name="角丸四角形吹き出し 68"/>
            <p:cNvSpPr/>
            <p:nvPr/>
          </p:nvSpPr>
          <p:spPr>
            <a:xfrm>
              <a:off x="7044632" y="4082613"/>
              <a:ext cx="2762454" cy="627255"/>
            </a:xfrm>
            <a:prstGeom prst="wedgeRoundRectCallout">
              <a:avLst>
                <a:gd name="adj1" fmla="val -52440"/>
                <a:gd name="adj2" fmla="val -66872"/>
                <a:gd name="adj3" fmla="val 1666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テキスト ボックス 69"/>
            <p:cNvSpPr txBox="1"/>
            <p:nvPr/>
          </p:nvSpPr>
          <p:spPr>
            <a:xfrm>
              <a:off x="7081709" y="4096779"/>
              <a:ext cx="2693197" cy="646331"/>
            </a:xfrm>
            <a:prstGeom prst="rect">
              <a:avLst/>
            </a:prstGeom>
            <a:noFill/>
          </p:spPr>
          <p:txBody>
            <a:bodyPr wrap="square" rtlCol="0">
              <a:spAutoFit/>
            </a:bodyPr>
            <a:lstStyle/>
            <a:p>
              <a:r>
                <a:rPr kumimoji="1" lang="ja-JP" altLang="en-US" sz="1200" dirty="0"/>
                <a:t>道路走行中に猫の死骸を避けるためハンドルを切った際に、バランスを崩して転倒した。</a:t>
              </a:r>
            </a:p>
          </p:txBody>
        </p:sp>
        <p:sp>
          <p:nvSpPr>
            <p:cNvPr id="71" name="正方形/長方形 70"/>
            <p:cNvSpPr/>
            <p:nvPr/>
          </p:nvSpPr>
          <p:spPr>
            <a:xfrm>
              <a:off x="5715208" y="3724821"/>
              <a:ext cx="851944" cy="101828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2" name="直線コネクタ 71"/>
            <p:cNvCxnSpPr/>
            <p:nvPr/>
          </p:nvCxnSpPr>
          <p:spPr>
            <a:xfrm>
              <a:off x="5875409" y="3668244"/>
              <a:ext cx="0" cy="1131442"/>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a:off x="6383633" y="3701218"/>
              <a:ext cx="0" cy="1131442"/>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74" name="グループ化 73"/>
            <p:cNvGrpSpPr/>
            <p:nvPr/>
          </p:nvGrpSpPr>
          <p:grpSpPr>
            <a:xfrm rot="21174776">
              <a:off x="6042053" y="3801638"/>
              <a:ext cx="178594" cy="371958"/>
              <a:chOff x="5367186" y="3724821"/>
              <a:chExt cx="178594" cy="371958"/>
            </a:xfrm>
          </p:grpSpPr>
          <p:cxnSp>
            <p:nvCxnSpPr>
              <p:cNvPr id="93" name="直線コネクタ 92"/>
              <p:cNvCxnSpPr/>
              <p:nvPr/>
            </p:nvCxnSpPr>
            <p:spPr>
              <a:xfrm>
                <a:off x="5456844" y="3724821"/>
                <a:ext cx="0" cy="37195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4" name="右大かっこ 93"/>
              <p:cNvSpPr/>
              <p:nvPr/>
            </p:nvSpPr>
            <p:spPr>
              <a:xfrm rot="5400000">
                <a:off x="5433623" y="3942953"/>
                <a:ext cx="45719" cy="178594"/>
              </a:xfrm>
              <a:prstGeom prst="rightBracket">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95" name="直線コネクタ 94"/>
              <p:cNvCxnSpPr/>
              <p:nvPr/>
            </p:nvCxnSpPr>
            <p:spPr>
              <a:xfrm>
                <a:off x="5458724" y="3743871"/>
                <a:ext cx="0" cy="1051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直線コネクタ 95"/>
              <p:cNvCxnSpPr/>
              <p:nvPr/>
            </p:nvCxnSpPr>
            <p:spPr>
              <a:xfrm>
                <a:off x="5456482" y="3966862"/>
                <a:ext cx="0" cy="10515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97" name="台形 96"/>
              <p:cNvSpPr/>
              <p:nvPr/>
            </p:nvSpPr>
            <p:spPr>
              <a:xfrm rot="10800000">
                <a:off x="5417479" y="3821486"/>
                <a:ext cx="78005" cy="117955"/>
              </a:xfrm>
              <a:prstGeom prst="trapezoid">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5" name="右カーブ矢印 74"/>
            <p:cNvSpPr/>
            <p:nvPr/>
          </p:nvSpPr>
          <p:spPr>
            <a:xfrm rot="18511625">
              <a:off x="6254333" y="4119955"/>
              <a:ext cx="61010" cy="184742"/>
            </a:xfrm>
            <a:prstGeom prst="curvedRightArrow">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6" name="楕円 75"/>
            <p:cNvSpPr/>
            <p:nvPr/>
          </p:nvSpPr>
          <p:spPr>
            <a:xfrm>
              <a:off x="6078008" y="4448626"/>
              <a:ext cx="88348" cy="4571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雲 76"/>
            <p:cNvSpPr/>
            <p:nvPr/>
          </p:nvSpPr>
          <p:spPr>
            <a:xfrm>
              <a:off x="6035031" y="4530129"/>
              <a:ext cx="178594" cy="82718"/>
            </a:xfrm>
            <a:prstGeom prst="cloud">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乗算 77"/>
            <p:cNvSpPr/>
            <p:nvPr/>
          </p:nvSpPr>
          <p:spPr>
            <a:xfrm>
              <a:off x="6060827" y="4494778"/>
              <a:ext cx="132777" cy="130049"/>
            </a:xfrm>
            <a:prstGeom prst="mathMultiply">
              <a:avLst>
                <a:gd name="adj1" fmla="val 1436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テキスト ボックス 78"/>
            <p:cNvSpPr txBox="1"/>
            <p:nvPr/>
          </p:nvSpPr>
          <p:spPr>
            <a:xfrm>
              <a:off x="5978211" y="4041326"/>
              <a:ext cx="356625" cy="230832"/>
            </a:xfrm>
            <a:prstGeom prst="rect">
              <a:avLst/>
            </a:prstGeom>
            <a:noFill/>
          </p:spPr>
          <p:txBody>
            <a:bodyPr wrap="square" rtlCol="0">
              <a:spAutoFit/>
            </a:bodyPr>
            <a:lstStyle/>
            <a:p>
              <a:pPr algn="ctr"/>
              <a:r>
                <a:rPr kumimoji="1" lang="ja-JP" altLang="en-US" sz="900" b="1" dirty="0">
                  <a:solidFill>
                    <a:schemeClr val="accent2"/>
                  </a:solidFill>
                  <a:latin typeface="ＭＳ ゴシック" panose="020B0609070205080204" pitchFamily="49" charset="-128"/>
                  <a:ea typeface="ＭＳ ゴシック" panose="020B0609070205080204" pitchFamily="49" charset="-128"/>
                </a:rPr>
                <a:t>！</a:t>
              </a:r>
            </a:p>
          </p:txBody>
        </p:sp>
        <p:sp>
          <p:nvSpPr>
            <p:cNvPr id="80" name="爆発 2 79"/>
            <p:cNvSpPr/>
            <p:nvPr/>
          </p:nvSpPr>
          <p:spPr>
            <a:xfrm>
              <a:off x="6446095" y="4391950"/>
              <a:ext cx="245894" cy="172294"/>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1" name="グループ化 80"/>
            <p:cNvGrpSpPr/>
            <p:nvPr/>
          </p:nvGrpSpPr>
          <p:grpSpPr>
            <a:xfrm rot="20541643">
              <a:off x="6353241" y="4224529"/>
              <a:ext cx="251195" cy="364638"/>
              <a:chOff x="5311750" y="3793270"/>
              <a:chExt cx="251195" cy="415586"/>
            </a:xfrm>
          </p:grpSpPr>
          <p:cxnSp>
            <p:nvCxnSpPr>
              <p:cNvPr id="83" name="直線コネクタ 82"/>
              <p:cNvCxnSpPr/>
              <p:nvPr/>
            </p:nvCxnSpPr>
            <p:spPr>
              <a:xfrm>
                <a:off x="5477583" y="3853730"/>
                <a:ext cx="0" cy="311076"/>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直線コネクタ 83"/>
              <p:cNvCxnSpPr/>
              <p:nvPr/>
            </p:nvCxnSpPr>
            <p:spPr>
              <a:xfrm>
                <a:off x="5357813" y="3873863"/>
                <a:ext cx="119770" cy="290943"/>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直線コネクタ 84"/>
              <p:cNvCxnSpPr/>
              <p:nvPr/>
            </p:nvCxnSpPr>
            <p:spPr>
              <a:xfrm flipV="1">
                <a:off x="5361005" y="3864043"/>
                <a:ext cx="115995" cy="23808"/>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86" name="楕円 85"/>
              <p:cNvSpPr/>
              <p:nvPr/>
            </p:nvSpPr>
            <p:spPr>
              <a:xfrm>
                <a:off x="5346427" y="4068653"/>
                <a:ext cx="128046" cy="14020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楕円 86"/>
              <p:cNvSpPr/>
              <p:nvPr/>
            </p:nvSpPr>
            <p:spPr>
              <a:xfrm>
                <a:off x="5311750" y="3822191"/>
                <a:ext cx="128046" cy="14020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8" name="直線コネクタ 87"/>
              <p:cNvCxnSpPr/>
              <p:nvPr/>
            </p:nvCxnSpPr>
            <p:spPr>
              <a:xfrm>
                <a:off x="5473565" y="4141842"/>
                <a:ext cx="87673" cy="22802"/>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flipH="1">
                <a:off x="5555311" y="4131791"/>
                <a:ext cx="7634" cy="61252"/>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90" name="フローチャート: 論理積ゲート 89"/>
              <p:cNvSpPr/>
              <p:nvPr/>
            </p:nvSpPr>
            <p:spPr>
              <a:xfrm>
                <a:off x="5473565" y="3864043"/>
                <a:ext cx="45719" cy="93469"/>
              </a:xfrm>
              <a:prstGeom prst="flowChartDelay">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1" name="直線コネクタ 90"/>
              <p:cNvCxnSpPr/>
              <p:nvPr/>
            </p:nvCxnSpPr>
            <p:spPr>
              <a:xfrm flipV="1">
                <a:off x="5365721" y="3793270"/>
                <a:ext cx="38033" cy="94581"/>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直線コネクタ 91"/>
              <p:cNvCxnSpPr/>
              <p:nvPr/>
            </p:nvCxnSpPr>
            <p:spPr>
              <a:xfrm flipH="1" flipV="1">
                <a:off x="5399088" y="3794382"/>
                <a:ext cx="71683" cy="71202"/>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82" name="直線矢印コネクタ 81"/>
            <p:cNvCxnSpPr/>
            <p:nvPr/>
          </p:nvCxnSpPr>
          <p:spPr>
            <a:xfrm flipH="1">
              <a:off x="6125953" y="4194842"/>
              <a:ext cx="3106" cy="215492"/>
            </a:xfrm>
            <a:prstGeom prst="straightConnector1">
              <a:avLst/>
            </a:prstGeom>
            <a:ln w="15875">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a:xfrm>
            <a:off x="7535863" y="6405800"/>
            <a:ext cx="2228850" cy="365125"/>
          </a:xfrm>
        </p:spPr>
        <p:txBody>
          <a:bodyPr/>
          <a:lstStyle/>
          <a:p>
            <a:fld id="{69D659BF-6FF2-4C15-B861-6ACD8AC79E72}" type="slidenum">
              <a:rPr kumimoji="1" lang="ja-JP" altLang="en-US" sz="1800" b="1" smtClean="0">
                <a:solidFill>
                  <a:schemeClr val="tx1"/>
                </a:solidFill>
              </a:rPr>
              <a:t>16</a:t>
            </a:fld>
            <a:endParaRPr kumimoji="1" lang="ja-JP" altLang="en-US" sz="1800" b="1" dirty="0">
              <a:solidFill>
                <a:schemeClr val="tx1"/>
              </a:solidFill>
            </a:endParaRPr>
          </a:p>
        </p:txBody>
      </p:sp>
      <p:sp>
        <p:nvSpPr>
          <p:cNvPr id="156" name="角丸四角形吹き出し 155"/>
          <p:cNvSpPr/>
          <p:nvPr/>
        </p:nvSpPr>
        <p:spPr>
          <a:xfrm>
            <a:off x="5461849" y="1446237"/>
            <a:ext cx="2762454" cy="627255"/>
          </a:xfrm>
          <a:prstGeom prst="wedgeRoundRectCallout">
            <a:avLst>
              <a:gd name="adj1" fmla="val 56367"/>
              <a:gd name="adj2" fmla="val -17798"/>
              <a:gd name="adj3" fmla="val 1666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7" name="テキスト ボックス 156"/>
          <p:cNvSpPr txBox="1"/>
          <p:nvPr/>
        </p:nvSpPr>
        <p:spPr>
          <a:xfrm>
            <a:off x="5476238" y="1457898"/>
            <a:ext cx="2693197" cy="646331"/>
          </a:xfrm>
          <a:prstGeom prst="rect">
            <a:avLst/>
          </a:prstGeom>
          <a:noFill/>
        </p:spPr>
        <p:txBody>
          <a:bodyPr wrap="square" rtlCol="0">
            <a:spAutoFit/>
          </a:bodyPr>
          <a:lstStyle/>
          <a:p>
            <a:r>
              <a:rPr kumimoji="1" lang="ja-JP" altLang="en-US" sz="1200" dirty="0"/>
              <a:t>配達後に店舗に戻る途中、降雨で視界が悪く、向かってきた歩行者に気付かず激突した。</a:t>
            </a:r>
          </a:p>
        </p:txBody>
      </p:sp>
      <p:grpSp>
        <p:nvGrpSpPr>
          <p:cNvPr id="30" name="グループ化 29"/>
          <p:cNvGrpSpPr/>
          <p:nvPr/>
        </p:nvGrpSpPr>
        <p:grpSpPr>
          <a:xfrm>
            <a:off x="8425373" y="1382669"/>
            <a:ext cx="972505" cy="1159462"/>
            <a:chOff x="8302427" y="1071417"/>
            <a:chExt cx="972505" cy="1159462"/>
          </a:xfrm>
        </p:grpSpPr>
        <p:grpSp>
          <p:nvGrpSpPr>
            <p:cNvPr id="3" name="グループ化 2"/>
            <p:cNvGrpSpPr/>
            <p:nvPr/>
          </p:nvGrpSpPr>
          <p:grpSpPr>
            <a:xfrm>
              <a:off x="8302427" y="1318093"/>
              <a:ext cx="347861" cy="912786"/>
              <a:chOff x="8273588" y="1203530"/>
              <a:chExt cx="347861" cy="912786"/>
            </a:xfrm>
          </p:grpSpPr>
          <p:sp>
            <p:nvSpPr>
              <p:cNvPr id="101" name="楕円 100"/>
              <p:cNvSpPr/>
              <p:nvPr/>
            </p:nvSpPr>
            <p:spPr>
              <a:xfrm rot="20784587">
                <a:off x="8394826" y="1203530"/>
                <a:ext cx="157082" cy="17083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角丸四角形 101"/>
              <p:cNvSpPr/>
              <p:nvPr/>
            </p:nvSpPr>
            <p:spPr>
              <a:xfrm rot="16200000">
                <a:off x="8298035" y="1454011"/>
                <a:ext cx="303624" cy="154199"/>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角丸四角形 102"/>
              <p:cNvSpPr/>
              <p:nvPr/>
            </p:nvSpPr>
            <p:spPr>
              <a:xfrm rot="16200000">
                <a:off x="8388455" y="1667215"/>
                <a:ext cx="122784" cy="154199"/>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フローチャート: 端子 103"/>
              <p:cNvSpPr/>
              <p:nvPr/>
            </p:nvSpPr>
            <p:spPr>
              <a:xfrm rot="16744770">
                <a:off x="8300499" y="1820044"/>
                <a:ext cx="195029" cy="68526"/>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フローチャート: 端子 104"/>
              <p:cNvSpPr/>
              <p:nvPr/>
            </p:nvSpPr>
            <p:spPr>
              <a:xfrm rot="7154851">
                <a:off x="8233547" y="1959109"/>
                <a:ext cx="237889" cy="765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フローチャート: 端子 105"/>
              <p:cNvSpPr/>
              <p:nvPr/>
            </p:nvSpPr>
            <p:spPr>
              <a:xfrm rot="13735459">
                <a:off x="8440274" y="1811505"/>
                <a:ext cx="195029" cy="68526"/>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フローチャート: 端子 106"/>
              <p:cNvSpPr/>
              <p:nvPr/>
            </p:nvSpPr>
            <p:spPr>
              <a:xfrm rot="5400000">
                <a:off x="8449377" y="1951104"/>
                <a:ext cx="237889" cy="765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フローチャート: 端子 107"/>
              <p:cNvSpPr/>
              <p:nvPr/>
            </p:nvSpPr>
            <p:spPr>
              <a:xfrm rot="5970395">
                <a:off x="8210336" y="1571581"/>
                <a:ext cx="195029" cy="68526"/>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フローチャート: 端子 108"/>
              <p:cNvSpPr/>
              <p:nvPr/>
            </p:nvSpPr>
            <p:spPr>
              <a:xfrm rot="12321376">
                <a:off x="8443115" y="1553915"/>
                <a:ext cx="178334" cy="7494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フローチャート: 端子 109"/>
              <p:cNvSpPr/>
              <p:nvPr/>
            </p:nvSpPr>
            <p:spPr>
              <a:xfrm rot="7653518">
                <a:off x="8256864" y="1457180"/>
                <a:ext cx="212121" cy="81196"/>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 name="グループ化 3"/>
            <p:cNvGrpSpPr/>
            <p:nvPr/>
          </p:nvGrpSpPr>
          <p:grpSpPr>
            <a:xfrm>
              <a:off x="8929020" y="1125613"/>
              <a:ext cx="345912" cy="915498"/>
              <a:chOff x="8870817" y="1095341"/>
              <a:chExt cx="345912" cy="915498"/>
            </a:xfrm>
            <a:solidFill>
              <a:schemeClr val="bg1">
                <a:lumMod val="75000"/>
              </a:schemeClr>
            </a:solidFill>
          </p:grpSpPr>
          <p:sp>
            <p:nvSpPr>
              <p:cNvPr id="112" name="楕円 111"/>
              <p:cNvSpPr/>
              <p:nvPr/>
            </p:nvSpPr>
            <p:spPr>
              <a:xfrm rot="20784587">
                <a:off x="8938167" y="1095341"/>
                <a:ext cx="157082" cy="170830"/>
              </a:xfrm>
              <a:prstGeom prst="ellipse">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角丸四角形 112"/>
              <p:cNvSpPr/>
              <p:nvPr/>
            </p:nvSpPr>
            <p:spPr>
              <a:xfrm rot="16200000">
                <a:off x="8885273" y="1335066"/>
                <a:ext cx="303624" cy="154199"/>
              </a:xfrm>
              <a:prstGeom prst="roundRect">
                <a:avLst>
                  <a:gd name="adj" fmla="val 28667"/>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角丸四角形 113"/>
              <p:cNvSpPr/>
              <p:nvPr/>
            </p:nvSpPr>
            <p:spPr>
              <a:xfrm rot="16200000">
                <a:off x="8975693" y="1548270"/>
                <a:ext cx="122784" cy="154199"/>
              </a:xfrm>
              <a:prstGeom prst="roundRect">
                <a:avLst>
                  <a:gd name="adj" fmla="val 28667"/>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フローチャート: 端子 114"/>
              <p:cNvSpPr/>
              <p:nvPr/>
            </p:nvSpPr>
            <p:spPr>
              <a:xfrm rot="15650477">
                <a:off x="8991110" y="1715934"/>
                <a:ext cx="195029" cy="68526"/>
              </a:xfrm>
              <a:prstGeom prst="flowChartTerminator">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フローチャート: 端子 115"/>
              <p:cNvSpPr/>
              <p:nvPr/>
            </p:nvSpPr>
            <p:spPr>
              <a:xfrm rot="3995211">
                <a:off x="9018154" y="1853632"/>
                <a:ext cx="237889" cy="76525"/>
              </a:xfrm>
              <a:prstGeom prst="flowChartTerminator">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フローチャート: 端子 116"/>
              <p:cNvSpPr/>
              <p:nvPr/>
            </p:nvSpPr>
            <p:spPr>
              <a:xfrm rot="18054730">
                <a:off x="8861253" y="1680035"/>
                <a:ext cx="195029" cy="68526"/>
              </a:xfrm>
              <a:prstGeom prst="flowChartTerminator">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フローチャート: 端子 117"/>
              <p:cNvSpPr/>
              <p:nvPr/>
            </p:nvSpPr>
            <p:spPr>
              <a:xfrm rot="5400000">
                <a:off x="8801350" y="1830142"/>
                <a:ext cx="237889" cy="76525"/>
              </a:xfrm>
              <a:prstGeom prst="flowChartTerminator">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フローチャート: 端子 118"/>
              <p:cNvSpPr/>
              <p:nvPr/>
            </p:nvSpPr>
            <p:spPr>
              <a:xfrm rot="5400000">
                <a:off x="9084951" y="1466736"/>
                <a:ext cx="195029" cy="68526"/>
              </a:xfrm>
              <a:prstGeom prst="flowChartTerminator">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フローチャート: 端子 119"/>
              <p:cNvSpPr/>
              <p:nvPr/>
            </p:nvSpPr>
            <p:spPr>
              <a:xfrm rot="19535275">
                <a:off x="8870817" y="1423132"/>
                <a:ext cx="178334" cy="74941"/>
              </a:xfrm>
              <a:prstGeom prst="flowChartTerminator">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 name="フローチャート: 端子 120"/>
              <p:cNvSpPr/>
              <p:nvPr/>
            </p:nvSpPr>
            <p:spPr>
              <a:xfrm rot="3150853">
                <a:off x="9018965" y="1323558"/>
                <a:ext cx="212121" cy="81196"/>
              </a:xfrm>
              <a:prstGeom prst="flowChartTerminator">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5" name="フローチャート: せん孔テープ 34"/>
            <p:cNvSpPr/>
            <p:nvPr/>
          </p:nvSpPr>
          <p:spPr>
            <a:xfrm rot="5400000">
              <a:off x="8520920" y="1265871"/>
              <a:ext cx="927320" cy="538411"/>
            </a:xfrm>
            <a:prstGeom prst="flowChartPunchedTape">
              <a:avLst/>
            </a:prstGeom>
            <a:solidFill>
              <a:schemeClr val="accent1">
                <a:lumMod val="20000"/>
                <a:lumOff val="80000"/>
                <a:alpha val="60000"/>
              </a:schemeClr>
            </a:solidFill>
            <a:ln>
              <a:noFill/>
            </a:ln>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 name="直線コネクタ 31"/>
            <p:cNvCxnSpPr/>
            <p:nvPr/>
          </p:nvCxnSpPr>
          <p:spPr>
            <a:xfrm>
              <a:off x="8708475" y="1326819"/>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p:nvPr/>
          </p:nvCxnSpPr>
          <p:spPr>
            <a:xfrm>
              <a:off x="8865913" y="1164396"/>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23" name="直線コネクタ 122"/>
            <p:cNvCxnSpPr/>
            <p:nvPr/>
          </p:nvCxnSpPr>
          <p:spPr>
            <a:xfrm>
              <a:off x="8761619" y="1147177"/>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24" name="直線コネクタ 123"/>
            <p:cNvCxnSpPr/>
            <p:nvPr/>
          </p:nvCxnSpPr>
          <p:spPr>
            <a:xfrm>
              <a:off x="8802228" y="1243152"/>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25" name="直線コネクタ 124"/>
            <p:cNvCxnSpPr/>
            <p:nvPr/>
          </p:nvCxnSpPr>
          <p:spPr>
            <a:xfrm>
              <a:off x="8765655" y="1430604"/>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26" name="直線コネクタ 125"/>
            <p:cNvCxnSpPr/>
            <p:nvPr/>
          </p:nvCxnSpPr>
          <p:spPr>
            <a:xfrm>
              <a:off x="8851947" y="1358069"/>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27" name="直線コネクタ 126"/>
            <p:cNvCxnSpPr/>
            <p:nvPr/>
          </p:nvCxnSpPr>
          <p:spPr>
            <a:xfrm>
              <a:off x="8912970" y="1275749"/>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28" name="直線コネクタ 127"/>
            <p:cNvCxnSpPr/>
            <p:nvPr/>
          </p:nvCxnSpPr>
          <p:spPr>
            <a:xfrm>
              <a:off x="8909284" y="1493861"/>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29" name="直線コネクタ 128"/>
            <p:cNvCxnSpPr/>
            <p:nvPr/>
          </p:nvCxnSpPr>
          <p:spPr>
            <a:xfrm>
              <a:off x="8851490" y="1586997"/>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0" name="直線コネクタ 129"/>
            <p:cNvCxnSpPr/>
            <p:nvPr/>
          </p:nvCxnSpPr>
          <p:spPr>
            <a:xfrm>
              <a:off x="8804438" y="1656506"/>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1" name="直線コネクタ 130"/>
            <p:cNvCxnSpPr/>
            <p:nvPr/>
          </p:nvCxnSpPr>
          <p:spPr>
            <a:xfrm>
              <a:off x="8717437" y="1578952"/>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p:cNvCxnSpPr/>
            <p:nvPr/>
          </p:nvCxnSpPr>
          <p:spPr>
            <a:xfrm>
              <a:off x="8665642" y="1442437"/>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3" name="直線コネクタ 132"/>
            <p:cNvCxnSpPr/>
            <p:nvPr/>
          </p:nvCxnSpPr>
          <p:spPr>
            <a:xfrm>
              <a:off x="8660599" y="1171918"/>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4" name="直線コネクタ 133"/>
            <p:cNvCxnSpPr/>
            <p:nvPr/>
          </p:nvCxnSpPr>
          <p:spPr>
            <a:xfrm>
              <a:off x="8760403" y="1755468"/>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5" name="直線コネクタ 134"/>
            <p:cNvCxnSpPr/>
            <p:nvPr/>
          </p:nvCxnSpPr>
          <p:spPr>
            <a:xfrm>
              <a:off x="8970599" y="1551947"/>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6" name="直線コネクタ 135"/>
            <p:cNvCxnSpPr/>
            <p:nvPr/>
          </p:nvCxnSpPr>
          <p:spPr>
            <a:xfrm>
              <a:off x="8942059" y="1180467"/>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7" name="直線コネクタ 136"/>
            <p:cNvCxnSpPr/>
            <p:nvPr/>
          </p:nvCxnSpPr>
          <p:spPr>
            <a:xfrm>
              <a:off x="8995651" y="1358069"/>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8" name="直線コネクタ 137"/>
            <p:cNvCxnSpPr/>
            <p:nvPr/>
          </p:nvCxnSpPr>
          <p:spPr>
            <a:xfrm>
              <a:off x="9018277" y="1642819"/>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9" name="直線コネクタ 138"/>
            <p:cNvCxnSpPr/>
            <p:nvPr/>
          </p:nvCxnSpPr>
          <p:spPr>
            <a:xfrm>
              <a:off x="9042733" y="1185471"/>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p:nvPr/>
          </p:nvCxnSpPr>
          <p:spPr>
            <a:xfrm>
              <a:off x="9080672" y="1352364"/>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a:xfrm>
              <a:off x="8908374" y="1701862"/>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2" name="直線コネクタ 141"/>
            <p:cNvCxnSpPr/>
            <p:nvPr/>
          </p:nvCxnSpPr>
          <p:spPr>
            <a:xfrm>
              <a:off x="9084626" y="1689400"/>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3" name="直線コネクタ 142"/>
            <p:cNvCxnSpPr/>
            <p:nvPr/>
          </p:nvCxnSpPr>
          <p:spPr>
            <a:xfrm>
              <a:off x="9128091" y="1533673"/>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4" name="直線コネクタ 143"/>
            <p:cNvCxnSpPr/>
            <p:nvPr/>
          </p:nvCxnSpPr>
          <p:spPr>
            <a:xfrm>
              <a:off x="9051046" y="1481483"/>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a:xfrm>
              <a:off x="8791787" y="1867170"/>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6" name="直線コネクタ 145"/>
            <p:cNvCxnSpPr/>
            <p:nvPr/>
          </p:nvCxnSpPr>
          <p:spPr>
            <a:xfrm>
              <a:off x="8837833" y="1931372"/>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7" name="直線コネクタ 146"/>
            <p:cNvCxnSpPr/>
            <p:nvPr/>
          </p:nvCxnSpPr>
          <p:spPr>
            <a:xfrm>
              <a:off x="8870335" y="1832157"/>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8" name="直線コネクタ 147"/>
            <p:cNvCxnSpPr/>
            <p:nvPr/>
          </p:nvCxnSpPr>
          <p:spPr>
            <a:xfrm>
              <a:off x="8976075" y="1793039"/>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9" name="直線コネクタ 148"/>
            <p:cNvCxnSpPr/>
            <p:nvPr/>
          </p:nvCxnSpPr>
          <p:spPr>
            <a:xfrm>
              <a:off x="9127207" y="1758769"/>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0" name="直線コネクタ 149"/>
            <p:cNvCxnSpPr/>
            <p:nvPr/>
          </p:nvCxnSpPr>
          <p:spPr>
            <a:xfrm>
              <a:off x="9074323" y="1890723"/>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1" name="直線コネクタ 150"/>
            <p:cNvCxnSpPr/>
            <p:nvPr/>
          </p:nvCxnSpPr>
          <p:spPr>
            <a:xfrm>
              <a:off x="8584453" y="1153153"/>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2" name="直線コネクタ 151"/>
            <p:cNvCxnSpPr/>
            <p:nvPr/>
          </p:nvCxnSpPr>
          <p:spPr>
            <a:xfrm>
              <a:off x="8517645" y="1129160"/>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3" name="直線コネクタ 152"/>
            <p:cNvCxnSpPr/>
            <p:nvPr/>
          </p:nvCxnSpPr>
          <p:spPr>
            <a:xfrm>
              <a:off x="8441499" y="1152665"/>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4" name="直線コネクタ 153"/>
            <p:cNvCxnSpPr/>
            <p:nvPr/>
          </p:nvCxnSpPr>
          <p:spPr>
            <a:xfrm>
              <a:off x="8370000" y="1214398"/>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5" name="直線コネクタ 154"/>
            <p:cNvCxnSpPr/>
            <p:nvPr/>
          </p:nvCxnSpPr>
          <p:spPr>
            <a:xfrm>
              <a:off x="8313360" y="1297978"/>
              <a:ext cx="3686" cy="15337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6" name="上矢印 35"/>
            <p:cNvSpPr/>
            <p:nvPr/>
          </p:nvSpPr>
          <p:spPr>
            <a:xfrm rot="3474758">
              <a:off x="8626647" y="1645677"/>
              <a:ext cx="241014" cy="187262"/>
            </a:xfrm>
            <a:prstGeom prst="upArrow">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8" name="爆発 2 157"/>
            <p:cNvSpPr/>
            <p:nvPr/>
          </p:nvSpPr>
          <p:spPr>
            <a:xfrm>
              <a:off x="8834025" y="1513737"/>
              <a:ext cx="245894" cy="172294"/>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9" name="角丸四角形吹き出し 158"/>
          <p:cNvSpPr/>
          <p:nvPr/>
        </p:nvSpPr>
        <p:spPr>
          <a:xfrm>
            <a:off x="7045078" y="2686622"/>
            <a:ext cx="2762454" cy="627255"/>
          </a:xfrm>
          <a:prstGeom prst="wedgeRoundRectCallout">
            <a:avLst>
              <a:gd name="adj1" fmla="val -52440"/>
              <a:gd name="adj2" fmla="val -66872"/>
              <a:gd name="adj3" fmla="val 1666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テキスト ボックス 159"/>
          <p:cNvSpPr txBox="1"/>
          <p:nvPr/>
        </p:nvSpPr>
        <p:spPr>
          <a:xfrm>
            <a:off x="7080723" y="2776287"/>
            <a:ext cx="2693197" cy="461665"/>
          </a:xfrm>
          <a:prstGeom prst="rect">
            <a:avLst/>
          </a:prstGeom>
          <a:noFill/>
        </p:spPr>
        <p:txBody>
          <a:bodyPr wrap="square" rtlCol="0">
            <a:spAutoFit/>
          </a:bodyPr>
          <a:lstStyle/>
          <a:p>
            <a:r>
              <a:rPr kumimoji="1" lang="ja-JP" altLang="en-US" sz="1200" dirty="0"/>
              <a:t>小走りで移動中に、地面の小さな段差を踏んでしまい足首を捻った。</a:t>
            </a:r>
          </a:p>
        </p:txBody>
      </p:sp>
      <p:grpSp>
        <p:nvGrpSpPr>
          <p:cNvPr id="161" name="グループ化 160"/>
          <p:cNvGrpSpPr/>
          <p:nvPr/>
        </p:nvGrpSpPr>
        <p:grpSpPr>
          <a:xfrm>
            <a:off x="5029468" y="2055302"/>
            <a:ext cx="1776780" cy="1185100"/>
            <a:chOff x="4930460" y="3446963"/>
            <a:chExt cx="1776780" cy="1185100"/>
          </a:xfrm>
        </p:grpSpPr>
        <p:cxnSp>
          <p:nvCxnSpPr>
            <p:cNvPr id="162" name="直線コネクタ 161"/>
            <p:cNvCxnSpPr/>
            <p:nvPr/>
          </p:nvCxnSpPr>
          <p:spPr>
            <a:xfrm flipV="1">
              <a:off x="4930460" y="4487387"/>
              <a:ext cx="1110669" cy="315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63" name="フローチャート: 端子 162"/>
            <p:cNvSpPr/>
            <p:nvPr/>
          </p:nvSpPr>
          <p:spPr>
            <a:xfrm rot="632477">
              <a:off x="5954209" y="395948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フローチャート: 端子 163"/>
            <p:cNvSpPr/>
            <p:nvPr/>
          </p:nvSpPr>
          <p:spPr>
            <a:xfrm rot="14274747">
              <a:off x="5824103" y="3885036"/>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5" name="フローチャート: 端子 164"/>
            <p:cNvSpPr/>
            <p:nvPr/>
          </p:nvSpPr>
          <p:spPr>
            <a:xfrm rot="10451296">
              <a:off x="5678134" y="380651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6" name="楕円 165"/>
            <p:cNvSpPr/>
            <p:nvPr/>
          </p:nvSpPr>
          <p:spPr>
            <a:xfrm rot="20784587">
              <a:off x="6502987" y="4015732"/>
              <a:ext cx="182310" cy="181295"/>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7" name="角丸四角形 166"/>
            <p:cNvSpPr/>
            <p:nvPr/>
          </p:nvSpPr>
          <p:spPr>
            <a:xfrm rot="19672752">
              <a:off x="6207763" y="4093342"/>
              <a:ext cx="322224" cy="178964"/>
            </a:xfrm>
            <a:prstGeom prst="roundRect">
              <a:avLst>
                <a:gd name="adj" fmla="val 28667"/>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フローチャート: 端子 168"/>
            <p:cNvSpPr/>
            <p:nvPr/>
          </p:nvSpPr>
          <p:spPr>
            <a:xfrm rot="20140520">
              <a:off x="6100929" y="4035381"/>
              <a:ext cx="206976" cy="79532"/>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0" name="フローチャート: 端子 169"/>
            <p:cNvSpPr/>
            <p:nvPr/>
          </p:nvSpPr>
          <p:spPr>
            <a:xfrm rot="14769873">
              <a:off x="6398214" y="4219924"/>
              <a:ext cx="206976" cy="79532"/>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1" name="フローチャート: 端子 170"/>
            <p:cNvSpPr/>
            <p:nvPr/>
          </p:nvSpPr>
          <p:spPr>
            <a:xfrm rot="10800000">
              <a:off x="6500264" y="4270987"/>
              <a:ext cx="206976" cy="79532"/>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フローチャート: 端子 171"/>
            <p:cNvSpPr/>
            <p:nvPr/>
          </p:nvSpPr>
          <p:spPr>
            <a:xfrm rot="11529767">
              <a:off x="6239541" y="4012095"/>
              <a:ext cx="206976" cy="79532"/>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3" name="フローチャート: 端子 172"/>
            <p:cNvSpPr/>
            <p:nvPr/>
          </p:nvSpPr>
          <p:spPr>
            <a:xfrm rot="10389174">
              <a:off x="5847216" y="4380832"/>
              <a:ext cx="206976" cy="79532"/>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4" name="角丸四角形 173"/>
            <p:cNvSpPr/>
            <p:nvPr/>
          </p:nvSpPr>
          <p:spPr>
            <a:xfrm rot="20100760">
              <a:off x="6144121" y="4202360"/>
              <a:ext cx="130306" cy="178964"/>
            </a:xfrm>
            <a:prstGeom prst="roundRect">
              <a:avLst>
                <a:gd name="adj" fmla="val 28667"/>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5" name="フローチャート: 端子 174"/>
            <p:cNvSpPr/>
            <p:nvPr/>
          </p:nvSpPr>
          <p:spPr>
            <a:xfrm rot="8483158">
              <a:off x="6046452" y="4457707"/>
              <a:ext cx="201827" cy="81561"/>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フローチャート: 端子 175"/>
            <p:cNvSpPr/>
            <p:nvPr/>
          </p:nvSpPr>
          <p:spPr>
            <a:xfrm rot="18869390">
              <a:off x="5982708" y="4302386"/>
              <a:ext cx="201827" cy="81561"/>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7" name="フローチャート: 端子 176"/>
            <p:cNvSpPr/>
            <p:nvPr/>
          </p:nvSpPr>
          <p:spPr>
            <a:xfrm rot="17011482">
              <a:off x="6124714" y="4319415"/>
              <a:ext cx="206976" cy="79532"/>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8" name="直線コネクタ 177"/>
            <p:cNvCxnSpPr/>
            <p:nvPr/>
          </p:nvCxnSpPr>
          <p:spPr>
            <a:xfrm flipV="1">
              <a:off x="6038279" y="4578344"/>
              <a:ext cx="658156" cy="4327"/>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79" name="直線コネクタ 178"/>
            <p:cNvCxnSpPr/>
            <p:nvPr/>
          </p:nvCxnSpPr>
          <p:spPr>
            <a:xfrm flipH="1">
              <a:off x="6036795" y="4481304"/>
              <a:ext cx="4334" cy="9016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82" name="テキスト ボックス 181"/>
            <p:cNvSpPr txBox="1"/>
            <p:nvPr/>
          </p:nvSpPr>
          <p:spPr>
            <a:xfrm>
              <a:off x="5752973" y="3446963"/>
              <a:ext cx="356625" cy="230832"/>
            </a:xfrm>
            <a:prstGeom prst="rect">
              <a:avLst/>
            </a:prstGeom>
            <a:noFill/>
          </p:spPr>
          <p:txBody>
            <a:bodyPr wrap="square" rtlCol="0">
              <a:spAutoFit/>
            </a:bodyPr>
            <a:lstStyle/>
            <a:p>
              <a:pPr algn="ctr"/>
              <a:r>
                <a:rPr kumimoji="1" lang="ja-JP" altLang="en-US" sz="900" b="1" dirty="0">
                  <a:solidFill>
                    <a:schemeClr val="accent2"/>
                  </a:solidFill>
                  <a:latin typeface="ＭＳ ゴシック" panose="020B0609070205080204" pitchFamily="49" charset="-128"/>
                  <a:ea typeface="ＭＳ ゴシック" panose="020B0609070205080204" pitchFamily="49" charset="-128"/>
                </a:rPr>
                <a:t>！</a:t>
              </a:r>
            </a:p>
          </p:txBody>
        </p:sp>
        <p:sp>
          <p:nvSpPr>
            <p:cNvPr id="183" name="テキスト ボックス 182"/>
            <p:cNvSpPr txBox="1"/>
            <p:nvPr/>
          </p:nvSpPr>
          <p:spPr>
            <a:xfrm>
              <a:off x="5774830" y="4424284"/>
              <a:ext cx="617582" cy="207779"/>
            </a:xfrm>
            <a:prstGeom prst="rect">
              <a:avLst/>
            </a:prstGeom>
            <a:noFill/>
          </p:spPr>
          <p:txBody>
            <a:bodyPr wrap="square" rtlCol="0">
              <a:spAutoFit/>
            </a:bodyPr>
            <a:lstStyle/>
            <a:p>
              <a:pPr algn="ctr"/>
              <a:r>
                <a:rPr kumimoji="1" lang="ja-JP" altLang="en-US" sz="700" b="1" dirty="0">
                  <a:solidFill>
                    <a:schemeClr val="accent2"/>
                  </a:solidFill>
                  <a:latin typeface="ＭＳ ゴシック" panose="020B0609070205080204" pitchFamily="49" charset="-128"/>
                  <a:ea typeface="ＭＳ ゴシック" panose="020B0609070205080204" pitchFamily="49" charset="-128"/>
                </a:rPr>
                <a:t>＼｜／</a:t>
              </a:r>
            </a:p>
          </p:txBody>
        </p:sp>
        <p:sp>
          <p:nvSpPr>
            <p:cNvPr id="184" name="爆発 2 183"/>
            <p:cNvSpPr/>
            <p:nvPr/>
          </p:nvSpPr>
          <p:spPr>
            <a:xfrm>
              <a:off x="6139513" y="4424284"/>
              <a:ext cx="194581" cy="151132"/>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85" name="グループ化 184"/>
            <p:cNvGrpSpPr/>
            <p:nvPr/>
          </p:nvGrpSpPr>
          <p:grpSpPr>
            <a:xfrm>
              <a:off x="5547160" y="3622943"/>
              <a:ext cx="483749" cy="870708"/>
              <a:chOff x="5547160" y="3622943"/>
              <a:chExt cx="483749" cy="870708"/>
            </a:xfrm>
          </p:grpSpPr>
          <p:sp>
            <p:nvSpPr>
              <p:cNvPr id="186" name="楕円 185"/>
              <p:cNvSpPr/>
              <p:nvPr/>
            </p:nvSpPr>
            <p:spPr>
              <a:xfrm rot="20784587">
                <a:off x="5848599" y="3622943"/>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7" name="角丸四角形 186"/>
              <p:cNvSpPr/>
              <p:nvPr/>
            </p:nvSpPr>
            <p:spPr>
              <a:xfrm rot="16910213">
                <a:off x="5685777" y="3868319"/>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8" name="フローチャート: 端子 187"/>
              <p:cNvSpPr/>
              <p:nvPr/>
            </p:nvSpPr>
            <p:spPr>
              <a:xfrm rot="14320000">
                <a:off x="5789802" y="4208092"/>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9" name="フローチャート: 端子 188"/>
              <p:cNvSpPr/>
              <p:nvPr/>
            </p:nvSpPr>
            <p:spPr>
              <a:xfrm rot="16909140">
                <a:off x="5804314" y="4350397"/>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0" name="角丸四角形 189"/>
              <p:cNvSpPr/>
              <p:nvPr/>
            </p:nvSpPr>
            <p:spPr>
              <a:xfrm rot="16507632">
                <a:off x="5742484" y="4062033"/>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フローチャート: 端子 190"/>
              <p:cNvSpPr/>
              <p:nvPr/>
            </p:nvSpPr>
            <p:spPr>
              <a:xfrm rot="17868969">
                <a:off x="5591128" y="3884021"/>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2" name="フローチャート: 端子 191"/>
              <p:cNvSpPr/>
              <p:nvPr/>
            </p:nvSpPr>
            <p:spPr>
              <a:xfrm rot="17356116">
                <a:off x="5650133" y="4230273"/>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3" name="フローチャート: 端子 192"/>
              <p:cNvSpPr/>
              <p:nvPr/>
            </p:nvSpPr>
            <p:spPr>
              <a:xfrm rot="1156175">
                <a:off x="5547160" y="4282242"/>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181" name="テキスト ボックス 180"/>
          <p:cNvSpPr txBox="1"/>
          <p:nvPr/>
        </p:nvSpPr>
        <p:spPr>
          <a:xfrm>
            <a:off x="7750072" y="103480"/>
            <a:ext cx="2013971" cy="400110"/>
          </a:xfrm>
          <a:prstGeom prst="rect">
            <a:avLst/>
          </a:prstGeom>
          <a:noFill/>
          <a:ln w="25400">
            <a:solidFill>
              <a:srgbClr val="FF0000"/>
            </a:solidFill>
          </a:ln>
        </p:spPr>
        <p:txBody>
          <a:bodyPr wrap="square" rtlCol="0">
            <a:spAutoFit/>
          </a:bodyPr>
          <a:lstStyle/>
          <a:p>
            <a:pPr algn="ctr"/>
            <a:r>
              <a:rPr kumimoji="1" lang="ja-JP" altLang="en-US" sz="2000" b="1" dirty="0">
                <a:solidFill>
                  <a:srgbClr val="FF0000"/>
                </a:solidFill>
              </a:rPr>
              <a:t>教育・管理用</a:t>
            </a:r>
          </a:p>
        </p:txBody>
      </p:sp>
      <p:sp>
        <p:nvSpPr>
          <p:cNvPr id="194" name="テキスト ボックス 193"/>
          <p:cNvSpPr txBox="1"/>
          <p:nvPr/>
        </p:nvSpPr>
        <p:spPr>
          <a:xfrm>
            <a:off x="8430673" y="1434284"/>
            <a:ext cx="356625" cy="230832"/>
          </a:xfrm>
          <a:prstGeom prst="rect">
            <a:avLst/>
          </a:prstGeom>
          <a:noFill/>
        </p:spPr>
        <p:txBody>
          <a:bodyPr wrap="square" rtlCol="0">
            <a:spAutoFit/>
          </a:bodyPr>
          <a:lstStyle/>
          <a:p>
            <a:pPr algn="ctr"/>
            <a:r>
              <a:rPr kumimoji="1" lang="ja-JP" altLang="en-US" sz="900" b="1" dirty="0">
                <a:solidFill>
                  <a:schemeClr val="accent2"/>
                </a:solidFill>
                <a:latin typeface="ＭＳ ゴシック" panose="020B0609070205080204" pitchFamily="49" charset="-128"/>
                <a:ea typeface="ＭＳ ゴシック" panose="020B0609070205080204" pitchFamily="49" charset="-128"/>
              </a:rPr>
              <a:t>？</a:t>
            </a:r>
          </a:p>
        </p:txBody>
      </p:sp>
      <p:grpSp>
        <p:nvGrpSpPr>
          <p:cNvPr id="44" name="グループ化 43"/>
          <p:cNvGrpSpPr/>
          <p:nvPr/>
        </p:nvGrpSpPr>
        <p:grpSpPr>
          <a:xfrm>
            <a:off x="404481" y="3930724"/>
            <a:ext cx="1197982" cy="831399"/>
            <a:chOff x="404481" y="3930724"/>
            <a:chExt cx="1197982" cy="831399"/>
          </a:xfrm>
        </p:grpSpPr>
        <p:sp>
          <p:nvSpPr>
            <p:cNvPr id="31" name="メモ 30"/>
            <p:cNvSpPr/>
            <p:nvPr/>
          </p:nvSpPr>
          <p:spPr>
            <a:xfrm>
              <a:off x="404481" y="3938257"/>
              <a:ext cx="1197982" cy="823866"/>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4" name="直線コネクタ 33"/>
            <p:cNvCxnSpPr/>
            <p:nvPr/>
          </p:nvCxnSpPr>
          <p:spPr>
            <a:xfrm>
              <a:off x="888818" y="4131397"/>
              <a:ext cx="0" cy="46172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5" name="直線コネクタ 194"/>
            <p:cNvCxnSpPr/>
            <p:nvPr/>
          </p:nvCxnSpPr>
          <p:spPr>
            <a:xfrm>
              <a:off x="689489" y="4131397"/>
              <a:ext cx="0" cy="46172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6" name="直線コネクタ 195"/>
            <p:cNvCxnSpPr/>
            <p:nvPr/>
          </p:nvCxnSpPr>
          <p:spPr>
            <a:xfrm>
              <a:off x="1003472" y="4131396"/>
              <a:ext cx="0" cy="461727"/>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直線コネクタ 196"/>
            <p:cNvCxnSpPr/>
            <p:nvPr/>
          </p:nvCxnSpPr>
          <p:spPr>
            <a:xfrm>
              <a:off x="699323" y="4143467"/>
              <a:ext cx="64751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直線コネクタ 197"/>
            <p:cNvCxnSpPr/>
            <p:nvPr/>
          </p:nvCxnSpPr>
          <p:spPr>
            <a:xfrm>
              <a:off x="783272" y="4036146"/>
              <a:ext cx="0" cy="461727"/>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直線コネクタ 198"/>
            <p:cNvCxnSpPr/>
            <p:nvPr/>
          </p:nvCxnSpPr>
          <p:spPr>
            <a:xfrm>
              <a:off x="689489" y="4257576"/>
              <a:ext cx="540704"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0" name="直線コネクタ 199"/>
            <p:cNvCxnSpPr/>
            <p:nvPr/>
          </p:nvCxnSpPr>
          <p:spPr>
            <a:xfrm>
              <a:off x="1116663" y="4217121"/>
              <a:ext cx="0" cy="461727"/>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直線コネクタ 200"/>
            <p:cNvCxnSpPr/>
            <p:nvPr/>
          </p:nvCxnSpPr>
          <p:spPr>
            <a:xfrm flipH="1">
              <a:off x="1346838" y="3986257"/>
              <a:ext cx="3689" cy="69259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2" name="直線コネクタ 201"/>
            <p:cNvCxnSpPr/>
            <p:nvPr/>
          </p:nvCxnSpPr>
          <p:spPr>
            <a:xfrm>
              <a:off x="466398" y="4405404"/>
              <a:ext cx="64751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3" name="直線コネクタ 202"/>
            <p:cNvCxnSpPr/>
            <p:nvPr/>
          </p:nvCxnSpPr>
          <p:spPr>
            <a:xfrm>
              <a:off x="880517" y="4538564"/>
              <a:ext cx="540704"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正方形/長方形 39"/>
            <p:cNvSpPr/>
            <p:nvPr/>
          </p:nvSpPr>
          <p:spPr>
            <a:xfrm>
              <a:off x="1150869" y="4332552"/>
              <a:ext cx="164353" cy="16532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4" name="正方形/長方形 203"/>
            <p:cNvSpPr/>
            <p:nvPr/>
          </p:nvSpPr>
          <p:spPr>
            <a:xfrm>
              <a:off x="493520" y="4440907"/>
              <a:ext cx="164353" cy="16532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5" name="正方形/長方形 204"/>
            <p:cNvSpPr/>
            <p:nvPr/>
          </p:nvSpPr>
          <p:spPr>
            <a:xfrm>
              <a:off x="593872" y="4297206"/>
              <a:ext cx="73929" cy="8396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6" name="正方形/長方形 205"/>
            <p:cNvSpPr/>
            <p:nvPr/>
          </p:nvSpPr>
          <p:spPr>
            <a:xfrm>
              <a:off x="750953" y="4511503"/>
              <a:ext cx="73929" cy="8396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楕円 40"/>
            <p:cNvSpPr/>
            <p:nvPr/>
          </p:nvSpPr>
          <p:spPr>
            <a:xfrm rot="18585069">
              <a:off x="1371094" y="4144556"/>
              <a:ext cx="223197" cy="147828"/>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7" name="楕円 206"/>
            <p:cNvSpPr/>
            <p:nvPr/>
          </p:nvSpPr>
          <p:spPr>
            <a:xfrm rot="17188539">
              <a:off x="1345680" y="4258637"/>
              <a:ext cx="223197" cy="147828"/>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円形吹き出し 41"/>
            <p:cNvSpPr/>
            <p:nvPr/>
          </p:nvSpPr>
          <p:spPr>
            <a:xfrm>
              <a:off x="782027" y="4171002"/>
              <a:ext cx="96937" cy="53004"/>
            </a:xfrm>
            <a:prstGeom prst="wedgeEllipseCallout">
              <a:avLst>
                <a:gd name="adj1" fmla="val -37209"/>
                <a:gd name="adj2" fmla="val 104432"/>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8" name="円形吹き出し 207"/>
            <p:cNvSpPr/>
            <p:nvPr/>
          </p:nvSpPr>
          <p:spPr>
            <a:xfrm>
              <a:off x="1343151" y="4077775"/>
              <a:ext cx="96937" cy="53004"/>
            </a:xfrm>
            <a:prstGeom prst="wedgeEllipseCallout">
              <a:avLst>
                <a:gd name="adj1" fmla="val -37209"/>
                <a:gd name="adj2" fmla="val 104432"/>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9" name="円形吹き出し 208"/>
            <p:cNvSpPr/>
            <p:nvPr/>
          </p:nvSpPr>
          <p:spPr>
            <a:xfrm>
              <a:off x="1109018" y="4458499"/>
              <a:ext cx="96937" cy="53004"/>
            </a:xfrm>
            <a:prstGeom prst="wedgeEllipseCallout">
              <a:avLst>
                <a:gd name="adj1" fmla="val -37209"/>
                <a:gd name="adj2" fmla="val 104432"/>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744059" y="3930724"/>
              <a:ext cx="532337" cy="200055"/>
            </a:xfrm>
            <a:prstGeom prst="rect">
              <a:avLst/>
            </a:prstGeom>
            <a:noFill/>
          </p:spPr>
          <p:txBody>
            <a:bodyPr wrap="square" rtlCol="0">
              <a:spAutoFit/>
            </a:bodyPr>
            <a:lstStyle/>
            <a:p>
              <a:pPr algn="ctr"/>
              <a:r>
                <a:rPr kumimoji="1" lang="en-US" altLang="ja-JP" sz="700" b="1" dirty="0"/>
                <a:t>M A P</a:t>
              </a:r>
              <a:endParaRPr kumimoji="1" lang="ja-JP" altLang="en-US" sz="700" b="1" dirty="0"/>
            </a:p>
          </p:txBody>
        </p:sp>
      </p:grpSp>
      <p:sp>
        <p:nvSpPr>
          <p:cNvPr id="210" name="角丸四角形吹き出し 209"/>
          <p:cNvSpPr/>
          <p:nvPr/>
        </p:nvSpPr>
        <p:spPr>
          <a:xfrm>
            <a:off x="1981254" y="4003279"/>
            <a:ext cx="2762454" cy="627255"/>
          </a:xfrm>
          <a:prstGeom prst="wedgeRoundRectCallout">
            <a:avLst>
              <a:gd name="adj1" fmla="val -59106"/>
              <a:gd name="adj2" fmla="val 23227"/>
              <a:gd name="adj3" fmla="val 1666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1" name="テキスト ボックス 210"/>
          <p:cNvSpPr txBox="1"/>
          <p:nvPr/>
        </p:nvSpPr>
        <p:spPr>
          <a:xfrm>
            <a:off x="1987995" y="4086486"/>
            <a:ext cx="2693197" cy="461665"/>
          </a:xfrm>
          <a:prstGeom prst="rect">
            <a:avLst/>
          </a:prstGeom>
          <a:noFill/>
        </p:spPr>
        <p:txBody>
          <a:bodyPr wrap="square" rtlCol="0">
            <a:spAutoFit/>
          </a:bodyPr>
          <a:lstStyle/>
          <a:p>
            <a:r>
              <a:rPr kumimoji="1" lang="ja-JP" altLang="en-US" sz="1200" dirty="0"/>
              <a:t>危険な箇所、注意事項を示した交通安全情報マップを作成しましょう。</a:t>
            </a:r>
          </a:p>
        </p:txBody>
      </p:sp>
      <p:grpSp>
        <p:nvGrpSpPr>
          <p:cNvPr id="274" name="グループ化 273"/>
          <p:cNvGrpSpPr/>
          <p:nvPr/>
        </p:nvGrpSpPr>
        <p:grpSpPr>
          <a:xfrm>
            <a:off x="3421266" y="4903755"/>
            <a:ext cx="1666488" cy="919295"/>
            <a:chOff x="3421266" y="4903755"/>
            <a:chExt cx="1666488" cy="919295"/>
          </a:xfrm>
        </p:grpSpPr>
        <p:grpSp>
          <p:nvGrpSpPr>
            <p:cNvPr id="220" name="グループ化 219"/>
            <p:cNvGrpSpPr/>
            <p:nvPr/>
          </p:nvGrpSpPr>
          <p:grpSpPr>
            <a:xfrm>
              <a:off x="3581624" y="4916660"/>
              <a:ext cx="561763" cy="360583"/>
              <a:chOff x="3661779" y="4961611"/>
              <a:chExt cx="561763" cy="360583"/>
            </a:xfrm>
          </p:grpSpPr>
          <p:sp>
            <p:nvSpPr>
              <p:cNvPr id="111" name="台形 110"/>
              <p:cNvSpPr/>
              <p:nvPr/>
            </p:nvSpPr>
            <p:spPr>
              <a:xfrm>
                <a:off x="3809104" y="5170412"/>
                <a:ext cx="289195" cy="102177"/>
              </a:xfrm>
              <a:prstGeom prst="trapezoid">
                <a:avLst>
                  <a:gd name="adj" fmla="val 5760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3" name="正方形/長方形 212"/>
              <p:cNvSpPr/>
              <p:nvPr/>
            </p:nvSpPr>
            <p:spPr>
              <a:xfrm>
                <a:off x="3686176" y="4983351"/>
                <a:ext cx="514438" cy="182901"/>
              </a:xfrm>
              <a:prstGeom prst="rect">
                <a:avLst/>
              </a:prstGeom>
              <a:pattFill prst="pct90">
                <a:fgClr>
                  <a:schemeClr val="accent1">
                    <a:lumMod val="20000"/>
                    <a:lumOff val="8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4" name="正方形/長方形 213"/>
              <p:cNvSpPr/>
              <p:nvPr/>
            </p:nvSpPr>
            <p:spPr>
              <a:xfrm>
                <a:off x="3745167" y="5090489"/>
                <a:ext cx="58784" cy="7520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6" name="正方形/長方形 215"/>
              <p:cNvSpPr/>
              <p:nvPr/>
            </p:nvSpPr>
            <p:spPr>
              <a:xfrm>
                <a:off x="4098658" y="5115785"/>
                <a:ext cx="45719"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7" name="二等辺三角形 216"/>
              <p:cNvSpPr/>
              <p:nvPr/>
            </p:nvSpPr>
            <p:spPr>
              <a:xfrm>
                <a:off x="4077993" y="5066399"/>
                <a:ext cx="87047" cy="61857"/>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7" name="直線コネクタ 46"/>
              <p:cNvCxnSpPr/>
              <p:nvPr/>
            </p:nvCxnSpPr>
            <p:spPr>
              <a:xfrm flipV="1">
                <a:off x="3803951" y="5161504"/>
                <a:ext cx="71438" cy="12342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2" name="直線コネクタ 211"/>
              <p:cNvCxnSpPr/>
              <p:nvPr/>
            </p:nvCxnSpPr>
            <p:spPr>
              <a:xfrm flipH="1" flipV="1">
                <a:off x="4042044" y="5161504"/>
                <a:ext cx="56255" cy="11797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フレーム 44"/>
              <p:cNvSpPr/>
              <p:nvPr/>
            </p:nvSpPr>
            <p:spPr>
              <a:xfrm>
                <a:off x="3661779" y="4961611"/>
                <a:ext cx="561763" cy="360583"/>
              </a:xfrm>
              <a:prstGeom prst="frame">
                <a:avLst>
                  <a:gd name="adj1" fmla="val 12500"/>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19" name="テキスト ボックス 218"/>
              <p:cNvSpPr txBox="1"/>
              <p:nvPr/>
            </p:nvSpPr>
            <p:spPr>
              <a:xfrm>
                <a:off x="3808735" y="4996895"/>
                <a:ext cx="289744" cy="261610"/>
              </a:xfrm>
              <a:prstGeom prst="rect">
                <a:avLst/>
              </a:prstGeom>
              <a:noFill/>
            </p:spPr>
            <p:txBody>
              <a:bodyPr wrap="square" rtlCol="0">
                <a:spAutoFit/>
              </a:bodyPr>
              <a:lstStyle/>
              <a:p>
                <a:pPr algn="ctr"/>
                <a:r>
                  <a:rPr kumimoji="1" lang="ja-JP" altLang="en-US" sz="1050" dirty="0"/>
                  <a:t>🚘</a:t>
                </a:r>
              </a:p>
            </p:txBody>
          </p:sp>
        </p:grpSp>
        <p:grpSp>
          <p:nvGrpSpPr>
            <p:cNvPr id="257" name="グループ化 256"/>
            <p:cNvGrpSpPr/>
            <p:nvPr/>
          </p:nvGrpSpPr>
          <p:grpSpPr>
            <a:xfrm>
              <a:off x="3421266" y="5338616"/>
              <a:ext cx="561763" cy="360583"/>
              <a:chOff x="3953304" y="5389584"/>
              <a:chExt cx="561763" cy="360583"/>
            </a:xfrm>
          </p:grpSpPr>
          <p:sp>
            <p:nvSpPr>
              <p:cNvPr id="221" name="フレーム 220"/>
              <p:cNvSpPr/>
              <p:nvPr/>
            </p:nvSpPr>
            <p:spPr>
              <a:xfrm>
                <a:off x="3953304" y="5389584"/>
                <a:ext cx="561763" cy="360583"/>
              </a:xfrm>
              <a:prstGeom prst="frame">
                <a:avLst>
                  <a:gd name="adj1" fmla="val 12500"/>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236" name="直線コネクタ 235"/>
              <p:cNvCxnSpPr/>
              <p:nvPr/>
            </p:nvCxnSpPr>
            <p:spPr>
              <a:xfrm flipH="1">
                <a:off x="4233863" y="5450564"/>
                <a:ext cx="2358" cy="17633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0" name="直線コネクタ 239"/>
              <p:cNvCxnSpPr/>
              <p:nvPr/>
            </p:nvCxnSpPr>
            <p:spPr>
              <a:xfrm flipV="1">
                <a:off x="4231481" y="5500688"/>
                <a:ext cx="235744" cy="12620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234" name="図 233"/>
              <p:cNvPicPr>
                <a:picLocks noChangeAspect="1"/>
              </p:cNvPicPr>
              <p:nvPr/>
            </p:nvPicPr>
            <p:blipFill>
              <a:blip r:embed="rId2"/>
              <a:stretch>
                <a:fillRect/>
              </a:stretch>
            </p:blipFill>
            <p:spPr>
              <a:xfrm>
                <a:off x="4293178" y="5467977"/>
                <a:ext cx="122702" cy="170163"/>
              </a:xfrm>
              <a:prstGeom prst="rect">
                <a:avLst/>
              </a:prstGeom>
            </p:spPr>
          </p:pic>
          <p:cxnSp>
            <p:nvCxnSpPr>
              <p:cNvPr id="248" name="直線コネクタ 247"/>
              <p:cNvCxnSpPr/>
              <p:nvPr/>
            </p:nvCxnSpPr>
            <p:spPr>
              <a:xfrm flipH="1" flipV="1">
                <a:off x="4007645" y="5505450"/>
                <a:ext cx="226218" cy="12144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253" name="図 252"/>
              <p:cNvPicPr>
                <a:picLocks noChangeAspect="1"/>
              </p:cNvPicPr>
              <p:nvPr/>
            </p:nvPicPr>
            <p:blipFill>
              <a:blip r:embed="rId3"/>
              <a:stretch>
                <a:fillRect/>
              </a:stretch>
            </p:blipFill>
            <p:spPr>
              <a:xfrm>
                <a:off x="4072920" y="5482164"/>
                <a:ext cx="109598" cy="171107"/>
              </a:xfrm>
              <a:prstGeom prst="rect">
                <a:avLst/>
              </a:prstGeom>
            </p:spPr>
          </p:pic>
        </p:grpSp>
        <p:grpSp>
          <p:nvGrpSpPr>
            <p:cNvPr id="258" name="グループ化 257"/>
            <p:cNvGrpSpPr/>
            <p:nvPr/>
          </p:nvGrpSpPr>
          <p:grpSpPr>
            <a:xfrm>
              <a:off x="4197496" y="4939810"/>
              <a:ext cx="339778" cy="883240"/>
              <a:chOff x="1433955" y="4094459"/>
              <a:chExt cx="339778" cy="883240"/>
            </a:xfrm>
          </p:grpSpPr>
          <p:sp>
            <p:nvSpPr>
              <p:cNvPr id="259" name="楕円 258"/>
              <p:cNvSpPr/>
              <p:nvPr/>
            </p:nvSpPr>
            <p:spPr>
              <a:xfrm rot="20784587">
                <a:off x="1578424" y="4094459"/>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0" name="角丸四角形 259"/>
              <p:cNvSpPr/>
              <p:nvPr/>
            </p:nvSpPr>
            <p:spPr>
              <a:xfrm rot="17069431">
                <a:off x="1469834" y="4346873"/>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1" name="フローチャート: 端子 260"/>
              <p:cNvSpPr/>
              <p:nvPr/>
            </p:nvSpPr>
            <p:spPr>
              <a:xfrm rot="6619802">
                <a:off x="1627594" y="4522933"/>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2" name="フローチャート: 端子 261"/>
              <p:cNvSpPr/>
              <p:nvPr/>
            </p:nvSpPr>
            <p:spPr>
              <a:xfrm rot="15097273">
                <a:off x="1630479" y="4364165"/>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3" name="フローチャート: 端子 262"/>
              <p:cNvSpPr/>
              <p:nvPr/>
            </p:nvSpPr>
            <p:spPr>
              <a:xfrm rot="6434962">
                <a:off x="1386407" y="4309637"/>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4" name="フローチャート: 端子 263"/>
              <p:cNvSpPr/>
              <p:nvPr/>
            </p:nvSpPr>
            <p:spPr>
              <a:xfrm rot="15158070">
                <a:off x="1600697" y="4834445"/>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5" name="フローチャート: 端子 264"/>
              <p:cNvSpPr/>
              <p:nvPr/>
            </p:nvSpPr>
            <p:spPr>
              <a:xfrm rot="15276847">
                <a:off x="1563314" y="469667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6" name="角丸四角形 265"/>
              <p:cNvSpPr/>
              <p:nvPr/>
            </p:nvSpPr>
            <p:spPr>
              <a:xfrm rot="15791415">
                <a:off x="1539313" y="4525250"/>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7" name="フローチャート: 端子 266"/>
              <p:cNvSpPr/>
              <p:nvPr/>
            </p:nvSpPr>
            <p:spPr>
              <a:xfrm rot="5602072">
                <a:off x="1453613" y="4702858"/>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8" name="フローチャート: 端子 267"/>
              <p:cNvSpPr/>
              <p:nvPr/>
            </p:nvSpPr>
            <p:spPr>
              <a:xfrm rot="20400507">
                <a:off x="1433955" y="4362408"/>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9" name="フローチャート: 端子 268"/>
              <p:cNvSpPr/>
              <p:nvPr/>
            </p:nvSpPr>
            <p:spPr>
              <a:xfrm rot="15617556">
                <a:off x="1460168" y="4832517"/>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70" name="円形吹き出し 269"/>
            <p:cNvSpPr/>
            <p:nvPr/>
          </p:nvSpPr>
          <p:spPr>
            <a:xfrm>
              <a:off x="4575549" y="4903755"/>
              <a:ext cx="384255" cy="220205"/>
            </a:xfrm>
            <a:prstGeom prst="wedgeEllipseCallout">
              <a:avLst>
                <a:gd name="adj1" fmla="val -52231"/>
                <a:gd name="adj2" fmla="val 625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1" name="円形吹き出し 270"/>
            <p:cNvSpPr/>
            <p:nvPr/>
          </p:nvSpPr>
          <p:spPr>
            <a:xfrm>
              <a:off x="4614533" y="5182428"/>
              <a:ext cx="384255" cy="220205"/>
            </a:xfrm>
            <a:prstGeom prst="wedgeEllipseCallout">
              <a:avLst>
                <a:gd name="adj1" fmla="val -67104"/>
                <a:gd name="adj2" fmla="val -4131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2" name="テキスト ボックス 271"/>
            <p:cNvSpPr txBox="1"/>
            <p:nvPr/>
          </p:nvSpPr>
          <p:spPr>
            <a:xfrm>
              <a:off x="4498727" y="4928805"/>
              <a:ext cx="548101" cy="200055"/>
            </a:xfrm>
            <a:prstGeom prst="rect">
              <a:avLst/>
            </a:prstGeom>
            <a:noFill/>
          </p:spPr>
          <p:txBody>
            <a:bodyPr wrap="square" rtlCol="0">
              <a:spAutoFit/>
            </a:bodyPr>
            <a:lstStyle/>
            <a:p>
              <a:pPr algn="ctr"/>
              <a:r>
                <a:rPr kumimoji="1" lang="ja-JP" altLang="en-US" sz="700" dirty="0"/>
                <a:t>危険性</a:t>
              </a:r>
            </a:p>
          </p:txBody>
        </p:sp>
        <p:sp>
          <p:nvSpPr>
            <p:cNvPr id="273" name="テキスト ボックス 272"/>
            <p:cNvSpPr txBox="1"/>
            <p:nvPr/>
          </p:nvSpPr>
          <p:spPr>
            <a:xfrm>
              <a:off x="4539653" y="5204982"/>
              <a:ext cx="548101" cy="200055"/>
            </a:xfrm>
            <a:prstGeom prst="rect">
              <a:avLst/>
            </a:prstGeom>
            <a:noFill/>
          </p:spPr>
          <p:txBody>
            <a:bodyPr wrap="square" rtlCol="0">
              <a:spAutoFit/>
            </a:bodyPr>
            <a:lstStyle/>
            <a:p>
              <a:pPr algn="ctr"/>
              <a:r>
                <a:rPr kumimoji="1" lang="ja-JP" altLang="en-US" sz="700" dirty="0"/>
                <a:t>防止</a:t>
              </a:r>
            </a:p>
          </p:txBody>
        </p:sp>
      </p:grpSp>
      <p:sp>
        <p:nvSpPr>
          <p:cNvPr id="275" name="角丸四角形吹き出し 274"/>
          <p:cNvSpPr/>
          <p:nvPr/>
        </p:nvSpPr>
        <p:spPr>
          <a:xfrm>
            <a:off x="343316" y="4902851"/>
            <a:ext cx="2762454" cy="627255"/>
          </a:xfrm>
          <a:prstGeom prst="wedgeRoundRectCallout">
            <a:avLst>
              <a:gd name="adj1" fmla="val 58678"/>
              <a:gd name="adj2" fmla="val 26871"/>
              <a:gd name="adj3" fmla="val 1666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6" name="テキスト ボックス 275"/>
          <p:cNvSpPr txBox="1"/>
          <p:nvPr/>
        </p:nvSpPr>
        <p:spPr>
          <a:xfrm>
            <a:off x="373294" y="4885329"/>
            <a:ext cx="2693197" cy="646331"/>
          </a:xfrm>
          <a:prstGeom prst="rect">
            <a:avLst/>
          </a:prstGeom>
          <a:noFill/>
        </p:spPr>
        <p:txBody>
          <a:bodyPr wrap="square" rtlCol="0">
            <a:spAutoFit/>
          </a:bodyPr>
          <a:lstStyle/>
          <a:p>
            <a:r>
              <a:rPr kumimoji="1" lang="ja-JP" altLang="en-US" sz="1200" dirty="0"/>
              <a:t>イラストシート、写真等を使って、危険性を予知し、防止対策を立てる訓練をしましょう。</a:t>
            </a:r>
          </a:p>
        </p:txBody>
      </p:sp>
      <p:grpSp>
        <p:nvGrpSpPr>
          <p:cNvPr id="288" name="グループ化 287"/>
          <p:cNvGrpSpPr/>
          <p:nvPr/>
        </p:nvGrpSpPr>
        <p:grpSpPr>
          <a:xfrm>
            <a:off x="863400" y="5794583"/>
            <a:ext cx="649275" cy="881515"/>
            <a:chOff x="4124348" y="2438561"/>
            <a:chExt cx="649275" cy="881515"/>
          </a:xfrm>
        </p:grpSpPr>
        <p:sp>
          <p:nvSpPr>
            <p:cNvPr id="277" name="楕円 276"/>
            <p:cNvSpPr/>
            <p:nvPr/>
          </p:nvSpPr>
          <p:spPr>
            <a:xfrm rot="20784587">
              <a:off x="4269806" y="2438561"/>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8" name="角丸四角形 277"/>
            <p:cNvSpPr/>
            <p:nvPr/>
          </p:nvSpPr>
          <p:spPr>
            <a:xfrm rot="15215722">
              <a:off x="4271319" y="2675129"/>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9" name="フローチャート: 端子 278"/>
            <p:cNvSpPr/>
            <p:nvPr/>
          </p:nvSpPr>
          <p:spPr>
            <a:xfrm rot="2833852">
              <a:off x="4543591" y="2655896"/>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0" name="フローチャート: 端子 279"/>
            <p:cNvSpPr/>
            <p:nvPr/>
          </p:nvSpPr>
          <p:spPr>
            <a:xfrm rot="10393414">
              <a:off x="4428322" y="2604622"/>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1" name="フローチャート: 端子 280"/>
            <p:cNvSpPr/>
            <p:nvPr/>
          </p:nvSpPr>
          <p:spPr>
            <a:xfrm rot="8950035">
              <a:off x="4124348" y="2798357"/>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2" name="フローチャート: 端子 281"/>
            <p:cNvSpPr/>
            <p:nvPr/>
          </p:nvSpPr>
          <p:spPr>
            <a:xfrm rot="13354488">
              <a:off x="4566647" y="3190369"/>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3" name="フローチャート: 端子 282"/>
            <p:cNvSpPr/>
            <p:nvPr/>
          </p:nvSpPr>
          <p:spPr>
            <a:xfrm rot="14714343">
              <a:off x="4473151" y="3057075"/>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4" name="角丸四角形 283"/>
            <p:cNvSpPr/>
            <p:nvPr/>
          </p:nvSpPr>
          <p:spPr>
            <a:xfrm rot="15862233">
              <a:off x="4423286" y="2863569"/>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5" name="フローチャート: 端子 284"/>
            <p:cNvSpPr/>
            <p:nvPr/>
          </p:nvSpPr>
          <p:spPr>
            <a:xfrm rot="6568239">
              <a:off x="4324186" y="3031503"/>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6" name="フローチャート: 端子 285"/>
            <p:cNvSpPr/>
            <p:nvPr/>
          </p:nvSpPr>
          <p:spPr>
            <a:xfrm rot="18089139">
              <a:off x="4221854" y="2694041"/>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7" name="フローチャート: 端子 286"/>
            <p:cNvSpPr/>
            <p:nvPr/>
          </p:nvSpPr>
          <p:spPr>
            <a:xfrm rot="16789055">
              <a:off x="4283098" y="3176822"/>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89" name="角丸四角形吹き出し 288"/>
          <p:cNvSpPr/>
          <p:nvPr/>
        </p:nvSpPr>
        <p:spPr>
          <a:xfrm>
            <a:off x="54883" y="5661660"/>
            <a:ext cx="863502" cy="287050"/>
          </a:xfrm>
          <a:prstGeom prst="wedgeRoundRectCallout">
            <a:avLst>
              <a:gd name="adj1" fmla="val 53222"/>
              <a:gd name="adj2" fmla="val 86391"/>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0" name="テキスト ボックス 289"/>
          <p:cNvSpPr txBox="1"/>
          <p:nvPr/>
        </p:nvSpPr>
        <p:spPr>
          <a:xfrm>
            <a:off x="94071" y="5707106"/>
            <a:ext cx="751318" cy="215444"/>
          </a:xfrm>
          <a:prstGeom prst="rect">
            <a:avLst/>
          </a:prstGeom>
          <a:noFill/>
        </p:spPr>
        <p:txBody>
          <a:bodyPr wrap="square" rtlCol="0">
            <a:spAutoFit/>
          </a:bodyPr>
          <a:lstStyle/>
          <a:p>
            <a:r>
              <a:rPr kumimoji="1" lang="ja-JP" altLang="en-US" sz="800" dirty="0"/>
              <a:t>小さい歩幅</a:t>
            </a:r>
          </a:p>
        </p:txBody>
      </p:sp>
      <p:sp>
        <p:nvSpPr>
          <p:cNvPr id="291" name="角丸四角形吹き出し 290"/>
          <p:cNvSpPr/>
          <p:nvPr/>
        </p:nvSpPr>
        <p:spPr>
          <a:xfrm>
            <a:off x="66077" y="6319568"/>
            <a:ext cx="822741" cy="404399"/>
          </a:xfrm>
          <a:prstGeom prst="wedgeRoundRectCallout">
            <a:avLst>
              <a:gd name="adj1" fmla="val 55424"/>
              <a:gd name="adj2" fmla="val -93351"/>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2" name="テキスト ボックス 291"/>
          <p:cNvSpPr txBox="1"/>
          <p:nvPr/>
        </p:nvSpPr>
        <p:spPr>
          <a:xfrm>
            <a:off x="59531" y="6359033"/>
            <a:ext cx="832005" cy="338554"/>
          </a:xfrm>
          <a:prstGeom prst="rect">
            <a:avLst/>
          </a:prstGeom>
          <a:noFill/>
        </p:spPr>
        <p:txBody>
          <a:bodyPr wrap="square" rtlCol="0">
            <a:spAutoFit/>
          </a:bodyPr>
          <a:lstStyle/>
          <a:p>
            <a:r>
              <a:rPr kumimoji="1" lang="ja-JP" altLang="en-US" sz="800" dirty="0"/>
              <a:t>左右の足幅を少し開ける</a:t>
            </a:r>
          </a:p>
        </p:txBody>
      </p:sp>
      <p:sp>
        <p:nvSpPr>
          <p:cNvPr id="293" name="角丸四角形吹き出し 292"/>
          <p:cNvSpPr/>
          <p:nvPr/>
        </p:nvSpPr>
        <p:spPr>
          <a:xfrm>
            <a:off x="1463797" y="5674729"/>
            <a:ext cx="863502" cy="375703"/>
          </a:xfrm>
          <a:prstGeom prst="wedgeRoundRectCallout">
            <a:avLst>
              <a:gd name="adj1" fmla="val -65027"/>
              <a:gd name="adj2" fmla="val 15255"/>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4" name="テキスト ボックス 293"/>
          <p:cNvSpPr txBox="1"/>
          <p:nvPr/>
        </p:nvSpPr>
        <p:spPr>
          <a:xfrm>
            <a:off x="1475433" y="5702041"/>
            <a:ext cx="832005" cy="338554"/>
          </a:xfrm>
          <a:prstGeom prst="rect">
            <a:avLst/>
          </a:prstGeom>
          <a:noFill/>
        </p:spPr>
        <p:txBody>
          <a:bodyPr wrap="square" rtlCol="0">
            <a:spAutoFit/>
          </a:bodyPr>
          <a:lstStyle/>
          <a:p>
            <a:r>
              <a:rPr kumimoji="1" lang="ja-JP" altLang="en-US" sz="800" dirty="0"/>
              <a:t>靴裏面全体を</a:t>
            </a:r>
            <a:endParaRPr kumimoji="1" lang="en-US" altLang="ja-JP" sz="800" dirty="0"/>
          </a:p>
          <a:p>
            <a:r>
              <a:rPr kumimoji="1" lang="ja-JP" altLang="en-US" sz="800" dirty="0"/>
              <a:t>路面に付ける</a:t>
            </a:r>
          </a:p>
        </p:txBody>
      </p:sp>
      <p:sp>
        <p:nvSpPr>
          <p:cNvPr id="295" name="角丸四角形吹き出し 294"/>
          <p:cNvSpPr/>
          <p:nvPr/>
        </p:nvSpPr>
        <p:spPr>
          <a:xfrm>
            <a:off x="1445323" y="6241260"/>
            <a:ext cx="713142" cy="349824"/>
          </a:xfrm>
          <a:prstGeom prst="wedgeRoundRectCallout">
            <a:avLst>
              <a:gd name="adj1" fmla="val -44730"/>
              <a:gd name="adj2" fmla="val -94121"/>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6" name="テキスト ボックス 295"/>
          <p:cNvSpPr txBox="1"/>
          <p:nvPr/>
        </p:nvSpPr>
        <p:spPr>
          <a:xfrm>
            <a:off x="1509871" y="6246895"/>
            <a:ext cx="655399" cy="338554"/>
          </a:xfrm>
          <a:prstGeom prst="rect">
            <a:avLst/>
          </a:prstGeom>
          <a:noFill/>
        </p:spPr>
        <p:txBody>
          <a:bodyPr wrap="square" rtlCol="0">
            <a:spAutoFit/>
          </a:bodyPr>
          <a:lstStyle/>
          <a:p>
            <a:r>
              <a:rPr kumimoji="1" lang="ja-JP" altLang="en-US" sz="800" dirty="0"/>
              <a:t>急がず、</a:t>
            </a:r>
            <a:endParaRPr kumimoji="1" lang="en-US" altLang="ja-JP" sz="800" dirty="0"/>
          </a:p>
          <a:p>
            <a:r>
              <a:rPr kumimoji="1" lang="ja-JP" altLang="en-US" sz="800" dirty="0"/>
              <a:t>焦らず</a:t>
            </a:r>
          </a:p>
        </p:txBody>
      </p:sp>
      <p:sp>
        <p:nvSpPr>
          <p:cNvPr id="297" name="テキスト ボックス 296"/>
          <p:cNvSpPr txBox="1"/>
          <p:nvPr/>
        </p:nvSpPr>
        <p:spPr>
          <a:xfrm>
            <a:off x="2007732" y="6374014"/>
            <a:ext cx="617582" cy="369332"/>
          </a:xfrm>
          <a:prstGeom prst="rect">
            <a:avLst/>
          </a:prstGeom>
          <a:noFill/>
        </p:spPr>
        <p:txBody>
          <a:bodyPr wrap="square" rtlCol="0">
            <a:spAutoFit/>
          </a:bodyPr>
          <a:lstStyle/>
          <a:p>
            <a:pPr algn="ctr"/>
            <a:r>
              <a:rPr kumimoji="1" lang="ja-JP" altLang="en-US" b="1" dirty="0">
                <a:solidFill>
                  <a:schemeClr val="accent1"/>
                </a:solidFill>
                <a:latin typeface="ＭＳ ゴシック" panose="020B0609070205080204" pitchFamily="49" charset="-128"/>
                <a:ea typeface="ＭＳ ゴシック" panose="020B0609070205080204" pitchFamily="49" charset="-128"/>
              </a:rPr>
              <a:t>⛄</a:t>
            </a:r>
          </a:p>
        </p:txBody>
      </p:sp>
      <p:sp>
        <p:nvSpPr>
          <p:cNvPr id="298" name="角丸四角形吹き出し 297"/>
          <p:cNvSpPr/>
          <p:nvPr/>
        </p:nvSpPr>
        <p:spPr>
          <a:xfrm>
            <a:off x="2432727" y="5900528"/>
            <a:ext cx="2762454" cy="694667"/>
          </a:xfrm>
          <a:prstGeom prst="wedgeRoundRectCallout">
            <a:avLst>
              <a:gd name="adj1" fmla="val -59106"/>
              <a:gd name="adj2" fmla="val 23227"/>
              <a:gd name="adj3" fmla="val 1666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9" name="テキスト ボックス 298"/>
          <p:cNvSpPr txBox="1"/>
          <p:nvPr/>
        </p:nvSpPr>
        <p:spPr>
          <a:xfrm>
            <a:off x="2475892" y="5945334"/>
            <a:ext cx="2693197" cy="646331"/>
          </a:xfrm>
          <a:prstGeom prst="rect">
            <a:avLst/>
          </a:prstGeom>
          <a:noFill/>
        </p:spPr>
        <p:txBody>
          <a:bodyPr wrap="square" rtlCol="0">
            <a:spAutoFit/>
          </a:bodyPr>
          <a:lstStyle/>
          <a:p>
            <a:r>
              <a:rPr kumimoji="1" lang="ja-JP" altLang="en-US" sz="1200" dirty="0"/>
              <a:t>特に冬季は、凍結した地面での滑り防止のため、歩き方や靴選びを注意しましょう。</a:t>
            </a:r>
          </a:p>
        </p:txBody>
      </p:sp>
      <p:sp>
        <p:nvSpPr>
          <p:cNvPr id="300" name="テキスト ボックス 299"/>
          <p:cNvSpPr txBox="1"/>
          <p:nvPr/>
        </p:nvSpPr>
        <p:spPr>
          <a:xfrm>
            <a:off x="5461849" y="3835541"/>
            <a:ext cx="4280054" cy="461665"/>
          </a:xfrm>
          <a:prstGeom prst="rect">
            <a:avLst/>
          </a:prstGeom>
          <a:noFill/>
        </p:spPr>
        <p:txBody>
          <a:bodyPr wrap="square" rtlCol="0">
            <a:spAutoFit/>
          </a:bodyPr>
          <a:lstStyle/>
          <a:p>
            <a:r>
              <a:rPr kumimoji="1" lang="ja-JP" altLang="en-US" sz="1200" dirty="0"/>
              <a:t>交通安全情報マップの作成に当たって、労働者からのヒヤリハット事例の報告を踏まえて、随時改定を行っていった。</a:t>
            </a:r>
          </a:p>
        </p:txBody>
      </p:sp>
      <p:grpSp>
        <p:nvGrpSpPr>
          <p:cNvPr id="301" name="グループ化 300"/>
          <p:cNvGrpSpPr/>
          <p:nvPr/>
        </p:nvGrpSpPr>
        <p:grpSpPr>
          <a:xfrm>
            <a:off x="5493413" y="5775701"/>
            <a:ext cx="1197982" cy="831399"/>
            <a:chOff x="404481" y="3930724"/>
            <a:chExt cx="1197982" cy="831399"/>
          </a:xfrm>
        </p:grpSpPr>
        <p:sp>
          <p:nvSpPr>
            <p:cNvPr id="302" name="メモ 301"/>
            <p:cNvSpPr/>
            <p:nvPr/>
          </p:nvSpPr>
          <p:spPr>
            <a:xfrm>
              <a:off x="404481" y="3938257"/>
              <a:ext cx="1197982" cy="823866"/>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03" name="直線コネクタ 302"/>
            <p:cNvCxnSpPr/>
            <p:nvPr/>
          </p:nvCxnSpPr>
          <p:spPr>
            <a:xfrm>
              <a:off x="888818" y="4131397"/>
              <a:ext cx="0" cy="46172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4" name="直線コネクタ 303"/>
            <p:cNvCxnSpPr/>
            <p:nvPr/>
          </p:nvCxnSpPr>
          <p:spPr>
            <a:xfrm>
              <a:off x="689489" y="4131397"/>
              <a:ext cx="0" cy="46172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5" name="直線コネクタ 304"/>
            <p:cNvCxnSpPr/>
            <p:nvPr/>
          </p:nvCxnSpPr>
          <p:spPr>
            <a:xfrm>
              <a:off x="1003472" y="4131396"/>
              <a:ext cx="0" cy="461727"/>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6" name="直線コネクタ 305"/>
            <p:cNvCxnSpPr/>
            <p:nvPr/>
          </p:nvCxnSpPr>
          <p:spPr>
            <a:xfrm>
              <a:off x="699323" y="4143467"/>
              <a:ext cx="64751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7" name="直線コネクタ 306"/>
            <p:cNvCxnSpPr/>
            <p:nvPr/>
          </p:nvCxnSpPr>
          <p:spPr>
            <a:xfrm>
              <a:off x="783272" y="4036146"/>
              <a:ext cx="0" cy="461727"/>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8" name="直線コネクタ 307"/>
            <p:cNvCxnSpPr/>
            <p:nvPr/>
          </p:nvCxnSpPr>
          <p:spPr>
            <a:xfrm>
              <a:off x="689489" y="4257576"/>
              <a:ext cx="540704"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9" name="直線コネクタ 308"/>
            <p:cNvCxnSpPr/>
            <p:nvPr/>
          </p:nvCxnSpPr>
          <p:spPr>
            <a:xfrm>
              <a:off x="1116663" y="4217121"/>
              <a:ext cx="0" cy="461727"/>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0" name="直線コネクタ 309"/>
            <p:cNvCxnSpPr/>
            <p:nvPr/>
          </p:nvCxnSpPr>
          <p:spPr>
            <a:xfrm flipH="1">
              <a:off x="1346838" y="3986257"/>
              <a:ext cx="3689" cy="69259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1" name="直線コネクタ 310"/>
            <p:cNvCxnSpPr/>
            <p:nvPr/>
          </p:nvCxnSpPr>
          <p:spPr>
            <a:xfrm>
              <a:off x="466398" y="4405404"/>
              <a:ext cx="64751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2" name="直線コネクタ 311"/>
            <p:cNvCxnSpPr/>
            <p:nvPr/>
          </p:nvCxnSpPr>
          <p:spPr>
            <a:xfrm>
              <a:off x="880517" y="4538564"/>
              <a:ext cx="540704"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13" name="正方形/長方形 312"/>
            <p:cNvSpPr/>
            <p:nvPr/>
          </p:nvSpPr>
          <p:spPr>
            <a:xfrm>
              <a:off x="1150869" y="4332552"/>
              <a:ext cx="164353" cy="16532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4" name="正方形/長方形 313"/>
            <p:cNvSpPr/>
            <p:nvPr/>
          </p:nvSpPr>
          <p:spPr>
            <a:xfrm>
              <a:off x="493520" y="4440907"/>
              <a:ext cx="164353" cy="16532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5" name="正方形/長方形 314"/>
            <p:cNvSpPr/>
            <p:nvPr/>
          </p:nvSpPr>
          <p:spPr>
            <a:xfrm>
              <a:off x="593872" y="4297206"/>
              <a:ext cx="73929" cy="8396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6" name="正方形/長方形 315"/>
            <p:cNvSpPr/>
            <p:nvPr/>
          </p:nvSpPr>
          <p:spPr>
            <a:xfrm>
              <a:off x="750953" y="4511503"/>
              <a:ext cx="73929" cy="8396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7" name="楕円 316"/>
            <p:cNvSpPr/>
            <p:nvPr/>
          </p:nvSpPr>
          <p:spPr>
            <a:xfrm rot="18585069">
              <a:off x="1371094" y="4144556"/>
              <a:ext cx="223197" cy="147828"/>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8" name="楕円 317"/>
            <p:cNvSpPr/>
            <p:nvPr/>
          </p:nvSpPr>
          <p:spPr>
            <a:xfrm rot="17188539">
              <a:off x="1345680" y="4258637"/>
              <a:ext cx="223197" cy="147828"/>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9" name="円形吹き出し 318"/>
            <p:cNvSpPr/>
            <p:nvPr/>
          </p:nvSpPr>
          <p:spPr>
            <a:xfrm>
              <a:off x="782027" y="4171002"/>
              <a:ext cx="96937" cy="53004"/>
            </a:xfrm>
            <a:prstGeom prst="wedgeEllipseCallout">
              <a:avLst>
                <a:gd name="adj1" fmla="val -37209"/>
                <a:gd name="adj2" fmla="val 104432"/>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0" name="円形吹き出し 319"/>
            <p:cNvSpPr/>
            <p:nvPr/>
          </p:nvSpPr>
          <p:spPr>
            <a:xfrm>
              <a:off x="1343151" y="4077775"/>
              <a:ext cx="96937" cy="53004"/>
            </a:xfrm>
            <a:prstGeom prst="wedgeEllipseCallout">
              <a:avLst>
                <a:gd name="adj1" fmla="val -37209"/>
                <a:gd name="adj2" fmla="val 104432"/>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1" name="円形吹き出し 320"/>
            <p:cNvSpPr/>
            <p:nvPr/>
          </p:nvSpPr>
          <p:spPr>
            <a:xfrm>
              <a:off x="1109018" y="4458499"/>
              <a:ext cx="96937" cy="53004"/>
            </a:xfrm>
            <a:prstGeom prst="wedgeEllipseCallout">
              <a:avLst>
                <a:gd name="adj1" fmla="val -37209"/>
                <a:gd name="adj2" fmla="val 104432"/>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2" name="テキスト ボックス 321"/>
            <p:cNvSpPr txBox="1"/>
            <p:nvPr/>
          </p:nvSpPr>
          <p:spPr>
            <a:xfrm>
              <a:off x="744059" y="3930724"/>
              <a:ext cx="532337" cy="200055"/>
            </a:xfrm>
            <a:prstGeom prst="rect">
              <a:avLst/>
            </a:prstGeom>
            <a:noFill/>
          </p:spPr>
          <p:txBody>
            <a:bodyPr wrap="square" rtlCol="0">
              <a:spAutoFit/>
            </a:bodyPr>
            <a:lstStyle/>
            <a:p>
              <a:pPr algn="ctr"/>
              <a:r>
                <a:rPr kumimoji="1" lang="en-US" altLang="ja-JP" sz="700" b="1" dirty="0"/>
                <a:t>M A P</a:t>
              </a:r>
              <a:endParaRPr kumimoji="1" lang="ja-JP" altLang="en-US" sz="700" b="1" dirty="0"/>
            </a:p>
          </p:txBody>
        </p:sp>
      </p:grpSp>
      <p:grpSp>
        <p:nvGrpSpPr>
          <p:cNvPr id="324" name="グループ化 323"/>
          <p:cNvGrpSpPr/>
          <p:nvPr/>
        </p:nvGrpSpPr>
        <p:grpSpPr>
          <a:xfrm>
            <a:off x="8930975" y="5545065"/>
            <a:ext cx="339778" cy="883240"/>
            <a:chOff x="1433955" y="4094459"/>
            <a:chExt cx="339778" cy="883240"/>
          </a:xfrm>
        </p:grpSpPr>
        <p:sp>
          <p:nvSpPr>
            <p:cNvPr id="325" name="楕円 324"/>
            <p:cNvSpPr/>
            <p:nvPr/>
          </p:nvSpPr>
          <p:spPr>
            <a:xfrm rot="20784587">
              <a:off x="1578424" y="4094459"/>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6" name="角丸四角形 325"/>
            <p:cNvSpPr/>
            <p:nvPr/>
          </p:nvSpPr>
          <p:spPr>
            <a:xfrm rot="17069431">
              <a:off x="1469834" y="4346873"/>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7" name="フローチャート: 端子 326"/>
            <p:cNvSpPr/>
            <p:nvPr/>
          </p:nvSpPr>
          <p:spPr>
            <a:xfrm rot="6619802">
              <a:off x="1627594" y="4522933"/>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8" name="フローチャート: 端子 327"/>
            <p:cNvSpPr/>
            <p:nvPr/>
          </p:nvSpPr>
          <p:spPr>
            <a:xfrm rot="15097273">
              <a:off x="1630479" y="4364165"/>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9" name="フローチャート: 端子 328"/>
            <p:cNvSpPr/>
            <p:nvPr/>
          </p:nvSpPr>
          <p:spPr>
            <a:xfrm rot="6434962">
              <a:off x="1386407" y="4309637"/>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0" name="フローチャート: 端子 329"/>
            <p:cNvSpPr/>
            <p:nvPr/>
          </p:nvSpPr>
          <p:spPr>
            <a:xfrm rot="15158070">
              <a:off x="1600697" y="4834445"/>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1" name="フローチャート: 端子 330"/>
            <p:cNvSpPr/>
            <p:nvPr/>
          </p:nvSpPr>
          <p:spPr>
            <a:xfrm rot="15276847">
              <a:off x="1563314" y="469667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2" name="角丸四角形 331"/>
            <p:cNvSpPr/>
            <p:nvPr/>
          </p:nvSpPr>
          <p:spPr>
            <a:xfrm rot="15791415">
              <a:off x="1539313" y="4525250"/>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3" name="フローチャート: 端子 332"/>
            <p:cNvSpPr/>
            <p:nvPr/>
          </p:nvSpPr>
          <p:spPr>
            <a:xfrm rot="5602072">
              <a:off x="1453613" y="4702858"/>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4" name="フローチャート: 端子 333"/>
            <p:cNvSpPr/>
            <p:nvPr/>
          </p:nvSpPr>
          <p:spPr>
            <a:xfrm rot="20400507">
              <a:off x="1433955" y="4362408"/>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5" name="フローチャート: 端子 334"/>
            <p:cNvSpPr/>
            <p:nvPr/>
          </p:nvSpPr>
          <p:spPr>
            <a:xfrm rot="15617556">
              <a:off x="1460168" y="4832517"/>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36" name="雲形吹き出し 335"/>
          <p:cNvSpPr/>
          <p:nvPr/>
        </p:nvSpPr>
        <p:spPr>
          <a:xfrm>
            <a:off x="6617144" y="4311626"/>
            <a:ext cx="1901676" cy="1923829"/>
          </a:xfrm>
          <a:prstGeom prst="cloudCallout">
            <a:avLst>
              <a:gd name="adj1" fmla="val 74182"/>
              <a:gd name="adj2" fmla="val 12622"/>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8" name="テキスト ボックス 337"/>
          <p:cNvSpPr txBox="1"/>
          <p:nvPr/>
        </p:nvSpPr>
        <p:spPr>
          <a:xfrm>
            <a:off x="8732995" y="4639425"/>
            <a:ext cx="813421" cy="707886"/>
          </a:xfrm>
          <a:prstGeom prst="rect">
            <a:avLst/>
          </a:prstGeom>
          <a:noFill/>
        </p:spPr>
        <p:txBody>
          <a:bodyPr wrap="square" rtlCol="0">
            <a:spAutoFit/>
          </a:bodyPr>
          <a:lstStyle/>
          <a:p>
            <a:r>
              <a:rPr kumimoji="1" lang="ja-JP" altLang="en-US" sz="800" dirty="0"/>
              <a:t>この前の</a:t>
            </a:r>
            <a:endParaRPr kumimoji="1" lang="en-US" altLang="ja-JP" sz="800" dirty="0"/>
          </a:p>
          <a:p>
            <a:r>
              <a:rPr kumimoji="1" lang="ja-JP" altLang="en-US" sz="800" dirty="0"/>
              <a:t>配達作業時にヒヤリハット</a:t>
            </a:r>
            <a:endParaRPr kumimoji="1" lang="en-US" altLang="ja-JP" sz="800" dirty="0"/>
          </a:p>
          <a:p>
            <a:r>
              <a:rPr kumimoji="1" lang="ja-JP" altLang="en-US" sz="800" dirty="0"/>
              <a:t>事例が</a:t>
            </a:r>
            <a:endParaRPr kumimoji="1" lang="en-US" altLang="ja-JP" sz="800" dirty="0"/>
          </a:p>
          <a:p>
            <a:r>
              <a:rPr kumimoji="1" lang="ja-JP" altLang="en-US" sz="800" dirty="0"/>
              <a:t>ありました</a:t>
            </a:r>
          </a:p>
        </p:txBody>
      </p:sp>
      <p:cxnSp>
        <p:nvCxnSpPr>
          <p:cNvPr id="340" name="直線コネクタ 339"/>
          <p:cNvCxnSpPr/>
          <p:nvPr/>
        </p:nvCxnSpPr>
        <p:spPr>
          <a:xfrm>
            <a:off x="8596567" y="4687688"/>
            <a:ext cx="241753" cy="72036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1" name="直線コネクタ 340"/>
          <p:cNvCxnSpPr/>
          <p:nvPr/>
        </p:nvCxnSpPr>
        <p:spPr>
          <a:xfrm flipH="1">
            <a:off x="9397878" y="4624900"/>
            <a:ext cx="229548" cy="81969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345" name="屈折矢印 344"/>
          <p:cNvSpPr/>
          <p:nvPr/>
        </p:nvSpPr>
        <p:spPr>
          <a:xfrm rot="10800000">
            <a:off x="5880409" y="5182428"/>
            <a:ext cx="718861" cy="548572"/>
          </a:xfrm>
          <a:prstGeom prst="bentUpArrow">
            <a:avLst>
              <a:gd name="adj1" fmla="val 13313"/>
              <a:gd name="adj2" fmla="val 22222"/>
              <a:gd name="adj3" fmla="val 22222"/>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6" name="円形吹き出し 345"/>
          <p:cNvSpPr/>
          <p:nvPr/>
        </p:nvSpPr>
        <p:spPr>
          <a:xfrm>
            <a:off x="5656074" y="4702996"/>
            <a:ext cx="558953" cy="342600"/>
          </a:xfrm>
          <a:prstGeom prst="wedgeEllipseCallout">
            <a:avLst>
              <a:gd name="adj1" fmla="val 20065"/>
              <a:gd name="adj2" fmla="val 84741"/>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7" name="テキスト ボックス 346"/>
          <p:cNvSpPr txBox="1"/>
          <p:nvPr/>
        </p:nvSpPr>
        <p:spPr>
          <a:xfrm>
            <a:off x="5756733" y="4762123"/>
            <a:ext cx="398383" cy="215444"/>
          </a:xfrm>
          <a:prstGeom prst="rect">
            <a:avLst/>
          </a:prstGeom>
          <a:noFill/>
        </p:spPr>
        <p:txBody>
          <a:bodyPr wrap="square" rtlCol="0">
            <a:spAutoFit/>
          </a:bodyPr>
          <a:lstStyle/>
          <a:p>
            <a:r>
              <a:rPr kumimoji="1" lang="ja-JP" altLang="en-US" sz="800" b="1" dirty="0"/>
              <a:t>追加</a:t>
            </a:r>
          </a:p>
        </p:txBody>
      </p:sp>
      <p:cxnSp>
        <p:nvCxnSpPr>
          <p:cNvPr id="349" name="直線コネクタ 348"/>
          <p:cNvCxnSpPr/>
          <p:nvPr/>
        </p:nvCxnSpPr>
        <p:spPr>
          <a:xfrm>
            <a:off x="7535863" y="4702996"/>
            <a:ext cx="0" cy="60201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0" name="直線コネクタ 349"/>
          <p:cNvCxnSpPr/>
          <p:nvPr/>
        </p:nvCxnSpPr>
        <p:spPr>
          <a:xfrm flipH="1">
            <a:off x="7535863" y="5004002"/>
            <a:ext cx="703166" cy="31736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3" name="直線コネクタ 352"/>
          <p:cNvCxnSpPr/>
          <p:nvPr/>
        </p:nvCxnSpPr>
        <p:spPr>
          <a:xfrm flipH="1">
            <a:off x="7283354" y="5482647"/>
            <a:ext cx="1128054" cy="50084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4" name="直線コネクタ 353"/>
          <p:cNvCxnSpPr/>
          <p:nvPr/>
        </p:nvCxnSpPr>
        <p:spPr>
          <a:xfrm flipH="1" flipV="1">
            <a:off x="6848632" y="5103328"/>
            <a:ext cx="685583" cy="22999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70" name="グループ化 369"/>
          <p:cNvGrpSpPr/>
          <p:nvPr/>
        </p:nvGrpSpPr>
        <p:grpSpPr>
          <a:xfrm rot="321377">
            <a:off x="7479176" y="5010113"/>
            <a:ext cx="379989" cy="505594"/>
            <a:chOff x="4124348" y="2438561"/>
            <a:chExt cx="649275" cy="881515"/>
          </a:xfrm>
        </p:grpSpPr>
        <p:sp>
          <p:nvSpPr>
            <p:cNvPr id="371" name="楕円 370"/>
            <p:cNvSpPr/>
            <p:nvPr/>
          </p:nvSpPr>
          <p:spPr>
            <a:xfrm rot="20784587">
              <a:off x="4269806" y="2438561"/>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2" name="角丸四角形 371"/>
            <p:cNvSpPr/>
            <p:nvPr/>
          </p:nvSpPr>
          <p:spPr>
            <a:xfrm rot="15215722">
              <a:off x="4271319" y="2675129"/>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3" name="フローチャート: 端子 372"/>
            <p:cNvSpPr/>
            <p:nvPr/>
          </p:nvSpPr>
          <p:spPr>
            <a:xfrm rot="2833852">
              <a:off x="4543591" y="2655896"/>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4" name="フローチャート: 端子 373"/>
            <p:cNvSpPr/>
            <p:nvPr/>
          </p:nvSpPr>
          <p:spPr>
            <a:xfrm rot="10393414">
              <a:off x="4428322" y="2604622"/>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5" name="フローチャート: 端子 374"/>
            <p:cNvSpPr/>
            <p:nvPr/>
          </p:nvSpPr>
          <p:spPr>
            <a:xfrm rot="8950035">
              <a:off x="4124348" y="2798357"/>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6" name="フローチャート: 端子 375"/>
            <p:cNvSpPr/>
            <p:nvPr/>
          </p:nvSpPr>
          <p:spPr>
            <a:xfrm rot="13354488">
              <a:off x="4566647" y="3190369"/>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7" name="フローチャート: 端子 376"/>
            <p:cNvSpPr/>
            <p:nvPr/>
          </p:nvSpPr>
          <p:spPr>
            <a:xfrm rot="14714343">
              <a:off x="4473151" y="3057075"/>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8" name="角丸四角形 377"/>
            <p:cNvSpPr/>
            <p:nvPr/>
          </p:nvSpPr>
          <p:spPr>
            <a:xfrm rot="15862233">
              <a:off x="4423286" y="2863569"/>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9" name="フローチャート: 端子 378"/>
            <p:cNvSpPr/>
            <p:nvPr/>
          </p:nvSpPr>
          <p:spPr>
            <a:xfrm rot="6568239">
              <a:off x="4324186" y="3031503"/>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0" name="フローチャート: 端子 379"/>
            <p:cNvSpPr/>
            <p:nvPr/>
          </p:nvSpPr>
          <p:spPr>
            <a:xfrm rot="18089139">
              <a:off x="4221854" y="2694041"/>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1" name="フローチャート: 端子 380"/>
            <p:cNvSpPr/>
            <p:nvPr/>
          </p:nvSpPr>
          <p:spPr>
            <a:xfrm rot="16789055">
              <a:off x="4283098" y="3176822"/>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82" name="テキスト ボックス 381"/>
          <p:cNvSpPr txBox="1"/>
          <p:nvPr/>
        </p:nvSpPr>
        <p:spPr>
          <a:xfrm>
            <a:off x="7449444" y="4790078"/>
            <a:ext cx="356625" cy="230832"/>
          </a:xfrm>
          <a:prstGeom prst="rect">
            <a:avLst/>
          </a:prstGeom>
          <a:noFill/>
        </p:spPr>
        <p:txBody>
          <a:bodyPr wrap="square" rtlCol="0">
            <a:spAutoFit/>
          </a:bodyPr>
          <a:lstStyle/>
          <a:p>
            <a:pPr algn="ctr"/>
            <a:r>
              <a:rPr kumimoji="1" lang="ja-JP" altLang="en-US" sz="900" b="1" dirty="0">
                <a:solidFill>
                  <a:schemeClr val="accent2"/>
                </a:solidFill>
                <a:latin typeface="ＭＳ ゴシック" panose="020B0609070205080204" pitchFamily="49" charset="-128"/>
                <a:ea typeface="ＭＳ ゴシック" panose="020B0609070205080204" pitchFamily="49" charset="-128"/>
              </a:rPr>
              <a:t>！</a:t>
            </a:r>
          </a:p>
        </p:txBody>
      </p:sp>
      <p:cxnSp>
        <p:nvCxnSpPr>
          <p:cNvPr id="384" name="直線矢印コネクタ 383"/>
          <p:cNvCxnSpPr/>
          <p:nvPr/>
        </p:nvCxnSpPr>
        <p:spPr>
          <a:xfrm flipH="1">
            <a:off x="7854522" y="5195572"/>
            <a:ext cx="447293" cy="216573"/>
          </a:xfrm>
          <a:prstGeom prst="straightConnector1">
            <a:avLst/>
          </a:prstGeom>
          <a:ln w="127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385" name="テキスト ボックス 384"/>
          <p:cNvSpPr txBox="1"/>
          <p:nvPr/>
        </p:nvSpPr>
        <p:spPr>
          <a:xfrm>
            <a:off x="6897495" y="5208206"/>
            <a:ext cx="794985" cy="707886"/>
          </a:xfrm>
          <a:prstGeom prst="rect">
            <a:avLst/>
          </a:prstGeom>
          <a:noFill/>
        </p:spPr>
        <p:txBody>
          <a:bodyPr wrap="square" rtlCol="0">
            <a:spAutoFit/>
          </a:bodyPr>
          <a:lstStyle/>
          <a:p>
            <a:pPr algn="ctr"/>
            <a:r>
              <a:rPr kumimoji="1" lang="ja-JP" altLang="en-US" sz="4000" dirty="0">
                <a:solidFill>
                  <a:srgbClr val="FF0000"/>
                </a:solidFill>
              </a:rPr>
              <a:t>🚘</a:t>
            </a:r>
          </a:p>
        </p:txBody>
      </p:sp>
      <p:sp>
        <p:nvSpPr>
          <p:cNvPr id="386" name="下矢印 385"/>
          <p:cNvSpPr/>
          <p:nvPr/>
        </p:nvSpPr>
        <p:spPr>
          <a:xfrm rot="18148104">
            <a:off x="6730546" y="5128045"/>
            <a:ext cx="251821" cy="396809"/>
          </a:xfrm>
          <a:prstGeom prst="downArrow">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426246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角丸四角形 167"/>
          <p:cNvSpPr/>
          <p:nvPr/>
        </p:nvSpPr>
        <p:spPr>
          <a:xfrm>
            <a:off x="5372100" y="3479860"/>
            <a:ext cx="4392613" cy="3276540"/>
          </a:xfrm>
          <a:prstGeom prst="roundRect">
            <a:avLst>
              <a:gd name="adj" fmla="val 6977"/>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37319" y="516020"/>
            <a:ext cx="3383803" cy="276999"/>
          </a:xfrm>
          <a:prstGeom prst="rect">
            <a:avLst/>
          </a:prstGeom>
          <a:noFill/>
        </p:spPr>
        <p:txBody>
          <a:bodyPr wrap="square" rtlCol="0">
            <a:spAutoFit/>
          </a:bodyPr>
          <a:lstStyle/>
          <a:p>
            <a:r>
              <a:rPr kumimoji="1" lang="en-US" altLang="ja-JP" sz="1200" b="1" dirty="0"/>
              <a:t>【</a:t>
            </a:r>
            <a:r>
              <a:rPr kumimoji="1" lang="ja-JP" altLang="en-US" sz="1200" b="1" dirty="0"/>
              <a:t>災害事例</a:t>
            </a:r>
            <a:r>
              <a:rPr kumimoji="1" lang="en-US" altLang="ja-JP" sz="1200" b="1" dirty="0"/>
              <a:t>】</a:t>
            </a:r>
            <a:r>
              <a:rPr kumimoji="1" lang="ja-JP" altLang="en-US" sz="1200" b="1" dirty="0"/>
              <a:t>（イメージ図）</a:t>
            </a:r>
            <a:endParaRPr kumimoji="1" lang="en-US" altLang="ja-JP" sz="1200" b="1" dirty="0"/>
          </a:p>
        </p:txBody>
      </p:sp>
      <p:sp>
        <p:nvSpPr>
          <p:cNvPr id="6" name="テキスト ボックス 5"/>
          <p:cNvSpPr txBox="1"/>
          <p:nvPr/>
        </p:nvSpPr>
        <p:spPr>
          <a:xfrm>
            <a:off x="137319" y="3479860"/>
            <a:ext cx="3997953" cy="276999"/>
          </a:xfrm>
          <a:prstGeom prst="rect">
            <a:avLst/>
          </a:prstGeom>
          <a:noFill/>
        </p:spPr>
        <p:txBody>
          <a:bodyPr wrap="square" rtlCol="0">
            <a:spAutoFit/>
          </a:bodyPr>
          <a:lstStyle/>
          <a:p>
            <a:r>
              <a:rPr kumimoji="1" lang="en-US" altLang="ja-JP" sz="1200" b="1" dirty="0"/>
              <a:t>【</a:t>
            </a:r>
            <a:r>
              <a:rPr kumimoji="1" lang="ja-JP" altLang="en-US" sz="1200" b="1" dirty="0"/>
              <a:t>労働災害防止のための一般的な注意事項</a:t>
            </a:r>
            <a:r>
              <a:rPr kumimoji="1" lang="en-US" altLang="ja-JP" sz="1200" b="1" dirty="0"/>
              <a:t>】</a:t>
            </a:r>
          </a:p>
        </p:txBody>
      </p:sp>
      <p:sp>
        <p:nvSpPr>
          <p:cNvPr id="7" name="テキスト ボックス 6"/>
          <p:cNvSpPr txBox="1"/>
          <p:nvPr/>
        </p:nvSpPr>
        <p:spPr>
          <a:xfrm>
            <a:off x="5383797" y="3494385"/>
            <a:ext cx="3997953" cy="276999"/>
          </a:xfrm>
          <a:prstGeom prst="rect">
            <a:avLst/>
          </a:prstGeom>
          <a:noFill/>
        </p:spPr>
        <p:txBody>
          <a:bodyPr wrap="square" rtlCol="0">
            <a:spAutoFit/>
          </a:bodyPr>
          <a:lstStyle/>
          <a:p>
            <a:r>
              <a:rPr kumimoji="1" lang="en-US" altLang="ja-JP" sz="1200" b="1" dirty="0"/>
              <a:t>【</a:t>
            </a:r>
            <a:r>
              <a:rPr kumimoji="1" lang="ja-JP" altLang="en-US" sz="1200" b="1" dirty="0"/>
              <a:t>好事例等</a:t>
            </a:r>
            <a:r>
              <a:rPr kumimoji="1" lang="en-US" altLang="ja-JP" sz="1200" b="1" dirty="0"/>
              <a:t>】</a:t>
            </a:r>
          </a:p>
        </p:txBody>
      </p:sp>
      <p:sp>
        <p:nvSpPr>
          <p:cNvPr id="8" name="テキスト ボックス 7"/>
          <p:cNvSpPr txBox="1"/>
          <p:nvPr/>
        </p:nvSpPr>
        <p:spPr>
          <a:xfrm>
            <a:off x="137319" y="115910"/>
            <a:ext cx="4795288" cy="400110"/>
          </a:xfrm>
          <a:prstGeom prst="rect">
            <a:avLst/>
          </a:prstGeom>
          <a:solidFill>
            <a:schemeClr val="accent4">
              <a:lumMod val="50000"/>
            </a:schemeClr>
          </a:solidFill>
          <a:ln w="25400">
            <a:solidFill>
              <a:schemeClr val="tx1"/>
            </a:solidFill>
          </a:ln>
        </p:spPr>
        <p:txBody>
          <a:bodyPr wrap="square" rtlCol="0">
            <a:spAutoFit/>
          </a:bodyPr>
          <a:lstStyle/>
          <a:p>
            <a:r>
              <a:rPr kumimoji="1" lang="ja-JP" altLang="en-US" sz="2000" b="1" dirty="0">
                <a:solidFill>
                  <a:schemeClr val="bg1"/>
                </a:solidFill>
              </a:rPr>
              <a:t>Ｈ　訪問先</a:t>
            </a:r>
          </a:p>
        </p:txBody>
      </p:sp>
      <p:grpSp>
        <p:nvGrpSpPr>
          <p:cNvPr id="9" name="グループ化 8"/>
          <p:cNvGrpSpPr/>
          <p:nvPr/>
        </p:nvGrpSpPr>
        <p:grpSpPr>
          <a:xfrm>
            <a:off x="366563" y="984900"/>
            <a:ext cx="4055923" cy="1013039"/>
            <a:chOff x="5809420" y="1838974"/>
            <a:chExt cx="4055923" cy="1013039"/>
          </a:xfrm>
        </p:grpSpPr>
        <p:grpSp>
          <p:nvGrpSpPr>
            <p:cNvPr id="10" name="グループ化 9"/>
            <p:cNvGrpSpPr/>
            <p:nvPr/>
          </p:nvGrpSpPr>
          <p:grpSpPr>
            <a:xfrm>
              <a:off x="5911899" y="2004129"/>
              <a:ext cx="860130" cy="622410"/>
              <a:chOff x="5822023" y="2032631"/>
              <a:chExt cx="860130" cy="622410"/>
            </a:xfrm>
          </p:grpSpPr>
          <p:sp>
            <p:nvSpPr>
              <p:cNvPr id="39" name="楕円 38"/>
              <p:cNvSpPr/>
              <p:nvPr/>
            </p:nvSpPr>
            <p:spPr>
              <a:xfrm>
                <a:off x="6313974" y="2032631"/>
                <a:ext cx="183900" cy="170563"/>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角丸四角形 39"/>
              <p:cNvSpPr/>
              <p:nvPr/>
            </p:nvSpPr>
            <p:spPr>
              <a:xfrm rot="18354288">
                <a:off x="6124507" y="2226767"/>
                <a:ext cx="303149" cy="180524"/>
              </a:xfrm>
              <a:prstGeom prst="roundRect">
                <a:avLst>
                  <a:gd name="adj" fmla="val 28667"/>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フローチャート: 端子 40"/>
              <p:cNvSpPr/>
              <p:nvPr/>
            </p:nvSpPr>
            <p:spPr>
              <a:xfrm rot="19118046">
                <a:off x="6447633" y="2153509"/>
                <a:ext cx="194724" cy="80225"/>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フローチャート: 端子 41"/>
              <p:cNvSpPr/>
              <p:nvPr/>
            </p:nvSpPr>
            <p:spPr>
              <a:xfrm rot="11053574">
                <a:off x="6308474" y="2212250"/>
                <a:ext cx="194724" cy="80225"/>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フローチャート: 端子 42"/>
              <p:cNvSpPr/>
              <p:nvPr/>
            </p:nvSpPr>
            <p:spPr>
              <a:xfrm rot="19928288">
                <a:off x="6487429" y="2243076"/>
                <a:ext cx="194724" cy="80225"/>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フローチャート: 端子 43"/>
              <p:cNvSpPr/>
              <p:nvPr/>
            </p:nvSpPr>
            <p:spPr>
              <a:xfrm rot="11066767">
                <a:off x="6364006" y="2269970"/>
                <a:ext cx="194724" cy="80225"/>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フローチャート: 端子 44"/>
              <p:cNvSpPr/>
              <p:nvPr/>
            </p:nvSpPr>
            <p:spPr>
              <a:xfrm rot="1041389">
                <a:off x="5822023" y="2392328"/>
                <a:ext cx="194724" cy="80225"/>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角丸四角形 45"/>
              <p:cNvSpPr/>
              <p:nvPr/>
            </p:nvSpPr>
            <p:spPr>
              <a:xfrm rot="19479263">
                <a:off x="6112003" y="2346616"/>
                <a:ext cx="122592" cy="180524"/>
              </a:xfrm>
              <a:prstGeom prst="roundRect">
                <a:avLst>
                  <a:gd name="adj" fmla="val 28667"/>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フローチャート: 端子 46"/>
              <p:cNvSpPr/>
              <p:nvPr/>
            </p:nvSpPr>
            <p:spPr>
              <a:xfrm rot="20701854">
                <a:off x="5958687" y="2574816"/>
                <a:ext cx="194724" cy="80225"/>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フローチャート: 端子 47"/>
              <p:cNvSpPr/>
              <p:nvPr/>
            </p:nvSpPr>
            <p:spPr>
              <a:xfrm rot="7103635">
                <a:off x="6044478" y="2509836"/>
                <a:ext cx="194724" cy="80225"/>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フローチャート: 端子 48"/>
              <p:cNvSpPr/>
              <p:nvPr/>
            </p:nvSpPr>
            <p:spPr>
              <a:xfrm rot="21044780">
                <a:off x="5947474" y="2409837"/>
                <a:ext cx="194724" cy="80225"/>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 name="角丸四角形吹き出し 10"/>
            <p:cNvSpPr/>
            <p:nvPr/>
          </p:nvSpPr>
          <p:spPr>
            <a:xfrm>
              <a:off x="7102889" y="1838974"/>
              <a:ext cx="2762454" cy="791744"/>
            </a:xfrm>
            <a:prstGeom prst="wedgeRoundRectCallout">
              <a:avLst>
                <a:gd name="adj1" fmla="val -59106"/>
                <a:gd name="adj2" fmla="val 23227"/>
                <a:gd name="adj3" fmla="val 16667"/>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7133461" y="1921214"/>
              <a:ext cx="2693197" cy="461665"/>
            </a:xfrm>
            <a:prstGeom prst="rect">
              <a:avLst/>
            </a:prstGeom>
            <a:noFill/>
          </p:spPr>
          <p:txBody>
            <a:bodyPr wrap="square" rtlCol="0">
              <a:spAutoFit/>
            </a:bodyPr>
            <a:lstStyle/>
            <a:p>
              <a:r>
                <a:rPr kumimoji="1" lang="ja-JP" altLang="en-US" sz="1200" dirty="0"/>
                <a:t>住宅地でポスティング中、雨で濡れた階段で足を滑らせて転倒した。</a:t>
              </a:r>
            </a:p>
          </p:txBody>
        </p:sp>
        <p:grpSp>
          <p:nvGrpSpPr>
            <p:cNvPr id="13" name="グループ化 12"/>
            <p:cNvGrpSpPr/>
            <p:nvPr/>
          </p:nvGrpSpPr>
          <p:grpSpPr>
            <a:xfrm>
              <a:off x="5809420" y="1918367"/>
              <a:ext cx="503477" cy="834232"/>
              <a:chOff x="5809420" y="1918367"/>
              <a:chExt cx="503477" cy="834232"/>
            </a:xfrm>
          </p:grpSpPr>
          <p:sp>
            <p:nvSpPr>
              <p:cNvPr id="28" name="楕円 27"/>
              <p:cNvSpPr/>
              <p:nvPr/>
            </p:nvSpPr>
            <p:spPr>
              <a:xfrm rot="20784587">
                <a:off x="6014302" y="1918367"/>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角丸四角形 28"/>
              <p:cNvSpPr/>
              <p:nvPr/>
            </p:nvSpPr>
            <p:spPr>
              <a:xfrm rot="16820190">
                <a:off x="5874851" y="2169884"/>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フローチャート: 端子 29"/>
              <p:cNvSpPr/>
              <p:nvPr/>
            </p:nvSpPr>
            <p:spPr>
              <a:xfrm rot="20217115">
                <a:off x="5869535" y="214521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フローチャート: 端子 30"/>
              <p:cNvSpPr/>
              <p:nvPr/>
            </p:nvSpPr>
            <p:spPr>
              <a:xfrm rot="7940982">
                <a:off x="5745698" y="2230813"/>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フローチャート: 端子 31"/>
              <p:cNvSpPr/>
              <p:nvPr/>
            </p:nvSpPr>
            <p:spPr>
              <a:xfrm rot="12791265">
                <a:off x="6105921" y="228972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フローチャート: 端子 32"/>
              <p:cNvSpPr/>
              <p:nvPr/>
            </p:nvSpPr>
            <p:spPr>
              <a:xfrm rot="14838429">
                <a:off x="6001359" y="218182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フローチャート: 端子 33"/>
              <p:cNvSpPr/>
              <p:nvPr/>
            </p:nvSpPr>
            <p:spPr>
              <a:xfrm rot="12943794">
                <a:off x="5986279" y="242135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角丸四角形 34"/>
              <p:cNvSpPr/>
              <p:nvPr/>
            </p:nvSpPr>
            <p:spPr>
              <a:xfrm rot="16200000">
                <a:off x="5948413" y="2326055"/>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フローチャート: 端子 35"/>
              <p:cNvSpPr/>
              <p:nvPr/>
            </p:nvSpPr>
            <p:spPr>
              <a:xfrm rot="15210300">
                <a:off x="6059554" y="2535627"/>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フローチャート: 端子 36"/>
              <p:cNvSpPr/>
              <p:nvPr/>
            </p:nvSpPr>
            <p:spPr>
              <a:xfrm rot="16498468">
                <a:off x="5872228" y="2486681"/>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フローチャート: 端子 37"/>
              <p:cNvSpPr/>
              <p:nvPr/>
            </p:nvSpPr>
            <p:spPr>
              <a:xfrm rot="16843645">
                <a:off x="5858187" y="2609345"/>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4" name="直線コネクタ 13"/>
            <p:cNvCxnSpPr/>
            <p:nvPr/>
          </p:nvCxnSpPr>
          <p:spPr>
            <a:xfrm>
              <a:off x="6553529" y="2383980"/>
              <a:ext cx="167310" cy="828"/>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涙形 14"/>
            <p:cNvSpPr/>
            <p:nvPr/>
          </p:nvSpPr>
          <p:spPr>
            <a:xfrm rot="4727575">
              <a:off x="6063179" y="2539345"/>
              <a:ext cx="87289" cy="110290"/>
            </a:xfrm>
            <a:prstGeom prst="teardrop">
              <a:avLst>
                <a:gd name="adj" fmla="val 162039"/>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涙形 15"/>
            <p:cNvSpPr/>
            <p:nvPr/>
          </p:nvSpPr>
          <p:spPr>
            <a:xfrm rot="4150103">
              <a:off x="5936010" y="2579336"/>
              <a:ext cx="87289" cy="110290"/>
            </a:xfrm>
            <a:prstGeom prst="teardrop">
              <a:avLst>
                <a:gd name="adj" fmla="val 162039"/>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5853669" y="2380653"/>
              <a:ext cx="617582" cy="207779"/>
            </a:xfrm>
            <a:prstGeom prst="rect">
              <a:avLst/>
            </a:prstGeom>
            <a:noFill/>
          </p:spPr>
          <p:txBody>
            <a:bodyPr wrap="square" rtlCol="0">
              <a:spAutoFit/>
            </a:bodyPr>
            <a:lstStyle/>
            <a:p>
              <a:pPr algn="ctr"/>
              <a:r>
                <a:rPr kumimoji="1" lang="ja-JP" altLang="en-US" sz="700" b="1" dirty="0">
                  <a:solidFill>
                    <a:schemeClr val="accent2"/>
                  </a:solidFill>
                  <a:latin typeface="ＭＳ ゴシック" panose="020B0609070205080204" pitchFamily="49" charset="-128"/>
                  <a:ea typeface="ＭＳ ゴシック" panose="020B0609070205080204" pitchFamily="49" charset="-128"/>
                </a:rPr>
                <a:t>＼｜／</a:t>
              </a:r>
            </a:p>
          </p:txBody>
        </p:sp>
        <p:cxnSp>
          <p:nvCxnSpPr>
            <p:cNvPr id="18" name="直線コネクタ 17"/>
            <p:cNvCxnSpPr/>
            <p:nvPr/>
          </p:nvCxnSpPr>
          <p:spPr>
            <a:xfrm>
              <a:off x="6559307" y="2386981"/>
              <a:ext cx="0" cy="96326"/>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6393774" y="2483307"/>
              <a:ext cx="167310" cy="828"/>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6396994" y="2483307"/>
              <a:ext cx="0" cy="96326"/>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6235784" y="2584290"/>
              <a:ext cx="167310" cy="828"/>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6235784" y="2579633"/>
              <a:ext cx="0" cy="96326"/>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6068365" y="2674466"/>
              <a:ext cx="167310" cy="828"/>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6071940" y="2667116"/>
              <a:ext cx="0" cy="96326"/>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5911899" y="2755687"/>
              <a:ext cx="167310" cy="828"/>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5911899" y="2755687"/>
              <a:ext cx="0" cy="96326"/>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7" name="爆発 2 26"/>
            <p:cNvSpPr/>
            <p:nvPr/>
          </p:nvSpPr>
          <p:spPr>
            <a:xfrm>
              <a:off x="6446186" y="2269641"/>
              <a:ext cx="245894" cy="172294"/>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0" name="グループ化 49"/>
          <p:cNvGrpSpPr/>
          <p:nvPr/>
        </p:nvGrpSpPr>
        <p:grpSpPr>
          <a:xfrm>
            <a:off x="351475" y="2115133"/>
            <a:ext cx="4366976" cy="1299518"/>
            <a:chOff x="5183321" y="2911990"/>
            <a:chExt cx="4366976" cy="1299518"/>
          </a:xfrm>
        </p:grpSpPr>
        <p:sp>
          <p:nvSpPr>
            <p:cNvPr id="51" name="正方形/長方形 50"/>
            <p:cNvSpPr/>
            <p:nvPr/>
          </p:nvSpPr>
          <p:spPr>
            <a:xfrm>
              <a:off x="8381871" y="3410123"/>
              <a:ext cx="1162563" cy="45864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フローチャート: データ 51"/>
            <p:cNvSpPr/>
            <p:nvPr/>
          </p:nvSpPr>
          <p:spPr>
            <a:xfrm>
              <a:off x="7887041" y="3622844"/>
              <a:ext cx="1663256" cy="291038"/>
            </a:xfrm>
            <a:prstGeom prst="flowChartInputOutp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直方体 52"/>
            <p:cNvSpPr/>
            <p:nvPr/>
          </p:nvSpPr>
          <p:spPr>
            <a:xfrm>
              <a:off x="7493477" y="3060701"/>
              <a:ext cx="894258" cy="856440"/>
            </a:xfrm>
            <a:prstGeom prst="cube">
              <a:avLst>
                <a:gd name="adj" fmla="val 3313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楕円 53"/>
            <p:cNvSpPr/>
            <p:nvPr/>
          </p:nvSpPr>
          <p:spPr>
            <a:xfrm rot="20784587">
              <a:off x="8836295" y="2982661"/>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角丸四角形 54"/>
            <p:cNvSpPr/>
            <p:nvPr/>
          </p:nvSpPr>
          <p:spPr>
            <a:xfrm rot="16462299">
              <a:off x="8735579" y="3237212"/>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フローチャート: 端子 55"/>
            <p:cNvSpPr/>
            <p:nvPr/>
          </p:nvSpPr>
          <p:spPr>
            <a:xfrm>
              <a:off x="8578765" y="3297139"/>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フローチャート: 端子 56"/>
            <p:cNvSpPr/>
            <p:nvPr/>
          </p:nvSpPr>
          <p:spPr>
            <a:xfrm rot="18346634">
              <a:off x="8722892" y="323997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フローチャート: 端子 57"/>
            <p:cNvSpPr/>
            <p:nvPr/>
          </p:nvSpPr>
          <p:spPr>
            <a:xfrm rot="12600303">
              <a:off x="8849183" y="364133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フローチャート: 端子 58"/>
            <p:cNvSpPr/>
            <p:nvPr/>
          </p:nvSpPr>
          <p:spPr>
            <a:xfrm rot="17587734">
              <a:off x="8814084" y="3540467"/>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角丸四角形 59"/>
            <p:cNvSpPr/>
            <p:nvPr/>
          </p:nvSpPr>
          <p:spPr>
            <a:xfrm rot="16482714">
              <a:off x="8815120" y="3404772"/>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フローチャート: 端子 60"/>
            <p:cNvSpPr/>
            <p:nvPr/>
          </p:nvSpPr>
          <p:spPr>
            <a:xfrm rot="18089139">
              <a:off x="8775897" y="3225865"/>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円柱 61"/>
            <p:cNvSpPr/>
            <p:nvPr/>
          </p:nvSpPr>
          <p:spPr>
            <a:xfrm>
              <a:off x="8336912" y="3105798"/>
              <a:ext cx="423879" cy="682497"/>
            </a:xfrm>
            <a:prstGeom prst="can">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フローチャート: 端子 62"/>
            <p:cNvSpPr/>
            <p:nvPr/>
          </p:nvSpPr>
          <p:spPr>
            <a:xfrm rot="10965460">
              <a:off x="8608778" y="325725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楕円 63"/>
            <p:cNvSpPr/>
            <p:nvPr/>
          </p:nvSpPr>
          <p:spPr>
            <a:xfrm>
              <a:off x="9210662" y="3265698"/>
              <a:ext cx="183900" cy="170563"/>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角丸四角形 64"/>
            <p:cNvSpPr/>
            <p:nvPr/>
          </p:nvSpPr>
          <p:spPr>
            <a:xfrm rot="17646506">
              <a:off x="9110161" y="3483875"/>
              <a:ext cx="303149" cy="180524"/>
            </a:xfrm>
            <a:prstGeom prst="roundRect">
              <a:avLst>
                <a:gd name="adj" fmla="val 28667"/>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フローチャート: 端子 65"/>
            <p:cNvSpPr/>
            <p:nvPr/>
          </p:nvSpPr>
          <p:spPr>
            <a:xfrm rot="13158181">
              <a:off x="9337811" y="3619633"/>
              <a:ext cx="194724" cy="80225"/>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フローチャート: 端子 66"/>
            <p:cNvSpPr/>
            <p:nvPr/>
          </p:nvSpPr>
          <p:spPr>
            <a:xfrm rot="15380690">
              <a:off x="9274561" y="3507946"/>
              <a:ext cx="194724" cy="80225"/>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フローチャート: 端子 67"/>
            <p:cNvSpPr/>
            <p:nvPr/>
          </p:nvSpPr>
          <p:spPr>
            <a:xfrm rot="16849864">
              <a:off x="8952079" y="3601607"/>
              <a:ext cx="194724" cy="80225"/>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角丸四角形 68"/>
            <p:cNvSpPr/>
            <p:nvPr/>
          </p:nvSpPr>
          <p:spPr>
            <a:xfrm rot="7892117">
              <a:off x="9081405" y="3581062"/>
              <a:ext cx="122592" cy="180524"/>
            </a:xfrm>
            <a:prstGeom prst="roundRect">
              <a:avLst>
                <a:gd name="adj" fmla="val 28667"/>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フローチャート: 端子 69"/>
            <p:cNvSpPr/>
            <p:nvPr/>
          </p:nvSpPr>
          <p:spPr>
            <a:xfrm rot="17847945">
              <a:off x="8809560" y="3668695"/>
              <a:ext cx="194724" cy="80225"/>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フローチャート: 端子 70"/>
            <p:cNvSpPr/>
            <p:nvPr/>
          </p:nvSpPr>
          <p:spPr>
            <a:xfrm rot="12331774">
              <a:off x="8897429" y="3622455"/>
              <a:ext cx="194724" cy="80225"/>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フローチャート: 端子 71"/>
            <p:cNvSpPr/>
            <p:nvPr/>
          </p:nvSpPr>
          <p:spPr>
            <a:xfrm rot="1288314">
              <a:off x="9028031" y="3530556"/>
              <a:ext cx="194724" cy="80225"/>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フローチャート: 端子 72"/>
            <p:cNvSpPr/>
            <p:nvPr/>
          </p:nvSpPr>
          <p:spPr>
            <a:xfrm rot="8149146">
              <a:off x="8690726" y="3562234"/>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フローチャート: 端子 73"/>
            <p:cNvSpPr/>
            <p:nvPr/>
          </p:nvSpPr>
          <p:spPr>
            <a:xfrm rot="13097142">
              <a:off x="8688152" y="3669042"/>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左矢印 74"/>
            <p:cNvSpPr/>
            <p:nvPr/>
          </p:nvSpPr>
          <p:spPr>
            <a:xfrm rot="12252064">
              <a:off x="9028426" y="3235008"/>
              <a:ext cx="163116" cy="128257"/>
            </a:xfrm>
            <a:prstGeom prst="lef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爆発 2 75"/>
            <p:cNvSpPr/>
            <p:nvPr/>
          </p:nvSpPr>
          <p:spPr>
            <a:xfrm>
              <a:off x="9166183" y="3640070"/>
              <a:ext cx="245894" cy="172294"/>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正方形/長方形 76"/>
            <p:cNvSpPr/>
            <p:nvPr/>
          </p:nvSpPr>
          <p:spPr>
            <a:xfrm>
              <a:off x="7485098" y="3921287"/>
              <a:ext cx="1725564" cy="29022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角丸四角形吹き出し 77"/>
            <p:cNvSpPr/>
            <p:nvPr/>
          </p:nvSpPr>
          <p:spPr>
            <a:xfrm>
              <a:off x="5183321" y="2911990"/>
              <a:ext cx="2696190" cy="695543"/>
            </a:xfrm>
            <a:prstGeom prst="wedgeRoundRectCallout">
              <a:avLst>
                <a:gd name="adj1" fmla="val 60807"/>
                <a:gd name="adj2" fmla="val -8615"/>
                <a:gd name="adj3" fmla="val 16667"/>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テキスト ボックス 78"/>
            <p:cNvSpPr txBox="1"/>
            <p:nvPr/>
          </p:nvSpPr>
          <p:spPr>
            <a:xfrm>
              <a:off x="5220554" y="2925654"/>
              <a:ext cx="2693197" cy="646331"/>
            </a:xfrm>
            <a:prstGeom prst="rect">
              <a:avLst/>
            </a:prstGeom>
            <a:noFill/>
          </p:spPr>
          <p:txBody>
            <a:bodyPr wrap="square" rtlCol="0">
              <a:spAutoFit/>
            </a:bodyPr>
            <a:lstStyle/>
            <a:p>
              <a:r>
                <a:rPr kumimoji="1" lang="ja-JP" altLang="en-US" sz="1200" dirty="0"/>
                <a:t>お客様の倉庫にて機具を軽トラックに載せる際、機具を引っ張った勢いで後方に転倒した。</a:t>
              </a:r>
            </a:p>
          </p:txBody>
        </p:sp>
      </p:grpSp>
      <p:grpSp>
        <p:nvGrpSpPr>
          <p:cNvPr id="82" name="グループ化 81"/>
          <p:cNvGrpSpPr/>
          <p:nvPr/>
        </p:nvGrpSpPr>
        <p:grpSpPr>
          <a:xfrm>
            <a:off x="5064048" y="-200413"/>
            <a:ext cx="1957597" cy="1569660"/>
            <a:chOff x="5240929" y="1519714"/>
            <a:chExt cx="1957597" cy="1569660"/>
          </a:xfrm>
        </p:grpSpPr>
        <p:sp>
          <p:nvSpPr>
            <p:cNvPr id="83" name="テキスト ボックス 82"/>
            <p:cNvSpPr txBox="1"/>
            <p:nvPr/>
          </p:nvSpPr>
          <p:spPr>
            <a:xfrm>
              <a:off x="5568740" y="1519714"/>
              <a:ext cx="1629786" cy="1569660"/>
            </a:xfrm>
            <a:prstGeom prst="rect">
              <a:avLst/>
            </a:prstGeom>
            <a:noFill/>
          </p:spPr>
          <p:txBody>
            <a:bodyPr wrap="square" rtlCol="0">
              <a:spAutoFit/>
            </a:bodyPr>
            <a:lstStyle/>
            <a:p>
              <a:pPr algn="ctr"/>
              <a:r>
                <a:rPr kumimoji="1" lang="ja-JP" altLang="en-US" sz="9600" dirty="0">
                  <a:solidFill>
                    <a:schemeClr val="bg1">
                      <a:lumMod val="65000"/>
                    </a:schemeClr>
                  </a:solidFill>
                </a:rPr>
                <a:t>🚙</a:t>
              </a:r>
            </a:p>
          </p:txBody>
        </p:sp>
        <p:cxnSp>
          <p:nvCxnSpPr>
            <p:cNvPr id="84" name="直線コネクタ 83"/>
            <p:cNvCxnSpPr/>
            <p:nvPr/>
          </p:nvCxnSpPr>
          <p:spPr>
            <a:xfrm flipV="1">
              <a:off x="5382973" y="2719954"/>
              <a:ext cx="1531027" cy="6299"/>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5" name="楕円 84"/>
            <p:cNvSpPr/>
            <p:nvPr/>
          </p:nvSpPr>
          <p:spPr>
            <a:xfrm>
              <a:off x="5906831" y="2052079"/>
              <a:ext cx="183900" cy="17056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角丸四角形 85"/>
            <p:cNvSpPr/>
            <p:nvPr/>
          </p:nvSpPr>
          <p:spPr>
            <a:xfrm rot="17868975">
              <a:off x="5780582" y="2262573"/>
              <a:ext cx="303149" cy="18052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フローチャート: 端子 86"/>
            <p:cNvSpPr/>
            <p:nvPr/>
          </p:nvSpPr>
          <p:spPr>
            <a:xfrm rot="20644455">
              <a:off x="5787287" y="2267089"/>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フローチャート: 端子 87"/>
            <p:cNvSpPr/>
            <p:nvPr/>
          </p:nvSpPr>
          <p:spPr>
            <a:xfrm rot="12234329">
              <a:off x="5641586" y="2249842"/>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フローチャート: 端子 88"/>
            <p:cNvSpPr/>
            <p:nvPr/>
          </p:nvSpPr>
          <p:spPr>
            <a:xfrm rot="17551157">
              <a:off x="6086580" y="2139476"/>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フローチャート: 端子 89"/>
            <p:cNvSpPr/>
            <p:nvPr/>
          </p:nvSpPr>
          <p:spPr>
            <a:xfrm rot="9177876">
              <a:off x="5985357" y="2244778"/>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フローチャート: 端子 90"/>
            <p:cNvSpPr/>
            <p:nvPr/>
          </p:nvSpPr>
          <p:spPr>
            <a:xfrm rot="1337680">
              <a:off x="5464784" y="2466742"/>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角丸四角形 91"/>
            <p:cNvSpPr/>
            <p:nvPr/>
          </p:nvSpPr>
          <p:spPr>
            <a:xfrm rot="19479263">
              <a:off x="5756127" y="2405264"/>
              <a:ext cx="122592" cy="18052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フローチャート: 端子 92"/>
            <p:cNvSpPr/>
            <p:nvPr/>
          </p:nvSpPr>
          <p:spPr>
            <a:xfrm rot="20701854">
              <a:off x="5511995" y="2604198"/>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フローチャート: 端子 93"/>
            <p:cNvSpPr/>
            <p:nvPr/>
          </p:nvSpPr>
          <p:spPr>
            <a:xfrm rot="9094950">
              <a:off x="5651510" y="2548986"/>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フローチャート: 端子 94"/>
            <p:cNvSpPr/>
            <p:nvPr/>
          </p:nvSpPr>
          <p:spPr>
            <a:xfrm rot="21044780">
              <a:off x="5610507" y="2466743"/>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涙形 95"/>
            <p:cNvSpPr/>
            <p:nvPr/>
          </p:nvSpPr>
          <p:spPr>
            <a:xfrm rot="7003229">
              <a:off x="5365058" y="2515693"/>
              <a:ext cx="87289" cy="110290"/>
            </a:xfrm>
            <a:prstGeom prst="teardrop">
              <a:avLst>
                <a:gd name="adj" fmla="val 16203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涙形 96"/>
            <p:cNvSpPr/>
            <p:nvPr/>
          </p:nvSpPr>
          <p:spPr>
            <a:xfrm rot="4150103">
              <a:off x="5272267" y="2592337"/>
              <a:ext cx="87289" cy="110290"/>
            </a:xfrm>
            <a:prstGeom prst="teardrop">
              <a:avLst>
                <a:gd name="adj" fmla="val 16203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爆発 2 97"/>
            <p:cNvSpPr/>
            <p:nvPr/>
          </p:nvSpPr>
          <p:spPr>
            <a:xfrm>
              <a:off x="5875409" y="2519838"/>
              <a:ext cx="245894" cy="172294"/>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テキスト ボックス 98"/>
            <p:cNvSpPr txBox="1"/>
            <p:nvPr/>
          </p:nvSpPr>
          <p:spPr>
            <a:xfrm>
              <a:off x="5240929" y="2548511"/>
              <a:ext cx="617582" cy="207779"/>
            </a:xfrm>
            <a:prstGeom prst="rect">
              <a:avLst/>
            </a:prstGeom>
            <a:noFill/>
          </p:spPr>
          <p:txBody>
            <a:bodyPr wrap="square" rtlCol="0">
              <a:spAutoFit/>
            </a:bodyPr>
            <a:lstStyle/>
            <a:p>
              <a:pPr algn="ctr"/>
              <a:r>
                <a:rPr kumimoji="1" lang="ja-JP" altLang="en-US" sz="700" b="1" dirty="0">
                  <a:solidFill>
                    <a:schemeClr val="accent2"/>
                  </a:solidFill>
                  <a:latin typeface="ＭＳ ゴシック" panose="020B0609070205080204" pitchFamily="49" charset="-128"/>
                  <a:ea typeface="ＭＳ ゴシック" panose="020B0609070205080204" pitchFamily="49" charset="-128"/>
                </a:rPr>
                <a:t>＼｜／</a:t>
              </a:r>
            </a:p>
          </p:txBody>
        </p:sp>
        <p:sp>
          <p:nvSpPr>
            <p:cNvPr id="100" name="テキスト ボックス 99"/>
            <p:cNvSpPr txBox="1"/>
            <p:nvPr/>
          </p:nvSpPr>
          <p:spPr>
            <a:xfrm>
              <a:off x="5795380" y="1827983"/>
              <a:ext cx="356625" cy="230832"/>
            </a:xfrm>
            <a:prstGeom prst="rect">
              <a:avLst/>
            </a:prstGeom>
            <a:noFill/>
          </p:spPr>
          <p:txBody>
            <a:bodyPr wrap="square" rtlCol="0">
              <a:spAutoFit/>
            </a:bodyPr>
            <a:lstStyle/>
            <a:p>
              <a:pPr algn="ctr"/>
              <a:r>
                <a:rPr kumimoji="1" lang="ja-JP" altLang="en-US" sz="900" b="1" dirty="0">
                  <a:solidFill>
                    <a:schemeClr val="accent2"/>
                  </a:solidFill>
                  <a:latin typeface="ＭＳ ゴシック" panose="020B0609070205080204" pitchFamily="49" charset="-128"/>
                  <a:ea typeface="ＭＳ ゴシック" panose="020B0609070205080204" pitchFamily="49" charset="-128"/>
                </a:rPr>
                <a:t>！</a:t>
              </a:r>
            </a:p>
          </p:txBody>
        </p:sp>
        <p:sp>
          <p:nvSpPr>
            <p:cNvPr id="101" name="フローチャート: 論理積ゲート 100"/>
            <p:cNvSpPr/>
            <p:nvPr/>
          </p:nvSpPr>
          <p:spPr>
            <a:xfrm rot="5400000">
              <a:off x="5510971" y="2674607"/>
              <a:ext cx="94610" cy="200899"/>
            </a:xfrm>
            <a:prstGeom prst="flowChartDelay">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2" name="直線コネクタ 101"/>
            <p:cNvCxnSpPr/>
            <p:nvPr/>
          </p:nvCxnSpPr>
          <p:spPr>
            <a:xfrm flipV="1">
              <a:off x="5389108" y="2719303"/>
              <a:ext cx="1531027" cy="6299"/>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a:xfrm flipV="1">
              <a:off x="5461190" y="2725602"/>
              <a:ext cx="197536" cy="29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a:xfrm>
              <a:off x="5421567" y="2699294"/>
              <a:ext cx="218077" cy="37173"/>
            </a:xfrm>
            <a:prstGeom prst="line">
              <a:avLst/>
            </a:prstGeom>
            <a:ln w="25400" cmpd="dbl">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a:xfrm>
            <a:off x="7568406" y="6369061"/>
            <a:ext cx="2228850" cy="365125"/>
          </a:xfrm>
        </p:spPr>
        <p:txBody>
          <a:bodyPr/>
          <a:lstStyle/>
          <a:p>
            <a:fld id="{69D659BF-6FF2-4C15-B861-6ACD8AC79E72}" type="slidenum">
              <a:rPr kumimoji="1" lang="ja-JP" altLang="en-US" sz="1800" b="1" smtClean="0">
                <a:solidFill>
                  <a:schemeClr val="tx1"/>
                </a:solidFill>
              </a:rPr>
              <a:t>17</a:t>
            </a:fld>
            <a:endParaRPr kumimoji="1" lang="ja-JP" altLang="en-US" sz="1800" b="1" dirty="0">
              <a:solidFill>
                <a:schemeClr val="tx1"/>
              </a:solidFill>
            </a:endParaRPr>
          </a:p>
        </p:txBody>
      </p:sp>
      <p:sp>
        <p:nvSpPr>
          <p:cNvPr id="108" name="テキスト ボックス 107"/>
          <p:cNvSpPr txBox="1"/>
          <p:nvPr/>
        </p:nvSpPr>
        <p:spPr>
          <a:xfrm>
            <a:off x="7750072" y="103480"/>
            <a:ext cx="2013971" cy="400110"/>
          </a:xfrm>
          <a:prstGeom prst="rect">
            <a:avLst/>
          </a:prstGeom>
          <a:noFill/>
          <a:ln w="25400">
            <a:solidFill>
              <a:srgbClr val="FF0000"/>
            </a:solidFill>
          </a:ln>
        </p:spPr>
        <p:txBody>
          <a:bodyPr wrap="square" rtlCol="0">
            <a:spAutoFit/>
          </a:bodyPr>
          <a:lstStyle/>
          <a:p>
            <a:pPr algn="ctr"/>
            <a:r>
              <a:rPr kumimoji="1" lang="ja-JP" altLang="en-US" sz="2000" b="1" dirty="0">
                <a:solidFill>
                  <a:srgbClr val="FF0000"/>
                </a:solidFill>
              </a:rPr>
              <a:t>教育・管理用</a:t>
            </a:r>
          </a:p>
        </p:txBody>
      </p:sp>
      <p:grpSp>
        <p:nvGrpSpPr>
          <p:cNvPr id="178" name="グループ化 177"/>
          <p:cNvGrpSpPr/>
          <p:nvPr/>
        </p:nvGrpSpPr>
        <p:grpSpPr>
          <a:xfrm>
            <a:off x="7707665" y="1300242"/>
            <a:ext cx="1993401" cy="1232674"/>
            <a:chOff x="7770642" y="1227766"/>
            <a:chExt cx="1993401" cy="1232674"/>
          </a:xfrm>
        </p:grpSpPr>
        <p:grpSp>
          <p:nvGrpSpPr>
            <p:cNvPr id="161" name="グループ化 160"/>
            <p:cNvGrpSpPr/>
            <p:nvPr/>
          </p:nvGrpSpPr>
          <p:grpSpPr>
            <a:xfrm>
              <a:off x="7770642" y="1227766"/>
              <a:ext cx="1993401" cy="1232674"/>
              <a:chOff x="7307161" y="1235336"/>
              <a:chExt cx="1993401" cy="1232674"/>
            </a:xfrm>
          </p:grpSpPr>
          <p:grpSp>
            <p:nvGrpSpPr>
              <p:cNvPr id="121" name="グループ化 120"/>
              <p:cNvGrpSpPr/>
              <p:nvPr/>
            </p:nvGrpSpPr>
            <p:grpSpPr>
              <a:xfrm>
                <a:off x="7307161" y="1235336"/>
                <a:ext cx="1367714" cy="936944"/>
                <a:chOff x="6966766" y="1271415"/>
                <a:chExt cx="1367714" cy="936944"/>
              </a:xfrm>
            </p:grpSpPr>
            <p:grpSp>
              <p:nvGrpSpPr>
                <p:cNvPr id="120" name="グループ化 119"/>
                <p:cNvGrpSpPr/>
                <p:nvPr/>
              </p:nvGrpSpPr>
              <p:grpSpPr>
                <a:xfrm>
                  <a:off x="6966766" y="1271578"/>
                  <a:ext cx="1367714" cy="936781"/>
                  <a:chOff x="6966766" y="1271578"/>
                  <a:chExt cx="1367714" cy="936781"/>
                </a:xfrm>
              </p:grpSpPr>
              <p:sp>
                <p:nvSpPr>
                  <p:cNvPr id="4" name="平行四辺形 3"/>
                  <p:cNvSpPr/>
                  <p:nvPr/>
                </p:nvSpPr>
                <p:spPr>
                  <a:xfrm rot="20353552">
                    <a:off x="6966766" y="1526702"/>
                    <a:ext cx="656492" cy="669005"/>
                  </a:xfrm>
                  <a:prstGeom prst="parallelogram">
                    <a:avLst>
                      <a:gd name="adj" fmla="val 38418"/>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平行四辺形 110"/>
                  <p:cNvSpPr/>
                  <p:nvPr/>
                </p:nvSpPr>
                <p:spPr>
                  <a:xfrm rot="18777933">
                    <a:off x="7292802" y="1536505"/>
                    <a:ext cx="834449" cy="509259"/>
                  </a:xfrm>
                  <a:prstGeom prst="parallelogram">
                    <a:avLst>
                      <a:gd name="adj" fmla="val 105993"/>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平行四辺形 116"/>
                  <p:cNvSpPr/>
                  <p:nvPr/>
                </p:nvSpPr>
                <p:spPr>
                  <a:xfrm rot="20353552">
                    <a:off x="7677988" y="1271578"/>
                    <a:ext cx="656492" cy="669005"/>
                  </a:xfrm>
                  <a:prstGeom prst="parallelogram">
                    <a:avLst>
                      <a:gd name="adj" fmla="val 38418"/>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平行四辺形 117"/>
                  <p:cNvSpPr/>
                  <p:nvPr/>
                </p:nvSpPr>
                <p:spPr>
                  <a:xfrm rot="20353552">
                    <a:off x="7192196" y="1675180"/>
                    <a:ext cx="242468" cy="210453"/>
                  </a:xfrm>
                  <a:prstGeom prst="parallelogram">
                    <a:avLst>
                      <a:gd name="adj" fmla="val 38418"/>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平行四辺形 118"/>
                  <p:cNvSpPr/>
                  <p:nvPr/>
                </p:nvSpPr>
                <p:spPr>
                  <a:xfrm rot="20353552">
                    <a:off x="7887433" y="1439343"/>
                    <a:ext cx="242468" cy="210453"/>
                  </a:xfrm>
                  <a:prstGeom prst="parallelogram">
                    <a:avLst>
                      <a:gd name="adj" fmla="val 38418"/>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円柱 114"/>
                  <p:cNvSpPr/>
                  <p:nvPr/>
                </p:nvSpPr>
                <p:spPr>
                  <a:xfrm rot="5400000">
                    <a:off x="7658934" y="1863649"/>
                    <a:ext cx="45719" cy="45719"/>
                  </a:xfrm>
                  <a:prstGeom prst="can">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2" name="平行四辺形 121"/>
                <p:cNvSpPr/>
                <p:nvPr/>
              </p:nvSpPr>
              <p:spPr>
                <a:xfrm rot="20353552">
                  <a:off x="7028862" y="1271415"/>
                  <a:ext cx="1226025" cy="118191"/>
                </a:xfrm>
                <a:prstGeom prst="parallelogram">
                  <a:avLst>
                    <a:gd name="adj" fmla="val 38418"/>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3" name="グループ化 122"/>
              <p:cNvGrpSpPr/>
              <p:nvPr/>
            </p:nvGrpSpPr>
            <p:grpSpPr>
              <a:xfrm rot="21095710">
                <a:off x="8633519" y="1508869"/>
                <a:ext cx="667043" cy="824805"/>
                <a:chOff x="8633519" y="1508869"/>
                <a:chExt cx="667043" cy="824805"/>
              </a:xfrm>
            </p:grpSpPr>
            <p:sp>
              <p:nvSpPr>
                <p:cNvPr id="124" name="楕円 123"/>
                <p:cNvSpPr/>
                <p:nvPr/>
              </p:nvSpPr>
              <p:spPr>
                <a:xfrm rot="20784587">
                  <a:off x="8817169" y="1508869"/>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角丸四角形 124"/>
                <p:cNvSpPr/>
                <p:nvPr/>
              </p:nvSpPr>
              <p:spPr>
                <a:xfrm rot="14826193">
                  <a:off x="8814978" y="1760946"/>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6" name="フローチャート: 端子 125"/>
                <p:cNvSpPr/>
                <p:nvPr/>
              </p:nvSpPr>
              <p:spPr>
                <a:xfrm rot="263382">
                  <a:off x="8633519" y="1722857"/>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フローチャート: 端子 126"/>
                <p:cNvSpPr/>
                <p:nvPr/>
              </p:nvSpPr>
              <p:spPr>
                <a:xfrm rot="10393414">
                  <a:off x="8758982" y="1719779"/>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フローチャート: 端子 127"/>
                <p:cNvSpPr/>
                <p:nvPr/>
              </p:nvSpPr>
              <p:spPr>
                <a:xfrm rot="8950035">
                  <a:off x="8671711" y="1868665"/>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9" name="フローチャート: 端子 128"/>
                <p:cNvSpPr/>
                <p:nvPr/>
              </p:nvSpPr>
              <p:spPr>
                <a:xfrm rot="13354488">
                  <a:off x="9093586" y="2226455"/>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0" name="フローチャート: 端子 129"/>
                <p:cNvSpPr/>
                <p:nvPr/>
              </p:nvSpPr>
              <p:spPr>
                <a:xfrm rot="14714343">
                  <a:off x="9014131" y="210809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1" name="角丸四角形 130"/>
                <p:cNvSpPr/>
                <p:nvPr/>
              </p:nvSpPr>
              <p:spPr>
                <a:xfrm rot="15862233">
                  <a:off x="8970649" y="1933877"/>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フローチャート: 端子 131"/>
                <p:cNvSpPr/>
                <p:nvPr/>
              </p:nvSpPr>
              <p:spPr>
                <a:xfrm rot="8813770">
                  <a:off x="8828082" y="2074353"/>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3" name="フローチャート: 端子 132"/>
                <p:cNvSpPr/>
                <p:nvPr/>
              </p:nvSpPr>
              <p:spPr>
                <a:xfrm rot="18089139">
                  <a:off x="8781531" y="1764324"/>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4" name="フローチャート: 端子 133"/>
                <p:cNvSpPr/>
                <p:nvPr/>
              </p:nvSpPr>
              <p:spPr>
                <a:xfrm rot="16200000">
                  <a:off x="8774102" y="219042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6" name="グループ化 135"/>
              <p:cNvGrpSpPr/>
              <p:nvPr/>
            </p:nvGrpSpPr>
            <p:grpSpPr>
              <a:xfrm>
                <a:off x="8871157" y="2362336"/>
                <a:ext cx="82056" cy="105674"/>
                <a:chOff x="8271654" y="2346940"/>
                <a:chExt cx="82056" cy="105674"/>
              </a:xfrm>
            </p:grpSpPr>
            <p:sp>
              <p:nvSpPr>
                <p:cNvPr id="135" name="フローチャート: 抜出し 134"/>
                <p:cNvSpPr/>
                <p:nvPr/>
              </p:nvSpPr>
              <p:spPr>
                <a:xfrm rot="653675">
                  <a:off x="8271654" y="2362372"/>
                  <a:ext cx="74975" cy="45719"/>
                </a:xfrm>
                <a:prstGeom prst="flowChartExtra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7" name="フローチャート: 抜出し 136"/>
                <p:cNvSpPr/>
                <p:nvPr/>
              </p:nvSpPr>
              <p:spPr>
                <a:xfrm rot="18417190">
                  <a:off x="8287773" y="2361568"/>
                  <a:ext cx="74975" cy="45719"/>
                </a:xfrm>
                <a:prstGeom prst="flowChartExtra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8" name="フローチャート: 抜出し 137"/>
                <p:cNvSpPr/>
                <p:nvPr/>
              </p:nvSpPr>
              <p:spPr>
                <a:xfrm rot="10668522">
                  <a:off x="8278735" y="2406895"/>
                  <a:ext cx="74975" cy="45719"/>
                </a:xfrm>
                <a:prstGeom prst="flowChartExtra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9" name="フローチャート: 抜出し 138"/>
                <p:cNvSpPr/>
                <p:nvPr/>
              </p:nvSpPr>
              <p:spPr>
                <a:xfrm rot="14988161">
                  <a:off x="8287772" y="2382341"/>
                  <a:ext cx="74975" cy="45719"/>
                </a:xfrm>
                <a:prstGeom prst="flowChartExtra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41" name="テキスト ボックス 140"/>
              <p:cNvSpPr txBox="1"/>
              <p:nvPr/>
            </p:nvSpPr>
            <p:spPr>
              <a:xfrm>
                <a:off x="8675382" y="1326022"/>
                <a:ext cx="356625" cy="230832"/>
              </a:xfrm>
              <a:prstGeom prst="rect">
                <a:avLst/>
              </a:prstGeom>
              <a:noFill/>
            </p:spPr>
            <p:txBody>
              <a:bodyPr wrap="square" rtlCol="0">
                <a:spAutoFit/>
              </a:bodyPr>
              <a:lstStyle/>
              <a:p>
                <a:pPr algn="ctr"/>
                <a:r>
                  <a:rPr kumimoji="1" lang="ja-JP" altLang="en-US" sz="900" b="1" dirty="0">
                    <a:solidFill>
                      <a:schemeClr val="accent2"/>
                    </a:solidFill>
                    <a:latin typeface="ＭＳ ゴシック" panose="020B0609070205080204" pitchFamily="49" charset="-128"/>
                    <a:ea typeface="ＭＳ ゴシック" panose="020B0609070205080204" pitchFamily="49" charset="-128"/>
                  </a:rPr>
                  <a:t>！</a:t>
                </a:r>
              </a:p>
            </p:txBody>
          </p:sp>
          <p:sp>
            <p:nvSpPr>
              <p:cNvPr id="142" name="爆発 2 141"/>
              <p:cNvSpPr/>
              <p:nvPr/>
            </p:nvSpPr>
            <p:spPr>
              <a:xfrm>
                <a:off x="8907494" y="2142418"/>
                <a:ext cx="151725" cy="118510"/>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54" name="グループ化 153"/>
              <p:cNvGrpSpPr/>
              <p:nvPr/>
            </p:nvGrpSpPr>
            <p:grpSpPr>
              <a:xfrm rot="16200000">
                <a:off x="8792655" y="2315500"/>
                <a:ext cx="115447" cy="45719"/>
                <a:chOff x="6669935" y="2364710"/>
                <a:chExt cx="412649" cy="92172"/>
              </a:xfrm>
            </p:grpSpPr>
            <p:grpSp>
              <p:nvGrpSpPr>
                <p:cNvPr id="153" name="グループ化 152"/>
                <p:cNvGrpSpPr/>
                <p:nvPr/>
              </p:nvGrpSpPr>
              <p:grpSpPr>
                <a:xfrm>
                  <a:off x="6669935" y="2364710"/>
                  <a:ext cx="135678" cy="82076"/>
                  <a:chOff x="6669935" y="2364710"/>
                  <a:chExt cx="135678" cy="82076"/>
                </a:xfrm>
              </p:grpSpPr>
              <p:cxnSp>
                <p:nvCxnSpPr>
                  <p:cNvPr id="143" name="直線コネクタ 142"/>
                  <p:cNvCxnSpPr/>
                  <p:nvPr/>
                </p:nvCxnSpPr>
                <p:spPr>
                  <a:xfrm>
                    <a:off x="6669935" y="2364710"/>
                    <a:ext cx="67184" cy="788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9" name="直線コネクタ 148"/>
                  <p:cNvCxnSpPr/>
                  <p:nvPr/>
                </p:nvCxnSpPr>
                <p:spPr>
                  <a:xfrm flipV="1">
                    <a:off x="6743525" y="2364710"/>
                    <a:ext cx="62088" cy="820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5" name="グループ化 154"/>
                <p:cNvGrpSpPr/>
                <p:nvPr/>
              </p:nvGrpSpPr>
              <p:grpSpPr>
                <a:xfrm>
                  <a:off x="6812019" y="2369315"/>
                  <a:ext cx="135678" cy="82076"/>
                  <a:chOff x="6669935" y="2364710"/>
                  <a:chExt cx="135678" cy="82076"/>
                </a:xfrm>
              </p:grpSpPr>
              <p:cxnSp>
                <p:nvCxnSpPr>
                  <p:cNvPr id="156" name="直線コネクタ 155"/>
                  <p:cNvCxnSpPr/>
                  <p:nvPr/>
                </p:nvCxnSpPr>
                <p:spPr>
                  <a:xfrm>
                    <a:off x="6669935" y="2364710"/>
                    <a:ext cx="67184" cy="788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7" name="直線コネクタ 156"/>
                  <p:cNvCxnSpPr/>
                  <p:nvPr/>
                </p:nvCxnSpPr>
                <p:spPr>
                  <a:xfrm flipV="1">
                    <a:off x="6743525" y="2364710"/>
                    <a:ext cx="62088" cy="820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8" name="グループ化 157"/>
                <p:cNvGrpSpPr/>
                <p:nvPr/>
              </p:nvGrpSpPr>
              <p:grpSpPr>
                <a:xfrm>
                  <a:off x="6946906" y="2374806"/>
                  <a:ext cx="135678" cy="82076"/>
                  <a:chOff x="6669935" y="2364710"/>
                  <a:chExt cx="135678" cy="82076"/>
                </a:xfrm>
              </p:grpSpPr>
              <p:cxnSp>
                <p:nvCxnSpPr>
                  <p:cNvPr id="159" name="直線コネクタ 158"/>
                  <p:cNvCxnSpPr/>
                  <p:nvPr/>
                </p:nvCxnSpPr>
                <p:spPr>
                  <a:xfrm>
                    <a:off x="6669935" y="2364710"/>
                    <a:ext cx="67184" cy="788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0" name="直線コネクタ 159"/>
                  <p:cNvCxnSpPr/>
                  <p:nvPr/>
                </p:nvCxnSpPr>
                <p:spPr>
                  <a:xfrm flipV="1">
                    <a:off x="6743525" y="2364710"/>
                    <a:ext cx="62088" cy="820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62" name="グループ化 161"/>
              <p:cNvGrpSpPr/>
              <p:nvPr/>
            </p:nvGrpSpPr>
            <p:grpSpPr>
              <a:xfrm rot="16200000">
                <a:off x="8961713" y="2323795"/>
                <a:ext cx="115447" cy="45719"/>
                <a:chOff x="6669935" y="2364710"/>
                <a:chExt cx="412649" cy="92172"/>
              </a:xfrm>
            </p:grpSpPr>
            <p:grpSp>
              <p:nvGrpSpPr>
                <p:cNvPr id="163" name="グループ化 162"/>
                <p:cNvGrpSpPr/>
                <p:nvPr/>
              </p:nvGrpSpPr>
              <p:grpSpPr>
                <a:xfrm>
                  <a:off x="6669935" y="2364710"/>
                  <a:ext cx="135678" cy="82076"/>
                  <a:chOff x="6669935" y="2364710"/>
                  <a:chExt cx="135678" cy="82076"/>
                </a:xfrm>
              </p:grpSpPr>
              <p:cxnSp>
                <p:nvCxnSpPr>
                  <p:cNvPr id="171" name="直線コネクタ 170"/>
                  <p:cNvCxnSpPr/>
                  <p:nvPr/>
                </p:nvCxnSpPr>
                <p:spPr>
                  <a:xfrm>
                    <a:off x="6669935" y="2364710"/>
                    <a:ext cx="67184" cy="788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2" name="直線コネクタ 171"/>
                  <p:cNvCxnSpPr/>
                  <p:nvPr/>
                </p:nvCxnSpPr>
                <p:spPr>
                  <a:xfrm flipV="1">
                    <a:off x="6743525" y="2364710"/>
                    <a:ext cx="62088" cy="820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64" name="グループ化 163"/>
                <p:cNvGrpSpPr/>
                <p:nvPr/>
              </p:nvGrpSpPr>
              <p:grpSpPr>
                <a:xfrm>
                  <a:off x="6812019" y="2369315"/>
                  <a:ext cx="135678" cy="82076"/>
                  <a:chOff x="6669935" y="2364710"/>
                  <a:chExt cx="135678" cy="82076"/>
                </a:xfrm>
              </p:grpSpPr>
              <p:cxnSp>
                <p:nvCxnSpPr>
                  <p:cNvPr id="169" name="直線コネクタ 168"/>
                  <p:cNvCxnSpPr/>
                  <p:nvPr/>
                </p:nvCxnSpPr>
                <p:spPr>
                  <a:xfrm>
                    <a:off x="6669935" y="2364710"/>
                    <a:ext cx="67184" cy="788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0" name="直線コネクタ 169"/>
                  <p:cNvCxnSpPr/>
                  <p:nvPr/>
                </p:nvCxnSpPr>
                <p:spPr>
                  <a:xfrm flipV="1">
                    <a:off x="6743525" y="2364710"/>
                    <a:ext cx="62088" cy="820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65" name="グループ化 164"/>
                <p:cNvGrpSpPr/>
                <p:nvPr/>
              </p:nvGrpSpPr>
              <p:grpSpPr>
                <a:xfrm>
                  <a:off x="6946906" y="2374806"/>
                  <a:ext cx="135678" cy="82076"/>
                  <a:chOff x="6669935" y="2364710"/>
                  <a:chExt cx="135678" cy="82076"/>
                </a:xfrm>
              </p:grpSpPr>
              <p:cxnSp>
                <p:nvCxnSpPr>
                  <p:cNvPr id="166" name="直線コネクタ 165"/>
                  <p:cNvCxnSpPr/>
                  <p:nvPr/>
                </p:nvCxnSpPr>
                <p:spPr>
                  <a:xfrm>
                    <a:off x="6669935" y="2364710"/>
                    <a:ext cx="67184" cy="788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7" name="直線コネクタ 166"/>
                  <p:cNvCxnSpPr/>
                  <p:nvPr/>
                </p:nvCxnSpPr>
                <p:spPr>
                  <a:xfrm flipV="1">
                    <a:off x="6743525" y="2364710"/>
                    <a:ext cx="62088" cy="820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grpSp>
        <p:sp>
          <p:nvSpPr>
            <p:cNvPr id="175" name="正方形/長方形 174"/>
            <p:cNvSpPr/>
            <p:nvPr/>
          </p:nvSpPr>
          <p:spPr>
            <a:xfrm rot="215820">
              <a:off x="8999478" y="1792539"/>
              <a:ext cx="208718" cy="13777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正方形/長方形 175"/>
            <p:cNvSpPr/>
            <p:nvPr/>
          </p:nvSpPr>
          <p:spPr>
            <a:xfrm rot="1079171">
              <a:off x="9017888" y="1668573"/>
              <a:ext cx="189174" cy="11017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7" name="正方形/長方形 176"/>
            <p:cNvSpPr/>
            <p:nvPr/>
          </p:nvSpPr>
          <p:spPr>
            <a:xfrm rot="1784191">
              <a:off x="9067704" y="1575673"/>
              <a:ext cx="160449" cy="8388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0" name="角丸四角形吹き出し 79"/>
          <p:cNvSpPr/>
          <p:nvPr/>
        </p:nvSpPr>
        <p:spPr>
          <a:xfrm>
            <a:off x="6890427" y="567269"/>
            <a:ext cx="2762454" cy="627255"/>
          </a:xfrm>
          <a:prstGeom prst="wedgeRoundRectCallout">
            <a:avLst>
              <a:gd name="adj1" fmla="val -52440"/>
              <a:gd name="adj2" fmla="val -66872"/>
              <a:gd name="adj3" fmla="val 16667"/>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テキスト ボックス 80"/>
          <p:cNvSpPr txBox="1"/>
          <p:nvPr/>
        </p:nvSpPr>
        <p:spPr>
          <a:xfrm>
            <a:off x="6927504" y="581435"/>
            <a:ext cx="2693197" cy="646331"/>
          </a:xfrm>
          <a:prstGeom prst="rect">
            <a:avLst/>
          </a:prstGeom>
          <a:noFill/>
        </p:spPr>
        <p:txBody>
          <a:bodyPr wrap="square" rtlCol="0">
            <a:spAutoFit/>
          </a:bodyPr>
          <a:lstStyle/>
          <a:p>
            <a:r>
              <a:rPr kumimoji="1" lang="ja-JP" altLang="en-US" sz="1200" dirty="0"/>
              <a:t>社用車から降りた際に、不安定な状態となっていた溝蓋に足を取られたことにより転倒した。</a:t>
            </a:r>
          </a:p>
        </p:txBody>
      </p:sp>
      <p:grpSp>
        <p:nvGrpSpPr>
          <p:cNvPr id="230" name="グループ化 229"/>
          <p:cNvGrpSpPr/>
          <p:nvPr/>
        </p:nvGrpSpPr>
        <p:grpSpPr>
          <a:xfrm>
            <a:off x="5421767" y="2288931"/>
            <a:ext cx="1054604" cy="943943"/>
            <a:chOff x="5421767" y="2288931"/>
            <a:chExt cx="1054604" cy="943943"/>
          </a:xfrm>
        </p:grpSpPr>
        <p:grpSp>
          <p:nvGrpSpPr>
            <p:cNvPr id="213" name="グループ化 212"/>
            <p:cNvGrpSpPr/>
            <p:nvPr/>
          </p:nvGrpSpPr>
          <p:grpSpPr>
            <a:xfrm>
              <a:off x="5421767" y="2544858"/>
              <a:ext cx="626733" cy="688016"/>
              <a:chOff x="5421767" y="2544858"/>
              <a:chExt cx="626733" cy="688016"/>
            </a:xfrm>
          </p:grpSpPr>
          <p:sp>
            <p:nvSpPr>
              <p:cNvPr id="179" name="直方体 178"/>
              <p:cNvSpPr/>
              <p:nvPr/>
            </p:nvSpPr>
            <p:spPr>
              <a:xfrm>
                <a:off x="5421767" y="2599936"/>
                <a:ext cx="616365" cy="632938"/>
              </a:xfrm>
              <a:prstGeom prst="cube">
                <a:avLst>
                  <a:gd name="adj" fmla="val 26402"/>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92" name="図 191"/>
              <p:cNvPicPr>
                <a:picLocks noChangeAspect="1"/>
              </p:cNvPicPr>
              <p:nvPr/>
            </p:nvPicPr>
            <p:blipFill>
              <a:blip r:embed="rId2"/>
              <a:stretch>
                <a:fillRect/>
              </a:stretch>
            </p:blipFill>
            <p:spPr>
              <a:xfrm>
                <a:off x="5881217" y="2808061"/>
                <a:ext cx="80841" cy="79890"/>
              </a:xfrm>
              <a:prstGeom prst="rect">
                <a:avLst/>
              </a:prstGeom>
            </p:spPr>
          </p:pic>
          <p:pic>
            <p:nvPicPr>
              <p:cNvPr id="193" name="図 192"/>
              <p:cNvPicPr>
                <a:picLocks noChangeAspect="1"/>
              </p:cNvPicPr>
              <p:nvPr/>
            </p:nvPicPr>
            <p:blipFill>
              <a:blip r:embed="rId2"/>
              <a:stretch>
                <a:fillRect/>
              </a:stretch>
            </p:blipFill>
            <p:spPr>
              <a:xfrm>
                <a:off x="5960691" y="2968011"/>
                <a:ext cx="80841" cy="79890"/>
              </a:xfrm>
              <a:prstGeom prst="rect">
                <a:avLst/>
              </a:prstGeom>
            </p:spPr>
          </p:pic>
          <p:cxnSp>
            <p:nvCxnSpPr>
              <p:cNvPr id="195" name="直線コネクタ 194"/>
              <p:cNvCxnSpPr/>
              <p:nvPr/>
            </p:nvCxnSpPr>
            <p:spPr>
              <a:xfrm>
                <a:off x="5957637" y="2834956"/>
                <a:ext cx="85725" cy="1643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直線コネクタ 197"/>
              <p:cNvCxnSpPr/>
              <p:nvPr/>
            </p:nvCxnSpPr>
            <p:spPr>
              <a:xfrm>
                <a:off x="5881437" y="2861149"/>
                <a:ext cx="88106" cy="1833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9" name="アーチ 198"/>
              <p:cNvSpPr/>
              <p:nvPr/>
            </p:nvSpPr>
            <p:spPr>
              <a:xfrm rot="8667653">
                <a:off x="5959556" y="2965824"/>
                <a:ext cx="88944" cy="104977"/>
              </a:xfrm>
              <a:prstGeom prst="blockArc">
                <a:avLst>
                  <a:gd name="adj1" fmla="val 10800000"/>
                  <a:gd name="adj2" fmla="val 286622"/>
                  <a:gd name="adj3" fmla="val 762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04" name="アーチ 203"/>
              <p:cNvSpPr/>
              <p:nvPr/>
            </p:nvSpPr>
            <p:spPr>
              <a:xfrm rot="20052966">
                <a:off x="5874051" y="2795632"/>
                <a:ext cx="88944" cy="104977"/>
              </a:xfrm>
              <a:prstGeom prst="blockArc">
                <a:avLst>
                  <a:gd name="adj1" fmla="val 10800000"/>
                  <a:gd name="adj2" fmla="val 286622"/>
                  <a:gd name="adj3" fmla="val 762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08" name="フローチャート: データ 207"/>
              <p:cNvSpPr/>
              <p:nvPr/>
            </p:nvSpPr>
            <p:spPr>
              <a:xfrm>
                <a:off x="5574622" y="2628651"/>
                <a:ext cx="291423" cy="55917"/>
              </a:xfrm>
              <a:prstGeom prst="flowChartInputOutput">
                <a:avLst/>
              </a:prstGeom>
              <a:solidFill>
                <a:schemeClr val="tx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0" name="直線コネクタ 209"/>
              <p:cNvCxnSpPr/>
              <p:nvPr/>
            </p:nvCxnSpPr>
            <p:spPr>
              <a:xfrm flipH="1" flipV="1">
                <a:off x="5640542" y="2544858"/>
                <a:ext cx="82085" cy="125182"/>
              </a:xfrm>
              <a:prstGeom prst="line">
                <a:avLst/>
              </a:prstGeom>
              <a:ln w="38100">
                <a:solidFill>
                  <a:schemeClr val="tx1"/>
                </a:solidFill>
                <a:headEnd type="none"/>
                <a:tailEnd type="oval"/>
              </a:ln>
            </p:spPr>
            <p:style>
              <a:lnRef idx="1">
                <a:schemeClr val="accent1"/>
              </a:lnRef>
              <a:fillRef idx="0">
                <a:schemeClr val="accent1"/>
              </a:fillRef>
              <a:effectRef idx="0">
                <a:schemeClr val="accent1"/>
              </a:effectRef>
              <a:fontRef idx="minor">
                <a:schemeClr val="tx1"/>
              </a:fontRef>
            </p:style>
          </p:cxnSp>
        </p:grpSp>
        <p:sp>
          <p:nvSpPr>
            <p:cNvPr id="214" name="円形吹き出し 213"/>
            <p:cNvSpPr/>
            <p:nvPr/>
          </p:nvSpPr>
          <p:spPr>
            <a:xfrm>
              <a:off x="5822594" y="2288931"/>
              <a:ext cx="445868" cy="260307"/>
            </a:xfrm>
            <a:prstGeom prst="wedgeEllipseCallout">
              <a:avLst>
                <a:gd name="adj1" fmla="val -56438"/>
                <a:gd name="adj2" fmla="val 625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5" name="テキスト ボックス 214"/>
            <p:cNvSpPr txBox="1"/>
            <p:nvPr/>
          </p:nvSpPr>
          <p:spPr>
            <a:xfrm>
              <a:off x="5844159" y="2311362"/>
              <a:ext cx="420024" cy="215444"/>
            </a:xfrm>
            <a:prstGeom prst="rect">
              <a:avLst/>
            </a:prstGeom>
            <a:noFill/>
          </p:spPr>
          <p:txBody>
            <a:bodyPr wrap="square" rtlCol="0">
              <a:spAutoFit/>
            </a:bodyPr>
            <a:lstStyle/>
            <a:p>
              <a:pPr algn="ctr"/>
              <a:r>
                <a:rPr kumimoji="1" lang="en-US" altLang="ja-JP" sz="800" b="1" dirty="0"/>
                <a:t>ON</a:t>
              </a:r>
              <a:endParaRPr kumimoji="1" lang="ja-JP" altLang="en-US" sz="800" b="1" dirty="0"/>
            </a:p>
          </p:txBody>
        </p:sp>
        <p:sp>
          <p:nvSpPr>
            <p:cNvPr id="217" name="楕円 216"/>
            <p:cNvSpPr/>
            <p:nvPr/>
          </p:nvSpPr>
          <p:spPr>
            <a:xfrm rot="20784587">
              <a:off x="6090531" y="2539814"/>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8" name="角丸四角形 217"/>
            <p:cNvSpPr/>
            <p:nvPr/>
          </p:nvSpPr>
          <p:spPr>
            <a:xfrm rot="15321498">
              <a:off x="6102114" y="2746498"/>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1" name="フローチャート: 端子 220"/>
            <p:cNvSpPr/>
            <p:nvPr/>
          </p:nvSpPr>
          <p:spPr>
            <a:xfrm rot="6434962">
              <a:off x="6072682" y="2810682"/>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2" name="フローチャート: 端子 221"/>
            <p:cNvSpPr/>
            <p:nvPr/>
          </p:nvSpPr>
          <p:spPr>
            <a:xfrm rot="13238969">
              <a:off x="6269395" y="303025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4" name="角丸四角形 223"/>
            <p:cNvSpPr/>
            <p:nvPr/>
          </p:nvSpPr>
          <p:spPr>
            <a:xfrm rot="17066255">
              <a:off x="6226436" y="2876617"/>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5" name="フローチャート: 端子 224"/>
            <p:cNvSpPr/>
            <p:nvPr/>
          </p:nvSpPr>
          <p:spPr>
            <a:xfrm rot="9008339">
              <a:off x="6111695" y="2983534"/>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6" name="フローチャート: 端子 225"/>
            <p:cNvSpPr/>
            <p:nvPr/>
          </p:nvSpPr>
          <p:spPr>
            <a:xfrm rot="20400507">
              <a:off x="6028931" y="2881431"/>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7" name="フローチャート: 端子 226"/>
            <p:cNvSpPr/>
            <p:nvPr/>
          </p:nvSpPr>
          <p:spPr>
            <a:xfrm rot="12554562">
              <a:off x="6118873" y="306980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8" name="下カーブ矢印 227"/>
            <p:cNvSpPr/>
            <p:nvPr/>
          </p:nvSpPr>
          <p:spPr>
            <a:xfrm rot="19788787">
              <a:off x="5795067" y="2734389"/>
              <a:ext cx="243808" cy="187838"/>
            </a:xfrm>
            <a:prstGeom prst="curvedDownArrow">
              <a:avLst>
                <a:gd name="adj1" fmla="val 12076"/>
                <a:gd name="adj2" fmla="val 41845"/>
                <a:gd name="adj3" fmla="val 16874"/>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29" name="爆発 2 228"/>
            <p:cNvSpPr/>
            <p:nvPr/>
          </p:nvSpPr>
          <p:spPr>
            <a:xfrm>
              <a:off x="6020353" y="2946161"/>
              <a:ext cx="83189" cy="75308"/>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31" name="角丸四角形吹き出し 230"/>
          <p:cNvSpPr/>
          <p:nvPr/>
        </p:nvSpPr>
        <p:spPr>
          <a:xfrm>
            <a:off x="6672471" y="2579814"/>
            <a:ext cx="2762454" cy="659339"/>
          </a:xfrm>
          <a:prstGeom prst="wedgeRoundRectCallout">
            <a:avLst>
              <a:gd name="adj1" fmla="val -59650"/>
              <a:gd name="adj2" fmla="val -36562"/>
              <a:gd name="adj3" fmla="val 16667"/>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2" name="テキスト ボックス 231"/>
          <p:cNvSpPr txBox="1"/>
          <p:nvPr/>
        </p:nvSpPr>
        <p:spPr>
          <a:xfrm>
            <a:off x="6709548" y="2626064"/>
            <a:ext cx="2693197" cy="646331"/>
          </a:xfrm>
          <a:prstGeom prst="rect">
            <a:avLst/>
          </a:prstGeom>
          <a:noFill/>
        </p:spPr>
        <p:txBody>
          <a:bodyPr wrap="square" rtlCol="0">
            <a:spAutoFit/>
          </a:bodyPr>
          <a:lstStyle/>
          <a:p>
            <a:r>
              <a:rPr kumimoji="1" lang="ja-JP" altLang="en-US" sz="1200" dirty="0"/>
              <a:t>訪問先で製品の不具合を調査中、稼働させたままであったことから、可動部分に指がはさまれた。</a:t>
            </a:r>
          </a:p>
        </p:txBody>
      </p:sp>
      <p:sp>
        <p:nvSpPr>
          <p:cNvPr id="173" name="角丸四角形吹き出し 172"/>
          <p:cNvSpPr/>
          <p:nvPr/>
        </p:nvSpPr>
        <p:spPr>
          <a:xfrm>
            <a:off x="4929961" y="1499866"/>
            <a:ext cx="2696190" cy="695543"/>
          </a:xfrm>
          <a:prstGeom prst="wedgeRoundRectCallout">
            <a:avLst>
              <a:gd name="adj1" fmla="val 60807"/>
              <a:gd name="adj2" fmla="val -8615"/>
              <a:gd name="adj3" fmla="val 16667"/>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4" name="テキスト ボックス 173"/>
          <p:cNvSpPr txBox="1"/>
          <p:nvPr/>
        </p:nvSpPr>
        <p:spPr>
          <a:xfrm>
            <a:off x="4967194" y="1513530"/>
            <a:ext cx="2693197" cy="646331"/>
          </a:xfrm>
          <a:prstGeom prst="rect">
            <a:avLst/>
          </a:prstGeom>
          <a:noFill/>
        </p:spPr>
        <p:txBody>
          <a:bodyPr wrap="square" rtlCol="0">
            <a:spAutoFit/>
          </a:bodyPr>
          <a:lstStyle/>
          <a:p>
            <a:r>
              <a:rPr kumimoji="1" lang="ja-JP" altLang="en-US" sz="1200" dirty="0"/>
              <a:t>お客様の玄関先で荷物運搬中、足元への注意が欠け、敷地内の石に足を載せた際にひねった。</a:t>
            </a:r>
          </a:p>
        </p:txBody>
      </p:sp>
      <p:grpSp>
        <p:nvGrpSpPr>
          <p:cNvPr id="189" name="グループ化 188"/>
          <p:cNvGrpSpPr/>
          <p:nvPr/>
        </p:nvGrpSpPr>
        <p:grpSpPr>
          <a:xfrm rot="20676545">
            <a:off x="334153" y="4016154"/>
            <a:ext cx="502446" cy="700491"/>
            <a:chOff x="362587" y="3064625"/>
            <a:chExt cx="464816" cy="583450"/>
          </a:xfrm>
        </p:grpSpPr>
        <p:sp>
          <p:nvSpPr>
            <p:cNvPr id="197" name="フローチャート: 端子 196"/>
            <p:cNvSpPr/>
            <p:nvPr/>
          </p:nvSpPr>
          <p:spPr>
            <a:xfrm rot="2528800">
              <a:off x="362587" y="327556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0" name="フローチャート: 端子 199"/>
            <p:cNvSpPr/>
            <p:nvPr/>
          </p:nvSpPr>
          <p:spPr>
            <a:xfrm rot="5229305">
              <a:off x="382049" y="3189104"/>
              <a:ext cx="325246" cy="76287"/>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1" name="フローチャート: 端子 200"/>
            <p:cNvSpPr/>
            <p:nvPr/>
          </p:nvSpPr>
          <p:spPr>
            <a:xfrm rot="5759443">
              <a:off x="467711" y="3196615"/>
              <a:ext cx="325246" cy="76287"/>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2" name="フローチャート: 端子 201"/>
            <p:cNvSpPr/>
            <p:nvPr/>
          </p:nvSpPr>
          <p:spPr>
            <a:xfrm rot="6189742">
              <a:off x="586750" y="3246825"/>
              <a:ext cx="256767" cy="7764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3" name="フローチャート: 端子 202"/>
            <p:cNvSpPr/>
            <p:nvPr/>
          </p:nvSpPr>
          <p:spPr>
            <a:xfrm rot="6876389">
              <a:off x="688074" y="3294555"/>
              <a:ext cx="203033" cy="75624"/>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5" name="フローチャート: 論理積ゲート 204"/>
            <p:cNvSpPr/>
            <p:nvPr/>
          </p:nvSpPr>
          <p:spPr>
            <a:xfrm rot="5400000">
              <a:off x="533673" y="3311324"/>
              <a:ext cx="229322" cy="339406"/>
            </a:xfrm>
            <a:prstGeom prst="flowChartDelay">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6" name="フローチャート: 論理積ゲート 205"/>
            <p:cNvSpPr/>
            <p:nvPr/>
          </p:nvSpPr>
          <p:spPr>
            <a:xfrm rot="16200000">
              <a:off x="562898" y="3394848"/>
              <a:ext cx="167048" cy="339406"/>
            </a:xfrm>
            <a:prstGeom prst="flowChartDelay">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36" name="グループ化 235"/>
          <p:cNvGrpSpPr/>
          <p:nvPr/>
        </p:nvGrpSpPr>
        <p:grpSpPr>
          <a:xfrm rot="890289">
            <a:off x="912151" y="4028842"/>
            <a:ext cx="717072" cy="642772"/>
            <a:chOff x="909630" y="4045538"/>
            <a:chExt cx="717072" cy="642772"/>
          </a:xfrm>
        </p:grpSpPr>
        <p:sp>
          <p:nvSpPr>
            <p:cNvPr id="3" name="弦 2"/>
            <p:cNvSpPr/>
            <p:nvPr/>
          </p:nvSpPr>
          <p:spPr>
            <a:xfrm rot="7451839">
              <a:off x="1062929" y="4019390"/>
              <a:ext cx="537626" cy="589921"/>
            </a:xfrm>
            <a:prstGeom prst="chord">
              <a:avLst>
                <a:gd name="adj1" fmla="val 2960049"/>
                <a:gd name="adj2" fmla="val 1572762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3" name="フローチャート: 端子 232"/>
            <p:cNvSpPr/>
            <p:nvPr/>
          </p:nvSpPr>
          <p:spPr>
            <a:xfrm rot="753202">
              <a:off x="909630" y="4296133"/>
              <a:ext cx="706156" cy="128230"/>
            </a:xfrm>
            <a:prstGeom prst="flowChartTermina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5" name="楕円 234"/>
            <p:cNvSpPr/>
            <p:nvPr/>
          </p:nvSpPr>
          <p:spPr>
            <a:xfrm rot="17557398">
              <a:off x="1053756" y="4361364"/>
              <a:ext cx="500272" cy="153619"/>
            </a:xfrm>
            <a:prstGeom prst="ellipse">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07" name="角丸四角形吹き出し 206"/>
          <p:cNvSpPr/>
          <p:nvPr/>
        </p:nvSpPr>
        <p:spPr>
          <a:xfrm>
            <a:off x="1981254" y="4003279"/>
            <a:ext cx="2762454" cy="711370"/>
          </a:xfrm>
          <a:prstGeom prst="wedgeRoundRectCallout">
            <a:avLst>
              <a:gd name="adj1" fmla="val -59106"/>
              <a:gd name="adj2" fmla="val 23227"/>
              <a:gd name="adj3" fmla="val 16667"/>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9" name="テキスト ボックス 208"/>
          <p:cNvSpPr txBox="1"/>
          <p:nvPr/>
        </p:nvSpPr>
        <p:spPr>
          <a:xfrm>
            <a:off x="2028710" y="4050320"/>
            <a:ext cx="2693197" cy="646331"/>
          </a:xfrm>
          <a:prstGeom prst="rect">
            <a:avLst/>
          </a:prstGeom>
          <a:noFill/>
        </p:spPr>
        <p:txBody>
          <a:bodyPr wrap="square" rtlCol="0">
            <a:spAutoFit/>
          </a:bodyPr>
          <a:lstStyle/>
          <a:p>
            <a:r>
              <a:rPr kumimoji="1" lang="ja-JP" altLang="en-US" sz="1200" dirty="0"/>
              <a:t>出張先の作業内容に合わせて、必要な保護具を携帯し、現地で使用するようにしましょう。</a:t>
            </a:r>
          </a:p>
        </p:txBody>
      </p:sp>
      <p:grpSp>
        <p:nvGrpSpPr>
          <p:cNvPr id="211" name="グループ化 210"/>
          <p:cNvGrpSpPr/>
          <p:nvPr/>
        </p:nvGrpSpPr>
        <p:grpSpPr>
          <a:xfrm>
            <a:off x="3362481" y="4934996"/>
            <a:ext cx="511658" cy="592642"/>
            <a:chOff x="1820861" y="3011058"/>
            <a:chExt cx="1003811" cy="1080882"/>
          </a:xfrm>
        </p:grpSpPr>
        <p:sp>
          <p:nvSpPr>
            <p:cNvPr id="212" name="メモ 211"/>
            <p:cNvSpPr/>
            <p:nvPr/>
          </p:nvSpPr>
          <p:spPr>
            <a:xfrm>
              <a:off x="1820861" y="3011058"/>
              <a:ext cx="1003811" cy="1080882"/>
            </a:xfrm>
            <a:prstGeom prst="foldedCorner">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6" name="正方形/長方形 215"/>
            <p:cNvSpPr/>
            <p:nvPr/>
          </p:nvSpPr>
          <p:spPr>
            <a:xfrm>
              <a:off x="1945771" y="3139463"/>
              <a:ext cx="568939" cy="451177"/>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9" name="正方形/長方形 218"/>
            <p:cNvSpPr/>
            <p:nvPr/>
          </p:nvSpPr>
          <p:spPr>
            <a:xfrm>
              <a:off x="1952728" y="3628229"/>
              <a:ext cx="678190" cy="360361"/>
            </a:xfrm>
            <a:prstGeom prst="rect">
              <a:avLst/>
            </a:prstGeom>
            <a:pattFill prst="dashHorz">
              <a:fgClr>
                <a:schemeClr val="bg1"/>
              </a:fgClr>
              <a:bgClr>
                <a:schemeClr val="tx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3" name="グループ化 242"/>
          <p:cNvGrpSpPr/>
          <p:nvPr/>
        </p:nvGrpSpPr>
        <p:grpSpPr>
          <a:xfrm>
            <a:off x="4086189" y="4711806"/>
            <a:ext cx="1054604" cy="1004200"/>
            <a:chOff x="5421767" y="2228674"/>
            <a:chExt cx="1054604" cy="1004200"/>
          </a:xfrm>
        </p:grpSpPr>
        <p:grpSp>
          <p:nvGrpSpPr>
            <p:cNvPr id="244" name="グループ化 243"/>
            <p:cNvGrpSpPr/>
            <p:nvPr/>
          </p:nvGrpSpPr>
          <p:grpSpPr>
            <a:xfrm>
              <a:off x="5421767" y="2531706"/>
              <a:ext cx="626733" cy="701168"/>
              <a:chOff x="5421767" y="2531706"/>
              <a:chExt cx="626733" cy="701168"/>
            </a:xfrm>
          </p:grpSpPr>
          <p:sp>
            <p:nvSpPr>
              <p:cNvPr id="257" name="直方体 256"/>
              <p:cNvSpPr/>
              <p:nvPr/>
            </p:nvSpPr>
            <p:spPr>
              <a:xfrm>
                <a:off x="5421767" y="2599936"/>
                <a:ext cx="616365" cy="632938"/>
              </a:xfrm>
              <a:prstGeom prst="cube">
                <a:avLst>
                  <a:gd name="adj" fmla="val 26402"/>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58" name="図 257"/>
              <p:cNvPicPr>
                <a:picLocks noChangeAspect="1"/>
              </p:cNvPicPr>
              <p:nvPr/>
            </p:nvPicPr>
            <p:blipFill>
              <a:blip r:embed="rId2"/>
              <a:stretch>
                <a:fillRect/>
              </a:stretch>
            </p:blipFill>
            <p:spPr>
              <a:xfrm>
                <a:off x="5881217" y="2808061"/>
                <a:ext cx="80841" cy="79890"/>
              </a:xfrm>
              <a:prstGeom prst="rect">
                <a:avLst/>
              </a:prstGeom>
            </p:spPr>
          </p:pic>
          <p:pic>
            <p:nvPicPr>
              <p:cNvPr id="259" name="図 258"/>
              <p:cNvPicPr>
                <a:picLocks noChangeAspect="1"/>
              </p:cNvPicPr>
              <p:nvPr/>
            </p:nvPicPr>
            <p:blipFill>
              <a:blip r:embed="rId2"/>
              <a:stretch>
                <a:fillRect/>
              </a:stretch>
            </p:blipFill>
            <p:spPr>
              <a:xfrm>
                <a:off x="5960691" y="2968011"/>
                <a:ext cx="80841" cy="79890"/>
              </a:xfrm>
              <a:prstGeom prst="rect">
                <a:avLst/>
              </a:prstGeom>
            </p:spPr>
          </p:pic>
          <p:cxnSp>
            <p:nvCxnSpPr>
              <p:cNvPr id="260" name="直線コネクタ 259"/>
              <p:cNvCxnSpPr/>
              <p:nvPr/>
            </p:nvCxnSpPr>
            <p:spPr>
              <a:xfrm>
                <a:off x="5957637" y="2834956"/>
                <a:ext cx="85725" cy="1643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1" name="直線コネクタ 260"/>
              <p:cNvCxnSpPr/>
              <p:nvPr/>
            </p:nvCxnSpPr>
            <p:spPr>
              <a:xfrm>
                <a:off x="5881437" y="2861149"/>
                <a:ext cx="88106" cy="1833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2" name="アーチ 261"/>
              <p:cNvSpPr/>
              <p:nvPr/>
            </p:nvSpPr>
            <p:spPr>
              <a:xfrm rot="8667653">
                <a:off x="5959556" y="2965824"/>
                <a:ext cx="88944" cy="104977"/>
              </a:xfrm>
              <a:prstGeom prst="blockArc">
                <a:avLst>
                  <a:gd name="adj1" fmla="val 10800000"/>
                  <a:gd name="adj2" fmla="val 286622"/>
                  <a:gd name="adj3" fmla="val 762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63" name="アーチ 262"/>
              <p:cNvSpPr/>
              <p:nvPr/>
            </p:nvSpPr>
            <p:spPr>
              <a:xfrm rot="20052966">
                <a:off x="5874051" y="2795632"/>
                <a:ext cx="88944" cy="104977"/>
              </a:xfrm>
              <a:prstGeom prst="blockArc">
                <a:avLst>
                  <a:gd name="adj1" fmla="val 10800000"/>
                  <a:gd name="adj2" fmla="val 286622"/>
                  <a:gd name="adj3" fmla="val 762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64" name="フローチャート: データ 263"/>
              <p:cNvSpPr/>
              <p:nvPr/>
            </p:nvSpPr>
            <p:spPr>
              <a:xfrm>
                <a:off x="5574622" y="2628651"/>
                <a:ext cx="291423" cy="55917"/>
              </a:xfrm>
              <a:prstGeom prst="flowChartInputOutput">
                <a:avLst/>
              </a:prstGeom>
              <a:solidFill>
                <a:schemeClr val="tx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65" name="直線コネクタ 264"/>
              <p:cNvCxnSpPr/>
              <p:nvPr/>
            </p:nvCxnSpPr>
            <p:spPr>
              <a:xfrm flipV="1">
                <a:off x="5722628" y="2531706"/>
                <a:ext cx="91063" cy="138334"/>
              </a:xfrm>
              <a:prstGeom prst="line">
                <a:avLst/>
              </a:prstGeom>
              <a:ln w="38100">
                <a:solidFill>
                  <a:schemeClr val="tx1"/>
                </a:solidFill>
                <a:headEnd type="none"/>
                <a:tailEnd type="oval"/>
              </a:ln>
            </p:spPr>
            <p:style>
              <a:lnRef idx="1">
                <a:schemeClr val="accent1"/>
              </a:lnRef>
              <a:fillRef idx="0">
                <a:schemeClr val="accent1"/>
              </a:fillRef>
              <a:effectRef idx="0">
                <a:schemeClr val="accent1"/>
              </a:effectRef>
              <a:fontRef idx="minor">
                <a:schemeClr val="tx1"/>
              </a:fontRef>
            </p:style>
          </p:cxnSp>
        </p:grpSp>
        <p:sp>
          <p:nvSpPr>
            <p:cNvPr id="245" name="円形吹き出し 244"/>
            <p:cNvSpPr/>
            <p:nvPr/>
          </p:nvSpPr>
          <p:spPr>
            <a:xfrm>
              <a:off x="5927037" y="2228674"/>
              <a:ext cx="445868" cy="260307"/>
            </a:xfrm>
            <a:prstGeom prst="wedgeEllipseCallout">
              <a:avLst>
                <a:gd name="adj1" fmla="val -56438"/>
                <a:gd name="adj2" fmla="val 62500"/>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6" name="テキスト ボックス 245"/>
            <p:cNvSpPr txBox="1"/>
            <p:nvPr/>
          </p:nvSpPr>
          <p:spPr>
            <a:xfrm>
              <a:off x="5948602" y="2251105"/>
              <a:ext cx="420024" cy="215444"/>
            </a:xfrm>
            <a:prstGeom prst="rect">
              <a:avLst/>
            </a:prstGeom>
            <a:noFill/>
          </p:spPr>
          <p:txBody>
            <a:bodyPr wrap="square" rtlCol="0">
              <a:spAutoFit/>
            </a:bodyPr>
            <a:lstStyle/>
            <a:p>
              <a:pPr algn="ctr"/>
              <a:r>
                <a:rPr kumimoji="1" lang="en-US" altLang="ja-JP" sz="800" b="1" dirty="0">
                  <a:solidFill>
                    <a:srgbClr val="00B050"/>
                  </a:solidFill>
                </a:rPr>
                <a:t>OFF</a:t>
              </a:r>
              <a:endParaRPr kumimoji="1" lang="ja-JP" altLang="en-US" sz="800" b="1" dirty="0">
                <a:solidFill>
                  <a:srgbClr val="00B050"/>
                </a:solidFill>
              </a:endParaRPr>
            </a:p>
          </p:txBody>
        </p:sp>
        <p:sp>
          <p:nvSpPr>
            <p:cNvPr id="247" name="楕円 246"/>
            <p:cNvSpPr/>
            <p:nvPr/>
          </p:nvSpPr>
          <p:spPr>
            <a:xfrm rot="20784587">
              <a:off x="6090531" y="2539814"/>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8" name="角丸四角形 247"/>
            <p:cNvSpPr/>
            <p:nvPr/>
          </p:nvSpPr>
          <p:spPr>
            <a:xfrm rot="15321498">
              <a:off x="6102114" y="2746498"/>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9" name="フローチャート: 端子 248"/>
            <p:cNvSpPr/>
            <p:nvPr/>
          </p:nvSpPr>
          <p:spPr>
            <a:xfrm rot="6434962">
              <a:off x="6072682" y="2810682"/>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0" name="フローチャート: 端子 249"/>
            <p:cNvSpPr/>
            <p:nvPr/>
          </p:nvSpPr>
          <p:spPr>
            <a:xfrm rot="13238969">
              <a:off x="6269395" y="303025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1" name="角丸四角形 250"/>
            <p:cNvSpPr/>
            <p:nvPr/>
          </p:nvSpPr>
          <p:spPr>
            <a:xfrm rot="17066255">
              <a:off x="6226436" y="2876617"/>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2" name="フローチャート: 端子 251"/>
            <p:cNvSpPr/>
            <p:nvPr/>
          </p:nvSpPr>
          <p:spPr>
            <a:xfrm rot="9008339">
              <a:off x="6111695" y="2983534"/>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3" name="フローチャート: 端子 252"/>
            <p:cNvSpPr/>
            <p:nvPr/>
          </p:nvSpPr>
          <p:spPr>
            <a:xfrm rot="20400507">
              <a:off x="6028931" y="2881431"/>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4" name="フローチャート: 端子 253"/>
            <p:cNvSpPr/>
            <p:nvPr/>
          </p:nvSpPr>
          <p:spPr>
            <a:xfrm rot="12554562">
              <a:off x="6118873" y="306980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68" name="右矢印 267"/>
          <p:cNvSpPr/>
          <p:nvPr/>
        </p:nvSpPr>
        <p:spPr>
          <a:xfrm>
            <a:off x="3901769" y="5222954"/>
            <a:ext cx="143195" cy="174906"/>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81" name="グループ化 280"/>
          <p:cNvGrpSpPr/>
          <p:nvPr/>
        </p:nvGrpSpPr>
        <p:grpSpPr>
          <a:xfrm>
            <a:off x="3042110" y="4951863"/>
            <a:ext cx="269113" cy="789642"/>
            <a:chOff x="2875700" y="4856378"/>
            <a:chExt cx="319078" cy="908706"/>
          </a:xfrm>
        </p:grpSpPr>
        <p:sp>
          <p:nvSpPr>
            <p:cNvPr id="270" name="楕円 269"/>
            <p:cNvSpPr/>
            <p:nvPr/>
          </p:nvSpPr>
          <p:spPr>
            <a:xfrm rot="20784587">
              <a:off x="2875700" y="4856378"/>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1" name="角丸四角形 270"/>
            <p:cNvSpPr/>
            <p:nvPr/>
          </p:nvSpPr>
          <p:spPr>
            <a:xfrm rot="15799461">
              <a:off x="2816276" y="5119592"/>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2" name="フローチャート: 端子 271"/>
            <p:cNvSpPr/>
            <p:nvPr/>
          </p:nvSpPr>
          <p:spPr>
            <a:xfrm rot="4123289">
              <a:off x="3026319" y="506996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3" name="フローチャート: 端子 272"/>
            <p:cNvSpPr/>
            <p:nvPr/>
          </p:nvSpPr>
          <p:spPr>
            <a:xfrm rot="13071110">
              <a:off x="2987802" y="5127097"/>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5" name="フローチャート: 端子 274"/>
            <p:cNvSpPr/>
            <p:nvPr/>
          </p:nvSpPr>
          <p:spPr>
            <a:xfrm rot="16464884">
              <a:off x="2987803" y="5620904"/>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6" name="フローチャート: 端子 275"/>
            <p:cNvSpPr/>
            <p:nvPr/>
          </p:nvSpPr>
          <p:spPr>
            <a:xfrm rot="14847950">
              <a:off x="2965759" y="5469522"/>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7" name="角丸四角形 276"/>
            <p:cNvSpPr/>
            <p:nvPr/>
          </p:nvSpPr>
          <p:spPr>
            <a:xfrm rot="16640322">
              <a:off x="2929066" y="5320309"/>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8" name="フローチャート: 端子 277"/>
            <p:cNvSpPr/>
            <p:nvPr/>
          </p:nvSpPr>
          <p:spPr>
            <a:xfrm rot="5602072">
              <a:off x="2843366" y="5497917"/>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0" name="フローチャート: 端子 279"/>
            <p:cNvSpPr/>
            <p:nvPr/>
          </p:nvSpPr>
          <p:spPr>
            <a:xfrm rot="17301024">
              <a:off x="2814864" y="562183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82" name="角丸四角形吹き出し 281"/>
          <p:cNvSpPr/>
          <p:nvPr/>
        </p:nvSpPr>
        <p:spPr>
          <a:xfrm>
            <a:off x="24506" y="4913245"/>
            <a:ext cx="2854142" cy="995263"/>
          </a:xfrm>
          <a:prstGeom prst="wedgeRoundRectCallout">
            <a:avLst>
              <a:gd name="adj1" fmla="val 54745"/>
              <a:gd name="adj2" fmla="val -4883"/>
              <a:gd name="adj3" fmla="val 16667"/>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3" name="テキスト ボックス 282"/>
          <p:cNvSpPr txBox="1"/>
          <p:nvPr/>
        </p:nvSpPr>
        <p:spPr>
          <a:xfrm>
            <a:off x="24506" y="4895723"/>
            <a:ext cx="2814864" cy="1015663"/>
          </a:xfrm>
          <a:prstGeom prst="rect">
            <a:avLst/>
          </a:prstGeom>
          <a:noFill/>
        </p:spPr>
        <p:txBody>
          <a:bodyPr wrap="square" rtlCol="0">
            <a:spAutoFit/>
          </a:bodyPr>
          <a:lstStyle/>
          <a:p>
            <a:r>
              <a:rPr kumimoji="1" lang="ja-JP" altLang="en-US" sz="1200" dirty="0"/>
              <a:t>定例的な出張作業については、安全に作業を行うマニュアルを作成しましょう。（特に、機械を取り扱う作業は、可動部分へのはさまれ・巻き込まれ防止対策を徹底しましょう。）</a:t>
            </a:r>
          </a:p>
        </p:txBody>
      </p:sp>
      <p:grpSp>
        <p:nvGrpSpPr>
          <p:cNvPr id="291" name="グループ化 290"/>
          <p:cNvGrpSpPr/>
          <p:nvPr/>
        </p:nvGrpSpPr>
        <p:grpSpPr>
          <a:xfrm rot="21276452">
            <a:off x="539355" y="6186250"/>
            <a:ext cx="752247" cy="472487"/>
            <a:chOff x="1277982" y="6295347"/>
            <a:chExt cx="752247" cy="472487"/>
          </a:xfrm>
        </p:grpSpPr>
        <p:grpSp>
          <p:nvGrpSpPr>
            <p:cNvPr id="116" name="グループ化 115"/>
            <p:cNvGrpSpPr/>
            <p:nvPr/>
          </p:nvGrpSpPr>
          <p:grpSpPr>
            <a:xfrm>
              <a:off x="1277982" y="6366282"/>
              <a:ext cx="752247" cy="401552"/>
              <a:chOff x="1277982" y="6366282"/>
              <a:chExt cx="752247" cy="401552"/>
            </a:xfrm>
          </p:grpSpPr>
          <p:sp>
            <p:nvSpPr>
              <p:cNvPr id="284" name="1 つの角を切り取った四角形 283"/>
              <p:cNvSpPr/>
              <p:nvPr/>
            </p:nvSpPr>
            <p:spPr>
              <a:xfrm rot="20789530">
                <a:off x="1277982" y="6369061"/>
                <a:ext cx="703272" cy="276183"/>
              </a:xfrm>
              <a:prstGeom prst="snip1Rect">
                <a:avLst>
                  <a:gd name="adj"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6" name="フローチャート: 端子 285"/>
              <p:cNvSpPr/>
              <p:nvPr/>
            </p:nvSpPr>
            <p:spPr>
              <a:xfrm rot="20748980">
                <a:off x="1295359" y="6366282"/>
                <a:ext cx="228364" cy="130204"/>
              </a:xfrm>
              <a:prstGeom prst="flowChartTermina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5" name="直線コネクタ 104"/>
              <p:cNvCxnSpPr/>
              <p:nvPr/>
            </p:nvCxnSpPr>
            <p:spPr>
              <a:xfrm flipH="1">
                <a:off x="1722117" y="6403434"/>
                <a:ext cx="44450" cy="9525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88" name="直線コネクタ 287"/>
              <p:cNvCxnSpPr/>
              <p:nvPr/>
            </p:nvCxnSpPr>
            <p:spPr>
              <a:xfrm flipH="1">
                <a:off x="1766567" y="6427230"/>
                <a:ext cx="44450" cy="9525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89" name="直線コネクタ 288"/>
              <p:cNvCxnSpPr/>
              <p:nvPr/>
            </p:nvCxnSpPr>
            <p:spPr>
              <a:xfrm flipH="1">
                <a:off x="1672230" y="6389167"/>
                <a:ext cx="44450" cy="9525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14" name="直角三角形 113"/>
              <p:cNvSpPr/>
              <p:nvPr/>
            </p:nvSpPr>
            <p:spPr>
              <a:xfrm rot="16200000">
                <a:off x="1896437" y="6463856"/>
                <a:ext cx="108324" cy="159261"/>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0" name="直角三角形 289"/>
              <p:cNvSpPr/>
              <p:nvPr/>
            </p:nvSpPr>
            <p:spPr>
              <a:xfrm rot="19271343">
                <a:off x="1299463" y="6608573"/>
                <a:ext cx="108324" cy="159261"/>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3" name="直角三角形 112"/>
            <p:cNvSpPr/>
            <p:nvPr/>
          </p:nvSpPr>
          <p:spPr>
            <a:xfrm rot="9537897">
              <a:off x="1580194" y="6295347"/>
              <a:ext cx="415058" cy="277601"/>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92" name="角丸四角形吹き出し 291"/>
          <p:cNvSpPr/>
          <p:nvPr/>
        </p:nvSpPr>
        <p:spPr>
          <a:xfrm>
            <a:off x="1675369" y="6005453"/>
            <a:ext cx="3155912" cy="711370"/>
          </a:xfrm>
          <a:prstGeom prst="wedgeRoundRectCallout">
            <a:avLst>
              <a:gd name="adj1" fmla="val -59106"/>
              <a:gd name="adj2" fmla="val 23227"/>
              <a:gd name="adj3" fmla="val 16667"/>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3" name="テキスト ボックス 292"/>
          <p:cNvSpPr txBox="1"/>
          <p:nvPr/>
        </p:nvSpPr>
        <p:spPr>
          <a:xfrm>
            <a:off x="1660032" y="6052494"/>
            <a:ext cx="3140315" cy="646331"/>
          </a:xfrm>
          <a:prstGeom prst="rect">
            <a:avLst/>
          </a:prstGeom>
          <a:noFill/>
        </p:spPr>
        <p:txBody>
          <a:bodyPr wrap="square" rtlCol="0">
            <a:spAutoFit/>
          </a:bodyPr>
          <a:lstStyle/>
          <a:p>
            <a:r>
              <a:rPr kumimoji="1" lang="ja-JP" altLang="en-US" sz="1200" dirty="0"/>
              <a:t>靴は訪問先・作業内容に応じて適切なものを選定し、足元の状況を確認しながら歩くようにしましょう。</a:t>
            </a:r>
          </a:p>
        </p:txBody>
      </p:sp>
      <p:sp>
        <p:nvSpPr>
          <p:cNvPr id="294" name="テキスト ボックス 293"/>
          <p:cNvSpPr txBox="1"/>
          <p:nvPr/>
        </p:nvSpPr>
        <p:spPr>
          <a:xfrm>
            <a:off x="5461849" y="3835541"/>
            <a:ext cx="4280054" cy="461665"/>
          </a:xfrm>
          <a:prstGeom prst="rect">
            <a:avLst/>
          </a:prstGeom>
          <a:noFill/>
        </p:spPr>
        <p:txBody>
          <a:bodyPr wrap="square" rtlCol="0">
            <a:spAutoFit/>
          </a:bodyPr>
          <a:lstStyle/>
          <a:p>
            <a:r>
              <a:rPr kumimoji="1" lang="ja-JP" altLang="en-US" sz="1200" dirty="0"/>
              <a:t>出張先での作業が安全に行われているかについて、適宜管理者が作業者に同行する等して確認を行った。</a:t>
            </a:r>
          </a:p>
        </p:txBody>
      </p:sp>
      <p:grpSp>
        <p:nvGrpSpPr>
          <p:cNvPr id="295" name="グループ化 294"/>
          <p:cNvGrpSpPr/>
          <p:nvPr/>
        </p:nvGrpSpPr>
        <p:grpSpPr>
          <a:xfrm>
            <a:off x="5965931" y="4773967"/>
            <a:ext cx="1212620" cy="973197"/>
            <a:chOff x="5263751" y="2259677"/>
            <a:chExt cx="1212620" cy="973197"/>
          </a:xfrm>
        </p:grpSpPr>
        <p:grpSp>
          <p:nvGrpSpPr>
            <p:cNvPr id="296" name="グループ化 295"/>
            <p:cNvGrpSpPr/>
            <p:nvPr/>
          </p:nvGrpSpPr>
          <p:grpSpPr>
            <a:xfrm>
              <a:off x="5421767" y="2531706"/>
              <a:ext cx="626733" cy="701168"/>
              <a:chOff x="5421767" y="2531706"/>
              <a:chExt cx="626733" cy="701168"/>
            </a:xfrm>
          </p:grpSpPr>
          <p:sp>
            <p:nvSpPr>
              <p:cNvPr id="307" name="直方体 306"/>
              <p:cNvSpPr/>
              <p:nvPr/>
            </p:nvSpPr>
            <p:spPr>
              <a:xfrm>
                <a:off x="5421767" y="2599936"/>
                <a:ext cx="616365" cy="632938"/>
              </a:xfrm>
              <a:prstGeom prst="cube">
                <a:avLst>
                  <a:gd name="adj" fmla="val 26402"/>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08" name="図 307"/>
              <p:cNvPicPr>
                <a:picLocks noChangeAspect="1"/>
              </p:cNvPicPr>
              <p:nvPr/>
            </p:nvPicPr>
            <p:blipFill>
              <a:blip r:embed="rId2"/>
              <a:stretch>
                <a:fillRect/>
              </a:stretch>
            </p:blipFill>
            <p:spPr>
              <a:xfrm>
                <a:off x="5881217" y="2808061"/>
                <a:ext cx="80841" cy="79890"/>
              </a:xfrm>
              <a:prstGeom prst="rect">
                <a:avLst/>
              </a:prstGeom>
            </p:spPr>
          </p:pic>
          <p:pic>
            <p:nvPicPr>
              <p:cNvPr id="309" name="図 308"/>
              <p:cNvPicPr>
                <a:picLocks noChangeAspect="1"/>
              </p:cNvPicPr>
              <p:nvPr/>
            </p:nvPicPr>
            <p:blipFill>
              <a:blip r:embed="rId2"/>
              <a:stretch>
                <a:fillRect/>
              </a:stretch>
            </p:blipFill>
            <p:spPr>
              <a:xfrm>
                <a:off x="5960691" y="2968011"/>
                <a:ext cx="80841" cy="79890"/>
              </a:xfrm>
              <a:prstGeom prst="rect">
                <a:avLst/>
              </a:prstGeom>
            </p:spPr>
          </p:pic>
          <p:cxnSp>
            <p:nvCxnSpPr>
              <p:cNvPr id="310" name="直線コネクタ 309"/>
              <p:cNvCxnSpPr/>
              <p:nvPr/>
            </p:nvCxnSpPr>
            <p:spPr>
              <a:xfrm>
                <a:off x="5957637" y="2834956"/>
                <a:ext cx="85725" cy="1643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1" name="直線コネクタ 310"/>
              <p:cNvCxnSpPr/>
              <p:nvPr/>
            </p:nvCxnSpPr>
            <p:spPr>
              <a:xfrm>
                <a:off x="5881437" y="2861149"/>
                <a:ext cx="88106" cy="1833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2" name="アーチ 311"/>
              <p:cNvSpPr/>
              <p:nvPr/>
            </p:nvSpPr>
            <p:spPr>
              <a:xfrm rot="8667653">
                <a:off x="5959556" y="2965824"/>
                <a:ext cx="88944" cy="104977"/>
              </a:xfrm>
              <a:prstGeom prst="blockArc">
                <a:avLst>
                  <a:gd name="adj1" fmla="val 10800000"/>
                  <a:gd name="adj2" fmla="val 286622"/>
                  <a:gd name="adj3" fmla="val 762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13" name="アーチ 312"/>
              <p:cNvSpPr/>
              <p:nvPr/>
            </p:nvSpPr>
            <p:spPr>
              <a:xfrm rot="20052966">
                <a:off x="5874051" y="2795632"/>
                <a:ext cx="88944" cy="104977"/>
              </a:xfrm>
              <a:prstGeom prst="blockArc">
                <a:avLst>
                  <a:gd name="adj1" fmla="val 10800000"/>
                  <a:gd name="adj2" fmla="val 286622"/>
                  <a:gd name="adj3" fmla="val 762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14" name="フローチャート: データ 313"/>
              <p:cNvSpPr/>
              <p:nvPr/>
            </p:nvSpPr>
            <p:spPr>
              <a:xfrm>
                <a:off x="5574622" y="2628651"/>
                <a:ext cx="291423" cy="55917"/>
              </a:xfrm>
              <a:prstGeom prst="flowChartInputOutput">
                <a:avLst/>
              </a:prstGeom>
              <a:solidFill>
                <a:schemeClr val="tx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15" name="直線コネクタ 314"/>
              <p:cNvCxnSpPr/>
              <p:nvPr/>
            </p:nvCxnSpPr>
            <p:spPr>
              <a:xfrm flipV="1">
                <a:off x="5722628" y="2531706"/>
                <a:ext cx="91063" cy="138334"/>
              </a:xfrm>
              <a:prstGeom prst="line">
                <a:avLst/>
              </a:prstGeom>
              <a:ln w="38100">
                <a:solidFill>
                  <a:schemeClr val="tx1"/>
                </a:solidFill>
                <a:headEnd type="none"/>
                <a:tailEnd type="oval"/>
              </a:ln>
            </p:spPr>
            <p:style>
              <a:lnRef idx="1">
                <a:schemeClr val="accent1"/>
              </a:lnRef>
              <a:fillRef idx="0">
                <a:schemeClr val="accent1"/>
              </a:fillRef>
              <a:effectRef idx="0">
                <a:schemeClr val="accent1"/>
              </a:effectRef>
              <a:fontRef idx="minor">
                <a:schemeClr val="tx1"/>
              </a:fontRef>
            </p:style>
          </p:cxnSp>
        </p:grpSp>
        <p:sp>
          <p:nvSpPr>
            <p:cNvPr id="297" name="円形吹き出し 296"/>
            <p:cNvSpPr/>
            <p:nvPr/>
          </p:nvSpPr>
          <p:spPr>
            <a:xfrm>
              <a:off x="5263751" y="2259677"/>
              <a:ext cx="445868" cy="260307"/>
            </a:xfrm>
            <a:prstGeom prst="wedgeEllipseCallout">
              <a:avLst>
                <a:gd name="adj1" fmla="val 52940"/>
                <a:gd name="adj2" fmla="val 50791"/>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8" name="テキスト ボックス 297"/>
            <p:cNvSpPr txBox="1"/>
            <p:nvPr/>
          </p:nvSpPr>
          <p:spPr>
            <a:xfrm>
              <a:off x="5285316" y="2282108"/>
              <a:ext cx="420024" cy="215444"/>
            </a:xfrm>
            <a:prstGeom prst="rect">
              <a:avLst/>
            </a:prstGeom>
            <a:noFill/>
          </p:spPr>
          <p:txBody>
            <a:bodyPr wrap="square" rtlCol="0">
              <a:spAutoFit/>
            </a:bodyPr>
            <a:lstStyle/>
            <a:p>
              <a:pPr algn="ctr"/>
              <a:r>
                <a:rPr kumimoji="1" lang="en-US" altLang="ja-JP" sz="800" b="1" dirty="0">
                  <a:solidFill>
                    <a:srgbClr val="00B050"/>
                  </a:solidFill>
                </a:rPr>
                <a:t>OFF</a:t>
              </a:r>
              <a:endParaRPr kumimoji="1" lang="ja-JP" altLang="en-US" sz="800" b="1" dirty="0">
                <a:solidFill>
                  <a:srgbClr val="00B050"/>
                </a:solidFill>
              </a:endParaRPr>
            </a:p>
          </p:txBody>
        </p:sp>
        <p:sp>
          <p:nvSpPr>
            <p:cNvPr id="299" name="楕円 298"/>
            <p:cNvSpPr/>
            <p:nvPr/>
          </p:nvSpPr>
          <p:spPr>
            <a:xfrm rot="20784587">
              <a:off x="6090531" y="2539814"/>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0" name="角丸四角形 299"/>
            <p:cNvSpPr/>
            <p:nvPr/>
          </p:nvSpPr>
          <p:spPr>
            <a:xfrm rot="15321498">
              <a:off x="6102114" y="2746498"/>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1" name="フローチャート: 端子 300"/>
            <p:cNvSpPr/>
            <p:nvPr/>
          </p:nvSpPr>
          <p:spPr>
            <a:xfrm rot="6434962">
              <a:off x="6072682" y="2810682"/>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2" name="フローチャート: 端子 301"/>
            <p:cNvSpPr/>
            <p:nvPr/>
          </p:nvSpPr>
          <p:spPr>
            <a:xfrm rot="13238969">
              <a:off x="6269395" y="303025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3" name="角丸四角形 302"/>
            <p:cNvSpPr/>
            <p:nvPr/>
          </p:nvSpPr>
          <p:spPr>
            <a:xfrm rot="17066255">
              <a:off x="6226436" y="2876617"/>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4" name="フローチャート: 端子 303"/>
            <p:cNvSpPr/>
            <p:nvPr/>
          </p:nvSpPr>
          <p:spPr>
            <a:xfrm rot="9008339">
              <a:off x="6111695" y="2983534"/>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5" name="フローチャート: 端子 304"/>
            <p:cNvSpPr/>
            <p:nvPr/>
          </p:nvSpPr>
          <p:spPr>
            <a:xfrm rot="20400507">
              <a:off x="6028931" y="2881431"/>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6" name="フローチャート: 端子 305"/>
            <p:cNvSpPr/>
            <p:nvPr/>
          </p:nvSpPr>
          <p:spPr>
            <a:xfrm rot="12554562">
              <a:off x="6118873" y="306980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16" name="雲形吹き出し 315"/>
          <p:cNvSpPr/>
          <p:nvPr/>
        </p:nvSpPr>
        <p:spPr>
          <a:xfrm>
            <a:off x="7317152" y="4586976"/>
            <a:ext cx="871093" cy="506168"/>
          </a:xfrm>
          <a:prstGeom prst="cloudCallout">
            <a:avLst>
              <a:gd name="adj1" fmla="val -78567"/>
              <a:gd name="adj2" fmla="val 67016"/>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21" name="図 320"/>
          <p:cNvPicPr>
            <a:picLocks noChangeAspect="1"/>
          </p:cNvPicPr>
          <p:nvPr/>
        </p:nvPicPr>
        <p:blipFill>
          <a:blip r:embed="rId3"/>
          <a:stretch>
            <a:fillRect/>
          </a:stretch>
        </p:blipFill>
        <p:spPr>
          <a:xfrm rot="1459825">
            <a:off x="7598527" y="4671167"/>
            <a:ext cx="330636" cy="367786"/>
          </a:xfrm>
          <a:prstGeom prst="rect">
            <a:avLst/>
          </a:prstGeom>
        </p:spPr>
      </p:pic>
      <p:pic>
        <p:nvPicPr>
          <p:cNvPr id="322" name="図 321"/>
          <p:cNvPicPr>
            <a:picLocks noChangeAspect="1"/>
          </p:cNvPicPr>
          <p:nvPr/>
        </p:nvPicPr>
        <p:blipFill>
          <a:blip r:embed="rId3"/>
          <a:stretch>
            <a:fillRect/>
          </a:stretch>
        </p:blipFill>
        <p:spPr>
          <a:xfrm>
            <a:off x="8006717" y="5788129"/>
            <a:ext cx="330636" cy="367786"/>
          </a:xfrm>
          <a:prstGeom prst="rect">
            <a:avLst/>
          </a:prstGeom>
        </p:spPr>
      </p:pic>
      <p:grpSp>
        <p:nvGrpSpPr>
          <p:cNvPr id="323" name="グループ化 322"/>
          <p:cNvGrpSpPr/>
          <p:nvPr/>
        </p:nvGrpSpPr>
        <p:grpSpPr>
          <a:xfrm>
            <a:off x="8360883" y="5714295"/>
            <a:ext cx="339778" cy="883240"/>
            <a:chOff x="1433955" y="4094459"/>
            <a:chExt cx="339778" cy="883240"/>
          </a:xfrm>
        </p:grpSpPr>
        <p:sp>
          <p:nvSpPr>
            <p:cNvPr id="324" name="楕円 323"/>
            <p:cNvSpPr/>
            <p:nvPr/>
          </p:nvSpPr>
          <p:spPr>
            <a:xfrm rot="20784587">
              <a:off x="1578424" y="4094459"/>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5" name="角丸四角形 324"/>
            <p:cNvSpPr/>
            <p:nvPr/>
          </p:nvSpPr>
          <p:spPr>
            <a:xfrm rot="17069431">
              <a:off x="1469834" y="4346873"/>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6" name="フローチャート: 端子 325"/>
            <p:cNvSpPr/>
            <p:nvPr/>
          </p:nvSpPr>
          <p:spPr>
            <a:xfrm rot="6619802">
              <a:off x="1627594" y="4522933"/>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7" name="フローチャート: 端子 326"/>
            <p:cNvSpPr/>
            <p:nvPr/>
          </p:nvSpPr>
          <p:spPr>
            <a:xfrm rot="15097273">
              <a:off x="1630479" y="4364165"/>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8" name="フローチャート: 端子 327"/>
            <p:cNvSpPr/>
            <p:nvPr/>
          </p:nvSpPr>
          <p:spPr>
            <a:xfrm rot="6434962">
              <a:off x="1386407" y="4309637"/>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9" name="フローチャート: 端子 328"/>
            <p:cNvSpPr/>
            <p:nvPr/>
          </p:nvSpPr>
          <p:spPr>
            <a:xfrm rot="15158070">
              <a:off x="1600697" y="4834445"/>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0" name="フローチャート: 端子 329"/>
            <p:cNvSpPr/>
            <p:nvPr/>
          </p:nvSpPr>
          <p:spPr>
            <a:xfrm rot="15276847">
              <a:off x="1563314" y="469667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1" name="角丸四角形 330"/>
            <p:cNvSpPr/>
            <p:nvPr/>
          </p:nvSpPr>
          <p:spPr>
            <a:xfrm rot="15791415">
              <a:off x="1539313" y="4525250"/>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2" name="フローチャート: 端子 331"/>
            <p:cNvSpPr/>
            <p:nvPr/>
          </p:nvSpPr>
          <p:spPr>
            <a:xfrm rot="5602072">
              <a:off x="1453613" y="4702858"/>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3" name="フローチャート: 端子 332"/>
            <p:cNvSpPr/>
            <p:nvPr/>
          </p:nvSpPr>
          <p:spPr>
            <a:xfrm rot="20400507">
              <a:off x="1433955" y="4362408"/>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4" name="フローチャート: 端子 333"/>
            <p:cNvSpPr/>
            <p:nvPr/>
          </p:nvSpPr>
          <p:spPr>
            <a:xfrm rot="15617556">
              <a:off x="1460168" y="4832517"/>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335" name="図 334"/>
          <p:cNvPicPr>
            <a:picLocks noChangeAspect="1"/>
          </p:cNvPicPr>
          <p:nvPr/>
        </p:nvPicPr>
        <p:blipFill>
          <a:blip r:embed="rId4"/>
          <a:stretch>
            <a:fillRect/>
          </a:stretch>
        </p:blipFill>
        <p:spPr>
          <a:xfrm rot="20577706">
            <a:off x="6978150" y="4586366"/>
            <a:ext cx="267415" cy="243539"/>
          </a:xfrm>
          <a:prstGeom prst="rect">
            <a:avLst/>
          </a:prstGeom>
        </p:spPr>
      </p:pic>
      <p:grpSp>
        <p:nvGrpSpPr>
          <p:cNvPr id="336" name="グループ化 335"/>
          <p:cNvGrpSpPr/>
          <p:nvPr/>
        </p:nvGrpSpPr>
        <p:grpSpPr>
          <a:xfrm rot="20676545">
            <a:off x="6510356" y="5884135"/>
            <a:ext cx="124513" cy="167132"/>
            <a:chOff x="362587" y="3064625"/>
            <a:chExt cx="464816" cy="583450"/>
          </a:xfrm>
        </p:grpSpPr>
        <p:sp>
          <p:nvSpPr>
            <p:cNvPr id="337" name="フローチャート: 端子 336"/>
            <p:cNvSpPr/>
            <p:nvPr/>
          </p:nvSpPr>
          <p:spPr>
            <a:xfrm rot="2528800">
              <a:off x="362587" y="327556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8" name="フローチャート: 端子 337"/>
            <p:cNvSpPr/>
            <p:nvPr/>
          </p:nvSpPr>
          <p:spPr>
            <a:xfrm rot="5229305">
              <a:off x="382049" y="3189104"/>
              <a:ext cx="325246" cy="76287"/>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9" name="フローチャート: 端子 338"/>
            <p:cNvSpPr/>
            <p:nvPr/>
          </p:nvSpPr>
          <p:spPr>
            <a:xfrm rot="5759443">
              <a:off x="467711" y="3196615"/>
              <a:ext cx="325246" cy="76287"/>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0" name="フローチャート: 端子 339"/>
            <p:cNvSpPr/>
            <p:nvPr/>
          </p:nvSpPr>
          <p:spPr>
            <a:xfrm rot="6189742">
              <a:off x="586750" y="3246825"/>
              <a:ext cx="256767" cy="7764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1" name="フローチャート: 端子 340"/>
            <p:cNvSpPr/>
            <p:nvPr/>
          </p:nvSpPr>
          <p:spPr>
            <a:xfrm rot="6876389">
              <a:off x="688074" y="3294555"/>
              <a:ext cx="203033" cy="75624"/>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2" name="フローチャート: 論理積ゲート 341"/>
            <p:cNvSpPr/>
            <p:nvPr/>
          </p:nvSpPr>
          <p:spPr>
            <a:xfrm rot="5400000">
              <a:off x="533673" y="3311324"/>
              <a:ext cx="229322" cy="339406"/>
            </a:xfrm>
            <a:prstGeom prst="flowChartDelay">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3" name="フローチャート: 論理積ゲート 342"/>
            <p:cNvSpPr/>
            <p:nvPr/>
          </p:nvSpPr>
          <p:spPr>
            <a:xfrm rot="16200000">
              <a:off x="562898" y="3394848"/>
              <a:ext cx="167048" cy="339406"/>
            </a:xfrm>
            <a:prstGeom prst="flowChartDelay">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345" name="直線矢印コネクタ 344"/>
          <p:cNvCxnSpPr/>
          <p:nvPr/>
        </p:nvCxnSpPr>
        <p:spPr>
          <a:xfrm flipH="1">
            <a:off x="6955475" y="4786008"/>
            <a:ext cx="103631" cy="266047"/>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46" name="直線矢印コネクタ 345"/>
          <p:cNvCxnSpPr>
            <a:endCxn id="312" idx="0"/>
          </p:cNvCxnSpPr>
          <p:nvPr/>
        </p:nvCxnSpPr>
        <p:spPr>
          <a:xfrm flipV="1">
            <a:off x="6682476" y="5508723"/>
            <a:ext cx="57161" cy="381710"/>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0" name="直線矢印コネクタ 349"/>
          <p:cNvCxnSpPr/>
          <p:nvPr/>
        </p:nvCxnSpPr>
        <p:spPr>
          <a:xfrm flipH="1" flipV="1">
            <a:off x="7513299" y="5507445"/>
            <a:ext cx="713280" cy="229667"/>
          </a:xfrm>
          <a:prstGeom prst="straightConnector1">
            <a:avLst/>
          </a:prstGeom>
          <a:ln w="254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352" name="円形吹き出し 351"/>
          <p:cNvSpPr/>
          <p:nvPr/>
        </p:nvSpPr>
        <p:spPr>
          <a:xfrm>
            <a:off x="8707747" y="5377266"/>
            <a:ext cx="445868" cy="260307"/>
          </a:xfrm>
          <a:prstGeom prst="wedgeEllipseCallout">
            <a:avLst>
              <a:gd name="adj1" fmla="val -56438"/>
              <a:gd name="adj2" fmla="val 62500"/>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353" name="テキスト ボックス 352"/>
          <p:cNvSpPr txBox="1"/>
          <p:nvPr/>
        </p:nvSpPr>
        <p:spPr>
          <a:xfrm>
            <a:off x="8729312" y="5399697"/>
            <a:ext cx="420024" cy="215444"/>
          </a:xfrm>
          <a:prstGeom prst="rect">
            <a:avLst/>
          </a:prstGeom>
          <a:noFill/>
        </p:spPr>
        <p:txBody>
          <a:bodyPr wrap="square" rtlCol="0">
            <a:spAutoFit/>
          </a:bodyPr>
          <a:lstStyle/>
          <a:p>
            <a:pPr algn="ctr"/>
            <a:r>
              <a:rPr kumimoji="1" lang="en-US" altLang="ja-JP" sz="800" b="1" dirty="0">
                <a:solidFill>
                  <a:schemeClr val="bg1"/>
                </a:solidFill>
              </a:rPr>
              <a:t>OK</a:t>
            </a:r>
            <a:endParaRPr kumimoji="1" lang="ja-JP" altLang="en-US" sz="800" b="1" dirty="0">
              <a:solidFill>
                <a:schemeClr val="bg1"/>
              </a:solidFill>
            </a:endParaRPr>
          </a:p>
        </p:txBody>
      </p:sp>
      <p:sp>
        <p:nvSpPr>
          <p:cNvPr id="145" name="楕円 144"/>
          <p:cNvSpPr/>
          <p:nvPr/>
        </p:nvSpPr>
        <p:spPr>
          <a:xfrm>
            <a:off x="5667332" y="4367431"/>
            <a:ext cx="1816127" cy="1776442"/>
          </a:xfrm>
          <a:prstGeom prst="ellipse">
            <a:avLst/>
          </a:prstGeom>
          <a:noFill/>
          <a:ln>
            <a:solidFill>
              <a:schemeClr val="accent6">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100309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37319" y="115910"/>
            <a:ext cx="4795288" cy="400110"/>
          </a:xfrm>
          <a:prstGeom prst="rect">
            <a:avLst/>
          </a:prstGeom>
          <a:solidFill>
            <a:schemeClr val="accent2">
              <a:lumMod val="20000"/>
              <a:lumOff val="80000"/>
            </a:schemeClr>
          </a:solidFill>
          <a:ln w="25400">
            <a:solidFill>
              <a:schemeClr val="tx1"/>
            </a:solidFill>
          </a:ln>
        </p:spPr>
        <p:txBody>
          <a:bodyPr wrap="square" rtlCol="0">
            <a:spAutoFit/>
          </a:bodyPr>
          <a:lstStyle/>
          <a:p>
            <a:r>
              <a:rPr kumimoji="1" lang="ja-JP" altLang="en-US" sz="2000" b="1" dirty="0"/>
              <a:t>Ａ　売場</a:t>
            </a:r>
          </a:p>
        </p:txBody>
      </p:sp>
      <p:sp>
        <p:nvSpPr>
          <p:cNvPr id="5" name="テキスト ボックス 4"/>
          <p:cNvSpPr txBox="1"/>
          <p:nvPr/>
        </p:nvSpPr>
        <p:spPr>
          <a:xfrm>
            <a:off x="4584732" y="6517472"/>
            <a:ext cx="1630930" cy="276999"/>
          </a:xfrm>
          <a:prstGeom prst="rect">
            <a:avLst/>
          </a:prstGeom>
          <a:noFill/>
        </p:spPr>
        <p:txBody>
          <a:bodyPr wrap="square" rtlCol="0">
            <a:spAutoFit/>
          </a:bodyPr>
          <a:lstStyle/>
          <a:p>
            <a:r>
              <a:rPr kumimoji="1" lang="ja-JP" altLang="en-US" sz="1200" b="1" dirty="0"/>
              <a:t>（イメージ図）</a:t>
            </a:r>
            <a:endParaRPr kumimoji="1" lang="en-US" altLang="ja-JP" sz="1200" b="1" dirty="0"/>
          </a:p>
        </p:txBody>
      </p:sp>
      <p:grpSp>
        <p:nvGrpSpPr>
          <p:cNvPr id="307" name="グループ化 306"/>
          <p:cNvGrpSpPr/>
          <p:nvPr/>
        </p:nvGrpSpPr>
        <p:grpSpPr>
          <a:xfrm>
            <a:off x="268262" y="1623199"/>
            <a:ext cx="6084028" cy="4860882"/>
            <a:chOff x="380026" y="1538868"/>
            <a:chExt cx="5654092" cy="4500781"/>
          </a:xfrm>
        </p:grpSpPr>
        <p:sp>
          <p:nvSpPr>
            <p:cNvPr id="9" name="正方形/長方形 8"/>
            <p:cNvSpPr/>
            <p:nvPr/>
          </p:nvSpPr>
          <p:spPr>
            <a:xfrm>
              <a:off x="567547" y="3724397"/>
              <a:ext cx="418344" cy="48428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p:cNvCxnSpPr/>
            <p:nvPr/>
          </p:nvCxnSpPr>
          <p:spPr>
            <a:xfrm flipV="1">
              <a:off x="380026" y="6017572"/>
              <a:ext cx="5213263" cy="12231"/>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1" name="楕円 10"/>
            <p:cNvSpPr/>
            <p:nvPr/>
          </p:nvSpPr>
          <p:spPr>
            <a:xfrm>
              <a:off x="4564802" y="2612473"/>
              <a:ext cx="851788" cy="89492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11"/>
            <p:cNvSpPr/>
            <p:nvPr/>
          </p:nvSpPr>
          <p:spPr>
            <a:xfrm rot="17868975">
              <a:off x="3886812" y="3772428"/>
              <a:ext cx="1590585" cy="836151"/>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フローチャート: 端子 12"/>
            <p:cNvSpPr/>
            <p:nvPr/>
          </p:nvSpPr>
          <p:spPr>
            <a:xfrm rot="20644455">
              <a:off x="3923605" y="3704462"/>
              <a:ext cx="901922" cy="42093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フローチャート: 端子 13"/>
            <p:cNvSpPr/>
            <p:nvPr/>
          </p:nvSpPr>
          <p:spPr>
            <a:xfrm rot="12234329">
              <a:off x="3298576" y="3667075"/>
              <a:ext cx="901922" cy="42093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フローチャート: 端子 14"/>
            <p:cNvSpPr/>
            <p:nvPr/>
          </p:nvSpPr>
          <p:spPr>
            <a:xfrm rot="17551157">
              <a:off x="5337478" y="3095707"/>
              <a:ext cx="1021693" cy="371586"/>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フローチャート: 端子 15"/>
            <p:cNvSpPr/>
            <p:nvPr/>
          </p:nvSpPr>
          <p:spPr>
            <a:xfrm rot="9177876">
              <a:off x="4928519" y="3623541"/>
              <a:ext cx="901922" cy="42093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フローチャート: 端子 16"/>
            <p:cNvSpPr/>
            <p:nvPr/>
          </p:nvSpPr>
          <p:spPr>
            <a:xfrm rot="1337680">
              <a:off x="2528885" y="4790437"/>
              <a:ext cx="901922" cy="360014"/>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rot="19324080">
              <a:off x="3870341" y="4475977"/>
              <a:ext cx="567821" cy="935575"/>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フローチャート: 端子 18"/>
            <p:cNvSpPr/>
            <p:nvPr/>
          </p:nvSpPr>
          <p:spPr>
            <a:xfrm rot="20701854">
              <a:off x="2736002" y="5509374"/>
              <a:ext cx="901922" cy="42093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フローチャート: 端子 19"/>
            <p:cNvSpPr/>
            <p:nvPr/>
          </p:nvSpPr>
          <p:spPr>
            <a:xfrm rot="9094950">
              <a:off x="3388885" y="5246057"/>
              <a:ext cx="901922" cy="39286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フローチャート: 端子 20"/>
            <p:cNvSpPr/>
            <p:nvPr/>
          </p:nvSpPr>
          <p:spPr>
            <a:xfrm rot="21044780">
              <a:off x="3193873" y="4807732"/>
              <a:ext cx="901922" cy="40123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涙形 21"/>
            <p:cNvSpPr/>
            <p:nvPr/>
          </p:nvSpPr>
          <p:spPr>
            <a:xfrm rot="11296319">
              <a:off x="2461638" y="5124482"/>
              <a:ext cx="404305" cy="578678"/>
            </a:xfrm>
            <a:prstGeom prst="teardrop">
              <a:avLst>
                <a:gd name="adj" fmla="val 162039"/>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涙形 22"/>
            <p:cNvSpPr/>
            <p:nvPr/>
          </p:nvSpPr>
          <p:spPr>
            <a:xfrm rot="13320769">
              <a:off x="3007989" y="5460971"/>
              <a:ext cx="404305" cy="578678"/>
            </a:xfrm>
            <a:prstGeom prst="teardrop">
              <a:avLst>
                <a:gd name="adj" fmla="val 162039"/>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2632541" y="2728996"/>
              <a:ext cx="953261" cy="68534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rot="867698">
              <a:off x="2853029" y="1998720"/>
              <a:ext cx="749170" cy="49693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rot="1719187">
              <a:off x="3358942" y="1538868"/>
              <a:ext cx="749170" cy="49693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435689" y="4333502"/>
              <a:ext cx="211761" cy="16963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1363318" y="4333502"/>
              <a:ext cx="211761" cy="170614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rot="16200000">
              <a:off x="884924" y="3834438"/>
              <a:ext cx="239882" cy="114042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424137" y="4020426"/>
              <a:ext cx="234855" cy="23988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671082" y="4020420"/>
              <a:ext cx="234855" cy="23988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905937" y="4020415"/>
              <a:ext cx="234855" cy="23988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1152881" y="4020415"/>
              <a:ext cx="234855" cy="23988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1359334" y="4020410"/>
              <a:ext cx="234855" cy="23988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5" name="角丸四角形吹き出し 34"/>
          <p:cNvSpPr/>
          <p:nvPr/>
        </p:nvSpPr>
        <p:spPr>
          <a:xfrm>
            <a:off x="5528857" y="1651588"/>
            <a:ext cx="3858152" cy="1083382"/>
          </a:xfrm>
          <a:prstGeom prst="wedgeRoundRectCallout">
            <a:avLst>
              <a:gd name="adj1" fmla="val -33018"/>
              <a:gd name="adj2" fmla="val 90076"/>
              <a:gd name="adj3" fmla="val 16667"/>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p:cNvSpPr txBox="1"/>
          <p:nvPr/>
        </p:nvSpPr>
        <p:spPr>
          <a:xfrm>
            <a:off x="5626390" y="1737992"/>
            <a:ext cx="3891562" cy="923330"/>
          </a:xfrm>
          <a:prstGeom prst="rect">
            <a:avLst/>
          </a:prstGeom>
          <a:noFill/>
        </p:spPr>
        <p:txBody>
          <a:bodyPr wrap="square" rtlCol="0">
            <a:spAutoFit/>
          </a:bodyPr>
          <a:lstStyle/>
          <a:p>
            <a:r>
              <a:rPr kumimoji="1" lang="en-US" altLang="ja-JP" b="1" dirty="0"/>
              <a:t>【</a:t>
            </a:r>
            <a:r>
              <a:rPr kumimoji="1" lang="ja-JP" altLang="en-US" b="1" dirty="0"/>
              <a:t>災害事例</a:t>
            </a:r>
            <a:r>
              <a:rPr kumimoji="1" lang="en-US" altLang="ja-JP" b="1" dirty="0"/>
              <a:t>】</a:t>
            </a:r>
          </a:p>
          <a:p>
            <a:r>
              <a:rPr kumimoji="1" lang="ja-JP" altLang="en-US" b="1" dirty="0"/>
              <a:t>商品の陳列整理のため移動中、濡れた床面で足を滑らせて転倒した。</a:t>
            </a:r>
          </a:p>
        </p:txBody>
      </p:sp>
      <p:sp>
        <p:nvSpPr>
          <p:cNvPr id="2" name="スライド番号プレースホルダー 1"/>
          <p:cNvSpPr>
            <a:spLocks noGrp="1"/>
          </p:cNvSpPr>
          <p:nvPr>
            <p:ph type="sldNum" sz="quarter" idx="12"/>
          </p:nvPr>
        </p:nvSpPr>
        <p:spPr>
          <a:xfrm>
            <a:off x="7638186" y="6427965"/>
            <a:ext cx="2228850" cy="365125"/>
          </a:xfrm>
        </p:spPr>
        <p:txBody>
          <a:bodyPr/>
          <a:lstStyle/>
          <a:p>
            <a:fld id="{69D659BF-6FF2-4C15-B861-6ACD8AC79E72}" type="slidenum">
              <a:rPr kumimoji="1" lang="ja-JP" altLang="en-US" sz="1800" b="1" smtClean="0">
                <a:solidFill>
                  <a:schemeClr val="tx1"/>
                </a:solidFill>
              </a:rPr>
              <a:t>18</a:t>
            </a:fld>
            <a:endParaRPr kumimoji="1" lang="ja-JP" altLang="en-US" sz="1800" b="1">
              <a:solidFill>
                <a:schemeClr val="tx1"/>
              </a:solidFill>
            </a:endParaRPr>
          </a:p>
        </p:txBody>
      </p:sp>
      <p:sp>
        <p:nvSpPr>
          <p:cNvPr id="308" name="テキスト ボックス 307"/>
          <p:cNvSpPr txBox="1"/>
          <p:nvPr/>
        </p:nvSpPr>
        <p:spPr>
          <a:xfrm>
            <a:off x="198691" y="532792"/>
            <a:ext cx="9467831" cy="1077218"/>
          </a:xfrm>
          <a:prstGeom prst="rect">
            <a:avLst/>
          </a:prstGeom>
          <a:noFill/>
        </p:spPr>
        <p:txBody>
          <a:bodyPr wrap="square" rtlCol="0">
            <a:spAutoFit/>
          </a:bodyPr>
          <a:lstStyle/>
          <a:p>
            <a:r>
              <a:rPr kumimoji="1" lang="ja-JP" altLang="en-US" sz="3200" b="1" dirty="0">
                <a:solidFill>
                  <a:schemeClr val="accent2"/>
                </a:solidFill>
              </a:rPr>
              <a:t>濡れた床面に注意！！</a:t>
            </a:r>
            <a:endParaRPr kumimoji="1" lang="en-US" altLang="ja-JP" sz="3200" b="1" dirty="0">
              <a:solidFill>
                <a:schemeClr val="accent2"/>
              </a:solidFill>
            </a:endParaRPr>
          </a:p>
          <a:p>
            <a:pPr algn="r"/>
            <a:r>
              <a:rPr kumimoji="1" lang="ja-JP" altLang="en-US" sz="3200" b="1" dirty="0">
                <a:solidFill>
                  <a:schemeClr val="accent2"/>
                </a:solidFill>
              </a:rPr>
              <a:t>滑りによる転倒災害を防止しよう</a:t>
            </a:r>
          </a:p>
        </p:txBody>
      </p:sp>
      <p:sp>
        <p:nvSpPr>
          <p:cNvPr id="309" name="テキスト ボックス 308"/>
          <p:cNvSpPr txBox="1"/>
          <p:nvPr/>
        </p:nvSpPr>
        <p:spPr>
          <a:xfrm>
            <a:off x="8138889" y="115910"/>
            <a:ext cx="1597204" cy="400110"/>
          </a:xfrm>
          <a:prstGeom prst="rect">
            <a:avLst/>
          </a:prstGeom>
          <a:noFill/>
          <a:ln w="25400">
            <a:solidFill>
              <a:srgbClr val="FF0000"/>
            </a:solidFill>
          </a:ln>
        </p:spPr>
        <p:txBody>
          <a:bodyPr wrap="square" rtlCol="0">
            <a:spAutoFit/>
          </a:bodyPr>
          <a:lstStyle/>
          <a:p>
            <a:pPr algn="ctr"/>
            <a:r>
              <a:rPr kumimoji="1" lang="ja-JP" altLang="en-US" sz="2000" b="1" dirty="0">
                <a:solidFill>
                  <a:srgbClr val="FF0000"/>
                </a:solidFill>
              </a:rPr>
              <a:t>掲示用</a:t>
            </a:r>
          </a:p>
        </p:txBody>
      </p:sp>
      <p:grpSp>
        <p:nvGrpSpPr>
          <p:cNvPr id="122" name="グループ化 121"/>
          <p:cNvGrpSpPr/>
          <p:nvPr/>
        </p:nvGrpSpPr>
        <p:grpSpPr>
          <a:xfrm>
            <a:off x="7104772" y="3061734"/>
            <a:ext cx="2455200" cy="2016654"/>
            <a:chOff x="7066171" y="3061734"/>
            <a:chExt cx="1133116" cy="921855"/>
          </a:xfrm>
        </p:grpSpPr>
        <p:grpSp>
          <p:nvGrpSpPr>
            <p:cNvPr id="310" name="グループ化 309"/>
            <p:cNvGrpSpPr/>
            <p:nvPr/>
          </p:nvGrpSpPr>
          <p:grpSpPr>
            <a:xfrm>
              <a:off x="7189399" y="3219644"/>
              <a:ext cx="1009888" cy="763945"/>
              <a:chOff x="4014027" y="3763998"/>
              <a:chExt cx="1081422" cy="874641"/>
            </a:xfrm>
          </p:grpSpPr>
          <p:grpSp>
            <p:nvGrpSpPr>
              <p:cNvPr id="311" name="グループ化 310"/>
              <p:cNvGrpSpPr/>
              <p:nvPr/>
            </p:nvGrpSpPr>
            <p:grpSpPr>
              <a:xfrm>
                <a:off x="4316206" y="3763998"/>
                <a:ext cx="706827" cy="872221"/>
                <a:chOff x="4316206" y="3763998"/>
                <a:chExt cx="706827" cy="872221"/>
              </a:xfrm>
            </p:grpSpPr>
            <p:sp>
              <p:nvSpPr>
                <p:cNvPr id="315" name="楕円 314"/>
                <p:cNvSpPr/>
                <p:nvPr/>
              </p:nvSpPr>
              <p:spPr>
                <a:xfrm rot="20784587">
                  <a:off x="4680359" y="3763998"/>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6" name="角丸四角形 315"/>
                <p:cNvSpPr/>
                <p:nvPr/>
              </p:nvSpPr>
              <p:spPr>
                <a:xfrm rot="15652064">
                  <a:off x="4640056" y="4007586"/>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7" name="フローチャート: 端子 316"/>
                <p:cNvSpPr/>
                <p:nvPr/>
              </p:nvSpPr>
              <p:spPr>
                <a:xfrm rot="16889651">
                  <a:off x="4643350" y="4039662"/>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8" name="フローチャート: 端子 317"/>
                <p:cNvSpPr/>
                <p:nvPr/>
              </p:nvSpPr>
              <p:spPr>
                <a:xfrm>
                  <a:off x="4746838" y="403017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9" name="フローチャート: 端子 318"/>
                <p:cNvSpPr/>
                <p:nvPr/>
              </p:nvSpPr>
              <p:spPr>
                <a:xfrm rot="3242961">
                  <a:off x="4780987" y="398022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0" name="フローチャート: 端子 319"/>
                <p:cNvSpPr/>
                <p:nvPr/>
              </p:nvSpPr>
              <p:spPr>
                <a:xfrm rot="14768481">
                  <a:off x="4800538" y="4332676"/>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1" name="角丸四角形 320"/>
                <p:cNvSpPr/>
                <p:nvPr/>
              </p:nvSpPr>
              <p:spPr>
                <a:xfrm rot="15730156">
                  <a:off x="4772346" y="4198052"/>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2" name="フローチャート: 端子 321"/>
                <p:cNvSpPr/>
                <p:nvPr/>
              </p:nvSpPr>
              <p:spPr>
                <a:xfrm rot="13892579">
                  <a:off x="4881339" y="4472608"/>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3" name="フローチャート: 端子 322"/>
                <p:cNvSpPr/>
                <p:nvPr/>
              </p:nvSpPr>
              <p:spPr>
                <a:xfrm rot="17168074">
                  <a:off x="4669370" y="4360865"/>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4" name="フローチャート: 端子 323"/>
                <p:cNvSpPr/>
                <p:nvPr/>
              </p:nvSpPr>
              <p:spPr>
                <a:xfrm rot="15970768">
                  <a:off x="4653780" y="4492965"/>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5" name="フローチャート: 端子 324"/>
                <p:cNvSpPr/>
                <p:nvPr/>
              </p:nvSpPr>
              <p:spPr>
                <a:xfrm rot="19673304">
                  <a:off x="4569760" y="4129617"/>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6" name="直線コネクタ 325"/>
                <p:cNvCxnSpPr/>
                <p:nvPr/>
              </p:nvCxnSpPr>
              <p:spPr>
                <a:xfrm flipH="1">
                  <a:off x="4366723" y="3824393"/>
                  <a:ext cx="564749" cy="74760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27" name="正方形/長方形 326"/>
                <p:cNvSpPr/>
                <p:nvPr/>
              </p:nvSpPr>
              <p:spPr>
                <a:xfrm>
                  <a:off x="4316206" y="4532732"/>
                  <a:ext cx="128794"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8" name="正方形/長方形 327"/>
                <p:cNvSpPr/>
                <p:nvPr/>
              </p:nvSpPr>
              <p:spPr>
                <a:xfrm>
                  <a:off x="4316206" y="4578451"/>
                  <a:ext cx="128794" cy="45719"/>
                </a:xfrm>
                <a:prstGeom prst="rect">
                  <a:avLst/>
                </a:prstGeom>
                <a:pattFill prst="zigZag">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12" name="涙形 311"/>
              <p:cNvSpPr/>
              <p:nvPr/>
            </p:nvSpPr>
            <p:spPr>
              <a:xfrm rot="6697017">
                <a:off x="4199453" y="4494062"/>
                <a:ext cx="60739" cy="110290"/>
              </a:xfrm>
              <a:prstGeom prst="teardrop">
                <a:avLst>
                  <a:gd name="adj" fmla="val 153498"/>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3" name="涙形 312"/>
              <p:cNvSpPr/>
              <p:nvPr/>
            </p:nvSpPr>
            <p:spPr>
              <a:xfrm rot="4955066">
                <a:off x="4111739" y="4533869"/>
                <a:ext cx="60739" cy="110290"/>
              </a:xfrm>
              <a:prstGeom prst="teardrop">
                <a:avLst>
                  <a:gd name="adj" fmla="val 153498"/>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14" name="直線コネクタ 313"/>
              <p:cNvCxnSpPr/>
              <p:nvPr/>
            </p:nvCxnSpPr>
            <p:spPr>
              <a:xfrm>
                <a:off x="4014027" y="4638639"/>
                <a:ext cx="108142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29" name="正方形/長方形 328"/>
            <p:cNvSpPr/>
            <p:nvPr/>
          </p:nvSpPr>
          <p:spPr>
            <a:xfrm>
              <a:off x="7138604" y="3148229"/>
              <a:ext cx="496198" cy="231641"/>
            </a:xfrm>
            <a:prstGeom prst="rect">
              <a:avLst/>
            </a:prstGeom>
            <a:pattFill prst="dashVert">
              <a:fgClr>
                <a:schemeClr val="accent1">
                  <a:lumMod val="7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0" name="雲形吹き出し 329"/>
            <p:cNvSpPr/>
            <p:nvPr/>
          </p:nvSpPr>
          <p:spPr>
            <a:xfrm>
              <a:off x="7066171" y="3061734"/>
              <a:ext cx="628172" cy="202315"/>
            </a:xfrm>
            <a:prstGeom prst="cloudCallou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33" name="四角形吹き出し 332"/>
          <p:cNvSpPr/>
          <p:nvPr/>
        </p:nvSpPr>
        <p:spPr>
          <a:xfrm>
            <a:off x="6653491" y="2960539"/>
            <a:ext cx="3213545" cy="3467426"/>
          </a:xfrm>
          <a:prstGeom prst="wedgeRectCallout">
            <a:avLst>
              <a:gd name="adj1" fmla="val -86058"/>
              <a:gd name="adj2" fmla="val 28873"/>
            </a:avLst>
          </a:prstGeom>
          <a:noFill/>
          <a:ln w="25400">
            <a:solidFill>
              <a:schemeClr val="accent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4" name="テキスト ボックス 333"/>
          <p:cNvSpPr txBox="1"/>
          <p:nvPr/>
        </p:nvSpPr>
        <p:spPr>
          <a:xfrm>
            <a:off x="6702648" y="5170896"/>
            <a:ext cx="3164388" cy="1200329"/>
          </a:xfrm>
          <a:prstGeom prst="rect">
            <a:avLst/>
          </a:prstGeom>
          <a:noFill/>
        </p:spPr>
        <p:txBody>
          <a:bodyPr wrap="square" rtlCol="0">
            <a:spAutoFit/>
          </a:bodyPr>
          <a:lstStyle/>
          <a:p>
            <a:r>
              <a:rPr kumimoji="1" lang="ja-JP" altLang="en-US" dirty="0"/>
              <a:t>濡れ等により滑りやすくなるので、しずくや雨天時の濡れ対策を徹底しましょう（床面の定期的な清掃等）。</a:t>
            </a:r>
            <a:endParaRPr kumimoji="1" lang="en-US" altLang="ja-JP" dirty="0"/>
          </a:p>
        </p:txBody>
      </p:sp>
    </p:spTree>
    <p:extLst>
      <p:ext uri="{BB962C8B-B14F-4D97-AF65-F5344CB8AC3E}">
        <p14:creationId xmlns:p14="http://schemas.microsoft.com/office/powerpoint/2010/main" val="15274463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37319" y="115910"/>
            <a:ext cx="4795288" cy="400110"/>
          </a:xfrm>
          <a:prstGeom prst="rect">
            <a:avLst/>
          </a:prstGeom>
          <a:solidFill>
            <a:schemeClr val="accent4">
              <a:lumMod val="20000"/>
              <a:lumOff val="80000"/>
            </a:schemeClr>
          </a:solidFill>
          <a:ln w="25400">
            <a:solidFill>
              <a:schemeClr val="tx1"/>
            </a:solidFill>
          </a:ln>
        </p:spPr>
        <p:txBody>
          <a:bodyPr wrap="square" rtlCol="0">
            <a:spAutoFit/>
          </a:bodyPr>
          <a:lstStyle/>
          <a:p>
            <a:r>
              <a:rPr kumimoji="1" lang="ja-JP" altLang="en-US" sz="2000" b="1" dirty="0"/>
              <a:t>Ｂ　事務所</a:t>
            </a:r>
          </a:p>
        </p:txBody>
      </p:sp>
      <p:sp>
        <p:nvSpPr>
          <p:cNvPr id="5" name="テキスト ボックス 4"/>
          <p:cNvSpPr txBox="1"/>
          <p:nvPr/>
        </p:nvSpPr>
        <p:spPr>
          <a:xfrm>
            <a:off x="4584732" y="6517472"/>
            <a:ext cx="1630930" cy="276999"/>
          </a:xfrm>
          <a:prstGeom prst="rect">
            <a:avLst/>
          </a:prstGeom>
          <a:noFill/>
        </p:spPr>
        <p:txBody>
          <a:bodyPr wrap="square" rtlCol="0">
            <a:spAutoFit/>
          </a:bodyPr>
          <a:lstStyle/>
          <a:p>
            <a:r>
              <a:rPr kumimoji="1" lang="ja-JP" altLang="en-US" sz="1200" b="1" dirty="0"/>
              <a:t>（イメージ図）</a:t>
            </a:r>
            <a:endParaRPr kumimoji="1" lang="en-US" altLang="ja-JP" sz="1200" b="1" dirty="0"/>
          </a:p>
        </p:txBody>
      </p:sp>
      <p:sp>
        <p:nvSpPr>
          <p:cNvPr id="35" name="角丸四角形吹き出し 34"/>
          <p:cNvSpPr/>
          <p:nvPr/>
        </p:nvSpPr>
        <p:spPr>
          <a:xfrm>
            <a:off x="5528857" y="1651588"/>
            <a:ext cx="3858152" cy="1083382"/>
          </a:xfrm>
          <a:prstGeom prst="wedgeRoundRectCallout">
            <a:avLst>
              <a:gd name="adj1" fmla="val -33018"/>
              <a:gd name="adj2" fmla="val 90076"/>
              <a:gd name="adj3" fmla="val 16667"/>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p:cNvSpPr txBox="1"/>
          <p:nvPr/>
        </p:nvSpPr>
        <p:spPr>
          <a:xfrm>
            <a:off x="5563636" y="1722958"/>
            <a:ext cx="3891562" cy="923330"/>
          </a:xfrm>
          <a:prstGeom prst="rect">
            <a:avLst/>
          </a:prstGeom>
          <a:noFill/>
        </p:spPr>
        <p:txBody>
          <a:bodyPr wrap="square" rtlCol="0">
            <a:spAutoFit/>
          </a:bodyPr>
          <a:lstStyle/>
          <a:p>
            <a:r>
              <a:rPr kumimoji="1" lang="en-US" altLang="ja-JP" b="1" dirty="0"/>
              <a:t>【</a:t>
            </a:r>
            <a:r>
              <a:rPr kumimoji="1" lang="ja-JP" altLang="en-US" b="1" dirty="0"/>
              <a:t>災害事例</a:t>
            </a:r>
            <a:r>
              <a:rPr kumimoji="1" lang="en-US" altLang="ja-JP" b="1" dirty="0"/>
              <a:t>】</a:t>
            </a:r>
          </a:p>
          <a:p>
            <a:r>
              <a:rPr kumimoji="1" lang="ja-JP" altLang="en-US" b="1" dirty="0"/>
              <a:t>床上を</a:t>
            </a:r>
            <a:r>
              <a:rPr kumimoji="1" lang="ja-JP" altLang="en-US" b="1" dirty="0" err="1"/>
              <a:t>は</a:t>
            </a:r>
            <a:r>
              <a:rPr kumimoji="1" lang="ja-JP" altLang="en-US" b="1" dirty="0"/>
              <a:t>わせていた電気ケーブルで足を引っ掛けて転倒した。</a:t>
            </a:r>
          </a:p>
        </p:txBody>
      </p:sp>
      <p:sp>
        <p:nvSpPr>
          <p:cNvPr id="2" name="スライド番号プレースホルダー 1"/>
          <p:cNvSpPr>
            <a:spLocks noGrp="1"/>
          </p:cNvSpPr>
          <p:nvPr>
            <p:ph type="sldNum" sz="quarter" idx="12"/>
          </p:nvPr>
        </p:nvSpPr>
        <p:spPr>
          <a:xfrm>
            <a:off x="7638186" y="6427965"/>
            <a:ext cx="2228850" cy="365125"/>
          </a:xfrm>
        </p:spPr>
        <p:txBody>
          <a:bodyPr/>
          <a:lstStyle/>
          <a:p>
            <a:fld id="{69D659BF-6FF2-4C15-B861-6ACD8AC79E72}" type="slidenum">
              <a:rPr kumimoji="1" lang="ja-JP" altLang="en-US" sz="1800" b="1" smtClean="0">
                <a:solidFill>
                  <a:schemeClr val="tx1"/>
                </a:solidFill>
              </a:rPr>
              <a:t>19</a:t>
            </a:fld>
            <a:endParaRPr kumimoji="1" lang="ja-JP" altLang="en-US" sz="1800" b="1">
              <a:solidFill>
                <a:schemeClr val="tx1"/>
              </a:solidFill>
            </a:endParaRPr>
          </a:p>
        </p:txBody>
      </p:sp>
      <p:sp>
        <p:nvSpPr>
          <p:cNvPr id="308" name="テキスト ボックス 307"/>
          <p:cNvSpPr txBox="1"/>
          <p:nvPr/>
        </p:nvSpPr>
        <p:spPr>
          <a:xfrm>
            <a:off x="198691" y="532792"/>
            <a:ext cx="9467831" cy="1077218"/>
          </a:xfrm>
          <a:prstGeom prst="rect">
            <a:avLst/>
          </a:prstGeom>
          <a:noFill/>
        </p:spPr>
        <p:txBody>
          <a:bodyPr wrap="square" rtlCol="0">
            <a:spAutoFit/>
          </a:bodyPr>
          <a:lstStyle/>
          <a:p>
            <a:r>
              <a:rPr kumimoji="1" lang="ja-JP" altLang="en-US" sz="3200" b="1" dirty="0">
                <a:solidFill>
                  <a:schemeClr val="accent4"/>
                </a:solidFill>
              </a:rPr>
              <a:t>足元の荷物・ケーブル等に注意！！</a:t>
            </a:r>
            <a:endParaRPr kumimoji="1" lang="en-US" altLang="ja-JP" sz="3200" b="1" dirty="0">
              <a:solidFill>
                <a:schemeClr val="accent4"/>
              </a:solidFill>
            </a:endParaRPr>
          </a:p>
          <a:p>
            <a:pPr algn="r"/>
            <a:r>
              <a:rPr kumimoji="1" lang="ja-JP" altLang="en-US" sz="3200" b="1" dirty="0">
                <a:solidFill>
                  <a:schemeClr val="accent4"/>
                </a:solidFill>
              </a:rPr>
              <a:t>つまづきによる転倒災害を防止しよう</a:t>
            </a:r>
          </a:p>
        </p:txBody>
      </p:sp>
      <p:sp>
        <p:nvSpPr>
          <p:cNvPr id="309" name="テキスト ボックス 308"/>
          <p:cNvSpPr txBox="1"/>
          <p:nvPr/>
        </p:nvSpPr>
        <p:spPr>
          <a:xfrm>
            <a:off x="8138889" y="115910"/>
            <a:ext cx="1597204" cy="400110"/>
          </a:xfrm>
          <a:prstGeom prst="rect">
            <a:avLst/>
          </a:prstGeom>
          <a:noFill/>
          <a:ln w="25400">
            <a:solidFill>
              <a:srgbClr val="FF0000"/>
            </a:solidFill>
          </a:ln>
        </p:spPr>
        <p:txBody>
          <a:bodyPr wrap="square" rtlCol="0">
            <a:spAutoFit/>
          </a:bodyPr>
          <a:lstStyle/>
          <a:p>
            <a:pPr algn="ctr"/>
            <a:r>
              <a:rPr kumimoji="1" lang="ja-JP" altLang="en-US" sz="2000" b="1" dirty="0">
                <a:solidFill>
                  <a:srgbClr val="FF0000"/>
                </a:solidFill>
              </a:rPr>
              <a:t>掲示用</a:t>
            </a:r>
          </a:p>
        </p:txBody>
      </p:sp>
      <p:sp>
        <p:nvSpPr>
          <p:cNvPr id="333" name="四角形吹き出し 332"/>
          <p:cNvSpPr/>
          <p:nvPr/>
        </p:nvSpPr>
        <p:spPr>
          <a:xfrm>
            <a:off x="6653491" y="2960539"/>
            <a:ext cx="3213545" cy="3467426"/>
          </a:xfrm>
          <a:prstGeom prst="wedgeRectCallout">
            <a:avLst>
              <a:gd name="adj1" fmla="val -86058"/>
              <a:gd name="adj2" fmla="val 28873"/>
            </a:avLst>
          </a:prstGeom>
          <a:noFill/>
          <a:ln w="25400">
            <a:solidFill>
              <a:schemeClr val="accent4"/>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4" name="テキスト ボックス 333"/>
          <p:cNvSpPr txBox="1"/>
          <p:nvPr/>
        </p:nvSpPr>
        <p:spPr>
          <a:xfrm>
            <a:off x="6702648" y="5170896"/>
            <a:ext cx="3164388" cy="1200329"/>
          </a:xfrm>
          <a:prstGeom prst="rect">
            <a:avLst/>
          </a:prstGeom>
          <a:noFill/>
        </p:spPr>
        <p:txBody>
          <a:bodyPr wrap="square" rtlCol="0">
            <a:spAutoFit/>
          </a:bodyPr>
          <a:lstStyle/>
          <a:p>
            <a:r>
              <a:rPr kumimoji="1" lang="ja-JP" altLang="en-US" dirty="0"/>
              <a:t>室内はこまめに整理整頓し、特に床上につまづきの原因となる物をなるべく置かないようにしましょう。</a:t>
            </a:r>
            <a:endParaRPr kumimoji="1" lang="en-US" altLang="ja-JP" dirty="0"/>
          </a:p>
        </p:txBody>
      </p:sp>
      <p:pic>
        <p:nvPicPr>
          <p:cNvPr id="3" name="図 2"/>
          <p:cNvPicPr>
            <a:picLocks noChangeAspect="1"/>
          </p:cNvPicPr>
          <p:nvPr/>
        </p:nvPicPr>
        <p:blipFill>
          <a:blip r:embed="rId2"/>
          <a:stretch>
            <a:fillRect/>
          </a:stretch>
        </p:blipFill>
        <p:spPr>
          <a:xfrm>
            <a:off x="53294" y="2046124"/>
            <a:ext cx="6406892" cy="4114994"/>
          </a:xfrm>
          <a:prstGeom prst="rect">
            <a:avLst/>
          </a:prstGeom>
        </p:spPr>
      </p:pic>
      <p:pic>
        <p:nvPicPr>
          <p:cNvPr id="6" name="図 5"/>
          <p:cNvPicPr>
            <a:picLocks noChangeAspect="1"/>
          </p:cNvPicPr>
          <p:nvPr/>
        </p:nvPicPr>
        <p:blipFill>
          <a:blip r:embed="rId3"/>
          <a:stretch>
            <a:fillRect/>
          </a:stretch>
        </p:blipFill>
        <p:spPr>
          <a:xfrm>
            <a:off x="7197008" y="3000108"/>
            <a:ext cx="2190001" cy="2084458"/>
          </a:xfrm>
          <a:prstGeom prst="rect">
            <a:avLst/>
          </a:prstGeom>
        </p:spPr>
      </p:pic>
    </p:spTree>
    <p:extLst>
      <p:ext uri="{BB962C8B-B14F-4D97-AF65-F5344CB8AC3E}">
        <p14:creationId xmlns:p14="http://schemas.microsoft.com/office/powerpoint/2010/main" val="2603593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0"/>
            <a:ext cx="9906000" cy="461665"/>
          </a:xfrm>
          <a:prstGeom prst="rect">
            <a:avLst/>
          </a:prstGeom>
          <a:solidFill>
            <a:schemeClr val="accent4"/>
          </a:solidFill>
        </p:spPr>
        <p:txBody>
          <a:bodyPr wrap="square" rtlCol="0">
            <a:spAutoFit/>
          </a:bodyPr>
          <a:lstStyle/>
          <a:p>
            <a:r>
              <a:rPr kumimoji="1" lang="ja-JP" altLang="en-US" sz="2400" b="1" dirty="0"/>
              <a:t>本資料の使い方</a:t>
            </a:r>
          </a:p>
        </p:txBody>
      </p:sp>
      <p:sp>
        <p:nvSpPr>
          <p:cNvPr id="5" name="スライド番号プレースホルダー 4"/>
          <p:cNvSpPr>
            <a:spLocks noGrp="1"/>
          </p:cNvSpPr>
          <p:nvPr>
            <p:ph type="sldNum" sz="quarter" idx="12"/>
          </p:nvPr>
        </p:nvSpPr>
        <p:spPr/>
        <p:txBody>
          <a:bodyPr/>
          <a:lstStyle/>
          <a:p>
            <a:fld id="{69D659BF-6FF2-4C15-B861-6ACD8AC79E72}" type="slidenum">
              <a:rPr kumimoji="1" lang="ja-JP" altLang="en-US" sz="1800" b="1" smtClean="0">
                <a:solidFill>
                  <a:schemeClr val="tx1"/>
                </a:solidFill>
              </a:rPr>
              <a:t>2</a:t>
            </a:fld>
            <a:endParaRPr kumimoji="1" lang="ja-JP" altLang="en-US" sz="1800" b="1">
              <a:solidFill>
                <a:schemeClr val="tx1"/>
              </a:solidFill>
            </a:endParaRPr>
          </a:p>
        </p:txBody>
      </p:sp>
      <p:sp>
        <p:nvSpPr>
          <p:cNvPr id="6" name="テキスト ボックス 5"/>
          <p:cNvSpPr txBox="1"/>
          <p:nvPr/>
        </p:nvSpPr>
        <p:spPr>
          <a:xfrm>
            <a:off x="170543" y="487343"/>
            <a:ext cx="9564914" cy="1046440"/>
          </a:xfrm>
          <a:prstGeom prst="rect">
            <a:avLst/>
          </a:prstGeom>
          <a:noFill/>
        </p:spPr>
        <p:txBody>
          <a:bodyPr wrap="square" rtlCol="0">
            <a:spAutoFit/>
          </a:bodyPr>
          <a:lstStyle/>
          <a:p>
            <a:r>
              <a:rPr kumimoji="1" lang="ja-JP" altLang="en-US" sz="1400" dirty="0"/>
              <a:t>　この資料は、小売業における労働災害を防止する目的から、以下の用途に使用できる資料を掲載したものです。</a:t>
            </a:r>
            <a:endParaRPr kumimoji="1" lang="en-US" altLang="ja-JP" sz="1400" dirty="0"/>
          </a:p>
          <a:p>
            <a:r>
              <a:rPr kumimoji="1" lang="ja-JP" altLang="en-US" sz="1400" dirty="0"/>
              <a:t>　● 労働災害防止の意識付け</a:t>
            </a:r>
            <a:endParaRPr kumimoji="1" lang="en-US" altLang="ja-JP" sz="1400" dirty="0"/>
          </a:p>
          <a:p>
            <a:r>
              <a:rPr kumimoji="1" lang="ja-JP" altLang="en-US" sz="1400" dirty="0"/>
              <a:t>　● 労働者に対する安全衛生教育</a:t>
            </a:r>
            <a:endParaRPr kumimoji="1" lang="en-US" altLang="ja-JP" sz="1400" dirty="0"/>
          </a:p>
          <a:p>
            <a:r>
              <a:rPr kumimoji="1" lang="ja-JP" altLang="en-US" sz="1400" dirty="0"/>
              <a:t>　● 作業場内への掲示による注意喚起</a:t>
            </a:r>
            <a:r>
              <a:rPr kumimoji="1" lang="ja-JP" altLang="en-US" sz="2000" dirty="0"/>
              <a:t>　</a:t>
            </a:r>
          </a:p>
        </p:txBody>
      </p:sp>
      <p:sp>
        <p:nvSpPr>
          <p:cNvPr id="7" name="テキスト ボックス 6"/>
          <p:cNvSpPr txBox="1"/>
          <p:nvPr/>
        </p:nvSpPr>
        <p:spPr>
          <a:xfrm>
            <a:off x="170543" y="1717086"/>
            <a:ext cx="4982028" cy="307777"/>
          </a:xfrm>
          <a:prstGeom prst="rect">
            <a:avLst/>
          </a:prstGeom>
          <a:noFill/>
          <a:ln w="25400">
            <a:solidFill>
              <a:srgbClr val="FF0000"/>
            </a:solidFill>
          </a:ln>
        </p:spPr>
        <p:txBody>
          <a:bodyPr wrap="square" rtlCol="0">
            <a:spAutoFit/>
          </a:bodyPr>
          <a:lstStyle/>
          <a:p>
            <a:r>
              <a:rPr kumimoji="1" lang="en-US" altLang="ja-JP" sz="1400" b="1" dirty="0">
                <a:solidFill>
                  <a:srgbClr val="FF0000"/>
                </a:solidFill>
              </a:rPr>
              <a:t>(1) </a:t>
            </a:r>
            <a:r>
              <a:rPr kumimoji="1" lang="ja-JP" altLang="en-US" sz="1400" b="1" dirty="0">
                <a:solidFill>
                  <a:srgbClr val="FF0000"/>
                </a:solidFill>
              </a:rPr>
              <a:t>労働災害防止の意識付け</a:t>
            </a:r>
          </a:p>
        </p:txBody>
      </p:sp>
      <p:sp>
        <p:nvSpPr>
          <p:cNvPr id="8" name="テキスト ボックス 7"/>
          <p:cNvSpPr txBox="1"/>
          <p:nvPr/>
        </p:nvSpPr>
        <p:spPr>
          <a:xfrm>
            <a:off x="170543" y="2065164"/>
            <a:ext cx="9564914" cy="646331"/>
          </a:xfrm>
          <a:prstGeom prst="rect">
            <a:avLst/>
          </a:prstGeom>
          <a:noFill/>
        </p:spPr>
        <p:txBody>
          <a:bodyPr wrap="square" rtlCol="0">
            <a:spAutoFit/>
          </a:bodyPr>
          <a:lstStyle/>
          <a:p>
            <a:r>
              <a:rPr kumimoji="1" lang="ja-JP" altLang="en-US" sz="1200" dirty="0"/>
              <a:t>　まずは、「労働災害が発生してしまったら」（３ページ）から「労働災害を防止するために」（６ページ）を使用し、なぜ労働災害を防止しなければならないかにつき、管理者・労働者が共有し、労働災害防止の意識付けを図りましょう。</a:t>
            </a:r>
            <a:endParaRPr kumimoji="1" lang="en-US" altLang="ja-JP" sz="1200" dirty="0"/>
          </a:p>
          <a:p>
            <a:r>
              <a:rPr kumimoji="1" lang="ja-JP" altLang="en-US" sz="1200" dirty="0"/>
              <a:t>　また、管理者は好事例を参考する等により、より有効な労働災害防止対策を検討しましょう。</a:t>
            </a:r>
          </a:p>
        </p:txBody>
      </p:sp>
      <p:sp>
        <p:nvSpPr>
          <p:cNvPr id="9" name="テキスト ボックス 8"/>
          <p:cNvSpPr txBox="1"/>
          <p:nvPr/>
        </p:nvSpPr>
        <p:spPr>
          <a:xfrm>
            <a:off x="166980" y="2817662"/>
            <a:ext cx="4982028" cy="307777"/>
          </a:xfrm>
          <a:prstGeom prst="rect">
            <a:avLst/>
          </a:prstGeom>
          <a:noFill/>
          <a:ln w="25400">
            <a:solidFill>
              <a:srgbClr val="FF0000"/>
            </a:solidFill>
          </a:ln>
        </p:spPr>
        <p:txBody>
          <a:bodyPr wrap="square" rtlCol="0">
            <a:spAutoFit/>
          </a:bodyPr>
          <a:lstStyle/>
          <a:p>
            <a:r>
              <a:rPr kumimoji="1" lang="en-US" altLang="ja-JP" sz="1400" b="1" dirty="0">
                <a:solidFill>
                  <a:srgbClr val="FF0000"/>
                </a:solidFill>
              </a:rPr>
              <a:t>(2) </a:t>
            </a:r>
            <a:r>
              <a:rPr kumimoji="1" lang="ja-JP" altLang="en-US" sz="1400" b="1" dirty="0">
                <a:solidFill>
                  <a:srgbClr val="FF0000"/>
                </a:solidFill>
              </a:rPr>
              <a:t>労働者に対する安全衛生教育</a:t>
            </a:r>
          </a:p>
        </p:txBody>
      </p:sp>
      <p:sp>
        <p:nvSpPr>
          <p:cNvPr id="10" name="テキスト ボックス 9"/>
          <p:cNvSpPr txBox="1"/>
          <p:nvPr/>
        </p:nvSpPr>
        <p:spPr>
          <a:xfrm>
            <a:off x="337523" y="3110899"/>
            <a:ext cx="9564914" cy="1077218"/>
          </a:xfrm>
          <a:prstGeom prst="rect">
            <a:avLst/>
          </a:prstGeom>
          <a:noFill/>
        </p:spPr>
        <p:txBody>
          <a:bodyPr wrap="square" rtlCol="0">
            <a:spAutoFit/>
          </a:bodyPr>
          <a:lstStyle/>
          <a:p>
            <a:r>
              <a:rPr kumimoji="1" lang="ja-JP" altLang="en-US" sz="1600" dirty="0"/>
              <a:t>　</a:t>
            </a:r>
            <a:r>
              <a:rPr kumimoji="1" lang="ja-JP" altLang="en-US" sz="1200" dirty="0"/>
              <a:t>次に、「安全作業マニュアル」（７ページから</a:t>
            </a:r>
            <a:r>
              <a:rPr kumimoji="1" lang="en-US" altLang="ja-JP" sz="1200" dirty="0"/>
              <a:t>18</a:t>
            </a:r>
            <a:r>
              <a:rPr kumimoji="1" lang="ja-JP" altLang="en-US" sz="1200" dirty="0"/>
              <a:t>ページ）を使用</a:t>
            </a:r>
            <a:r>
              <a:rPr kumimoji="1" lang="ja-JP" altLang="en-US" sz="1200"/>
              <a:t>し、</a:t>
            </a:r>
            <a:endParaRPr kumimoji="1" lang="en-US" altLang="ja-JP" sz="1200" dirty="0"/>
          </a:p>
          <a:p>
            <a:r>
              <a:rPr kumimoji="1" lang="ja-JP" altLang="en-US" sz="1200" dirty="0"/>
              <a:t>①管理者は、各種様式を活用して、事業場内の作業場所別の危険箇所を示すとともに、「作業場の注意点」、「具体的な災害防止対策」及び「担当者・責任者」を定める等し、労働者に対する安全衛生教育用の資料を作成しましょう。</a:t>
            </a:r>
            <a:endParaRPr kumimoji="1" lang="en-US" altLang="ja-JP" sz="1200" dirty="0"/>
          </a:p>
          <a:p>
            <a:r>
              <a:rPr kumimoji="1" lang="ja-JP" altLang="en-US" sz="1200" dirty="0"/>
              <a:t>②安全衛生教育の資料としては、添付されている「労働災害事例」や「労働災害防止のための一般的な注意事項」及び「好事例」も活用しましょう。</a:t>
            </a:r>
          </a:p>
        </p:txBody>
      </p:sp>
      <p:sp>
        <p:nvSpPr>
          <p:cNvPr id="11" name="テキスト ボックス 10"/>
          <p:cNvSpPr txBox="1"/>
          <p:nvPr/>
        </p:nvSpPr>
        <p:spPr>
          <a:xfrm>
            <a:off x="166980" y="4255429"/>
            <a:ext cx="4982028" cy="307777"/>
          </a:xfrm>
          <a:prstGeom prst="rect">
            <a:avLst/>
          </a:prstGeom>
          <a:noFill/>
          <a:ln w="25400">
            <a:solidFill>
              <a:srgbClr val="FF0000"/>
            </a:solidFill>
          </a:ln>
        </p:spPr>
        <p:txBody>
          <a:bodyPr wrap="square" rtlCol="0">
            <a:spAutoFit/>
          </a:bodyPr>
          <a:lstStyle/>
          <a:p>
            <a:r>
              <a:rPr kumimoji="1" lang="en-US" altLang="ja-JP" sz="1400" b="1" dirty="0">
                <a:solidFill>
                  <a:srgbClr val="FF0000"/>
                </a:solidFill>
              </a:rPr>
              <a:t>(3) </a:t>
            </a:r>
            <a:r>
              <a:rPr kumimoji="1" lang="ja-JP" altLang="en-US" sz="1400" b="1" dirty="0">
                <a:solidFill>
                  <a:srgbClr val="FF0000"/>
                </a:solidFill>
              </a:rPr>
              <a:t>作業場内への掲示による注意喚起</a:t>
            </a:r>
          </a:p>
        </p:txBody>
      </p:sp>
      <p:sp>
        <p:nvSpPr>
          <p:cNvPr id="12" name="テキスト ボックス 11"/>
          <p:cNvSpPr txBox="1"/>
          <p:nvPr/>
        </p:nvSpPr>
        <p:spPr>
          <a:xfrm>
            <a:off x="370114" y="4563206"/>
            <a:ext cx="9532323" cy="523220"/>
          </a:xfrm>
          <a:prstGeom prst="rect">
            <a:avLst/>
          </a:prstGeom>
          <a:noFill/>
        </p:spPr>
        <p:txBody>
          <a:bodyPr wrap="square" rtlCol="0">
            <a:spAutoFit/>
          </a:bodyPr>
          <a:lstStyle/>
          <a:p>
            <a:r>
              <a:rPr kumimoji="1" lang="ja-JP" altLang="en-US" sz="1600" dirty="0"/>
              <a:t>　</a:t>
            </a:r>
            <a:r>
              <a:rPr kumimoji="1" lang="ja-JP" altLang="en-US" sz="1200" dirty="0"/>
              <a:t>さらに、「掲示用」（</a:t>
            </a:r>
            <a:r>
              <a:rPr kumimoji="1" lang="en-US" altLang="ja-JP" sz="1200" dirty="0"/>
              <a:t>19</a:t>
            </a:r>
            <a:r>
              <a:rPr kumimoji="1" lang="ja-JP" altLang="en-US" sz="1200" dirty="0"/>
              <a:t>ページ以降）を使用し、</a:t>
            </a:r>
            <a:r>
              <a:rPr kumimoji="1" lang="en-US" altLang="ja-JP" sz="1200" dirty="0"/>
              <a:t>(2)</a:t>
            </a:r>
            <a:r>
              <a:rPr kumimoji="1" lang="ja-JP" altLang="en-US" sz="1200" dirty="0"/>
              <a:t>の安全衛生教育で説明した内容を作業場内に掲示する等して、教育内容の振り返りや注意喚起に活用しましょう（「</a:t>
            </a:r>
            <a:r>
              <a:rPr kumimoji="1" lang="en-US" altLang="ja-JP" sz="1200" dirty="0"/>
              <a:t>【</a:t>
            </a:r>
            <a:r>
              <a:rPr kumimoji="1" lang="ja-JP" altLang="en-US" sz="1200" dirty="0"/>
              <a:t>Ｆ</a:t>
            </a:r>
            <a:r>
              <a:rPr kumimoji="1" lang="en-US" altLang="ja-JP" sz="1200" dirty="0"/>
              <a:t>】</a:t>
            </a:r>
            <a:r>
              <a:rPr kumimoji="1" lang="ja-JP" altLang="en-US" sz="1200" dirty="0"/>
              <a:t>建物周辺・玄関・通路・駐車場」・「</a:t>
            </a:r>
            <a:r>
              <a:rPr kumimoji="1" lang="en-US" altLang="ja-JP" sz="1200" dirty="0"/>
              <a:t>【</a:t>
            </a:r>
            <a:r>
              <a:rPr kumimoji="1" lang="ja-JP" altLang="en-US" sz="1200" dirty="0"/>
              <a:t>Ｇ</a:t>
            </a:r>
            <a:r>
              <a:rPr kumimoji="1" lang="en-US" altLang="ja-JP" sz="1200" dirty="0"/>
              <a:t>】</a:t>
            </a:r>
            <a:r>
              <a:rPr kumimoji="1" lang="ja-JP" altLang="en-US" sz="1200" dirty="0"/>
              <a:t>道路」・「</a:t>
            </a:r>
            <a:r>
              <a:rPr kumimoji="1" lang="en-US" altLang="ja-JP" sz="1200" dirty="0"/>
              <a:t>【</a:t>
            </a:r>
            <a:r>
              <a:rPr kumimoji="1" lang="ja-JP" altLang="en-US" sz="1200" dirty="0"/>
              <a:t>Ｈ</a:t>
            </a:r>
            <a:r>
              <a:rPr kumimoji="1" lang="en-US" altLang="ja-JP" sz="1200" dirty="0"/>
              <a:t>】</a:t>
            </a:r>
            <a:r>
              <a:rPr kumimoji="1" lang="ja-JP" altLang="en-US" sz="1200" dirty="0"/>
              <a:t>訪問先」以外）。</a:t>
            </a:r>
            <a:endParaRPr kumimoji="1" lang="en-US" altLang="ja-JP" sz="1200" dirty="0"/>
          </a:p>
        </p:txBody>
      </p:sp>
      <p:sp>
        <p:nvSpPr>
          <p:cNvPr id="13" name="テキスト ボックス 12"/>
          <p:cNvSpPr txBox="1"/>
          <p:nvPr/>
        </p:nvSpPr>
        <p:spPr>
          <a:xfrm>
            <a:off x="703941" y="5992082"/>
            <a:ext cx="1785683" cy="253916"/>
          </a:xfrm>
          <a:prstGeom prst="rect">
            <a:avLst/>
          </a:prstGeom>
          <a:solidFill>
            <a:schemeClr val="accent2">
              <a:lumMod val="20000"/>
              <a:lumOff val="80000"/>
            </a:schemeClr>
          </a:solidFill>
          <a:ln>
            <a:noFill/>
          </a:ln>
        </p:spPr>
        <p:txBody>
          <a:bodyPr wrap="square" rtlCol="0">
            <a:spAutoFit/>
          </a:bodyPr>
          <a:lstStyle/>
          <a:p>
            <a:r>
              <a:rPr kumimoji="1" lang="en-US" altLang="ja-JP" sz="1050" dirty="0"/>
              <a:t>【</a:t>
            </a:r>
            <a:r>
              <a:rPr kumimoji="1" lang="ja-JP" altLang="en-US" sz="1050" dirty="0"/>
              <a:t>Ａ</a:t>
            </a:r>
            <a:r>
              <a:rPr kumimoji="1" lang="en-US" altLang="ja-JP" sz="1050" dirty="0"/>
              <a:t>】</a:t>
            </a:r>
            <a:r>
              <a:rPr kumimoji="1" lang="ja-JP" altLang="en-US" sz="1050" dirty="0"/>
              <a:t>売場</a:t>
            </a:r>
            <a:endParaRPr kumimoji="1" lang="en-US" altLang="ja-JP" sz="1050" dirty="0"/>
          </a:p>
        </p:txBody>
      </p:sp>
      <p:sp>
        <p:nvSpPr>
          <p:cNvPr id="14" name="テキスト ボックス 13"/>
          <p:cNvSpPr txBox="1"/>
          <p:nvPr/>
        </p:nvSpPr>
        <p:spPr>
          <a:xfrm>
            <a:off x="688823" y="6346174"/>
            <a:ext cx="1815921" cy="253916"/>
          </a:xfrm>
          <a:prstGeom prst="rect">
            <a:avLst/>
          </a:prstGeom>
          <a:solidFill>
            <a:schemeClr val="accent4">
              <a:lumMod val="20000"/>
              <a:lumOff val="80000"/>
            </a:schemeClr>
          </a:solidFill>
          <a:ln>
            <a:noFill/>
          </a:ln>
        </p:spPr>
        <p:txBody>
          <a:bodyPr wrap="square" rtlCol="0">
            <a:spAutoFit/>
          </a:bodyPr>
          <a:lstStyle/>
          <a:p>
            <a:r>
              <a:rPr kumimoji="1" lang="en-US" altLang="ja-JP" sz="1050" dirty="0"/>
              <a:t>【</a:t>
            </a:r>
            <a:r>
              <a:rPr kumimoji="1" lang="ja-JP" altLang="en-US" sz="1050" dirty="0"/>
              <a:t>Ｂ</a:t>
            </a:r>
            <a:r>
              <a:rPr kumimoji="1" lang="en-US" altLang="ja-JP" sz="1050" dirty="0"/>
              <a:t>】</a:t>
            </a:r>
            <a:r>
              <a:rPr kumimoji="1" lang="ja-JP" altLang="en-US" sz="1050" dirty="0"/>
              <a:t>事務所</a:t>
            </a:r>
            <a:endParaRPr kumimoji="1" lang="en-US" altLang="ja-JP" sz="1050" dirty="0"/>
          </a:p>
        </p:txBody>
      </p:sp>
      <p:sp>
        <p:nvSpPr>
          <p:cNvPr id="15" name="テキスト ボックス 14"/>
          <p:cNvSpPr txBox="1"/>
          <p:nvPr/>
        </p:nvSpPr>
        <p:spPr>
          <a:xfrm>
            <a:off x="2622979" y="5992738"/>
            <a:ext cx="1815921" cy="253916"/>
          </a:xfrm>
          <a:prstGeom prst="rect">
            <a:avLst/>
          </a:prstGeom>
          <a:solidFill>
            <a:schemeClr val="accent5">
              <a:lumMod val="20000"/>
              <a:lumOff val="80000"/>
            </a:schemeClr>
          </a:solidFill>
          <a:ln>
            <a:noFill/>
          </a:ln>
        </p:spPr>
        <p:txBody>
          <a:bodyPr wrap="square" rtlCol="0">
            <a:spAutoFit/>
          </a:bodyPr>
          <a:lstStyle/>
          <a:p>
            <a:r>
              <a:rPr kumimoji="1" lang="en-US" altLang="ja-JP" sz="1050" dirty="0"/>
              <a:t>【</a:t>
            </a:r>
            <a:r>
              <a:rPr kumimoji="1" lang="ja-JP" altLang="en-US" sz="1050" dirty="0"/>
              <a:t>Ｃ</a:t>
            </a:r>
            <a:r>
              <a:rPr kumimoji="1" lang="en-US" altLang="ja-JP" sz="1050" dirty="0"/>
              <a:t>】</a:t>
            </a:r>
            <a:r>
              <a:rPr kumimoji="1" lang="ja-JP" altLang="en-US" sz="1050" dirty="0"/>
              <a:t>屋内作業場</a:t>
            </a:r>
            <a:endParaRPr kumimoji="1" lang="en-US" altLang="ja-JP" sz="1050" dirty="0"/>
          </a:p>
        </p:txBody>
      </p:sp>
      <p:sp>
        <p:nvSpPr>
          <p:cNvPr id="16" name="テキスト ボックス 15"/>
          <p:cNvSpPr txBox="1"/>
          <p:nvPr/>
        </p:nvSpPr>
        <p:spPr>
          <a:xfrm>
            <a:off x="2657994" y="6346174"/>
            <a:ext cx="1815921" cy="253916"/>
          </a:xfrm>
          <a:prstGeom prst="rect">
            <a:avLst/>
          </a:prstGeom>
          <a:solidFill>
            <a:schemeClr val="accent6">
              <a:lumMod val="20000"/>
              <a:lumOff val="80000"/>
            </a:schemeClr>
          </a:solidFill>
          <a:ln>
            <a:noFill/>
          </a:ln>
        </p:spPr>
        <p:txBody>
          <a:bodyPr wrap="square" rtlCol="0">
            <a:spAutoFit/>
          </a:bodyPr>
          <a:lstStyle/>
          <a:p>
            <a:r>
              <a:rPr kumimoji="1" lang="en-US" altLang="ja-JP" sz="1050" dirty="0"/>
              <a:t>【</a:t>
            </a:r>
            <a:r>
              <a:rPr kumimoji="1" lang="ja-JP" altLang="en-US" sz="1050" dirty="0"/>
              <a:t>Ｄ</a:t>
            </a:r>
            <a:r>
              <a:rPr kumimoji="1" lang="en-US" altLang="ja-JP" sz="1050" dirty="0"/>
              <a:t>】</a:t>
            </a:r>
            <a:r>
              <a:rPr kumimoji="1" lang="ja-JP" altLang="en-US" sz="1050" dirty="0"/>
              <a:t>倉庫</a:t>
            </a:r>
            <a:endParaRPr kumimoji="1" lang="en-US" altLang="ja-JP" sz="1050" dirty="0"/>
          </a:p>
        </p:txBody>
      </p:sp>
      <p:sp>
        <p:nvSpPr>
          <p:cNvPr id="17" name="テキスト ボックス 16"/>
          <p:cNvSpPr txBox="1"/>
          <p:nvPr/>
        </p:nvSpPr>
        <p:spPr>
          <a:xfrm>
            <a:off x="4572254" y="5970738"/>
            <a:ext cx="1815921" cy="253916"/>
          </a:xfrm>
          <a:prstGeom prst="rect">
            <a:avLst/>
          </a:prstGeom>
          <a:solidFill>
            <a:schemeClr val="bg1">
              <a:lumMod val="95000"/>
            </a:schemeClr>
          </a:solidFill>
          <a:ln>
            <a:noFill/>
          </a:ln>
        </p:spPr>
        <p:txBody>
          <a:bodyPr wrap="square" rtlCol="0">
            <a:spAutoFit/>
          </a:bodyPr>
          <a:lstStyle/>
          <a:p>
            <a:r>
              <a:rPr kumimoji="1" lang="en-US" altLang="ja-JP" sz="1050" dirty="0"/>
              <a:t>【</a:t>
            </a:r>
            <a:r>
              <a:rPr kumimoji="1" lang="ja-JP" altLang="en-US" sz="1050" dirty="0"/>
              <a:t>Ｅ</a:t>
            </a:r>
            <a:r>
              <a:rPr kumimoji="1" lang="en-US" altLang="ja-JP" sz="1050" dirty="0"/>
              <a:t>】</a:t>
            </a:r>
            <a:r>
              <a:rPr kumimoji="1" lang="ja-JP" altLang="en-US" sz="1050" dirty="0"/>
              <a:t>プラットホーム</a:t>
            </a:r>
            <a:endParaRPr kumimoji="1" lang="en-US" altLang="ja-JP" sz="1050" dirty="0"/>
          </a:p>
        </p:txBody>
      </p:sp>
      <p:sp>
        <p:nvSpPr>
          <p:cNvPr id="18" name="テキスト ボックス 17"/>
          <p:cNvSpPr txBox="1"/>
          <p:nvPr/>
        </p:nvSpPr>
        <p:spPr>
          <a:xfrm>
            <a:off x="4572254" y="6346174"/>
            <a:ext cx="1815921" cy="415498"/>
          </a:xfrm>
          <a:prstGeom prst="rect">
            <a:avLst/>
          </a:prstGeom>
          <a:solidFill>
            <a:schemeClr val="tx2">
              <a:lumMod val="20000"/>
              <a:lumOff val="80000"/>
            </a:schemeClr>
          </a:solidFill>
          <a:ln>
            <a:noFill/>
          </a:ln>
        </p:spPr>
        <p:txBody>
          <a:bodyPr wrap="square" rtlCol="0">
            <a:spAutoFit/>
          </a:bodyPr>
          <a:lstStyle/>
          <a:p>
            <a:r>
              <a:rPr kumimoji="1" lang="en-US" altLang="ja-JP" sz="1050" dirty="0"/>
              <a:t>【</a:t>
            </a:r>
            <a:r>
              <a:rPr kumimoji="1" lang="ja-JP" altLang="en-US" sz="1050" dirty="0"/>
              <a:t>Ｆ</a:t>
            </a:r>
            <a:r>
              <a:rPr kumimoji="1" lang="en-US" altLang="ja-JP" sz="1050" dirty="0"/>
              <a:t>】</a:t>
            </a:r>
            <a:r>
              <a:rPr kumimoji="1" lang="ja-JP" altLang="en-US" sz="1050" dirty="0"/>
              <a:t>建物周辺・玄関・通路・駐車場</a:t>
            </a:r>
            <a:endParaRPr kumimoji="1" lang="en-US" altLang="ja-JP" sz="1050" dirty="0"/>
          </a:p>
        </p:txBody>
      </p:sp>
      <p:sp>
        <p:nvSpPr>
          <p:cNvPr id="19" name="テキスト ボックス 18"/>
          <p:cNvSpPr txBox="1"/>
          <p:nvPr/>
        </p:nvSpPr>
        <p:spPr>
          <a:xfrm>
            <a:off x="6996113" y="5969375"/>
            <a:ext cx="1815921" cy="253916"/>
          </a:xfrm>
          <a:prstGeom prst="rect">
            <a:avLst/>
          </a:prstGeom>
          <a:solidFill>
            <a:schemeClr val="tx2">
              <a:lumMod val="20000"/>
              <a:lumOff val="80000"/>
            </a:schemeClr>
          </a:solidFill>
          <a:ln>
            <a:noFill/>
          </a:ln>
        </p:spPr>
        <p:txBody>
          <a:bodyPr wrap="square" rtlCol="0">
            <a:spAutoFit/>
          </a:bodyPr>
          <a:lstStyle/>
          <a:p>
            <a:r>
              <a:rPr kumimoji="1" lang="en-US" altLang="ja-JP" sz="1050" dirty="0"/>
              <a:t>【</a:t>
            </a:r>
            <a:r>
              <a:rPr kumimoji="1" lang="ja-JP" altLang="en-US" sz="1050" dirty="0"/>
              <a:t>Ｇ</a:t>
            </a:r>
            <a:r>
              <a:rPr kumimoji="1" lang="en-US" altLang="ja-JP" sz="1050" dirty="0"/>
              <a:t>】</a:t>
            </a:r>
            <a:r>
              <a:rPr kumimoji="1" lang="ja-JP" altLang="en-US" sz="1050" dirty="0"/>
              <a:t>道路</a:t>
            </a:r>
            <a:endParaRPr kumimoji="1" lang="en-US" altLang="ja-JP" sz="1050" dirty="0"/>
          </a:p>
        </p:txBody>
      </p:sp>
      <p:sp>
        <p:nvSpPr>
          <p:cNvPr id="20" name="テキスト ボックス 19"/>
          <p:cNvSpPr txBox="1"/>
          <p:nvPr/>
        </p:nvSpPr>
        <p:spPr>
          <a:xfrm>
            <a:off x="6996114" y="6356352"/>
            <a:ext cx="1815921" cy="253916"/>
          </a:xfrm>
          <a:prstGeom prst="rect">
            <a:avLst/>
          </a:prstGeom>
          <a:solidFill>
            <a:schemeClr val="accent4">
              <a:lumMod val="75000"/>
              <a:alpha val="50000"/>
            </a:schemeClr>
          </a:solidFill>
          <a:ln>
            <a:noFill/>
          </a:ln>
        </p:spPr>
        <p:txBody>
          <a:bodyPr wrap="square" rtlCol="0">
            <a:spAutoFit/>
          </a:bodyPr>
          <a:lstStyle/>
          <a:p>
            <a:r>
              <a:rPr kumimoji="1" lang="en-US" altLang="ja-JP" sz="1050" dirty="0"/>
              <a:t>【</a:t>
            </a:r>
            <a:r>
              <a:rPr kumimoji="1" lang="ja-JP" altLang="en-US" sz="1050" dirty="0"/>
              <a:t>Ｈ</a:t>
            </a:r>
            <a:r>
              <a:rPr kumimoji="1" lang="en-US" altLang="ja-JP" sz="1050" dirty="0"/>
              <a:t>】</a:t>
            </a:r>
            <a:r>
              <a:rPr kumimoji="1" lang="ja-JP" altLang="en-US" sz="1050" dirty="0"/>
              <a:t>訪問先</a:t>
            </a:r>
            <a:endParaRPr kumimoji="1" lang="en-US" altLang="ja-JP" sz="1050" dirty="0"/>
          </a:p>
        </p:txBody>
      </p:sp>
      <p:sp>
        <p:nvSpPr>
          <p:cNvPr id="3" name="角丸四角形 2"/>
          <p:cNvSpPr/>
          <p:nvPr/>
        </p:nvSpPr>
        <p:spPr>
          <a:xfrm>
            <a:off x="370114" y="5685643"/>
            <a:ext cx="6248400" cy="1133477"/>
          </a:xfrm>
          <a:prstGeom prst="roundRect">
            <a:avLst>
              <a:gd name="adj" fmla="val 12825"/>
            </a:avLst>
          </a:prstGeom>
          <a:noFill/>
          <a:ln w="254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0" y="5189439"/>
            <a:ext cx="9902437" cy="461665"/>
          </a:xfrm>
          <a:prstGeom prst="rect">
            <a:avLst/>
          </a:prstGeom>
          <a:noFill/>
        </p:spPr>
        <p:txBody>
          <a:bodyPr wrap="square" rtlCol="0">
            <a:spAutoFit/>
          </a:bodyPr>
          <a:lstStyle/>
          <a:p>
            <a:r>
              <a:rPr kumimoji="1" lang="en-US" altLang="ja-JP" sz="1200" dirty="0">
                <a:solidFill>
                  <a:srgbClr val="FF0000"/>
                </a:solidFill>
              </a:rPr>
              <a:t>(2)(3)</a:t>
            </a:r>
            <a:r>
              <a:rPr kumimoji="1" lang="ja-JP" altLang="en-US" sz="1200" dirty="0">
                <a:solidFill>
                  <a:srgbClr val="FF0000"/>
                </a:solidFill>
              </a:rPr>
              <a:t>の様式・資料については、小売業における作業場が業態や店舗によっても大きく異なることから、以下の７つ（敷地内５つ、敷地外２つ）の区分に分けています。事業場ごとに該当する区分の様式・資料を選択しカスタマイズして使用してください。</a:t>
            </a:r>
            <a:endParaRPr kumimoji="1" lang="en-US" altLang="ja-JP" sz="1200" dirty="0">
              <a:solidFill>
                <a:srgbClr val="FF0000"/>
              </a:solidFill>
            </a:endParaRPr>
          </a:p>
        </p:txBody>
      </p:sp>
    </p:spTree>
    <p:extLst>
      <p:ext uri="{BB962C8B-B14F-4D97-AF65-F5344CB8AC3E}">
        <p14:creationId xmlns:p14="http://schemas.microsoft.com/office/powerpoint/2010/main" val="16733249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角丸四角形吹き出し 212"/>
          <p:cNvSpPr/>
          <p:nvPr/>
        </p:nvSpPr>
        <p:spPr>
          <a:xfrm>
            <a:off x="5528857" y="1651588"/>
            <a:ext cx="3858152" cy="1083382"/>
          </a:xfrm>
          <a:prstGeom prst="wedgeRoundRectCallout">
            <a:avLst>
              <a:gd name="adj1" fmla="val -43175"/>
              <a:gd name="adj2" fmla="val 84717"/>
              <a:gd name="adj3" fmla="val 16667"/>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137319" y="115910"/>
            <a:ext cx="4795288" cy="400110"/>
          </a:xfrm>
          <a:prstGeom prst="rect">
            <a:avLst/>
          </a:prstGeom>
          <a:solidFill>
            <a:schemeClr val="accent5">
              <a:lumMod val="20000"/>
              <a:lumOff val="80000"/>
            </a:schemeClr>
          </a:solidFill>
          <a:ln w="25400">
            <a:solidFill>
              <a:schemeClr val="tx1"/>
            </a:solidFill>
          </a:ln>
        </p:spPr>
        <p:txBody>
          <a:bodyPr wrap="square" rtlCol="0">
            <a:spAutoFit/>
          </a:bodyPr>
          <a:lstStyle/>
          <a:p>
            <a:r>
              <a:rPr kumimoji="1" lang="ja-JP" altLang="en-US" sz="2000" b="1" dirty="0"/>
              <a:t>Ｃ　屋内作業場</a:t>
            </a:r>
          </a:p>
        </p:txBody>
      </p:sp>
      <p:sp>
        <p:nvSpPr>
          <p:cNvPr id="117" name="テキスト ボックス 116"/>
          <p:cNvSpPr txBox="1"/>
          <p:nvPr/>
        </p:nvSpPr>
        <p:spPr>
          <a:xfrm>
            <a:off x="5612751" y="1719388"/>
            <a:ext cx="3663094" cy="923330"/>
          </a:xfrm>
          <a:prstGeom prst="rect">
            <a:avLst/>
          </a:prstGeom>
          <a:noFill/>
        </p:spPr>
        <p:txBody>
          <a:bodyPr wrap="square" rtlCol="0">
            <a:spAutoFit/>
          </a:bodyPr>
          <a:lstStyle/>
          <a:p>
            <a:r>
              <a:rPr kumimoji="1" lang="ja-JP" altLang="en-US" b="1" dirty="0"/>
              <a:t>作業のために移動しようとした際に、足元の箱に足を引っ掛けて体勢を崩し転倒した。</a:t>
            </a:r>
          </a:p>
        </p:txBody>
      </p:sp>
      <p:sp>
        <p:nvSpPr>
          <p:cNvPr id="98" name="楕円 97"/>
          <p:cNvSpPr/>
          <p:nvPr/>
        </p:nvSpPr>
        <p:spPr>
          <a:xfrm rot="20784587">
            <a:off x="2300372" y="3619717"/>
            <a:ext cx="673509" cy="762501"/>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角丸四角形 98"/>
          <p:cNvSpPr/>
          <p:nvPr/>
        </p:nvSpPr>
        <p:spPr>
          <a:xfrm rot="13741374">
            <a:off x="2496785" y="4538821"/>
            <a:ext cx="1446853" cy="661148"/>
          </a:xfrm>
          <a:prstGeom prst="roundRect">
            <a:avLst>
              <a:gd name="adj" fmla="val 28667"/>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フローチャート: 端子 99"/>
          <p:cNvSpPr/>
          <p:nvPr/>
        </p:nvSpPr>
        <p:spPr>
          <a:xfrm rot="19806754">
            <a:off x="4275772" y="5099550"/>
            <a:ext cx="764633" cy="357115"/>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フローチャート: 端子 100"/>
          <p:cNvSpPr/>
          <p:nvPr/>
        </p:nvSpPr>
        <p:spPr>
          <a:xfrm rot="10987017">
            <a:off x="4108907" y="5945986"/>
            <a:ext cx="764633" cy="357115"/>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フローチャート: 端子 101"/>
          <p:cNvSpPr/>
          <p:nvPr/>
        </p:nvSpPr>
        <p:spPr>
          <a:xfrm rot="12791265">
            <a:off x="3569287" y="5715723"/>
            <a:ext cx="764633" cy="357115"/>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フローチャート: 端子 102"/>
          <p:cNvSpPr/>
          <p:nvPr/>
        </p:nvSpPr>
        <p:spPr>
          <a:xfrm rot="11529767">
            <a:off x="3756781" y="5203291"/>
            <a:ext cx="764633" cy="357115"/>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フローチャート: 端子 103"/>
          <p:cNvSpPr/>
          <p:nvPr/>
        </p:nvSpPr>
        <p:spPr>
          <a:xfrm rot="10329496">
            <a:off x="1753028" y="4859359"/>
            <a:ext cx="764633" cy="335779"/>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角丸四角形 104"/>
          <p:cNvSpPr/>
          <p:nvPr/>
        </p:nvSpPr>
        <p:spPr>
          <a:xfrm rot="12449408">
            <a:off x="3371320" y="4977537"/>
            <a:ext cx="481391" cy="697008"/>
          </a:xfrm>
          <a:prstGeom prst="roundRect">
            <a:avLst>
              <a:gd name="adj" fmla="val 28667"/>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フローチャート: 端子 105"/>
          <p:cNvSpPr/>
          <p:nvPr/>
        </p:nvSpPr>
        <p:spPr>
          <a:xfrm rot="9095761">
            <a:off x="2132647" y="5287579"/>
            <a:ext cx="745611" cy="281446"/>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フローチャート: 端子 106"/>
          <p:cNvSpPr/>
          <p:nvPr/>
        </p:nvSpPr>
        <p:spPr>
          <a:xfrm rot="18992407">
            <a:off x="2253993" y="4625051"/>
            <a:ext cx="745611" cy="309160"/>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フローチャート: 端子 107"/>
          <p:cNvSpPr/>
          <p:nvPr/>
        </p:nvSpPr>
        <p:spPr>
          <a:xfrm rot="17994045">
            <a:off x="2446271" y="4854149"/>
            <a:ext cx="929366" cy="293816"/>
          </a:xfrm>
          <a:prstGeom prst="flowChartTerminator">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7" name="直線コネクタ 66"/>
          <p:cNvCxnSpPr/>
          <p:nvPr/>
        </p:nvCxnSpPr>
        <p:spPr>
          <a:xfrm flipV="1">
            <a:off x="1019941" y="6298908"/>
            <a:ext cx="4891172" cy="42769"/>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12" name="グループ化 11"/>
          <p:cNvGrpSpPr/>
          <p:nvPr/>
        </p:nvGrpSpPr>
        <p:grpSpPr>
          <a:xfrm>
            <a:off x="3795452" y="2524469"/>
            <a:ext cx="2093135" cy="3795539"/>
            <a:chOff x="4248870" y="2639411"/>
            <a:chExt cx="2093135" cy="3795539"/>
          </a:xfrm>
        </p:grpSpPr>
        <p:sp>
          <p:nvSpPr>
            <p:cNvPr id="86" name="楕円 85"/>
            <p:cNvSpPr/>
            <p:nvPr/>
          </p:nvSpPr>
          <p:spPr>
            <a:xfrm rot="20784587">
              <a:off x="4987569" y="2639411"/>
              <a:ext cx="673510" cy="73077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角丸四角形 86"/>
            <p:cNvSpPr/>
            <p:nvPr/>
          </p:nvSpPr>
          <p:spPr>
            <a:xfrm rot="15596046">
              <a:off x="4779780" y="3718703"/>
              <a:ext cx="1438564" cy="661148"/>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フローチャート: 端子 87"/>
            <p:cNvSpPr/>
            <p:nvPr/>
          </p:nvSpPr>
          <p:spPr>
            <a:xfrm rot="15216902">
              <a:off x="5730414" y="3920145"/>
              <a:ext cx="929366" cy="293816"/>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フローチャート: 端子 88"/>
            <p:cNvSpPr/>
            <p:nvPr/>
          </p:nvSpPr>
          <p:spPr>
            <a:xfrm rot="10800000">
              <a:off x="4248870" y="3958833"/>
              <a:ext cx="764633" cy="35711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フローチャート: 端子 89"/>
            <p:cNvSpPr/>
            <p:nvPr/>
          </p:nvSpPr>
          <p:spPr>
            <a:xfrm rot="7583968">
              <a:off x="4650808" y="3674016"/>
              <a:ext cx="929366" cy="293816"/>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フローチャート: 端子 90"/>
            <p:cNvSpPr/>
            <p:nvPr/>
          </p:nvSpPr>
          <p:spPr>
            <a:xfrm rot="14423166">
              <a:off x="5717087" y="5823359"/>
              <a:ext cx="929366" cy="293816"/>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フローチャート: 端子 91"/>
            <p:cNvSpPr/>
            <p:nvPr/>
          </p:nvSpPr>
          <p:spPr>
            <a:xfrm rot="14716867">
              <a:off x="5398261" y="5190199"/>
              <a:ext cx="929366" cy="293816"/>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角丸四角形 92"/>
            <p:cNvSpPr/>
            <p:nvPr/>
          </p:nvSpPr>
          <p:spPr>
            <a:xfrm rot="16200000">
              <a:off x="5322393" y="4579467"/>
              <a:ext cx="540210" cy="661148"/>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フローチャート: 端子 93"/>
            <p:cNvSpPr/>
            <p:nvPr/>
          </p:nvSpPr>
          <p:spPr>
            <a:xfrm rot="7682464">
              <a:off x="4753820" y="5155823"/>
              <a:ext cx="906246" cy="30131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フローチャート: 端子 94"/>
            <p:cNvSpPr/>
            <p:nvPr/>
          </p:nvSpPr>
          <p:spPr>
            <a:xfrm rot="11907340">
              <a:off x="5479534" y="3450480"/>
              <a:ext cx="745611" cy="366226"/>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フローチャート: 端子 95"/>
            <p:cNvSpPr/>
            <p:nvPr/>
          </p:nvSpPr>
          <p:spPr>
            <a:xfrm rot="16789055">
              <a:off x="4444805" y="5763212"/>
              <a:ext cx="929366" cy="293816"/>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 name="正方形/長方形 8"/>
          <p:cNvSpPr/>
          <p:nvPr/>
        </p:nvSpPr>
        <p:spPr>
          <a:xfrm>
            <a:off x="156725" y="4483686"/>
            <a:ext cx="1529566" cy="1850950"/>
          </a:xfrm>
          <a:prstGeom prst="rect">
            <a:avLst/>
          </a:prstGeom>
          <a:no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4" name="正方形/長方形 153"/>
          <p:cNvSpPr/>
          <p:nvPr/>
        </p:nvSpPr>
        <p:spPr>
          <a:xfrm>
            <a:off x="3548980" y="5697537"/>
            <a:ext cx="703359" cy="604212"/>
          </a:xfrm>
          <a:prstGeom prst="rect">
            <a:avLst/>
          </a:prstGeom>
          <a:solidFill>
            <a:schemeClr val="tx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爆発 2 113"/>
          <p:cNvSpPr/>
          <p:nvPr/>
        </p:nvSpPr>
        <p:spPr>
          <a:xfrm>
            <a:off x="2001959" y="5553242"/>
            <a:ext cx="908408" cy="773636"/>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0" name="テキスト ボックス 169"/>
          <p:cNvSpPr txBox="1"/>
          <p:nvPr/>
        </p:nvSpPr>
        <p:spPr>
          <a:xfrm>
            <a:off x="4242517" y="1804423"/>
            <a:ext cx="1317483" cy="707886"/>
          </a:xfrm>
          <a:prstGeom prst="rect">
            <a:avLst/>
          </a:prstGeom>
          <a:noFill/>
        </p:spPr>
        <p:txBody>
          <a:bodyPr wrap="square" rtlCol="0">
            <a:spAutoFit/>
          </a:bodyPr>
          <a:lstStyle/>
          <a:p>
            <a:pPr algn="ctr"/>
            <a:r>
              <a:rPr kumimoji="1" lang="ja-JP" altLang="en-US" sz="4000" b="1" dirty="0">
                <a:solidFill>
                  <a:schemeClr val="accent2"/>
                </a:solidFill>
                <a:latin typeface="ＭＳ ゴシック" panose="020B0609070205080204" pitchFamily="49" charset="-128"/>
                <a:ea typeface="ＭＳ ゴシック" panose="020B0609070205080204" pitchFamily="49" charset="-128"/>
              </a:rPr>
              <a:t>！</a:t>
            </a:r>
          </a:p>
        </p:txBody>
      </p:sp>
      <p:sp>
        <p:nvSpPr>
          <p:cNvPr id="147" name="テキスト ボックス 146"/>
          <p:cNvSpPr txBox="1"/>
          <p:nvPr/>
        </p:nvSpPr>
        <p:spPr>
          <a:xfrm rot="773906">
            <a:off x="39288" y="3993901"/>
            <a:ext cx="1759415" cy="707886"/>
          </a:xfrm>
          <a:prstGeom prst="rect">
            <a:avLst/>
          </a:prstGeom>
          <a:noFill/>
        </p:spPr>
        <p:txBody>
          <a:bodyPr wrap="square" rtlCol="0">
            <a:spAutoFit/>
          </a:bodyPr>
          <a:lstStyle/>
          <a:p>
            <a:pPr algn="ctr"/>
            <a:r>
              <a:rPr kumimoji="1" lang="ja-JP" altLang="en-US" sz="4000" b="1" dirty="0"/>
              <a:t>✂</a:t>
            </a:r>
          </a:p>
        </p:txBody>
      </p:sp>
      <p:grpSp>
        <p:nvGrpSpPr>
          <p:cNvPr id="179" name="グループ化 178"/>
          <p:cNvGrpSpPr/>
          <p:nvPr/>
        </p:nvGrpSpPr>
        <p:grpSpPr>
          <a:xfrm>
            <a:off x="7133064" y="3065967"/>
            <a:ext cx="2011649" cy="1742799"/>
            <a:chOff x="4851552" y="1514868"/>
            <a:chExt cx="1057924" cy="961975"/>
          </a:xfrm>
        </p:grpSpPr>
        <p:cxnSp>
          <p:nvCxnSpPr>
            <p:cNvPr id="180" name="直線コネクタ 179"/>
            <p:cNvCxnSpPr/>
            <p:nvPr/>
          </p:nvCxnSpPr>
          <p:spPr>
            <a:xfrm>
              <a:off x="5232993" y="2100829"/>
              <a:ext cx="676483" cy="434"/>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81" name="直線コネクタ 180"/>
            <p:cNvCxnSpPr/>
            <p:nvPr/>
          </p:nvCxnSpPr>
          <p:spPr>
            <a:xfrm flipV="1">
              <a:off x="4851552" y="2103515"/>
              <a:ext cx="388401" cy="373328"/>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82" name="直線コネクタ 181"/>
            <p:cNvCxnSpPr/>
            <p:nvPr/>
          </p:nvCxnSpPr>
          <p:spPr>
            <a:xfrm flipV="1">
              <a:off x="5236861" y="1584335"/>
              <a:ext cx="3534" cy="50554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183" name="グループ化 182"/>
            <p:cNvGrpSpPr/>
            <p:nvPr/>
          </p:nvGrpSpPr>
          <p:grpSpPr>
            <a:xfrm>
              <a:off x="4860825" y="1913518"/>
              <a:ext cx="641198" cy="561387"/>
              <a:chOff x="4860825" y="1913518"/>
              <a:chExt cx="641198" cy="561387"/>
            </a:xfrm>
          </p:grpSpPr>
          <p:sp>
            <p:nvSpPr>
              <p:cNvPr id="200" name="直方体 199"/>
              <p:cNvSpPr/>
              <p:nvPr/>
            </p:nvSpPr>
            <p:spPr>
              <a:xfrm>
                <a:off x="4864220" y="2277975"/>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1" name="直方体 200"/>
              <p:cNvSpPr/>
              <p:nvPr/>
            </p:nvSpPr>
            <p:spPr>
              <a:xfrm>
                <a:off x="5100334" y="2273602"/>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2" name="直方体 201"/>
              <p:cNvSpPr/>
              <p:nvPr/>
            </p:nvSpPr>
            <p:spPr>
              <a:xfrm>
                <a:off x="5455657" y="1929569"/>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3" name="直方体 202"/>
              <p:cNvSpPr/>
              <p:nvPr/>
            </p:nvSpPr>
            <p:spPr>
              <a:xfrm>
                <a:off x="4860825" y="1913518"/>
                <a:ext cx="631925" cy="394137"/>
              </a:xfrm>
              <a:prstGeom prst="cube">
                <a:avLst>
                  <a:gd name="adj" fmla="val 90847"/>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4" name="直方体 183"/>
            <p:cNvSpPr/>
            <p:nvPr/>
          </p:nvSpPr>
          <p:spPr>
            <a:xfrm>
              <a:off x="4983726" y="2059202"/>
              <a:ext cx="218508" cy="177501"/>
            </a:xfrm>
            <a:prstGeom prst="cube">
              <a:avLst>
                <a:gd name="adj" fmla="val 46378"/>
              </a:avLst>
            </a:prstGeom>
            <a:solidFill>
              <a:schemeClr val="tx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85" name="グループ化 184"/>
            <p:cNvGrpSpPr/>
            <p:nvPr/>
          </p:nvGrpSpPr>
          <p:grpSpPr>
            <a:xfrm>
              <a:off x="4860825" y="1720343"/>
              <a:ext cx="641198" cy="561387"/>
              <a:chOff x="4860825" y="1913518"/>
              <a:chExt cx="641198" cy="561387"/>
            </a:xfrm>
          </p:grpSpPr>
          <p:sp>
            <p:nvSpPr>
              <p:cNvPr id="196" name="直方体 195"/>
              <p:cNvSpPr/>
              <p:nvPr/>
            </p:nvSpPr>
            <p:spPr>
              <a:xfrm>
                <a:off x="4864220" y="2277975"/>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7" name="直方体 196"/>
              <p:cNvSpPr/>
              <p:nvPr/>
            </p:nvSpPr>
            <p:spPr>
              <a:xfrm>
                <a:off x="5100334" y="2273602"/>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8" name="直方体 197"/>
              <p:cNvSpPr/>
              <p:nvPr/>
            </p:nvSpPr>
            <p:spPr>
              <a:xfrm>
                <a:off x="5455657" y="1929569"/>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9" name="直方体 198"/>
              <p:cNvSpPr/>
              <p:nvPr/>
            </p:nvSpPr>
            <p:spPr>
              <a:xfrm>
                <a:off x="4860825" y="1913518"/>
                <a:ext cx="631925" cy="394137"/>
              </a:xfrm>
              <a:prstGeom prst="cube">
                <a:avLst>
                  <a:gd name="adj" fmla="val 90847"/>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6" name="直方体 185"/>
            <p:cNvSpPr/>
            <p:nvPr/>
          </p:nvSpPr>
          <p:spPr>
            <a:xfrm>
              <a:off x="5157696" y="1694704"/>
              <a:ext cx="218508" cy="177501"/>
            </a:xfrm>
            <a:prstGeom prst="cube">
              <a:avLst>
                <a:gd name="adj" fmla="val 46378"/>
              </a:avLst>
            </a:prstGeom>
            <a:solidFill>
              <a:schemeClr val="tx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87" name="グループ化 186"/>
            <p:cNvGrpSpPr/>
            <p:nvPr/>
          </p:nvGrpSpPr>
          <p:grpSpPr>
            <a:xfrm>
              <a:off x="4856090" y="1514868"/>
              <a:ext cx="641198" cy="561387"/>
              <a:chOff x="4860825" y="1913518"/>
              <a:chExt cx="641198" cy="561387"/>
            </a:xfrm>
          </p:grpSpPr>
          <p:sp>
            <p:nvSpPr>
              <p:cNvPr id="192" name="直方体 191"/>
              <p:cNvSpPr/>
              <p:nvPr/>
            </p:nvSpPr>
            <p:spPr>
              <a:xfrm>
                <a:off x="4864220" y="2277975"/>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3" name="直方体 192"/>
              <p:cNvSpPr/>
              <p:nvPr/>
            </p:nvSpPr>
            <p:spPr>
              <a:xfrm>
                <a:off x="5100334" y="2273602"/>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4" name="直方体 193"/>
              <p:cNvSpPr/>
              <p:nvPr/>
            </p:nvSpPr>
            <p:spPr>
              <a:xfrm>
                <a:off x="5455657" y="1929569"/>
                <a:ext cx="46366" cy="196930"/>
              </a:xfrm>
              <a:prstGeom prst="cub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5" name="直方体 194"/>
              <p:cNvSpPr/>
              <p:nvPr/>
            </p:nvSpPr>
            <p:spPr>
              <a:xfrm>
                <a:off x="4860825" y="1913518"/>
                <a:ext cx="631925" cy="394137"/>
              </a:xfrm>
              <a:prstGeom prst="cube">
                <a:avLst>
                  <a:gd name="adj" fmla="val 90847"/>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8" name="直方体 187"/>
            <p:cNvSpPr/>
            <p:nvPr/>
          </p:nvSpPr>
          <p:spPr>
            <a:xfrm>
              <a:off x="5551761" y="2055467"/>
              <a:ext cx="218508" cy="177501"/>
            </a:xfrm>
            <a:prstGeom prst="cube">
              <a:avLst>
                <a:gd name="adj" fmla="val 46378"/>
              </a:avLst>
            </a:prstGeom>
            <a:solidFill>
              <a:schemeClr val="bg1">
                <a:lumMod val="85000"/>
              </a:schemeClr>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9" name="直方体 188"/>
            <p:cNvSpPr/>
            <p:nvPr/>
          </p:nvSpPr>
          <p:spPr>
            <a:xfrm>
              <a:off x="5615381" y="2288574"/>
              <a:ext cx="218508" cy="177501"/>
            </a:xfrm>
            <a:prstGeom prst="cube">
              <a:avLst>
                <a:gd name="adj" fmla="val 46378"/>
              </a:avLst>
            </a:prstGeom>
            <a:solidFill>
              <a:schemeClr val="bg1">
                <a:lumMod val="85000"/>
              </a:schemeClr>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0" name="直線矢印コネクタ 189"/>
            <p:cNvCxnSpPr>
              <a:stCxn id="188" idx="1"/>
              <a:endCxn id="186" idx="4"/>
            </p:cNvCxnSpPr>
            <p:nvPr/>
          </p:nvCxnSpPr>
          <p:spPr>
            <a:xfrm flipH="1" flipV="1">
              <a:off x="5293883" y="1824615"/>
              <a:ext cx="325971" cy="313173"/>
            </a:xfrm>
            <a:prstGeom prst="straightConnector1">
              <a:avLst/>
            </a:prstGeom>
            <a:ln>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91" name="直線矢印コネクタ 190"/>
            <p:cNvCxnSpPr>
              <a:stCxn id="189" idx="1"/>
              <a:endCxn id="184" idx="5"/>
            </p:cNvCxnSpPr>
            <p:nvPr/>
          </p:nvCxnSpPr>
          <p:spPr>
            <a:xfrm flipH="1" flipV="1">
              <a:off x="5202234" y="2106792"/>
              <a:ext cx="481240" cy="264103"/>
            </a:xfrm>
            <a:prstGeom prst="straightConnector1">
              <a:avLst/>
            </a:prstGeom>
            <a:ln>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grpSp>
      <p:sp>
        <p:nvSpPr>
          <p:cNvPr id="205" name="テキスト ボックス 204"/>
          <p:cNvSpPr txBox="1"/>
          <p:nvPr/>
        </p:nvSpPr>
        <p:spPr>
          <a:xfrm>
            <a:off x="6606647" y="5059371"/>
            <a:ext cx="3059876" cy="1200329"/>
          </a:xfrm>
          <a:prstGeom prst="rect">
            <a:avLst/>
          </a:prstGeom>
          <a:noFill/>
        </p:spPr>
        <p:txBody>
          <a:bodyPr wrap="square" rtlCol="0">
            <a:spAutoFit/>
          </a:bodyPr>
          <a:lstStyle/>
          <a:p>
            <a:r>
              <a:rPr kumimoji="1" lang="ja-JP" altLang="en-US" dirty="0"/>
              <a:t>作業場内はこまめに整理整頓し、特に床上につまづきの原因となる物をなるべく置かないようにしましょう。</a:t>
            </a:r>
          </a:p>
        </p:txBody>
      </p:sp>
      <p:sp>
        <p:nvSpPr>
          <p:cNvPr id="4" name="スライド番号プレースホルダー 3"/>
          <p:cNvSpPr>
            <a:spLocks noGrp="1"/>
          </p:cNvSpPr>
          <p:nvPr>
            <p:ph type="sldNum" sz="quarter" idx="12"/>
          </p:nvPr>
        </p:nvSpPr>
        <p:spPr>
          <a:xfrm>
            <a:off x="7616834" y="6456619"/>
            <a:ext cx="2228850" cy="365125"/>
          </a:xfrm>
        </p:spPr>
        <p:txBody>
          <a:bodyPr/>
          <a:lstStyle/>
          <a:p>
            <a:fld id="{69D659BF-6FF2-4C15-B861-6ACD8AC79E72}" type="slidenum">
              <a:rPr kumimoji="1" lang="ja-JP" altLang="en-US" sz="1800" b="1" smtClean="0">
                <a:solidFill>
                  <a:schemeClr val="tx1"/>
                </a:solidFill>
              </a:rPr>
              <a:t>20</a:t>
            </a:fld>
            <a:endParaRPr kumimoji="1" lang="ja-JP" altLang="en-US" sz="1800" b="1">
              <a:solidFill>
                <a:schemeClr val="tx1"/>
              </a:solidFill>
            </a:endParaRPr>
          </a:p>
        </p:txBody>
      </p:sp>
      <p:sp>
        <p:nvSpPr>
          <p:cNvPr id="210" name="テキスト ボックス 209"/>
          <p:cNvSpPr txBox="1"/>
          <p:nvPr/>
        </p:nvSpPr>
        <p:spPr>
          <a:xfrm>
            <a:off x="8138889" y="115910"/>
            <a:ext cx="1597204" cy="400110"/>
          </a:xfrm>
          <a:prstGeom prst="rect">
            <a:avLst/>
          </a:prstGeom>
          <a:noFill/>
          <a:ln w="25400">
            <a:solidFill>
              <a:srgbClr val="FF0000"/>
            </a:solidFill>
          </a:ln>
        </p:spPr>
        <p:txBody>
          <a:bodyPr wrap="square" rtlCol="0">
            <a:spAutoFit/>
          </a:bodyPr>
          <a:lstStyle/>
          <a:p>
            <a:pPr algn="ctr"/>
            <a:r>
              <a:rPr kumimoji="1" lang="ja-JP" altLang="en-US" sz="2000" b="1" dirty="0">
                <a:solidFill>
                  <a:srgbClr val="FF0000"/>
                </a:solidFill>
              </a:rPr>
              <a:t>掲示用</a:t>
            </a:r>
          </a:p>
        </p:txBody>
      </p:sp>
      <p:sp>
        <p:nvSpPr>
          <p:cNvPr id="211" name="テキスト ボックス 210"/>
          <p:cNvSpPr txBox="1"/>
          <p:nvPr/>
        </p:nvSpPr>
        <p:spPr>
          <a:xfrm>
            <a:off x="198691" y="532792"/>
            <a:ext cx="9467831" cy="1077218"/>
          </a:xfrm>
          <a:prstGeom prst="rect">
            <a:avLst/>
          </a:prstGeom>
          <a:noFill/>
        </p:spPr>
        <p:txBody>
          <a:bodyPr wrap="square" rtlCol="0">
            <a:spAutoFit/>
          </a:bodyPr>
          <a:lstStyle/>
          <a:p>
            <a:r>
              <a:rPr kumimoji="1" lang="ja-JP" altLang="en-US" sz="3200" b="1" dirty="0">
                <a:solidFill>
                  <a:schemeClr val="accent5"/>
                </a:solidFill>
              </a:rPr>
              <a:t>床の上に置かれた物に注意！！</a:t>
            </a:r>
            <a:endParaRPr kumimoji="1" lang="en-US" altLang="ja-JP" sz="3200" b="1" dirty="0">
              <a:solidFill>
                <a:schemeClr val="accent5"/>
              </a:solidFill>
            </a:endParaRPr>
          </a:p>
          <a:p>
            <a:pPr algn="r"/>
            <a:r>
              <a:rPr kumimoji="1" lang="ja-JP" altLang="en-US" sz="3200" b="1" dirty="0">
                <a:solidFill>
                  <a:schemeClr val="accent5"/>
                </a:solidFill>
              </a:rPr>
              <a:t>整理整頓でつまづきによる転倒災害を防止しよう</a:t>
            </a:r>
          </a:p>
        </p:txBody>
      </p:sp>
      <p:sp>
        <p:nvSpPr>
          <p:cNvPr id="214" name="テキスト ボックス 213"/>
          <p:cNvSpPr txBox="1"/>
          <p:nvPr/>
        </p:nvSpPr>
        <p:spPr>
          <a:xfrm>
            <a:off x="4584732" y="6517472"/>
            <a:ext cx="1630930" cy="276999"/>
          </a:xfrm>
          <a:prstGeom prst="rect">
            <a:avLst/>
          </a:prstGeom>
          <a:noFill/>
        </p:spPr>
        <p:txBody>
          <a:bodyPr wrap="square" rtlCol="0">
            <a:spAutoFit/>
          </a:bodyPr>
          <a:lstStyle/>
          <a:p>
            <a:r>
              <a:rPr kumimoji="1" lang="ja-JP" altLang="en-US" sz="1200" b="1" dirty="0"/>
              <a:t>（イメージ図）</a:t>
            </a:r>
            <a:endParaRPr kumimoji="1" lang="en-US" altLang="ja-JP" sz="1200" b="1" dirty="0"/>
          </a:p>
        </p:txBody>
      </p:sp>
      <p:sp>
        <p:nvSpPr>
          <p:cNvPr id="215" name="四角形吹き出し 214"/>
          <p:cNvSpPr/>
          <p:nvPr/>
        </p:nvSpPr>
        <p:spPr>
          <a:xfrm>
            <a:off x="6534656" y="2966611"/>
            <a:ext cx="3213545" cy="3467426"/>
          </a:xfrm>
          <a:prstGeom prst="wedgeRectCallout">
            <a:avLst>
              <a:gd name="adj1" fmla="val -70250"/>
              <a:gd name="adj2" fmla="val 23850"/>
            </a:avLst>
          </a:prstGeom>
          <a:noFill/>
          <a:ln w="25400">
            <a:solidFill>
              <a:schemeClr val="accent5">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273978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角丸四角形吹き出し 212"/>
          <p:cNvSpPr/>
          <p:nvPr/>
        </p:nvSpPr>
        <p:spPr>
          <a:xfrm>
            <a:off x="5528857" y="1651588"/>
            <a:ext cx="3858152" cy="1083382"/>
          </a:xfrm>
          <a:prstGeom prst="wedgeRoundRectCallout">
            <a:avLst>
              <a:gd name="adj1" fmla="val -43175"/>
              <a:gd name="adj2" fmla="val 84717"/>
              <a:gd name="adj3" fmla="val 16667"/>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137319" y="115910"/>
            <a:ext cx="4795288" cy="400110"/>
          </a:xfrm>
          <a:prstGeom prst="rect">
            <a:avLst/>
          </a:prstGeom>
          <a:solidFill>
            <a:schemeClr val="accent6">
              <a:lumMod val="20000"/>
              <a:lumOff val="80000"/>
            </a:schemeClr>
          </a:solidFill>
          <a:ln w="25400">
            <a:solidFill>
              <a:schemeClr val="tx1"/>
            </a:solidFill>
          </a:ln>
        </p:spPr>
        <p:txBody>
          <a:bodyPr wrap="square" rtlCol="0">
            <a:spAutoFit/>
          </a:bodyPr>
          <a:lstStyle/>
          <a:p>
            <a:r>
              <a:rPr kumimoji="1" lang="ja-JP" altLang="en-US" sz="2000" b="1" dirty="0"/>
              <a:t>Ｄ　倉庫</a:t>
            </a:r>
          </a:p>
        </p:txBody>
      </p:sp>
      <p:sp>
        <p:nvSpPr>
          <p:cNvPr id="117" name="テキスト ボックス 116"/>
          <p:cNvSpPr txBox="1"/>
          <p:nvPr/>
        </p:nvSpPr>
        <p:spPr>
          <a:xfrm>
            <a:off x="5612751" y="1719388"/>
            <a:ext cx="3663094" cy="923330"/>
          </a:xfrm>
          <a:prstGeom prst="rect">
            <a:avLst/>
          </a:prstGeom>
          <a:noFill/>
        </p:spPr>
        <p:txBody>
          <a:bodyPr wrap="square" rtlCol="0">
            <a:spAutoFit/>
          </a:bodyPr>
          <a:lstStyle/>
          <a:p>
            <a:r>
              <a:rPr kumimoji="1" lang="ja-JP" altLang="en-US" b="1" dirty="0"/>
              <a:t>在庫を取りに行った際に、暗い倉庫内で足元の段ボールにつまづいて転倒した。</a:t>
            </a:r>
          </a:p>
        </p:txBody>
      </p:sp>
      <p:sp>
        <p:nvSpPr>
          <p:cNvPr id="205" name="テキスト ボックス 204"/>
          <p:cNvSpPr txBox="1"/>
          <p:nvPr/>
        </p:nvSpPr>
        <p:spPr>
          <a:xfrm>
            <a:off x="6606646" y="4948568"/>
            <a:ext cx="3059876" cy="1477328"/>
          </a:xfrm>
          <a:prstGeom prst="rect">
            <a:avLst/>
          </a:prstGeom>
          <a:noFill/>
        </p:spPr>
        <p:txBody>
          <a:bodyPr wrap="square" rtlCol="0">
            <a:spAutoFit/>
          </a:bodyPr>
          <a:lstStyle/>
          <a:p>
            <a:r>
              <a:rPr kumimoji="1" lang="ja-JP" altLang="en-US" dirty="0"/>
              <a:t>室内の照度を定期的に確認し、必要に応じて照明の交換を行いましょう。</a:t>
            </a:r>
            <a:endParaRPr kumimoji="1" lang="en-US" altLang="ja-JP" dirty="0"/>
          </a:p>
          <a:p>
            <a:r>
              <a:rPr kumimoji="1" lang="ja-JP" altLang="en-US" dirty="0"/>
              <a:t>暗いときは、特に足元に注意し慎重にあるきましょう。</a:t>
            </a:r>
          </a:p>
        </p:txBody>
      </p:sp>
      <p:sp>
        <p:nvSpPr>
          <p:cNvPr id="4" name="スライド番号プレースホルダー 3"/>
          <p:cNvSpPr>
            <a:spLocks noGrp="1"/>
          </p:cNvSpPr>
          <p:nvPr>
            <p:ph type="sldNum" sz="quarter" idx="12"/>
          </p:nvPr>
        </p:nvSpPr>
        <p:spPr>
          <a:xfrm>
            <a:off x="7616834" y="6456619"/>
            <a:ext cx="2228850" cy="365125"/>
          </a:xfrm>
        </p:spPr>
        <p:txBody>
          <a:bodyPr/>
          <a:lstStyle/>
          <a:p>
            <a:fld id="{69D659BF-6FF2-4C15-B861-6ACD8AC79E72}" type="slidenum">
              <a:rPr kumimoji="1" lang="ja-JP" altLang="en-US" sz="1800" b="1" smtClean="0">
                <a:solidFill>
                  <a:schemeClr val="tx1"/>
                </a:solidFill>
              </a:rPr>
              <a:t>21</a:t>
            </a:fld>
            <a:endParaRPr kumimoji="1" lang="ja-JP" altLang="en-US" sz="1800" b="1">
              <a:solidFill>
                <a:schemeClr val="tx1"/>
              </a:solidFill>
            </a:endParaRPr>
          </a:p>
        </p:txBody>
      </p:sp>
      <p:sp>
        <p:nvSpPr>
          <p:cNvPr id="210" name="テキスト ボックス 209"/>
          <p:cNvSpPr txBox="1"/>
          <p:nvPr/>
        </p:nvSpPr>
        <p:spPr>
          <a:xfrm>
            <a:off x="8138889" y="115910"/>
            <a:ext cx="1597204" cy="400110"/>
          </a:xfrm>
          <a:prstGeom prst="rect">
            <a:avLst/>
          </a:prstGeom>
          <a:noFill/>
          <a:ln w="25400">
            <a:solidFill>
              <a:srgbClr val="FF0000"/>
            </a:solidFill>
          </a:ln>
        </p:spPr>
        <p:txBody>
          <a:bodyPr wrap="square" rtlCol="0">
            <a:spAutoFit/>
          </a:bodyPr>
          <a:lstStyle/>
          <a:p>
            <a:pPr algn="ctr"/>
            <a:r>
              <a:rPr kumimoji="1" lang="ja-JP" altLang="en-US" sz="2000" b="1" dirty="0">
                <a:solidFill>
                  <a:srgbClr val="FF0000"/>
                </a:solidFill>
              </a:rPr>
              <a:t>掲示用</a:t>
            </a:r>
          </a:p>
        </p:txBody>
      </p:sp>
      <p:sp>
        <p:nvSpPr>
          <p:cNvPr id="211" name="テキスト ボックス 210"/>
          <p:cNvSpPr txBox="1"/>
          <p:nvPr/>
        </p:nvSpPr>
        <p:spPr>
          <a:xfrm>
            <a:off x="198691" y="532792"/>
            <a:ext cx="9467831" cy="1077218"/>
          </a:xfrm>
          <a:prstGeom prst="rect">
            <a:avLst/>
          </a:prstGeom>
          <a:noFill/>
        </p:spPr>
        <p:txBody>
          <a:bodyPr wrap="square" rtlCol="0">
            <a:spAutoFit/>
          </a:bodyPr>
          <a:lstStyle/>
          <a:p>
            <a:r>
              <a:rPr kumimoji="1" lang="ja-JP" altLang="en-US" sz="3200" b="1" dirty="0">
                <a:solidFill>
                  <a:schemeClr val="accent6"/>
                </a:solidFill>
              </a:rPr>
              <a:t>床の上に置かれた物に注意！！</a:t>
            </a:r>
            <a:endParaRPr kumimoji="1" lang="en-US" altLang="ja-JP" sz="3200" b="1" dirty="0">
              <a:solidFill>
                <a:schemeClr val="accent6"/>
              </a:solidFill>
            </a:endParaRPr>
          </a:p>
          <a:p>
            <a:pPr algn="r"/>
            <a:r>
              <a:rPr kumimoji="1" lang="ja-JP" altLang="en-US" sz="3200" b="1" dirty="0">
                <a:solidFill>
                  <a:schemeClr val="accent6"/>
                </a:solidFill>
              </a:rPr>
              <a:t>整理整頓でつまづきによる転倒災害を防止しよう</a:t>
            </a:r>
          </a:p>
        </p:txBody>
      </p:sp>
      <p:sp>
        <p:nvSpPr>
          <p:cNvPr id="214" name="テキスト ボックス 213"/>
          <p:cNvSpPr txBox="1"/>
          <p:nvPr/>
        </p:nvSpPr>
        <p:spPr>
          <a:xfrm>
            <a:off x="4584732" y="6517472"/>
            <a:ext cx="1630930" cy="276999"/>
          </a:xfrm>
          <a:prstGeom prst="rect">
            <a:avLst/>
          </a:prstGeom>
          <a:noFill/>
        </p:spPr>
        <p:txBody>
          <a:bodyPr wrap="square" rtlCol="0">
            <a:spAutoFit/>
          </a:bodyPr>
          <a:lstStyle/>
          <a:p>
            <a:r>
              <a:rPr kumimoji="1" lang="ja-JP" altLang="en-US" sz="1200" b="1" dirty="0"/>
              <a:t>（イメージ図）</a:t>
            </a:r>
            <a:endParaRPr kumimoji="1" lang="en-US" altLang="ja-JP" sz="1200" b="1" dirty="0"/>
          </a:p>
        </p:txBody>
      </p:sp>
      <p:sp>
        <p:nvSpPr>
          <p:cNvPr id="215" name="四角形吹き出し 214"/>
          <p:cNvSpPr/>
          <p:nvPr/>
        </p:nvSpPr>
        <p:spPr>
          <a:xfrm>
            <a:off x="6534656" y="2966611"/>
            <a:ext cx="3213545" cy="3467426"/>
          </a:xfrm>
          <a:prstGeom prst="wedgeRectCallout">
            <a:avLst>
              <a:gd name="adj1" fmla="val -70250"/>
              <a:gd name="adj2" fmla="val 23850"/>
            </a:avLst>
          </a:prstGeom>
          <a:noFill/>
          <a:ln w="25400">
            <a:solidFill>
              <a:schemeClr val="accent6">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p:cNvPicPr>
            <a:picLocks noChangeAspect="1"/>
          </p:cNvPicPr>
          <p:nvPr/>
        </p:nvPicPr>
        <p:blipFill>
          <a:blip r:embed="rId3"/>
          <a:stretch>
            <a:fillRect/>
          </a:stretch>
        </p:blipFill>
        <p:spPr>
          <a:xfrm>
            <a:off x="95595" y="1898552"/>
            <a:ext cx="5862775" cy="4167269"/>
          </a:xfrm>
          <a:prstGeom prst="rect">
            <a:avLst/>
          </a:prstGeom>
        </p:spPr>
      </p:pic>
      <p:pic>
        <p:nvPicPr>
          <p:cNvPr id="5" name="図 4"/>
          <p:cNvPicPr>
            <a:picLocks noChangeAspect="1"/>
          </p:cNvPicPr>
          <p:nvPr/>
        </p:nvPicPr>
        <p:blipFill>
          <a:blip r:embed="rId4"/>
          <a:stretch>
            <a:fillRect/>
          </a:stretch>
        </p:blipFill>
        <p:spPr>
          <a:xfrm>
            <a:off x="6710371" y="3156256"/>
            <a:ext cx="2857035" cy="1728778"/>
          </a:xfrm>
          <a:prstGeom prst="rect">
            <a:avLst/>
          </a:prstGeom>
        </p:spPr>
      </p:pic>
    </p:spTree>
    <p:extLst>
      <p:ext uri="{BB962C8B-B14F-4D97-AF65-F5344CB8AC3E}">
        <p14:creationId xmlns:p14="http://schemas.microsoft.com/office/powerpoint/2010/main" val="21780754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角丸四角形吹き出し 212"/>
          <p:cNvSpPr/>
          <p:nvPr/>
        </p:nvSpPr>
        <p:spPr>
          <a:xfrm>
            <a:off x="5528857" y="1651588"/>
            <a:ext cx="3858152" cy="1083382"/>
          </a:xfrm>
          <a:prstGeom prst="wedgeRoundRectCallout">
            <a:avLst>
              <a:gd name="adj1" fmla="val -43175"/>
              <a:gd name="adj2" fmla="val 84717"/>
              <a:gd name="adj3" fmla="val 1666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137319" y="115910"/>
            <a:ext cx="4795288" cy="400110"/>
          </a:xfrm>
          <a:prstGeom prst="rect">
            <a:avLst/>
          </a:prstGeom>
          <a:solidFill>
            <a:schemeClr val="bg1">
              <a:lumMod val="95000"/>
            </a:schemeClr>
          </a:solidFill>
          <a:ln w="25400">
            <a:solidFill>
              <a:schemeClr val="tx1"/>
            </a:solidFill>
          </a:ln>
        </p:spPr>
        <p:txBody>
          <a:bodyPr wrap="square" rtlCol="0">
            <a:spAutoFit/>
          </a:bodyPr>
          <a:lstStyle/>
          <a:p>
            <a:r>
              <a:rPr kumimoji="1" lang="ja-JP" altLang="en-US" sz="2000" b="1" dirty="0"/>
              <a:t>Ｅ　プラットホーム・屋外作業場</a:t>
            </a:r>
          </a:p>
        </p:txBody>
      </p:sp>
      <p:sp>
        <p:nvSpPr>
          <p:cNvPr id="117" name="テキスト ボックス 116"/>
          <p:cNvSpPr txBox="1"/>
          <p:nvPr/>
        </p:nvSpPr>
        <p:spPr>
          <a:xfrm>
            <a:off x="5612751" y="1719388"/>
            <a:ext cx="3663094" cy="646331"/>
          </a:xfrm>
          <a:prstGeom prst="rect">
            <a:avLst/>
          </a:prstGeom>
          <a:noFill/>
        </p:spPr>
        <p:txBody>
          <a:bodyPr wrap="square" rtlCol="0">
            <a:spAutoFit/>
          </a:bodyPr>
          <a:lstStyle/>
          <a:p>
            <a:r>
              <a:rPr kumimoji="1" lang="ja-JP" altLang="en-US" b="1" dirty="0"/>
              <a:t>移動中に階段上に残っていた油で体勢を崩し、階段から滑り落ちた。</a:t>
            </a:r>
          </a:p>
        </p:txBody>
      </p:sp>
      <p:sp>
        <p:nvSpPr>
          <p:cNvPr id="4" name="スライド番号プレースホルダー 3"/>
          <p:cNvSpPr>
            <a:spLocks noGrp="1"/>
          </p:cNvSpPr>
          <p:nvPr>
            <p:ph type="sldNum" sz="quarter" idx="12"/>
          </p:nvPr>
        </p:nvSpPr>
        <p:spPr>
          <a:xfrm>
            <a:off x="7616834" y="6456619"/>
            <a:ext cx="2228850" cy="365125"/>
          </a:xfrm>
        </p:spPr>
        <p:txBody>
          <a:bodyPr/>
          <a:lstStyle/>
          <a:p>
            <a:fld id="{69D659BF-6FF2-4C15-B861-6ACD8AC79E72}" type="slidenum">
              <a:rPr kumimoji="1" lang="ja-JP" altLang="en-US" sz="1800" b="1" smtClean="0">
                <a:solidFill>
                  <a:schemeClr val="tx1"/>
                </a:solidFill>
              </a:rPr>
              <a:t>22</a:t>
            </a:fld>
            <a:endParaRPr kumimoji="1" lang="ja-JP" altLang="en-US" sz="1800" b="1">
              <a:solidFill>
                <a:schemeClr val="tx1"/>
              </a:solidFill>
            </a:endParaRPr>
          </a:p>
        </p:txBody>
      </p:sp>
      <p:sp>
        <p:nvSpPr>
          <p:cNvPr id="210" name="テキスト ボックス 209"/>
          <p:cNvSpPr txBox="1"/>
          <p:nvPr/>
        </p:nvSpPr>
        <p:spPr>
          <a:xfrm>
            <a:off x="8138889" y="115910"/>
            <a:ext cx="1597204" cy="400110"/>
          </a:xfrm>
          <a:prstGeom prst="rect">
            <a:avLst/>
          </a:prstGeom>
          <a:noFill/>
          <a:ln w="25400">
            <a:solidFill>
              <a:srgbClr val="FF0000"/>
            </a:solidFill>
          </a:ln>
        </p:spPr>
        <p:txBody>
          <a:bodyPr wrap="square" rtlCol="0">
            <a:spAutoFit/>
          </a:bodyPr>
          <a:lstStyle/>
          <a:p>
            <a:pPr algn="ctr"/>
            <a:r>
              <a:rPr kumimoji="1" lang="ja-JP" altLang="en-US" sz="2000" b="1" dirty="0">
                <a:solidFill>
                  <a:srgbClr val="FF0000"/>
                </a:solidFill>
              </a:rPr>
              <a:t>掲示用</a:t>
            </a:r>
          </a:p>
        </p:txBody>
      </p:sp>
      <p:sp>
        <p:nvSpPr>
          <p:cNvPr id="211" name="テキスト ボックス 210"/>
          <p:cNvSpPr txBox="1"/>
          <p:nvPr/>
        </p:nvSpPr>
        <p:spPr>
          <a:xfrm>
            <a:off x="198691" y="532792"/>
            <a:ext cx="9467831" cy="1077218"/>
          </a:xfrm>
          <a:prstGeom prst="rect">
            <a:avLst/>
          </a:prstGeom>
          <a:noFill/>
        </p:spPr>
        <p:txBody>
          <a:bodyPr wrap="square" rtlCol="0">
            <a:spAutoFit/>
          </a:bodyPr>
          <a:lstStyle/>
          <a:p>
            <a:r>
              <a:rPr kumimoji="1" lang="ja-JP" altLang="en-US" sz="3200" b="1" dirty="0">
                <a:solidFill>
                  <a:schemeClr val="bg1">
                    <a:lumMod val="50000"/>
                  </a:schemeClr>
                </a:solidFill>
              </a:rPr>
              <a:t>濡れた床面に注意！！</a:t>
            </a:r>
          </a:p>
          <a:p>
            <a:pPr algn="r"/>
            <a:r>
              <a:rPr kumimoji="1" lang="ja-JP" altLang="en-US" sz="3200" b="1" dirty="0">
                <a:solidFill>
                  <a:schemeClr val="bg1">
                    <a:lumMod val="50000"/>
                  </a:schemeClr>
                </a:solidFill>
              </a:rPr>
              <a:t>滑りによる転倒災害を防止しよう</a:t>
            </a:r>
          </a:p>
        </p:txBody>
      </p:sp>
      <p:sp>
        <p:nvSpPr>
          <p:cNvPr id="214" name="テキスト ボックス 213"/>
          <p:cNvSpPr txBox="1"/>
          <p:nvPr/>
        </p:nvSpPr>
        <p:spPr>
          <a:xfrm>
            <a:off x="4584732" y="6517472"/>
            <a:ext cx="1630930" cy="276999"/>
          </a:xfrm>
          <a:prstGeom prst="rect">
            <a:avLst/>
          </a:prstGeom>
          <a:noFill/>
        </p:spPr>
        <p:txBody>
          <a:bodyPr wrap="square" rtlCol="0">
            <a:spAutoFit/>
          </a:bodyPr>
          <a:lstStyle/>
          <a:p>
            <a:r>
              <a:rPr kumimoji="1" lang="ja-JP" altLang="en-US" sz="1200" b="1" dirty="0"/>
              <a:t>（イメージ図）</a:t>
            </a:r>
            <a:endParaRPr kumimoji="1" lang="en-US" altLang="ja-JP" sz="1200" b="1" dirty="0"/>
          </a:p>
        </p:txBody>
      </p:sp>
      <p:sp>
        <p:nvSpPr>
          <p:cNvPr id="215" name="四角形吹き出し 214"/>
          <p:cNvSpPr/>
          <p:nvPr/>
        </p:nvSpPr>
        <p:spPr>
          <a:xfrm>
            <a:off x="6534656" y="2966611"/>
            <a:ext cx="3213545" cy="3467426"/>
          </a:xfrm>
          <a:prstGeom prst="wedgeRectCallout">
            <a:avLst>
              <a:gd name="adj1" fmla="val -70250"/>
              <a:gd name="adj2" fmla="val 23850"/>
            </a:avLst>
          </a:prstGeom>
          <a:noFill/>
          <a:ln w="254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図 5"/>
          <p:cNvPicPr>
            <a:picLocks noChangeAspect="1"/>
          </p:cNvPicPr>
          <p:nvPr/>
        </p:nvPicPr>
        <p:blipFill>
          <a:blip r:embed="rId3"/>
          <a:stretch>
            <a:fillRect/>
          </a:stretch>
        </p:blipFill>
        <p:spPr>
          <a:xfrm>
            <a:off x="340497" y="1304263"/>
            <a:ext cx="5059700" cy="5432764"/>
          </a:xfrm>
          <a:prstGeom prst="rect">
            <a:avLst/>
          </a:prstGeom>
        </p:spPr>
      </p:pic>
      <p:grpSp>
        <p:nvGrpSpPr>
          <p:cNvPr id="15" name="グループ化 14"/>
          <p:cNvGrpSpPr/>
          <p:nvPr/>
        </p:nvGrpSpPr>
        <p:grpSpPr>
          <a:xfrm>
            <a:off x="7087652" y="3268046"/>
            <a:ext cx="2188193" cy="1671209"/>
            <a:chOff x="4014027" y="3763998"/>
            <a:chExt cx="1081422" cy="874641"/>
          </a:xfrm>
        </p:grpSpPr>
        <p:grpSp>
          <p:nvGrpSpPr>
            <p:cNvPr id="18" name="グループ化 17"/>
            <p:cNvGrpSpPr/>
            <p:nvPr/>
          </p:nvGrpSpPr>
          <p:grpSpPr>
            <a:xfrm>
              <a:off x="4316206" y="3763998"/>
              <a:ext cx="706827" cy="872221"/>
              <a:chOff x="4316206" y="3763998"/>
              <a:chExt cx="706827" cy="872221"/>
            </a:xfrm>
          </p:grpSpPr>
          <p:sp>
            <p:nvSpPr>
              <p:cNvPr id="22" name="楕円 21"/>
              <p:cNvSpPr/>
              <p:nvPr/>
            </p:nvSpPr>
            <p:spPr>
              <a:xfrm rot="20784587">
                <a:off x="4680359" y="3763998"/>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角丸四角形 22"/>
              <p:cNvSpPr/>
              <p:nvPr/>
            </p:nvSpPr>
            <p:spPr>
              <a:xfrm rot="15652064">
                <a:off x="4640056" y="4007586"/>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フローチャート: 端子 23"/>
              <p:cNvSpPr/>
              <p:nvPr/>
            </p:nvSpPr>
            <p:spPr>
              <a:xfrm rot="16889651">
                <a:off x="4643350" y="4039662"/>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フローチャート: 端子 24"/>
              <p:cNvSpPr/>
              <p:nvPr/>
            </p:nvSpPr>
            <p:spPr>
              <a:xfrm>
                <a:off x="4746838" y="403017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フローチャート: 端子 25"/>
              <p:cNvSpPr/>
              <p:nvPr/>
            </p:nvSpPr>
            <p:spPr>
              <a:xfrm rot="3242961">
                <a:off x="4780987" y="3980221"/>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フローチャート: 端子 26"/>
              <p:cNvSpPr/>
              <p:nvPr/>
            </p:nvSpPr>
            <p:spPr>
              <a:xfrm rot="14768481">
                <a:off x="4800538" y="4332676"/>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rot="15730156">
                <a:off x="4772346" y="4198052"/>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フローチャート: 端子 28"/>
              <p:cNvSpPr/>
              <p:nvPr/>
            </p:nvSpPr>
            <p:spPr>
              <a:xfrm rot="13892579">
                <a:off x="4881339" y="4472608"/>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フローチャート: 端子 29"/>
              <p:cNvSpPr/>
              <p:nvPr/>
            </p:nvSpPr>
            <p:spPr>
              <a:xfrm rot="17168074">
                <a:off x="4669370" y="4360865"/>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フローチャート: 端子 30"/>
              <p:cNvSpPr/>
              <p:nvPr/>
            </p:nvSpPr>
            <p:spPr>
              <a:xfrm rot="15970768">
                <a:off x="4653780" y="4492965"/>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フローチャート: 端子 31"/>
              <p:cNvSpPr/>
              <p:nvPr/>
            </p:nvSpPr>
            <p:spPr>
              <a:xfrm rot="19673304">
                <a:off x="4569760" y="4129617"/>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3" name="直線コネクタ 32"/>
              <p:cNvCxnSpPr/>
              <p:nvPr/>
            </p:nvCxnSpPr>
            <p:spPr>
              <a:xfrm flipH="1">
                <a:off x="4366723" y="3824393"/>
                <a:ext cx="564749" cy="74760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正方形/長方形 33"/>
              <p:cNvSpPr/>
              <p:nvPr/>
            </p:nvSpPr>
            <p:spPr>
              <a:xfrm>
                <a:off x="4316206" y="4532732"/>
                <a:ext cx="128794"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4316206" y="4578451"/>
                <a:ext cx="128794" cy="45719"/>
              </a:xfrm>
              <a:prstGeom prst="rect">
                <a:avLst/>
              </a:prstGeom>
              <a:pattFill prst="zigZag">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9" name="涙形 18"/>
            <p:cNvSpPr/>
            <p:nvPr/>
          </p:nvSpPr>
          <p:spPr>
            <a:xfrm rot="6697017">
              <a:off x="4199453" y="4494062"/>
              <a:ext cx="60739" cy="110290"/>
            </a:xfrm>
            <a:prstGeom prst="teardrop">
              <a:avLst>
                <a:gd name="adj" fmla="val 153498"/>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涙形 19"/>
            <p:cNvSpPr/>
            <p:nvPr/>
          </p:nvSpPr>
          <p:spPr>
            <a:xfrm rot="4955066">
              <a:off x="4111739" y="4533869"/>
              <a:ext cx="60739" cy="110290"/>
            </a:xfrm>
            <a:prstGeom prst="teardrop">
              <a:avLst>
                <a:gd name="adj" fmla="val 153498"/>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 name="直線コネクタ 20"/>
            <p:cNvCxnSpPr/>
            <p:nvPr/>
          </p:nvCxnSpPr>
          <p:spPr>
            <a:xfrm>
              <a:off x="4014027" y="4638639"/>
              <a:ext cx="108142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6" name="テキスト ボックス 35"/>
          <p:cNvSpPr txBox="1"/>
          <p:nvPr/>
        </p:nvSpPr>
        <p:spPr>
          <a:xfrm>
            <a:off x="6534656" y="5170896"/>
            <a:ext cx="3201437" cy="923330"/>
          </a:xfrm>
          <a:prstGeom prst="rect">
            <a:avLst/>
          </a:prstGeom>
          <a:noFill/>
        </p:spPr>
        <p:txBody>
          <a:bodyPr wrap="square" rtlCol="0">
            <a:spAutoFit/>
          </a:bodyPr>
          <a:lstStyle/>
          <a:p>
            <a:r>
              <a:rPr kumimoji="1" lang="ja-JP" altLang="en-US" dirty="0"/>
              <a:t>床上の水、油、紙切れ、布切れ等が滑りの原因となるので、定期的に清掃しましょう。</a:t>
            </a:r>
            <a:endParaRPr kumimoji="1" lang="en-US" altLang="ja-JP" dirty="0"/>
          </a:p>
        </p:txBody>
      </p:sp>
    </p:spTree>
    <p:extLst>
      <p:ext uri="{BB962C8B-B14F-4D97-AF65-F5344CB8AC3E}">
        <p14:creationId xmlns:p14="http://schemas.microsoft.com/office/powerpoint/2010/main" val="3331020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正方形/長方形 63"/>
          <p:cNvSpPr/>
          <p:nvPr/>
        </p:nvSpPr>
        <p:spPr>
          <a:xfrm>
            <a:off x="6444342" y="1062047"/>
            <a:ext cx="3323770" cy="5443925"/>
          </a:xfrm>
          <a:prstGeom prst="rect">
            <a:avLst/>
          </a:prstGeom>
          <a:noFill/>
          <a:ln w="25400">
            <a:solidFill>
              <a:schemeClr val="accent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p:cNvSpPr/>
          <p:nvPr/>
        </p:nvSpPr>
        <p:spPr>
          <a:xfrm>
            <a:off x="290284" y="1062048"/>
            <a:ext cx="6067081" cy="5443925"/>
          </a:xfrm>
          <a:prstGeom prst="rect">
            <a:avLst/>
          </a:prstGeom>
          <a:noFill/>
          <a:ln w="25400">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479502" y="323385"/>
            <a:ext cx="8865219" cy="584775"/>
          </a:xfrm>
          <a:prstGeom prst="rect">
            <a:avLst/>
          </a:prstGeom>
          <a:noFill/>
        </p:spPr>
        <p:txBody>
          <a:bodyPr wrap="square" rtlCol="0">
            <a:spAutoFit/>
          </a:bodyPr>
          <a:lstStyle/>
          <a:p>
            <a:r>
              <a:rPr kumimoji="1" lang="ja-JP" altLang="en-US" b="1" dirty="0">
                <a:solidFill>
                  <a:srgbClr val="FF0000"/>
                </a:solidFill>
              </a:rPr>
              <a:t>労働災害が発生してしまったら</a:t>
            </a:r>
            <a:endParaRPr kumimoji="1" lang="en-US" altLang="ja-JP" b="1" dirty="0">
              <a:solidFill>
                <a:srgbClr val="FF0000"/>
              </a:solidFill>
            </a:endParaRPr>
          </a:p>
          <a:p>
            <a:r>
              <a:rPr kumimoji="1" lang="ja-JP" altLang="en-US" sz="1400" b="1" dirty="0"/>
              <a:t>～事業者も労働者も、様々な悪影響や責任が発生します～</a:t>
            </a:r>
          </a:p>
        </p:txBody>
      </p:sp>
      <p:sp>
        <p:nvSpPr>
          <p:cNvPr id="6" name="テキスト ボックス 5"/>
          <p:cNvSpPr txBox="1"/>
          <p:nvPr/>
        </p:nvSpPr>
        <p:spPr>
          <a:xfrm>
            <a:off x="1080073" y="908160"/>
            <a:ext cx="1354873" cy="307777"/>
          </a:xfrm>
          <a:prstGeom prst="rect">
            <a:avLst/>
          </a:prstGeom>
          <a:solidFill>
            <a:schemeClr val="bg1"/>
          </a:solidFill>
          <a:ln>
            <a:solidFill>
              <a:schemeClr val="accent2"/>
            </a:solidFill>
          </a:ln>
        </p:spPr>
        <p:txBody>
          <a:bodyPr wrap="square" rtlCol="0">
            <a:spAutoFit/>
          </a:bodyPr>
          <a:lstStyle/>
          <a:p>
            <a:pPr algn="ctr"/>
            <a:r>
              <a:rPr kumimoji="1" lang="ja-JP" altLang="en-US" sz="1400" b="1" dirty="0">
                <a:solidFill>
                  <a:schemeClr val="accent2"/>
                </a:solidFill>
              </a:rPr>
              <a:t>事 業 者</a:t>
            </a:r>
          </a:p>
        </p:txBody>
      </p:sp>
      <p:sp>
        <p:nvSpPr>
          <p:cNvPr id="51" name="テキスト ボックス 50"/>
          <p:cNvSpPr txBox="1"/>
          <p:nvPr/>
        </p:nvSpPr>
        <p:spPr>
          <a:xfrm>
            <a:off x="7117239" y="908160"/>
            <a:ext cx="1354873" cy="307777"/>
          </a:xfrm>
          <a:prstGeom prst="rect">
            <a:avLst/>
          </a:prstGeom>
          <a:solidFill>
            <a:schemeClr val="bg1"/>
          </a:solidFill>
          <a:ln>
            <a:solidFill>
              <a:schemeClr val="accent6">
                <a:lumMod val="50000"/>
              </a:schemeClr>
            </a:solidFill>
          </a:ln>
        </p:spPr>
        <p:txBody>
          <a:bodyPr wrap="square" rtlCol="0">
            <a:spAutoFit/>
          </a:bodyPr>
          <a:lstStyle/>
          <a:p>
            <a:pPr algn="ctr"/>
            <a:r>
              <a:rPr kumimoji="1" lang="ja-JP" altLang="en-US" sz="1400" b="1" dirty="0">
                <a:solidFill>
                  <a:schemeClr val="accent6">
                    <a:lumMod val="50000"/>
                  </a:schemeClr>
                </a:solidFill>
              </a:rPr>
              <a:t>労 働 者</a:t>
            </a:r>
          </a:p>
        </p:txBody>
      </p:sp>
      <p:sp>
        <p:nvSpPr>
          <p:cNvPr id="2" name="角丸四角形 1"/>
          <p:cNvSpPr/>
          <p:nvPr/>
        </p:nvSpPr>
        <p:spPr>
          <a:xfrm>
            <a:off x="6626275" y="1503718"/>
            <a:ext cx="2928004" cy="1233714"/>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6840108" y="1643521"/>
            <a:ext cx="2336800" cy="954107"/>
          </a:xfrm>
          <a:prstGeom prst="rect">
            <a:avLst/>
          </a:prstGeom>
          <a:noFill/>
        </p:spPr>
        <p:txBody>
          <a:bodyPr wrap="square" rtlCol="0">
            <a:spAutoFit/>
          </a:bodyPr>
          <a:lstStyle/>
          <a:p>
            <a:r>
              <a:rPr kumimoji="1" lang="ja-JP" altLang="en-US" sz="1400" b="1" dirty="0">
                <a:solidFill>
                  <a:schemeClr val="accent6">
                    <a:lumMod val="50000"/>
                  </a:schemeClr>
                </a:solidFill>
              </a:rPr>
              <a:t>負傷による休業期間中は働くことができません</a:t>
            </a:r>
            <a:endParaRPr kumimoji="1" lang="en-US" altLang="ja-JP" sz="1400" b="1" dirty="0">
              <a:solidFill>
                <a:schemeClr val="accent6">
                  <a:lumMod val="50000"/>
                </a:schemeClr>
              </a:solidFill>
            </a:endParaRPr>
          </a:p>
          <a:p>
            <a:r>
              <a:rPr kumimoji="1" lang="ja-JP" altLang="en-US" sz="1400" b="1" dirty="0">
                <a:solidFill>
                  <a:schemeClr val="accent6">
                    <a:lumMod val="50000"/>
                  </a:schemeClr>
                </a:solidFill>
              </a:rPr>
              <a:t>（日常生活に支障がある場合もあります）</a:t>
            </a:r>
          </a:p>
        </p:txBody>
      </p:sp>
      <p:sp>
        <p:nvSpPr>
          <p:cNvPr id="52" name="角丸四角形 51"/>
          <p:cNvSpPr/>
          <p:nvPr/>
        </p:nvSpPr>
        <p:spPr>
          <a:xfrm>
            <a:off x="6642225" y="2895669"/>
            <a:ext cx="2928004" cy="1002503"/>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p:cNvSpPr txBox="1"/>
          <p:nvPr/>
        </p:nvSpPr>
        <p:spPr>
          <a:xfrm>
            <a:off x="6856058" y="3035472"/>
            <a:ext cx="2336800" cy="738664"/>
          </a:xfrm>
          <a:prstGeom prst="rect">
            <a:avLst/>
          </a:prstGeom>
          <a:noFill/>
        </p:spPr>
        <p:txBody>
          <a:bodyPr wrap="square" rtlCol="0">
            <a:spAutoFit/>
          </a:bodyPr>
          <a:lstStyle/>
          <a:p>
            <a:r>
              <a:rPr kumimoji="1" lang="ja-JP" altLang="en-US" sz="1400" b="1" dirty="0">
                <a:solidFill>
                  <a:schemeClr val="accent6">
                    <a:lumMod val="50000"/>
                  </a:schemeClr>
                </a:solidFill>
              </a:rPr>
              <a:t>負傷の程度によっては障害（後遺症）が残る場合もあります。</a:t>
            </a:r>
            <a:endParaRPr kumimoji="1" lang="en-US" altLang="ja-JP" sz="1400" b="1" dirty="0">
              <a:solidFill>
                <a:schemeClr val="accent6">
                  <a:lumMod val="50000"/>
                </a:schemeClr>
              </a:solidFill>
            </a:endParaRPr>
          </a:p>
        </p:txBody>
      </p:sp>
      <p:sp>
        <p:nvSpPr>
          <p:cNvPr id="54" name="角丸四角形 53"/>
          <p:cNvSpPr/>
          <p:nvPr/>
        </p:nvSpPr>
        <p:spPr>
          <a:xfrm>
            <a:off x="3850165" y="1488615"/>
            <a:ext cx="2380344" cy="1233714"/>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3956233" y="1815187"/>
            <a:ext cx="2147100" cy="738664"/>
          </a:xfrm>
          <a:prstGeom prst="rect">
            <a:avLst/>
          </a:prstGeom>
          <a:noFill/>
        </p:spPr>
        <p:txBody>
          <a:bodyPr wrap="square" rtlCol="0">
            <a:spAutoFit/>
          </a:bodyPr>
          <a:lstStyle/>
          <a:p>
            <a:r>
              <a:rPr kumimoji="1" lang="ja-JP" altLang="en-US" sz="1400" b="1" dirty="0">
                <a:solidFill>
                  <a:schemeClr val="accent2">
                    <a:lumMod val="50000"/>
                  </a:schemeClr>
                </a:solidFill>
              </a:rPr>
              <a:t>負傷による休業期間中は貴重な労働力が失われます</a:t>
            </a:r>
          </a:p>
        </p:txBody>
      </p:sp>
      <p:sp>
        <p:nvSpPr>
          <p:cNvPr id="56" name="角丸四角形 55"/>
          <p:cNvSpPr/>
          <p:nvPr/>
        </p:nvSpPr>
        <p:spPr>
          <a:xfrm>
            <a:off x="3866115" y="2880566"/>
            <a:ext cx="2380343" cy="1002503"/>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ボックス 56"/>
          <p:cNvSpPr txBox="1"/>
          <p:nvPr/>
        </p:nvSpPr>
        <p:spPr>
          <a:xfrm>
            <a:off x="3972183" y="3012485"/>
            <a:ext cx="2274275" cy="738664"/>
          </a:xfrm>
          <a:prstGeom prst="rect">
            <a:avLst/>
          </a:prstGeom>
          <a:noFill/>
        </p:spPr>
        <p:txBody>
          <a:bodyPr wrap="square" rtlCol="0">
            <a:spAutoFit/>
          </a:bodyPr>
          <a:lstStyle/>
          <a:p>
            <a:r>
              <a:rPr kumimoji="1" lang="ja-JP" altLang="en-US" sz="1400" b="1" dirty="0">
                <a:solidFill>
                  <a:schemeClr val="accent2">
                    <a:lumMod val="50000"/>
                  </a:schemeClr>
                </a:solidFill>
              </a:rPr>
              <a:t>障害（後遺症）が残った場合、作業内容が制限される可能性もあります。</a:t>
            </a:r>
          </a:p>
        </p:txBody>
      </p:sp>
      <p:sp>
        <p:nvSpPr>
          <p:cNvPr id="58" name="角丸四角形 57"/>
          <p:cNvSpPr/>
          <p:nvPr/>
        </p:nvSpPr>
        <p:spPr>
          <a:xfrm>
            <a:off x="611146" y="1375173"/>
            <a:ext cx="2861648" cy="856344"/>
          </a:xfrm>
          <a:prstGeom prst="roundRect">
            <a:avLst/>
          </a:prstGeom>
          <a:noFill/>
          <a:ln w="50800" cmpd="dbl">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 58"/>
          <p:cNvSpPr/>
          <p:nvPr/>
        </p:nvSpPr>
        <p:spPr>
          <a:xfrm>
            <a:off x="611146" y="2381214"/>
            <a:ext cx="2861648" cy="856344"/>
          </a:xfrm>
          <a:prstGeom prst="roundRect">
            <a:avLst/>
          </a:prstGeom>
          <a:noFill/>
          <a:ln w="50800" cmpd="dbl">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角丸四角形 59"/>
          <p:cNvSpPr/>
          <p:nvPr/>
        </p:nvSpPr>
        <p:spPr>
          <a:xfrm>
            <a:off x="611146" y="3404237"/>
            <a:ext cx="2861648" cy="856344"/>
          </a:xfrm>
          <a:prstGeom prst="roundRect">
            <a:avLst/>
          </a:prstGeom>
          <a:noFill/>
          <a:ln w="50800" cmpd="dbl">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角丸四角形 60"/>
          <p:cNvSpPr/>
          <p:nvPr/>
        </p:nvSpPr>
        <p:spPr>
          <a:xfrm>
            <a:off x="611146" y="4445861"/>
            <a:ext cx="2861648" cy="856344"/>
          </a:xfrm>
          <a:prstGeom prst="roundRect">
            <a:avLst/>
          </a:prstGeom>
          <a:noFill/>
          <a:ln w="50800" cmpd="dbl">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角丸四角形 61"/>
          <p:cNvSpPr/>
          <p:nvPr/>
        </p:nvSpPr>
        <p:spPr>
          <a:xfrm>
            <a:off x="611146" y="5487485"/>
            <a:ext cx="2861648" cy="856344"/>
          </a:xfrm>
          <a:prstGeom prst="roundRect">
            <a:avLst/>
          </a:prstGeom>
          <a:noFill/>
          <a:ln w="50800" cmpd="dbl">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左右矢印 64"/>
          <p:cNvSpPr/>
          <p:nvPr/>
        </p:nvSpPr>
        <p:spPr>
          <a:xfrm>
            <a:off x="6064205" y="1855071"/>
            <a:ext cx="688926" cy="333829"/>
          </a:xfrm>
          <a:prstGeom prst="lef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左右矢印 65"/>
          <p:cNvSpPr/>
          <p:nvPr/>
        </p:nvSpPr>
        <p:spPr>
          <a:xfrm>
            <a:off x="6080155" y="3092012"/>
            <a:ext cx="688926" cy="333829"/>
          </a:xfrm>
          <a:prstGeom prst="lef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p:cNvSpPr txBox="1"/>
          <p:nvPr/>
        </p:nvSpPr>
        <p:spPr>
          <a:xfrm>
            <a:off x="694778" y="1462687"/>
            <a:ext cx="2778015" cy="738664"/>
          </a:xfrm>
          <a:prstGeom prst="rect">
            <a:avLst/>
          </a:prstGeom>
          <a:noFill/>
        </p:spPr>
        <p:txBody>
          <a:bodyPr wrap="square" rtlCol="0">
            <a:spAutoFit/>
          </a:bodyPr>
          <a:lstStyle/>
          <a:p>
            <a:pPr algn="ctr"/>
            <a:r>
              <a:rPr kumimoji="1" lang="ja-JP" altLang="en-US" sz="1400" b="1" dirty="0">
                <a:solidFill>
                  <a:schemeClr val="accent2">
                    <a:lumMod val="50000"/>
                  </a:schemeClr>
                </a:solidFill>
              </a:rPr>
              <a:t>民事上の責任</a:t>
            </a:r>
            <a:endParaRPr kumimoji="1" lang="en-US" altLang="ja-JP" sz="1400" b="1" dirty="0">
              <a:solidFill>
                <a:schemeClr val="accent2">
                  <a:lumMod val="50000"/>
                </a:schemeClr>
              </a:solidFill>
            </a:endParaRPr>
          </a:p>
          <a:p>
            <a:r>
              <a:rPr kumimoji="1" lang="ja-JP" altLang="en-US" sz="1400" dirty="0"/>
              <a:t>不法行為責任や安全配慮義務違反による</a:t>
            </a:r>
            <a:endParaRPr kumimoji="1" lang="ja-JP" altLang="en-US" sz="1200" dirty="0"/>
          </a:p>
        </p:txBody>
      </p:sp>
      <p:sp>
        <p:nvSpPr>
          <p:cNvPr id="68" name="テキスト ボックス 67"/>
          <p:cNvSpPr txBox="1"/>
          <p:nvPr/>
        </p:nvSpPr>
        <p:spPr>
          <a:xfrm>
            <a:off x="680747" y="2429655"/>
            <a:ext cx="2672051" cy="738664"/>
          </a:xfrm>
          <a:prstGeom prst="rect">
            <a:avLst/>
          </a:prstGeom>
          <a:noFill/>
        </p:spPr>
        <p:txBody>
          <a:bodyPr wrap="square" rtlCol="0">
            <a:spAutoFit/>
          </a:bodyPr>
          <a:lstStyle/>
          <a:p>
            <a:pPr algn="ctr"/>
            <a:r>
              <a:rPr kumimoji="1" lang="ja-JP" altLang="en-US" sz="1400" b="1" dirty="0">
                <a:solidFill>
                  <a:schemeClr val="accent2">
                    <a:lumMod val="50000"/>
                  </a:schemeClr>
                </a:solidFill>
              </a:rPr>
              <a:t>刑事上の責任</a:t>
            </a:r>
            <a:endParaRPr kumimoji="1" lang="en-US" altLang="ja-JP" sz="1400" b="1" dirty="0">
              <a:solidFill>
                <a:schemeClr val="accent2">
                  <a:lumMod val="50000"/>
                </a:schemeClr>
              </a:solidFill>
            </a:endParaRPr>
          </a:p>
          <a:p>
            <a:pPr algn="ctr"/>
            <a:r>
              <a:rPr kumimoji="1" lang="ja-JP" altLang="en-US" sz="1400" dirty="0"/>
              <a:t>労働安全衛生法違反</a:t>
            </a:r>
            <a:endParaRPr kumimoji="1" lang="en-US" altLang="ja-JP" sz="1400" dirty="0"/>
          </a:p>
          <a:p>
            <a:pPr algn="ctr"/>
            <a:r>
              <a:rPr kumimoji="1" lang="ja-JP" altLang="en-US" sz="1400" dirty="0"/>
              <a:t>業務上過失致死傷罪</a:t>
            </a:r>
            <a:endParaRPr kumimoji="1" lang="ja-JP" altLang="en-US" sz="1200" dirty="0"/>
          </a:p>
        </p:txBody>
      </p:sp>
      <p:sp>
        <p:nvSpPr>
          <p:cNvPr id="69" name="テキスト ボックス 68"/>
          <p:cNvSpPr txBox="1"/>
          <p:nvPr/>
        </p:nvSpPr>
        <p:spPr>
          <a:xfrm>
            <a:off x="694778" y="3447090"/>
            <a:ext cx="2658020" cy="738664"/>
          </a:xfrm>
          <a:prstGeom prst="rect">
            <a:avLst/>
          </a:prstGeom>
          <a:noFill/>
        </p:spPr>
        <p:txBody>
          <a:bodyPr wrap="square" rtlCol="0">
            <a:spAutoFit/>
          </a:bodyPr>
          <a:lstStyle/>
          <a:p>
            <a:pPr algn="ctr"/>
            <a:r>
              <a:rPr kumimoji="1" lang="ja-JP" altLang="en-US" sz="1400" b="1" dirty="0">
                <a:solidFill>
                  <a:schemeClr val="accent2">
                    <a:lumMod val="50000"/>
                  </a:schemeClr>
                </a:solidFill>
              </a:rPr>
              <a:t>行政上の責任</a:t>
            </a:r>
            <a:endParaRPr kumimoji="1" lang="en-US" altLang="ja-JP" sz="1400" b="1" dirty="0">
              <a:solidFill>
                <a:schemeClr val="accent2">
                  <a:lumMod val="50000"/>
                </a:schemeClr>
              </a:solidFill>
            </a:endParaRPr>
          </a:p>
          <a:p>
            <a:pPr algn="ctr"/>
            <a:r>
              <a:rPr kumimoji="1" lang="ja-JP" altLang="en-US" sz="1400" dirty="0"/>
              <a:t>作業停止・使用停止等の</a:t>
            </a:r>
            <a:endParaRPr kumimoji="1" lang="en-US" altLang="ja-JP" sz="1400" dirty="0"/>
          </a:p>
          <a:p>
            <a:pPr algn="ctr"/>
            <a:r>
              <a:rPr kumimoji="1" lang="ja-JP" altLang="en-US" sz="1400" dirty="0"/>
              <a:t>行政処分</a:t>
            </a:r>
          </a:p>
        </p:txBody>
      </p:sp>
      <p:sp>
        <p:nvSpPr>
          <p:cNvPr id="70" name="テキスト ボックス 69"/>
          <p:cNvSpPr txBox="1"/>
          <p:nvPr/>
        </p:nvSpPr>
        <p:spPr>
          <a:xfrm>
            <a:off x="672476" y="4513889"/>
            <a:ext cx="2709352" cy="738664"/>
          </a:xfrm>
          <a:prstGeom prst="rect">
            <a:avLst/>
          </a:prstGeom>
          <a:noFill/>
        </p:spPr>
        <p:txBody>
          <a:bodyPr wrap="square" rtlCol="0">
            <a:spAutoFit/>
          </a:bodyPr>
          <a:lstStyle/>
          <a:p>
            <a:pPr algn="ctr"/>
            <a:r>
              <a:rPr kumimoji="1" lang="ja-JP" altLang="en-US" sz="1400" b="1" dirty="0">
                <a:solidFill>
                  <a:schemeClr val="accent2">
                    <a:lumMod val="50000"/>
                  </a:schemeClr>
                </a:solidFill>
              </a:rPr>
              <a:t>補償上の責任</a:t>
            </a:r>
            <a:endParaRPr kumimoji="1" lang="en-US" altLang="ja-JP" sz="1400" b="1" dirty="0">
              <a:solidFill>
                <a:schemeClr val="accent2">
                  <a:lumMod val="50000"/>
                </a:schemeClr>
              </a:solidFill>
            </a:endParaRPr>
          </a:p>
          <a:p>
            <a:pPr algn="ctr"/>
            <a:r>
              <a:rPr kumimoji="1" lang="ja-JP" altLang="en-US" sz="1400" dirty="0"/>
              <a:t>労働基準法及び労働者災害補償保険法による補償</a:t>
            </a:r>
          </a:p>
        </p:txBody>
      </p:sp>
      <p:sp>
        <p:nvSpPr>
          <p:cNvPr id="71" name="テキスト ボックス 70"/>
          <p:cNvSpPr txBox="1"/>
          <p:nvPr/>
        </p:nvSpPr>
        <p:spPr>
          <a:xfrm>
            <a:off x="650704" y="5500343"/>
            <a:ext cx="2731124" cy="738664"/>
          </a:xfrm>
          <a:prstGeom prst="rect">
            <a:avLst/>
          </a:prstGeom>
          <a:noFill/>
        </p:spPr>
        <p:txBody>
          <a:bodyPr wrap="square" rtlCol="0">
            <a:spAutoFit/>
          </a:bodyPr>
          <a:lstStyle/>
          <a:p>
            <a:pPr algn="ctr"/>
            <a:r>
              <a:rPr kumimoji="1" lang="ja-JP" altLang="en-US" sz="1400" b="1" dirty="0">
                <a:solidFill>
                  <a:schemeClr val="accent2">
                    <a:lumMod val="50000"/>
                  </a:schemeClr>
                </a:solidFill>
              </a:rPr>
              <a:t>社会上の責任</a:t>
            </a:r>
            <a:endParaRPr kumimoji="1" lang="en-US" altLang="ja-JP" sz="1400" b="1" dirty="0">
              <a:solidFill>
                <a:schemeClr val="accent2">
                  <a:lumMod val="50000"/>
                </a:schemeClr>
              </a:solidFill>
            </a:endParaRPr>
          </a:p>
          <a:p>
            <a:pPr algn="ctr"/>
            <a:r>
              <a:rPr kumimoji="1" lang="ja-JP" altLang="en-US" sz="1400" dirty="0"/>
              <a:t>企業の信用低下</a:t>
            </a:r>
            <a:endParaRPr kumimoji="1" lang="en-US" altLang="ja-JP" sz="1400" dirty="0"/>
          </a:p>
          <a:p>
            <a:pPr algn="ctr"/>
            <a:r>
              <a:rPr kumimoji="1" lang="ja-JP" altLang="en-US" sz="1400" dirty="0"/>
              <a:t>取引先の喪失</a:t>
            </a:r>
          </a:p>
        </p:txBody>
      </p:sp>
      <p:graphicFrame>
        <p:nvGraphicFramePr>
          <p:cNvPr id="72" name="グラフ 71"/>
          <p:cNvGraphicFramePr>
            <a:graphicFrameLocks/>
          </p:cNvGraphicFramePr>
          <p:nvPr>
            <p:extLst>
              <p:ext uri="{D42A27DB-BD31-4B8C-83A1-F6EECF244321}">
                <p14:modId xmlns:p14="http://schemas.microsoft.com/office/powerpoint/2010/main" val="2903181278"/>
              </p:ext>
            </p:extLst>
          </p:nvPr>
        </p:nvGraphicFramePr>
        <p:xfrm>
          <a:off x="4604908" y="4071513"/>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5" name="スライド番号プレースホルダー 4"/>
          <p:cNvSpPr>
            <a:spLocks noGrp="1"/>
          </p:cNvSpPr>
          <p:nvPr>
            <p:ph type="sldNum" sz="quarter" idx="12"/>
          </p:nvPr>
        </p:nvSpPr>
        <p:spPr>
          <a:xfrm>
            <a:off x="7539262" y="6449588"/>
            <a:ext cx="2228850" cy="365125"/>
          </a:xfrm>
        </p:spPr>
        <p:txBody>
          <a:bodyPr/>
          <a:lstStyle/>
          <a:p>
            <a:fld id="{69D659BF-6FF2-4C15-B861-6ACD8AC79E72}" type="slidenum">
              <a:rPr kumimoji="1" lang="ja-JP" altLang="en-US" sz="1800" b="1" smtClean="0">
                <a:solidFill>
                  <a:schemeClr val="tx1"/>
                </a:solidFill>
              </a:rPr>
              <a:t>3</a:t>
            </a:fld>
            <a:endParaRPr kumimoji="1" lang="ja-JP" altLang="en-US" sz="1800" b="1">
              <a:solidFill>
                <a:schemeClr val="tx1"/>
              </a:solidFill>
            </a:endParaRPr>
          </a:p>
        </p:txBody>
      </p:sp>
    </p:spTree>
    <p:extLst>
      <p:ext uri="{BB962C8B-B14F-4D97-AF65-F5344CB8AC3E}">
        <p14:creationId xmlns:p14="http://schemas.microsoft.com/office/powerpoint/2010/main" val="1167284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5021685" y="1862082"/>
            <a:ext cx="3974071" cy="3828382"/>
            <a:chOff x="5112049" y="2003668"/>
            <a:chExt cx="3974071" cy="3828382"/>
          </a:xfrm>
        </p:grpSpPr>
        <p:grpSp>
          <p:nvGrpSpPr>
            <p:cNvPr id="38" name="グループ化 37"/>
            <p:cNvGrpSpPr/>
            <p:nvPr/>
          </p:nvGrpSpPr>
          <p:grpSpPr>
            <a:xfrm rot="514409">
              <a:off x="5112049" y="2003668"/>
              <a:ext cx="3974071" cy="3404187"/>
              <a:chOff x="7621647" y="3601234"/>
              <a:chExt cx="889455" cy="520661"/>
            </a:xfrm>
            <a:solidFill>
              <a:schemeClr val="bg1">
                <a:lumMod val="75000"/>
              </a:schemeClr>
            </a:solidFill>
          </p:grpSpPr>
          <p:sp>
            <p:nvSpPr>
              <p:cNvPr id="40" name="楕円 39"/>
              <p:cNvSpPr/>
              <p:nvPr/>
            </p:nvSpPr>
            <p:spPr>
              <a:xfrm rot="20784587">
                <a:off x="7784909" y="3601234"/>
                <a:ext cx="182310" cy="12804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角丸四角形 40"/>
              <p:cNvSpPr/>
              <p:nvPr/>
            </p:nvSpPr>
            <p:spPr>
              <a:xfrm rot="13741374">
                <a:off x="7857288" y="3747974"/>
                <a:ext cx="322224" cy="178964"/>
              </a:xfrm>
              <a:prstGeom prst="roundRect">
                <a:avLst>
                  <a:gd name="adj" fmla="val 2866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フローチャート: 端子 41"/>
              <p:cNvSpPr/>
              <p:nvPr/>
            </p:nvSpPr>
            <p:spPr>
              <a:xfrm rot="19806754">
                <a:off x="8304126" y="3888713"/>
                <a:ext cx="206976" cy="79532"/>
              </a:xfrm>
              <a:prstGeom prst="flowChartTermina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フローチャート: 端子 42"/>
              <p:cNvSpPr/>
              <p:nvPr/>
            </p:nvSpPr>
            <p:spPr>
              <a:xfrm rot="11731910">
                <a:off x="8203362" y="4042363"/>
                <a:ext cx="206976" cy="79532"/>
              </a:xfrm>
              <a:prstGeom prst="flowChartTermina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フローチャート: 端子 43"/>
              <p:cNvSpPr/>
              <p:nvPr/>
            </p:nvSpPr>
            <p:spPr>
              <a:xfrm rot="12791265">
                <a:off x="8068146" y="3996633"/>
                <a:ext cx="206976" cy="79532"/>
              </a:xfrm>
              <a:prstGeom prst="flowChartTermina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フローチャート: 端子 44"/>
              <p:cNvSpPr/>
              <p:nvPr/>
            </p:nvSpPr>
            <p:spPr>
              <a:xfrm rot="11529767">
                <a:off x="8163642" y="3911817"/>
                <a:ext cx="206976" cy="79532"/>
              </a:xfrm>
              <a:prstGeom prst="flowChartTermina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フローチャート: 端子 45"/>
              <p:cNvSpPr/>
              <p:nvPr/>
            </p:nvSpPr>
            <p:spPr>
              <a:xfrm rot="10329496">
                <a:off x="7621647" y="3835199"/>
                <a:ext cx="206976" cy="79532"/>
              </a:xfrm>
              <a:prstGeom prst="flowChartTermina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角丸四角形 46"/>
              <p:cNvSpPr/>
              <p:nvPr/>
            </p:nvSpPr>
            <p:spPr>
              <a:xfrm rot="12449408">
                <a:off x="8052645" y="3860200"/>
                <a:ext cx="130306" cy="178964"/>
              </a:xfrm>
              <a:prstGeom prst="roundRect">
                <a:avLst>
                  <a:gd name="adj" fmla="val 2866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フローチャート: 端子 47"/>
              <p:cNvSpPr/>
              <p:nvPr/>
            </p:nvSpPr>
            <p:spPr>
              <a:xfrm rot="9095761">
                <a:off x="7723127" y="3930549"/>
                <a:ext cx="201827" cy="63340"/>
              </a:xfrm>
              <a:prstGeom prst="flowChartTermina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フローチャート: 端子 48"/>
              <p:cNvSpPr/>
              <p:nvPr/>
            </p:nvSpPr>
            <p:spPr>
              <a:xfrm rot="18992407">
                <a:off x="7762170" y="3781297"/>
                <a:ext cx="201827" cy="81561"/>
              </a:xfrm>
              <a:prstGeom prst="flowChartTermina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フローチャート: 端子 49"/>
              <p:cNvSpPr/>
              <p:nvPr/>
            </p:nvSpPr>
            <p:spPr>
              <a:xfrm rot="17994045">
                <a:off x="7831200" y="3827012"/>
                <a:ext cx="206976" cy="79532"/>
              </a:xfrm>
              <a:prstGeom prst="flowChartTermina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9" name="二等辺三角形 38"/>
            <p:cNvSpPr/>
            <p:nvPr/>
          </p:nvSpPr>
          <p:spPr>
            <a:xfrm rot="21327605">
              <a:off x="7455917" y="5408564"/>
              <a:ext cx="340527" cy="423486"/>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2" name="グループ化 21"/>
          <p:cNvGrpSpPr/>
          <p:nvPr/>
        </p:nvGrpSpPr>
        <p:grpSpPr>
          <a:xfrm rot="418934">
            <a:off x="561461" y="1770864"/>
            <a:ext cx="3570735" cy="4364447"/>
            <a:chOff x="6081931" y="1984464"/>
            <a:chExt cx="787099" cy="663994"/>
          </a:xfrm>
          <a:solidFill>
            <a:schemeClr val="bg1">
              <a:lumMod val="75000"/>
            </a:schemeClr>
          </a:solidFill>
        </p:grpSpPr>
        <p:grpSp>
          <p:nvGrpSpPr>
            <p:cNvPr id="23" name="グループ化 22"/>
            <p:cNvGrpSpPr/>
            <p:nvPr/>
          </p:nvGrpSpPr>
          <p:grpSpPr>
            <a:xfrm>
              <a:off x="6112847" y="1984464"/>
              <a:ext cx="756183" cy="560766"/>
              <a:chOff x="6112828" y="1953328"/>
              <a:chExt cx="756183" cy="560766"/>
            </a:xfrm>
            <a:grpFill/>
          </p:grpSpPr>
          <p:sp>
            <p:nvSpPr>
              <p:cNvPr id="26" name="楕円 25"/>
              <p:cNvSpPr/>
              <p:nvPr/>
            </p:nvSpPr>
            <p:spPr>
              <a:xfrm>
                <a:off x="6551788" y="1957479"/>
                <a:ext cx="183900" cy="13626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角丸四角形 26"/>
              <p:cNvSpPr/>
              <p:nvPr/>
            </p:nvSpPr>
            <p:spPr>
              <a:xfrm rot="17868975">
                <a:off x="6432368" y="2128439"/>
                <a:ext cx="303149" cy="195968"/>
              </a:xfrm>
              <a:prstGeom prst="roundRect">
                <a:avLst>
                  <a:gd name="adj" fmla="val 2866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フローチャート: 端子 27"/>
              <p:cNvSpPr/>
              <p:nvPr/>
            </p:nvSpPr>
            <p:spPr>
              <a:xfrm rot="20644455">
                <a:off x="6432244" y="2138190"/>
                <a:ext cx="194724" cy="80225"/>
              </a:xfrm>
              <a:prstGeom prst="flowChartTermina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フローチャート: 端子 28"/>
              <p:cNvSpPr/>
              <p:nvPr/>
            </p:nvSpPr>
            <p:spPr>
              <a:xfrm rot="12234329">
                <a:off x="6286543" y="2120943"/>
                <a:ext cx="194724" cy="80225"/>
              </a:xfrm>
              <a:prstGeom prst="flowChartTermina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フローチャート: 端子 29"/>
              <p:cNvSpPr/>
              <p:nvPr/>
            </p:nvSpPr>
            <p:spPr>
              <a:xfrm rot="17551157">
                <a:off x="6731537" y="2010577"/>
                <a:ext cx="194724" cy="80225"/>
              </a:xfrm>
              <a:prstGeom prst="flowChartTermina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フローチャート: 端子 30"/>
              <p:cNvSpPr/>
              <p:nvPr/>
            </p:nvSpPr>
            <p:spPr>
              <a:xfrm rot="9177876">
                <a:off x="6630314" y="2115879"/>
                <a:ext cx="194724" cy="80225"/>
              </a:xfrm>
              <a:prstGeom prst="flowChartTermina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フローチャート: 端子 31"/>
              <p:cNvSpPr/>
              <p:nvPr/>
            </p:nvSpPr>
            <p:spPr>
              <a:xfrm rot="1337680">
                <a:off x="6112828" y="2338263"/>
                <a:ext cx="194724" cy="68990"/>
              </a:xfrm>
              <a:prstGeom prst="flowChartTermina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角丸四角形 32"/>
              <p:cNvSpPr/>
              <p:nvPr/>
            </p:nvSpPr>
            <p:spPr>
              <a:xfrm rot="19479263">
                <a:off x="6395365" y="2277622"/>
                <a:ext cx="122592" cy="166879"/>
              </a:xfrm>
              <a:prstGeom prst="roundRect">
                <a:avLst>
                  <a:gd name="adj" fmla="val 2866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フローチャート: 端子 33"/>
              <p:cNvSpPr/>
              <p:nvPr/>
            </p:nvSpPr>
            <p:spPr>
              <a:xfrm rot="20701854">
                <a:off x="6170982" y="2444258"/>
                <a:ext cx="194724" cy="69836"/>
              </a:xfrm>
              <a:prstGeom prst="flowChartTermina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フローチャート: 端子 34"/>
              <p:cNvSpPr/>
              <p:nvPr/>
            </p:nvSpPr>
            <p:spPr>
              <a:xfrm rot="9094950">
                <a:off x="6311627" y="2407857"/>
                <a:ext cx="194724" cy="66501"/>
              </a:xfrm>
              <a:prstGeom prst="flowChartTermina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フローチャート: 端子 35"/>
              <p:cNvSpPr/>
              <p:nvPr/>
            </p:nvSpPr>
            <p:spPr>
              <a:xfrm rot="21044780">
                <a:off x="6255464" y="2337844"/>
                <a:ext cx="194724" cy="80225"/>
              </a:xfrm>
              <a:prstGeom prst="flowChartTermina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4" name="月 23"/>
            <p:cNvSpPr/>
            <p:nvPr/>
          </p:nvSpPr>
          <p:spPr>
            <a:xfrm rot="17005898">
              <a:off x="6138869" y="2521598"/>
              <a:ext cx="63294" cy="177169"/>
            </a:xfrm>
            <a:prstGeom prst="moon">
              <a:avLst>
                <a:gd name="adj" fmla="val 1664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月 24"/>
            <p:cNvSpPr/>
            <p:nvPr/>
          </p:nvSpPr>
          <p:spPr>
            <a:xfrm rot="16018166">
              <a:off x="6216343" y="2528226"/>
              <a:ext cx="63294" cy="177169"/>
            </a:xfrm>
            <a:prstGeom prst="moon">
              <a:avLst>
                <a:gd name="adj" fmla="val 1664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テキスト ボックス 3"/>
          <p:cNvSpPr txBox="1"/>
          <p:nvPr/>
        </p:nvSpPr>
        <p:spPr>
          <a:xfrm>
            <a:off x="236787" y="138235"/>
            <a:ext cx="9558336" cy="830997"/>
          </a:xfrm>
          <a:prstGeom prst="rect">
            <a:avLst/>
          </a:prstGeom>
          <a:noFill/>
        </p:spPr>
        <p:txBody>
          <a:bodyPr wrap="square" rtlCol="0">
            <a:spAutoFit/>
          </a:bodyPr>
          <a:lstStyle/>
          <a:p>
            <a:r>
              <a:rPr kumimoji="1" lang="ja-JP" altLang="en-US" sz="2400" dirty="0"/>
              <a:t>労働者の方へ・・・</a:t>
            </a:r>
            <a:endParaRPr kumimoji="1" lang="en-US" altLang="ja-JP" sz="2400" dirty="0"/>
          </a:p>
          <a:p>
            <a:r>
              <a:rPr kumimoji="1" lang="ja-JP" altLang="en-US" sz="2400" b="1" dirty="0">
                <a:solidFill>
                  <a:srgbClr val="FF0000"/>
                </a:solidFill>
              </a:rPr>
              <a:t>「</a:t>
            </a:r>
            <a:r>
              <a:rPr kumimoji="1" lang="en-US" altLang="ja-JP" sz="2400" b="1" dirty="0">
                <a:solidFill>
                  <a:srgbClr val="FF0000"/>
                </a:solidFill>
              </a:rPr>
              <a:t>『</a:t>
            </a:r>
            <a:r>
              <a:rPr kumimoji="1" lang="ja-JP" altLang="en-US" sz="2400" b="1" dirty="0">
                <a:solidFill>
                  <a:srgbClr val="FF0000"/>
                </a:solidFill>
              </a:rPr>
              <a:t>労働災害</a:t>
            </a:r>
            <a:r>
              <a:rPr kumimoji="1" lang="en-US" altLang="ja-JP" sz="2400" b="1" dirty="0">
                <a:solidFill>
                  <a:srgbClr val="FF0000"/>
                </a:solidFill>
              </a:rPr>
              <a:t>』</a:t>
            </a:r>
            <a:r>
              <a:rPr kumimoji="1" lang="ja-JP" altLang="en-US" sz="2400" b="1" dirty="0">
                <a:solidFill>
                  <a:srgbClr val="FF0000"/>
                </a:solidFill>
              </a:rPr>
              <a:t>自分には関係ない」と思っていませんか？</a:t>
            </a:r>
            <a:endParaRPr kumimoji="1" lang="en-US" altLang="ja-JP" sz="2400" b="1" dirty="0">
              <a:solidFill>
                <a:srgbClr val="FF0000"/>
              </a:solidFill>
            </a:endParaRPr>
          </a:p>
        </p:txBody>
      </p:sp>
      <p:sp>
        <p:nvSpPr>
          <p:cNvPr id="5" name="雲形吹き出し 4"/>
          <p:cNvSpPr/>
          <p:nvPr/>
        </p:nvSpPr>
        <p:spPr>
          <a:xfrm>
            <a:off x="146423" y="984387"/>
            <a:ext cx="3142786" cy="1616799"/>
          </a:xfrm>
          <a:prstGeom prst="cloudCallout">
            <a:avLst>
              <a:gd name="adj1" fmla="val 13870"/>
              <a:gd name="adj2" fmla="val 64167"/>
            </a:avLst>
          </a:prstGeom>
          <a:solidFill>
            <a:schemeClr val="accent1">
              <a:lumMod val="20000"/>
              <a:lumOff val="8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290055" y="1393278"/>
            <a:ext cx="3124781" cy="738664"/>
          </a:xfrm>
          <a:prstGeom prst="rect">
            <a:avLst/>
          </a:prstGeom>
          <a:noFill/>
        </p:spPr>
        <p:txBody>
          <a:bodyPr wrap="square" rtlCol="0">
            <a:spAutoFit/>
          </a:bodyPr>
          <a:lstStyle/>
          <a:p>
            <a:r>
              <a:rPr kumimoji="1" lang="ja-JP" altLang="en-US" dirty="0"/>
              <a:t>作業に集中して</a:t>
            </a:r>
            <a:endParaRPr kumimoji="1" lang="en-US" altLang="ja-JP" dirty="0"/>
          </a:p>
          <a:p>
            <a:r>
              <a:rPr kumimoji="1" lang="ja-JP" altLang="en-US" sz="2400" b="1" dirty="0">
                <a:solidFill>
                  <a:srgbClr val="FF0000"/>
                </a:solidFill>
              </a:rPr>
              <a:t>周りが見えなかった</a:t>
            </a:r>
          </a:p>
        </p:txBody>
      </p:sp>
      <p:sp>
        <p:nvSpPr>
          <p:cNvPr id="7" name="雲形吹き出し 6"/>
          <p:cNvSpPr/>
          <p:nvPr/>
        </p:nvSpPr>
        <p:spPr>
          <a:xfrm>
            <a:off x="3194389" y="1269146"/>
            <a:ext cx="2989218" cy="1805525"/>
          </a:xfrm>
          <a:prstGeom prst="cloudCallout">
            <a:avLst/>
          </a:prstGeom>
          <a:solidFill>
            <a:schemeClr val="accent1">
              <a:lumMod val="20000"/>
              <a:lumOff val="8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3758445" y="1479909"/>
            <a:ext cx="2634089" cy="1292662"/>
          </a:xfrm>
          <a:prstGeom prst="rect">
            <a:avLst/>
          </a:prstGeom>
          <a:noFill/>
        </p:spPr>
        <p:txBody>
          <a:bodyPr wrap="square" rtlCol="0">
            <a:spAutoFit/>
          </a:bodyPr>
          <a:lstStyle/>
          <a:p>
            <a:r>
              <a:rPr kumimoji="1" lang="ja-JP" altLang="en-US" dirty="0"/>
              <a:t>同じ作業の</a:t>
            </a:r>
            <a:endParaRPr kumimoji="1" lang="en-US" altLang="ja-JP" dirty="0"/>
          </a:p>
          <a:p>
            <a:r>
              <a:rPr kumimoji="1" lang="ja-JP" altLang="en-US" dirty="0"/>
              <a:t>繰り返しのため、</a:t>
            </a:r>
            <a:endParaRPr kumimoji="1" lang="en-US" altLang="ja-JP" dirty="0"/>
          </a:p>
          <a:p>
            <a:r>
              <a:rPr kumimoji="1" lang="ja-JP" altLang="en-US" sz="2400" b="1" dirty="0">
                <a:solidFill>
                  <a:srgbClr val="FF0000"/>
                </a:solidFill>
              </a:rPr>
              <a:t>ぼーっと</a:t>
            </a:r>
            <a:endParaRPr kumimoji="1" lang="en-US" altLang="ja-JP" sz="2400" b="1" dirty="0">
              <a:solidFill>
                <a:srgbClr val="FF0000"/>
              </a:solidFill>
            </a:endParaRPr>
          </a:p>
          <a:p>
            <a:r>
              <a:rPr kumimoji="1" lang="ja-JP" altLang="en-US" dirty="0"/>
              <a:t>しやすい</a:t>
            </a:r>
          </a:p>
        </p:txBody>
      </p:sp>
      <p:sp>
        <p:nvSpPr>
          <p:cNvPr id="9" name="雲形吹き出し 8"/>
          <p:cNvSpPr/>
          <p:nvPr/>
        </p:nvSpPr>
        <p:spPr>
          <a:xfrm>
            <a:off x="6575501" y="814388"/>
            <a:ext cx="3230017" cy="1928384"/>
          </a:xfrm>
          <a:prstGeom prst="cloudCallout">
            <a:avLst/>
          </a:prstGeom>
          <a:solidFill>
            <a:schemeClr val="accent1">
              <a:lumMod val="20000"/>
              <a:lumOff val="8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6868377" y="1266135"/>
            <a:ext cx="2756035" cy="1015663"/>
          </a:xfrm>
          <a:prstGeom prst="rect">
            <a:avLst/>
          </a:prstGeom>
          <a:noFill/>
        </p:spPr>
        <p:txBody>
          <a:bodyPr wrap="square" rtlCol="0">
            <a:spAutoFit/>
          </a:bodyPr>
          <a:lstStyle/>
          <a:p>
            <a:r>
              <a:rPr kumimoji="1" lang="ja-JP" altLang="en-US" dirty="0"/>
              <a:t>若い頃の経験から</a:t>
            </a:r>
            <a:endParaRPr kumimoji="1" lang="en-US" altLang="ja-JP" dirty="0"/>
          </a:p>
          <a:p>
            <a:r>
              <a:rPr kumimoji="1" lang="ja-JP" altLang="en-US" sz="2400" b="1" dirty="0">
                <a:solidFill>
                  <a:srgbClr val="FF0000"/>
                </a:solidFill>
              </a:rPr>
              <a:t>自分はまだ大丈夫</a:t>
            </a:r>
            <a:endParaRPr kumimoji="1" lang="en-US" altLang="ja-JP" sz="2400" b="1" dirty="0">
              <a:solidFill>
                <a:srgbClr val="FF0000"/>
              </a:solidFill>
            </a:endParaRPr>
          </a:p>
          <a:p>
            <a:r>
              <a:rPr kumimoji="1" lang="ja-JP" altLang="en-US" dirty="0"/>
              <a:t>という過信があった</a:t>
            </a:r>
          </a:p>
        </p:txBody>
      </p:sp>
      <p:sp>
        <p:nvSpPr>
          <p:cNvPr id="12" name="雲形吹き出し 11"/>
          <p:cNvSpPr/>
          <p:nvPr/>
        </p:nvSpPr>
        <p:spPr>
          <a:xfrm>
            <a:off x="146423" y="2767254"/>
            <a:ext cx="2995922" cy="1813781"/>
          </a:xfrm>
          <a:prstGeom prst="cloudCallout">
            <a:avLst>
              <a:gd name="adj1" fmla="val 42637"/>
              <a:gd name="adj2" fmla="val 55000"/>
            </a:avLst>
          </a:prstGeom>
          <a:solidFill>
            <a:schemeClr val="accent1">
              <a:lumMod val="20000"/>
              <a:lumOff val="8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399164" y="2954991"/>
            <a:ext cx="2992120" cy="1569660"/>
          </a:xfrm>
          <a:prstGeom prst="rect">
            <a:avLst/>
          </a:prstGeom>
          <a:noFill/>
        </p:spPr>
        <p:txBody>
          <a:bodyPr wrap="square" rtlCol="0">
            <a:spAutoFit/>
          </a:bodyPr>
          <a:lstStyle/>
          <a:p>
            <a:r>
              <a:rPr kumimoji="1" lang="ja-JP" altLang="en-US" dirty="0"/>
              <a:t>他の人に迷惑を</a:t>
            </a:r>
            <a:endParaRPr kumimoji="1" lang="en-US" altLang="ja-JP" dirty="0"/>
          </a:p>
          <a:p>
            <a:r>
              <a:rPr kumimoji="1" lang="ja-JP" altLang="en-US" dirty="0"/>
              <a:t>掛けたくないので</a:t>
            </a:r>
            <a:endParaRPr kumimoji="1" lang="en-US" altLang="ja-JP" dirty="0"/>
          </a:p>
          <a:p>
            <a:r>
              <a:rPr kumimoji="1" lang="ja-JP" altLang="en-US" sz="2400" b="1" dirty="0">
                <a:solidFill>
                  <a:srgbClr val="FF0000"/>
                </a:solidFill>
              </a:rPr>
              <a:t>急いで</a:t>
            </a:r>
            <a:endParaRPr kumimoji="1" lang="en-US" altLang="ja-JP" sz="2400" b="1" dirty="0">
              <a:solidFill>
                <a:srgbClr val="FF0000"/>
              </a:solidFill>
            </a:endParaRPr>
          </a:p>
          <a:p>
            <a:r>
              <a:rPr kumimoji="1" lang="ja-JP" altLang="en-US" dirty="0"/>
              <a:t>仕事をしなければ</a:t>
            </a:r>
            <a:endParaRPr kumimoji="1" lang="en-US" altLang="ja-JP" dirty="0"/>
          </a:p>
          <a:p>
            <a:r>
              <a:rPr kumimoji="1" lang="ja-JP" altLang="en-US" dirty="0"/>
              <a:t>という気持ちが強かった</a:t>
            </a:r>
          </a:p>
        </p:txBody>
      </p:sp>
      <p:sp>
        <p:nvSpPr>
          <p:cNvPr id="16" name="雲形吹き出し 15"/>
          <p:cNvSpPr/>
          <p:nvPr/>
        </p:nvSpPr>
        <p:spPr>
          <a:xfrm>
            <a:off x="4121374" y="2833391"/>
            <a:ext cx="3154623" cy="1587410"/>
          </a:xfrm>
          <a:prstGeom prst="cloudCallout">
            <a:avLst>
              <a:gd name="adj1" fmla="val 13870"/>
              <a:gd name="adj2" fmla="val 64167"/>
            </a:avLst>
          </a:prstGeom>
          <a:solidFill>
            <a:schemeClr val="accent1">
              <a:lumMod val="20000"/>
              <a:lumOff val="8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4600372" y="3150020"/>
            <a:ext cx="2647615" cy="1015663"/>
          </a:xfrm>
          <a:prstGeom prst="rect">
            <a:avLst/>
          </a:prstGeom>
          <a:noFill/>
        </p:spPr>
        <p:txBody>
          <a:bodyPr wrap="square" rtlCol="0">
            <a:spAutoFit/>
          </a:bodyPr>
          <a:lstStyle/>
          <a:p>
            <a:r>
              <a:rPr kumimoji="1" lang="ja-JP" altLang="en-US" sz="2400" b="1" dirty="0">
                <a:solidFill>
                  <a:srgbClr val="FF0000"/>
                </a:solidFill>
              </a:rPr>
              <a:t>忙しすぎて</a:t>
            </a:r>
            <a:endParaRPr kumimoji="1" lang="en-US" altLang="ja-JP" dirty="0"/>
          </a:p>
          <a:p>
            <a:r>
              <a:rPr kumimoji="1" lang="ja-JP" altLang="en-US" dirty="0"/>
              <a:t>足元に注意することが</a:t>
            </a:r>
            <a:endParaRPr kumimoji="1" lang="en-US" altLang="ja-JP" dirty="0"/>
          </a:p>
          <a:p>
            <a:r>
              <a:rPr kumimoji="1" lang="ja-JP" altLang="en-US" dirty="0"/>
              <a:t>できなかった</a:t>
            </a:r>
          </a:p>
        </p:txBody>
      </p:sp>
      <p:sp>
        <p:nvSpPr>
          <p:cNvPr id="18" name="雲形吹き出し 17"/>
          <p:cNvSpPr/>
          <p:nvPr/>
        </p:nvSpPr>
        <p:spPr>
          <a:xfrm>
            <a:off x="2459809" y="4241032"/>
            <a:ext cx="2947423" cy="1654869"/>
          </a:xfrm>
          <a:prstGeom prst="cloudCallout">
            <a:avLst>
              <a:gd name="adj1" fmla="val 49943"/>
              <a:gd name="adj2" fmla="val 45000"/>
            </a:avLst>
          </a:prstGeom>
          <a:solidFill>
            <a:schemeClr val="accent1">
              <a:lumMod val="20000"/>
              <a:lumOff val="8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2564922" y="4463515"/>
            <a:ext cx="3351610" cy="1292662"/>
          </a:xfrm>
          <a:prstGeom prst="rect">
            <a:avLst/>
          </a:prstGeom>
          <a:noFill/>
        </p:spPr>
        <p:txBody>
          <a:bodyPr wrap="square" rtlCol="0">
            <a:spAutoFit/>
          </a:bodyPr>
          <a:lstStyle/>
          <a:p>
            <a:r>
              <a:rPr kumimoji="1" lang="ja-JP" altLang="en-US" dirty="0"/>
              <a:t>そこから階段であると</a:t>
            </a:r>
            <a:endParaRPr kumimoji="1" lang="en-US" altLang="ja-JP" dirty="0"/>
          </a:p>
          <a:p>
            <a:r>
              <a:rPr kumimoji="1" lang="ja-JP" altLang="en-US" dirty="0"/>
              <a:t>錯覚した</a:t>
            </a:r>
            <a:endParaRPr kumimoji="1" lang="en-US" altLang="ja-JP" dirty="0"/>
          </a:p>
          <a:p>
            <a:r>
              <a:rPr kumimoji="1" lang="ja-JP" altLang="en-US" sz="2400" b="1" dirty="0">
                <a:solidFill>
                  <a:srgbClr val="FF0000"/>
                </a:solidFill>
              </a:rPr>
              <a:t>そこに荷物があるとは</a:t>
            </a:r>
            <a:endParaRPr kumimoji="1" lang="en-US" altLang="ja-JP" sz="2400" b="1" dirty="0">
              <a:solidFill>
                <a:srgbClr val="FF0000"/>
              </a:solidFill>
            </a:endParaRPr>
          </a:p>
          <a:p>
            <a:r>
              <a:rPr kumimoji="1" lang="ja-JP" altLang="en-US" dirty="0"/>
              <a:t>思わなかった</a:t>
            </a:r>
          </a:p>
        </p:txBody>
      </p:sp>
      <p:sp>
        <p:nvSpPr>
          <p:cNvPr id="20" name="雲形吹き出し 19"/>
          <p:cNvSpPr/>
          <p:nvPr/>
        </p:nvSpPr>
        <p:spPr>
          <a:xfrm>
            <a:off x="6468313" y="3689417"/>
            <a:ext cx="3173500" cy="1848632"/>
          </a:xfrm>
          <a:prstGeom prst="cloudCallout">
            <a:avLst>
              <a:gd name="adj1" fmla="val 13870"/>
              <a:gd name="adj2" fmla="val 64167"/>
            </a:avLst>
          </a:prstGeom>
          <a:solidFill>
            <a:schemeClr val="accent1">
              <a:lumMod val="20000"/>
              <a:lumOff val="8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6602100" y="4093360"/>
            <a:ext cx="3188938" cy="1107996"/>
          </a:xfrm>
          <a:prstGeom prst="rect">
            <a:avLst/>
          </a:prstGeom>
          <a:noFill/>
        </p:spPr>
        <p:txBody>
          <a:bodyPr wrap="square" rtlCol="0">
            <a:spAutoFit/>
          </a:bodyPr>
          <a:lstStyle/>
          <a:p>
            <a:r>
              <a:rPr kumimoji="1" lang="ja-JP" altLang="en-US" dirty="0"/>
              <a:t>雨で</a:t>
            </a:r>
            <a:r>
              <a:rPr kumimoji="1" lang="ja-JP" altLang="en-US" sz="2400" b="1" dirty="0">
                <a:solidFill>
                  <a:srgbClr val="FF0000"/>
                </a:solidFill>
              </a:rPr>
              <a:t>滑りやすい</a:t>
            </a:r>
            <a:r>
              <a:rPr kumimoji="1" lang="ja-JP" altLang="en-US" dirty="0"/>
              <a:t>場所で、</a:t>
            </a:r>
            <a:endParaRPr kumimoji="1" lang="en-US" altLang="ja-JP" dirty="0"/>
          </a:p>
          <a:p>
            <a:r>
              <a:rPr kumimoji="1" lang="ja-JP" altLang="en-US" sz="2400" b="1" dirty="0">
                <a:solidFill>
                  <a:srgbClr val="FF0000"/>
                </a:solidFill>
              </a:rPr>
              <a:t>サンダル</a:t>
            </a:r>
            <a:r>
              <a:rPr kumimoji="1" lang="ja-JP" altLang="en-US" dirty="0"/>
              <a:t>履き、</a:t>
            </a:r>
            <a:endParaRPr kumimoji="1" lang="en-US" altLang="ja-JP" dirty="0"/>
          </a:p>
          <a:p>
            <a:r>
              <a:rPr kumimoji="1" lang="ja-JP" altLang="en-US" dirty="0"/>
              <a:t>手すりもつかんでなかった</a:t>
            </a:r>
            <a:r>
              <a:rPr kumimoji="1" lang="ja-JP" altLang="en-US" sz="1400" dirty="0"/>
              <a:t>。</a:t>
            </a:r>
          </a:p>
        </p:txBody>
      </p:sp>
      <p:sp>
        <p:nvSpPr>
          <p:cNvPr id="51" name="テキスト ボックス 50"/>
          <p:cNvSpPr txBox="1"/>
          <p:nvPr/>
        </p:nvSpPr>
        <p:spPr>
          <a:xfrm>
            <a:off x="0" y="6036353"/>
            <a:ext cx="8836425" cy="830997"/>
          </a:xfrm>
          <a:prstGeom prst="rect">
            <a:avLst/>
          </a:prstGeom>
          <a:noFill/>
        </p:spPr>
        <p:txBody>
          <a:bodyPr wrap="square" rtlCol="0">
            <a:spAutoFit/>
          </a:bodyPr>
          <a:lstStyle/>
          <a:p>
            <a:r>
              <a:rPr kumimoji="1" lang="ja-JP" altLang="en-US" sz="2400" b="1" dirty="0"/>
              <a:t>～労働災害は、様々な要因で、いつ、誰にでも起こり得るもの</a:t>
            </a:r>
            <a:endParaRPr kumimoji="1" lang="en-US" altLang="ja-JP" sz="2400" b="1" dirty="0"/>
          </a:p>
          <a:p>
            <a:pPr algn="r"/>
            <a:r>
              <a:rPr kumimoji="1" lang="ja-JP" altLang="en-US" sz="2400" b="1" dirty="0"/>
              <a:t>労働災害に遭った人の声は、貴方にもあてはまりませんか？～</a:t>
            </a:r>
          </a:p>
        </p:txBody>
      </p:sp>
      <p:sp>
        <p:nvSpPr>
          <p:cNvPr id="3" name="スライド番号プレースホルダー 2"/>
          <p:cNvSpPr>
            <a:spLocks noGrp="1"/>
          </p:cNvSpPr>
          <p:nvPr>
            <p:ph type="sldNum" sz="quarter" idx="12"/>
          </p:nvPr>
        </p:nvSpPr>
        <p:spPr/>
        <p:txBody>
          <a:bodyPr/>
          <a:lstStyle/>
          <a:p>
            <a:fld id="{69D659BF-6FF2-4C15-B861-6ACD8AC79E72}" type="slidenum">
              <a:rPr kumimoji="1" lang="ja-JP" altLang="en-US" sz="1800" b="1" smtClean="0">
                <a:solidFill>
                  <a:schemeClr val="tx1"/>
                </a:solidFill>
              </a:rPr>
              <a:t>4</a:t>
            </a:fld>
            <a:endParaRPr kumimoji="1" lang="ja-JP" altLang="en-US" sz="1800" b="1">
              <a:solidFill>
                <a:schemeClr val="tx1"/>
              </a:solidFill>
            </a:endParaRPr>
          </a:p>
        </p:txBody>
      </p:sp>
    </p:spTree>
    <p:extLst>
      <p:ext uri="{BB962C8B-B14F-4D97-AF65-F5344CB8AC3E}">
        <p14:creationId xmlns:p14="http://schemas.microsoft.com/office/powerpoint/2010/main" val="2901662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9D659BF-6FF2-4C15-B861-6ACD8AC79E72}" type="slidenum">
              <a:rPr kumimoji="1" lang="ja-JP" altLang="en-US" sz="1800" b="1" smtClean="0">
                <a:solidFill>
                  <a:schemeClr val="tx1"/>
                </a:solidFill>
              </a:rPr>
              <a:t>5</a:t>
            </a:fld>
            <a:endParaRPr kumimoji="1" lang="ja-JP" altLang="en-US" sz="1800" b="1">
              <a:solidFill>
                <a:schemeClr val="tx1"/>
              </a:solidFill>
            </a:endParaRPr>
          </a:p>
        </p:txBody>
      </p:sp>
      <p:sp>
        <p:nvSpPr>
          <p:cNvPr id="5" name="テキスト ボックス 4"/>
          <p:cNvSpPr txBox="1"/>
          <p:nvPr/>
        </p:nvSpPr>
        <p:spPr>
          <a:xfrm>
            <a:off x="236787" y="138235"/>
            <a:ext cx="9558336" cy="1200329"/>
          </a:xfrm>
          <a:prstGeom prst="rect">
            <a:avLst/>
          </a:prstGeom>
          <a:noFill/>
        </p:spPr>
        <p:txBody>
          <a:bodyPr wrap="square" rtlCol="0">
            <a:spAutoFit/>
          </a:bodyPr>
          <a:lstStyle/>
          <a:p>
            <a:r>
              <a:rPr kumimoji="1" lang="ja-JP" altLang="en-US" sz="2400" dirty="0"/>
              <a:t>労働者の方へ・・・だからこそ</a:t>
            </a:r>
            <a:endParaRPr kumimoji="1" lang="en-US" altLang="ja-JP" sz="2400" dirty="0"/>
          </a:p>
          <a:p>
            <a:r>
              <a:rPr kumimoji="1" lang="ja-JP" altLang="en-US" sz="2400" b="1" dirty="0">
                <a:solidFill>
                  <a:srgbClr val="FF0000"/>
                </a:solidFill>
              </a:rPr>
              <a:t>「労働災害」防止のためには、事業場だけでなく、</a:t>
            </a:r>
            <a:endParaRPr kumimoji="1" lang="en-US" altLang="ja-JP" sz="2400" b="1" dirty="0">
              <a:solidFill>
                <a:srgbClr val="FF0000"/>
              </a:solidFill>
            </a:endParaRPr>
          </a:p>
          <a:p>
            <a:pPr algn="r"/>
            <a:r>
              <a:rPr kumimoji="1" lang="ja-JP" altLang="en-US" sz="2400" b="1" dirty="0">
                <a:solidFill>
                  <a:srgbClr val="FF0000"/>
                </a:solidFill>
              </a:rPr>
              <a:t>労働者にも守るべきルール・義務があります。</a:t>
            </a:r>
            <a:endParaRPr kumimoji="1" lang="en-US" altLang="ja-JP" sz="2400" b="1" dirty="0">
              <a:solidFill>
                <a:srgbClr val="FF0000"/>
              </a:solidFill>
            </a:endParaRPr>
          </a:p>
        </p:txBody>
      </p:sp>
      <p:sp>
        <p:nvSpPr>
          <p:cNvPr id="6" name="テキスト ボックス 5"/>
          <p:cNvSpPr txBox="1"/>
          <p:nvPr/>
        </p:nvSpPr>
        <p:spPr>
          <a:xfrm>
            <a:off x="691498" y="3097651"/>
            <a:ext cx="8533464" cy="707886"/>
          </a:xfrm>
          <a:prstGeom prst="rect">
            <a:avLst/>
          </a:prstGeom>
          <a:noFill/>
        </p:spPr>
        <p:txBody>
          <a:bodyPr wrap="square" rtlCol="0">
            <a:spAutoFit/>
          </a:bodyPr>
          <a:lstStyle/>
          <a:p>
            <a:r>
              <a:rPr kumimoji="1" lang="ja-JP" altLang="en-US" sz="2000" b="1" dirty="0"/>
              <a:t>●　労働安全衛生法や労働安全衛生規則では、事業者のみならず、</a:t>
            </a:r>
            <a:endParaRPr kumimoji="1" lang="en-US" altLang="ja-JP" sz="2000" b="1" dirty="0"/>
          </a:p>
          <a:p>
            <a:r>
              <a:rPr kumimoji="1" lang="ja-JP" altLang="en-US" sz="2000" b="1" dirty="0"/>
              <a:t>　</a:t>
            </a:r>
            <a:r>
              <a:rPr kumimoji="1" lang="ja-JP" altLang="en-US" sz="2000" b="1" u="sng" dirty="0">
                <a:solidFill>
                  <a:srgbClr val="FF0000"/>
                </a:solidFill>
              </a:rPr>
              <a:t>労働者が守るべき義務</a:t>
            </a:r>
            <a:r>
              <a:rPr kumimoji="1" lang="ja-JP" altLang="en-US" sz="2000" b="1" dirty="0"/>
              <a:t>も定められています。</a:t>
            </a:r>
            <a:endParaRPr kumimoji="1" lang="ja-JP" altLang="en-US" sz="2000" b="1" dirty="0">
              <a:solidFill>
                <a:srgbClr val="FF0000"/>
              </a:solidFill>
            </a:endParaRPr>
          </a:p>
        </p:txBody>
      </p:sp>
      <p:sp>
        <p:nvSpPr>
          <p:cNvPr id="7" name="テキスト ボックス 6"/>
          <p:cNvSpPr txBox="1"/>
          <p:nvPr/>
        </p:nvSpPr>
        <p:spPr>
          <a:xfrm>
            <a:off x="691498" y="1926846"/>
            <a:ext cx="8533465" cy="707886"/>
          </a:xfrm>
          <a:prstGeom prst="rect">
            <a:avLst/>
          </a:prstGeom>
          <a:noFill/>
        </p:spPr>
        <p:txBody>
          <a:bodyPr wrap="square" rtlCol="0">
            <a:spAutoFit/>
          </a:bodyPr>
          <a:lstStyle/>
          <a:p>
            <a:r>
              <a:rPr kumimoji="1" lang="ja-JP" altLang="en-US" sz="2000" b="1" dirty="0"/>
              <a:t>●　労働者は</a:t>
            </a:r>
            <a:r>
              <a:rPr kumimoji="1" lang="ja-JP" altLang="en-US" sz="2000" b="1" u="sng" dirty="0">
                <a:solidFill>
                  <a:srgbClr val="FF0000"/>
                </a:solidFill>
              </a:rPr>
              <a:t>災害が他人事ではない</a:t>
            </a:r>
            <a:r>
              <a:rPr kumimoji="1" lang="ja-JP" altLang="en-US" sz="2000" b="1" dirty="0"/>
              <a:t>と認識し、災害防止対策を進めていく必要があります。</a:t>
            </a:r>
            <a:endParaRPr kumimoji="1" lang="ja-JP" altLang="en-US" sz="2000" b="1" dirty="0">
              <a:solidFill>
                <a:srgbClr val="FF0000"/>
              </a:solidFill>
            </a:endParaRPr>
          </a:p>
        </p:txBody>
      </p:sp>
      <p:sp>
        <p:nvSpPr>
          <p:cNvPr id="8" name="テキスト ボックス 7"/>
          <p:cNvSpPr txBox="1"/>
          <p:nvPr/>
        </p:nvSpPr>
        <p:spPr>
          <a:xfrm>
            <a:off x="691498" y="4268457"/>
            <a:ext cx="8533464" cy="707886"/>
          </a:xfrm>
          <a:prstGeom prst="rect">
            <a:avLst/>
          </a:prstGeom>
          <a:noFill/>
        </p:spPr>
        <p:txBody>
          <a:bodyPr wrap="square" rtlCol="0">
            <a:spAutoFit/>
          </a:bodyPr>
          <a:lstStyle/>
          <a:p>
            <a:r>
              <a:rPr kumimoji="1" lang="ja-JP" altLang="en-US" sz="2000" b="1" dirty="0"/>
              <a:t>●　労働者は</a:t>
            </a:r>
            <a:r>
              <a:rPr kumimoji="1" lang="ja-JP" altLang="en-US" sz="2000" b="1" u="sng" dirty="0">
                <a:solidFill>
                  <a:srgbClr val="FF0000"/>
                </a:solidFill>
              </a:rPr>
              <a:t>自分だけでなく、同僚の安全と健康を守るため</a:t>
            </a:r>
            <a:r>
              <a:rPr kumimoji="1" lang="ja-JP" altLang="en-US" sz="2000" dirty="0"/>
              <a:t>、</a:t>
            </a:r>
            <a:r>
              <a:rPr kumimoji="1" lang="ja-JP" altLang="en-US" sz="2000" b="1" dirty="0"/>
              <a:t>法令や会社のルールを理解し、確実に守って作業を行う必要があります。</a:t>
            </a:r>
          </a:p>
        </p:txBody>
      </p:sp>
      <p:sp>
        <p:nvSpPr>
          <p:cNvPr id="9" name="テキスト ボックス 8"/>
          <p:cNvSpPr txBox="1"/>
          <p:nvPr/>
        </p:nvSpPr>
        <p:spPr>
          <a:xfrm>
            <a:off x="691498" y="5439263"/>
            <a:ext cx="8533464" cy="707886"/>
          </a:xfrm>
          <a:prstGeom prst="rect">
            <a:avLst/>
          </a:prstGeom>
          <a:noFill/>
        </p:spPr>
        <p:txBody>
          <a:bodyPr wrap="square" rtlCol="0">
            <a:spAutoFit/>
          </a:bodyPr>
          <a:lstStyle/>
          <a:p>
            <a:r>
              <a:rPr kumimoji="1" lang="ja-JP" altLang="en-US" sz="2000" b="1" dirty="0"/>
              <a:t>●　法令や社内ルールで定められた機械の</a:t>
            </a:r>
            <a:r>
              <a:rPr kumimoji="1" lang="ja-JP" altLang="en-US" sz="2000" b="1" u="sng" dirty="0">
                <a:solidFill>
                  <a:srgbClr val="FF0000"/>
                </a:solidFill>
              </a:rPr>
              <a:t>安全装置</a:t>
            </a:r>
            <a:r>
              <a:rPr kumimoji="1" lang="ja-JP" altLang="en-US" sz="2000" b="1" dirty="0"/>
              <a:t>を外したり、必要な</a:t>
            </a:r>
            <a:r>
              <a:rPr kumimoji="1" lang="ja-JP" altLang="en-US" sz="2000" b="1" u="sng" dirty="0">
                <a:solidFill>
                  <a:srgbClr val="FF0000"/>
                </a:solidFill>
              </a:rPr>
              <a:t>保護具</a:t>
            </a:r>
            <a:r>
              <a:rPr kumimoji="1" lang="ja-JP" altLang="en-US" sz="2000" b="1" dirty="0"/>
              <a:t>を使用しない様なことが無いようにしてください。</a:t>
            </a:r>
            <a:endParaRPr kumimoji="1" lang="ja-JP" altLang="en-US" sz="2000" b="1" dirty="0">
              <a:solidFill>
                <a:srgbClr val="FF0000"/>
              </a:solidFill>
            </a:endParaRPr>
          </a:p>
        </p:txBody>
      </p:sp>
    </p:spTree>
    <p:extLst>
      <p:ext uri="{BB962C8B-B14F-4D97-AF65-F5344CB8AC3E}">
        <p14:creationId xmlns:p14="http://schemas.microsoft.com/office/powerpoint/2010/main" val="2853446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円形吹き出し 99"/>
          <p:cNvSpPr/>
          <p:nvPr/>
        </p:nvSpPr>
        <p:spPr>
          <a:xfrm>
            <a:off x="2163270" y="3247612"/>
            <a:ext cx="2091053" cy="459278"/>
          </a:xfrm>
          <a:prstGeom prst="wedgeEllipseCallout">
            <a:avLst>
              <a:gd name="adj1" fmla="val -44467"/>
              <a:gd name="adj2" fmla="val -144871"/>
            </a:avLst>
          </a:prstGeom>
          <a:solidFill>
            <a:schemeClr val="bg1">
              <a:lumMod val="50000"/>
            </a:schemeClr>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p:cNvSpPr txBox="1"/>
          <p:nvPr/>
        </p:nvSpPr>
        <p:spPr>
          <a:xfrm>
            <a:off x="221301" y="264133"/>
            <a:ext cx="4629559" cy="584775"/>
          </a:xfrm>
          <a:prstGeom prst="rect">
            <a:avLst/>
          </a:prstGeom>
          <a:noFill/>
        </p:spPr>
        <p:txBody>
          <a:bodyPr wrap="square" rtlCol="0">
            <a:spAutoFit/>
          </a:bodyPr>
          <a:lstStyle/>
          <a:p>
            <a:r>
              <a:rPr kumimoji="1" lang="ja-JP" altLang="en-US" b="1" dirty="0">
                <a:solidFill>
                  <a:srgbClr val="FF0000"/>
                </a:solidFill>
              </a:rPr>
              <a:t>労働災害を防止するために</a:t>
            </a:r>
            <a:endParaRPr kumimoji="1" lang="en-US" altLang="ja-JP" b="1" dirty="0">
              <a:solidFill>
                <a:srgbClr val="FF0000"/>
              </a:solidFill>
            </a:endParaRPr>
          </a:p>
          <a:p>
            <a:r>
              <a:rPr kumimoji="1" lang="ja-JP" altLang="en-US" sz="1400" b="1" dirty="0"/>
              <a:t>～労使が協力し様々な取り組みを行いましょう～</a:t>
            </a:r>
          </a:p>
        </p:txBody>
      </p:sp>
      <p:sp>
        <p:nvSpPr>
          <p:cNvPr id="52" name="角丸四角形 51"/>
          <p:cNvSpPr/>
          <p:nvPr/>
        </p:nvSpPr>
        <p:spPr>
          <a:xfrm>
            <a:off x="153329" y="1006928"/>
            <a:ext cx="4708603" cy="2739882"/>
          </a:xfrm>
          <a:prstGeom prst="roundRect">
            <a:avLst>
              <a:gd name="adj" fmla="val 6977"/>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p:cNvSpPr txBox="1"/>
          <p:nvPr/>
        </p:nvSpPr>
        <p:spPr>
          <a:xfrm>
            <a:off x="256050" y="1116952"/>
            <a:ext cx="4561144" cy="1015663"/>
          </a:xfrm>
          <a:prstGeom prst="rect">
            <a:avLst/>
          </a:prstGeom>
          <a:noFill/>
        </p:spPr>
        <p:txBody>
          <a:bodyPr wrap="square" rtlCol="0">
            <a:spAutoFit/>
          </a:bodyPr>
          <a:lstStyle/>
          <a:p>
            <a:r>
              <a:rPr kumimoji="1" lang="ja-JP" altLang="en-US" sz="1200" b="1" dirty="0">
                <a:solidFill>
                  <a:srgbClr val="FF0000"/>
                </a:solidFill>
              </a:rPr>
              <a:t>危険予知トレーニング</a:t>
            </a:r>
            <a:endParaRPr kumimoji="1" lang="en-US" altLang="ja-JP" sz="1200" b="1" dirty="0">
              <a:solidFill>
                <a:srgbClr val="FF0000"/>
              </a:solidFill>
            </a:endParaRPr>
          </a:p>
          <a:p>
            <a:r>
              <a:rPr kumimoji="1" lang="ja-JP" altLang="en-US" sz="1200" dirty="0"/>
              <a:t>さまざまな作業のシチュエーションにおいて、どの様な危険性があり、これを回避するためにどの様な取り組みが必要かを考えるトレーニングを行い、危険への感受性を高めましょう。また職場等で話し合い、意見を共有してみましょう。</a:t>
            </a:r>
          </a:p>
        </p:txBody>
      </p:sp>
      <p:grpSp>
        <p:nvGrpSpPr>
          <p:cNvPr id="2" name="グループ化 1"/>
          <p:cNvGrpSpPr/>
          <p:nvPr/>
        </p:nvGrpSpPr>
        <p:grpSpPr>
          <a:xfrm>
            <a:off x="1233427" y="2465265"/>
            <a:ext cx="611608" cy="1076224"/>
            <a:chOff x="910962" y="2431141"/>
            <a:chExt cx="611608" cy="1076224"/>
          </a:xfrm>
        </p:grpSpPr>
        <p:sp>
          <p:nvSpPr>
            <p:cNvPr id="58" name="楕円 57"/>
            <p:cNvSpPr/>
            <p:nvPr/>
          </p:nvSpPr>
          <p:spPr>
            <a:xfrm>
              <a:off x="910962" y="2431141"/>
              <a:ext cx="246916" cy="220511"/>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 58"/>
            <p:cNvSpPr/>
            <p:nvPr/>
          </p:nvSpPr>
          <p:spPr>
            <a:xfrm>
              <a:off x="983863" y="2640915"/>
              <a:ext cx="204857" cy="359624"/>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角丸四角形 59"/>
            <p:cNvSpPr/>
            <p:nvPr/>
          </p:nvSpPr>
          <p:spPr>
            <a:xfrm>
              <a:off x="983863" y="2977406"/>
              <a:ext cx="215307" cy="130524"/>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フローチャート: 端子 62"/>
            <p:cNvSpPr/>
            <p:nvPr/>
          </p:nvSpPr>
          <p:spPr>
            <a:xfrm rot="6224522">
              <a:off x="893162" y="3130916"/>
              <a:ext cx="252958" cy="118971"/>
            </a:xfrm>
            <a:prstGeom prst="flowChartTermina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a:off x="1306379" y="2625913"/>
              <a:ext cx="216191" cy="14154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フローチャート: 端子 73"/>
            <p:cNvSpPr/>
            <p:nvPr/>
          </p:nvSpPr>
          <p:spPr>
            <a:xfrm rot="4796937">
              <a:off x="1040458" y="3130916"/>
              <a:ext cx="252958" cy="118971"/>
            </a:xfrm>
            <a:prstGeom prst="flowChartTermina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フローチャート: 端子 74"/>
            <p:cNvSpPr/>
            <p:nvPr/>
          </p:nvSpPr>
          <p:spPr>
            <a:xfrm rot="5400000">
              <a:off x="871805" y="3321400"/>
              <a:ext cx="252958" cy="118971"/>
            </a:xfrm>
            <a:prstGeom prst="flowChartTermina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フローチャート: 端子 75"/>
            <p:cNvSpPr/>
            <p:nvPr/>
          </p:nvSpPr>
          <p:spPr>
            <a:xfrm rot="5020247">
              <a:off x="1072691" y="3312960"/>
              <a:ext cx="252958" cy="118971"/>
            </a:xfrm>
            <a:prstGeom prst="flowChartTermina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フローチャート: 端子 76"/>
            <p:cNvSpPr/>
            <p:nvPr/>
          </p:nvSpPr>
          <p:spPr>
            <a:xfrm rot="1338472">
              <a:off x="1072690" y="2705947"/>
              <a:ext cx="252958" cy="118971"/>
            </a:xfrm>
            <a:prstGeom prst="flowChartTermina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フローチャート: 端子 77"/>
            <p:cNvSpPr/>
            <p:nvPr/>
          </p:nvSpPr>
          <p:spPr>
            <a:xfrm rot="20965841">
              <a:off x="1207935" y="2718877"/>
              <a:ext cx="252958" cy="118971"/>
            </a:xfrm>
            <a:prstGeom prst="flowChartTermina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9" name="正方形/長方形 78"/>
          <p:cNvSpPr/>
          <p:nvPr/>
        </p:nvSpPr>
        <p:spPr>
          <a:xfrm>
            <a:off x="1780799" y="3383143"/>
            <a:ext cx="216191" cy="14154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正方形/長方形 79"/>
          <p:cNvSpPr/>
          <p:nvPr/>
        </p:nvSpPr>
        <p:spPr>
          <a:xfrm>
            <a:off x="1780799" y="3231053"/>
            <a:ext cx="216191" cy="14154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正方形/長方形 80"/>
          <p:cNvSpPr/>
          <p:nvPr/>
        </p:nvSpPr>
        <p:spPr>
          <a:xfrm>
            <a:off x="1780798" y="3071233"/>
            <a:ext cx="216191" cy="14154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2" name="グループ化 81"/>
          <p:cNvGrpSpPr/>
          <p:nvPr/>
        </p:nvGrpSpPr>
        <p:grpSpPr>
          <a:xfrm>
            <a:off x="388054" y="2466282"/>
            <a:ext cx="487328" cy="1082224"/>
            <a:chOff x="938798" y="2425141"/>
            <a:chExt cx="487328" cy="1082224"/>
          </a:xfrm>
          <a:solidFill>
            <a:schemeClr val="bg1">
              <a:lumMod val="65000"/>
            </a:schemeClr>
          </a:solidFill>
        </p:grpSpPr>
        <p:sp>
          <p:nvSpPr>
            <p:cNvPr id="83" name="楕円 82"/>
            <p:cNvSpPr/>
            <p:nvPr/>
          </p:nvSpPr>
          <p:spPr>
            <a:xfrm>
              <a:off x="1025321" y="2425141"/>
              <a:ext cx="246916" cy="220511"/>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角丸四角形 83"/>
            <p:cNvSpPr/>
            <p:nvPr/>
          </p:nvSpPr>
          <p:spPr>
            <a:xfrm>
              <a:off x="983863" y="2640915"/>
              <a:ext cx="204857" cy="35962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角丸四角形 84"/>
            <p:cNvSpPr/>
            <p:nvPr/>
          </p:nvSpPr>
          <p:spPr>
            <a:xfrm>
              <a:off x="983863" y="2977406"/>
              <a:ext cx="215307" cy="13052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フローチャート: 端子 85"/>
            <p:cNvSpPr/>
            <p:nvPr/>
          </p:nvSpPr>
          <p:spPr>
            <a:xfrm rot="6224522">
              <a:off x="893162" y="3130916"/>
              <a:ext cx="252958" cy="118971"/>
            </a:xfrm>
            <a:prstGeom prst="flowChartTermina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フローチャート: 端子 87"/>
            <p:cNvSpPr/>
            <p:nvPr/>
          </p:nvSpPr>
          <p:spPr>
            <a:xfrm rot="4796937">
              <a:off x="1040458" y="3130916"/>
              <a:ext cx="252958" cy="118971"/>
            </a:xfrm>
            <a:prstGeom prst="flowChartTermina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フローチャート: 端子 88"/>
            <p:cNvSpPr/>
            <p:nvPr/>
          </p:nvSpPr>
          <p:spPr>
            <a:xfrm rot="5400000">
              <a:off x="871805" y="3321400"/>
              <a:ext cx="252958" cy="118971"/>
            </a:xfrm>
            <a:prstGeom prst="flowChartTermina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フローチャート: 端子 89"/>
            <p:cNvSpPr/>
            <p:nvPr/>
          </p:nvSpPr>
          <p:spPr>
            <a:xfrm rot="5020247">
              <a:off x="1072691" y="3312960"/>
              <a:ext cx="252958" cy="118971"/>
            </a:xfrm>
            <a:prstGeom prst="flowChartTermina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フローチャート: 端子 90"/>
            <p:cNvSpPr/>
            <p:nvPr/>
          </p:nvSpPr>
          <p:spPr>
            <a:xfrm rot="3728374">
              <a:off x="1072690" y="2705947"/>
              <a:ext cx="252958" cy="118971"/>
            </a:xfrm>
            <a:prstGeom prst="flowChartTermina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フローチャート: 端子 91"/>
            <p:cNvSpPr/>
            <p:nvPr/>
          </p:nvSpPr>
          <p:spPr>
            <a:xfrm rot="2584603">
              <a:off x="1173168" y="2846791"/>
              <a:ext cx="252958" cy="118971"/>
            </a:xfrm>
            <a:prstGeom prst="flowChartTermina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3" name="稲妻 92"/>
          <p:cNvSpPr/>
          <p:nvPr/>
        </p:nvSpPr>
        <p:spPr>
          <a:xfrm rot="5400000">
            <a:off x="887440" y="2407286"/>
            <a:ext cx="62007" cy="219280"/>
          </a:xfrm>
          <a:prstGeom prst="lightningBol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稲妻 93"/>
          <p:cNvSpPr/>
          <p:nvPr/>
        </p:nvSpPr>
        <p:spPr>
          <a:xfrm rot="7154479">
            <a:off x="887441" y="2584296"/>
            <a:ext cx="62007" cy="219280"/>
          </a:xfrm>
          <a:prstGeom prst="lightningBol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下カーブ矢印 2"/>
          <p:cNvSpPr/>
          <p:nvPr/>
        </p:nvSpPr>
        <p:spPr>
          <a:xfrm rot="10460600">
            <a:off x="1218199" y="2671677"/>
            <a:ext cx="247602" cy="71510"/>
          </a:xfrm>
          <a:prstGeom prst="curvedDownArrow">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5" name="角丸四角形吹き出し 94"/>
          <p:cNvSpPr/>
          <p:nvPr/>
        </p:nvSpPr>
        <p:spPr>
          <a:xfrm>
            <a:off x="2124075" y="2366497"/>
            <a:ext cx="2114550" cy="388719"/>
          </a:xfrm>
          <a:prstGeom prst="wedgeRoundRectCallout">
            <a:avLst>
              <a:gd name="adj1" fmla="val -56869"/>
              <a:gd name="adj2" fmla="val 6142"/>
              <a:gd name="adj3" fmla="val 1666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テキスト ボックス 95"/>
          <p:cNvSpPr txBox="1"/>
          <p:nvPr/>
        </p:nvSpPr>
        <p:spPr>
          <a:xfrm>
            <a:off x="2163270" y="2360076"/>
            <a:ext cx="2050163" cy="430887"/>
          </a:xfrm>
          <a:prstGeom prst="rect">
            <a:avLst/>
          </a:prstGeom>
          <a:noFill/>
        </p:spPr>
        <p:txBody>
          <a:bodyPr wrap="square" rtlCol="0">
            <a:spAutoFit/>
          </a:bodyPr>
          <a:lstStyle/>
          <a:p>
            <a:r>
              <a:rPr kumimoji="1" lang="ja-JP" altLang="en-US" sz="1100" dirty="0"/>
              <a:t>同僚と話しながら荷物を運んでいる</a:t>
            </a:r>
          </a:p>
        </p:txBody>
      </p:sp>
      <p:sp>
        <p:nvSpPr>
          <p:cNvPr id="98" name="円形吹き出し 97"/>
          <p:cNvSpPr/>
          <p:nvPr/>
        </p:nvSpPr>
        <p:spPr>
          <a:xfrm>
            <a:off x="2257922" y="2771775"/>
            <a:ext cx="2091053" cy="459278"/>
          </a:xfrm>
          <a:prstGeom prst="wedgeEllipseCallout">
            <a:avLst>
              <a:gd name="adj1" fmla="val -47656"/>
              <a:gd name="adj2" fmla="val -53619"/>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テキスト ボックス 98"/>
          <p:cNvSpPr txBox="1"/>
          <p:nvPr/>
        </p:nvSpPr>
        <p:spPr>
          <a:xfrm>
            <a:off x="2388819" y="2800166"/>
            <a:ext cx="2050163" cy="430887"/>
          </a:xfrm>
          <a:prstGeom prst="rect">
            <a:avLst/>
          </a:prstGeom>
          <a:noFill/>
        </p:spPr>
        <p:txBody>
          <a:bodyPr wrap="square" rtlCol="0">
            <a:spAutoFit/>
          </a:bodyPr>
          <a:lstStyle/>
          <a:p>
            <a:r>
              <a:rPr kumimoji="1" lang="en-US" altLang="ja-JP" sz="1100" dirty="0"/>
              <a:t>【</a:t>
            </a:r>
            <a:r>
              <a:rPr kumimoji="1" lang="ja-JP" altLang="en-US" sz="1100" dirty="0"/>
              <a:t>例</a:t>
            </a:r>
            <a:r>
              <a:rPr kumimoji="1" lang="en-US" altLang="ja-JP" sz="1100" dirty="0"/>
              <a:t>】</a:t>
            </a:r>
            <a:r>
              <a:rPr kumimoji="1" lang="ja-JP" altLang="en-US" sz="1100" dirty="0"/>
              <a:t>床が濡れているため滑って転倒する</a:t>
            </a:r>
          </a:p>
        </p:txBody>
      </p:sp>
      <p:sp>
        <p:nvSpPr>
          <p:cNvPr id="101" name="テキスト ボックス 100"/>
          <p:cNvSpPr txBox="1"/>
          <p:nvPr/>
        </p:nvSpPr>
        <p:spPr>
          <a:xfrm>
            <a:off x="2257922" y="3281320"/>
            <a:ext cx="2050163" cy="430887"/>
          </a:xfrm>
          <a:prstGeom prst="rect">
            <a:avLst/>
          </a:prstGeom>
          <a:noFill/>
        </p:spPr>
        <p:txBody>
          <a:bodyPr wrap="square" rtlCol="0">
            <a:spAutoFit/>
          </a:bodyPr>
          <a:lstStyle/>
          <a:p>
            <a:r>
              <a:rPr kumimoji="1" lang="ja-JP" altLang="en-US" sz="1100" dirty="0">
                <a:solidFill>
                  <a:schemeClr val="bg1"/>
                </a:solidFill>
              </a:rPr>
              <a:t>（対策）床をモップ等で</a:t>
            </a:r>
            <a:endParaRPr kumimoji="1" lang="en-US" altLang="ja-JP" sz="1100" dirty="0">
              <a:solidFill>
                <a:schemeClr val="bg1"/>
              </a:solidFill>
            </a:endParaRPr>
          </a:p>
          <a:p>
            <a:r>
              <a:rPr kumimoji="1" lang="ja-JP" altLang="en-US" sz="1100" dirty="0">
                <a:solidFill>
                  <a:schemeClr val="bg1"/>
                </a:solidFill>
              </a:rPr>
              <a:t>　　　ふき取る</a:t>
            </a:r>
          </a:p>
        </p:txBody>
      </p:sp>
      <p:sp>
        <p:nvSpPr>
          <p:cNvPr id="102" name="角丸四角形 101"/>
          <p:cNvSpPr/>
          <p:nvPr/>
        </p:nvSpPr>
        <p:spPr>
          <a:xfrm>
            <a:off x="4999169" y="525642"/>
            <a:ext cx="4684843" cy="2739882"/>
          </a:xfrm>
          <a:prstGeom prst="roundRect">
            <a:avLst>
              <a:gd name="adj" fmla="val 6977"/>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テキスト ボックス 103"/>
          <p:cNvSpPr txBox="1"/>
          <p:nvPr/>
        </p:nvSpPr>
        <p:spPr>
          <a:xfrm>
            <a:off x="5061018" y="717637"/>
            <a:ext cx="4561144" cy="1015663"/>
          </a:xfrm>
          <a:prstGeom prst="rect">
            <a:avLst/>
          </a:prstGeom>
          <a:noFill/>
        </p:spPr>
        <p:txBody>
          <a:bodyPr wrap="square" rtlCol="0">
            <a:spAutoFit/>
          </a:bodyPr>
          <a:lstStyle/>
          <a:p>
            <a:r>
              <a:rPr kumimoji="1" lang="ja-JP" altLang="en-US" sz="1200" b="1" dirty="0">
                <a:solidFill>
                  <a:srgbClr val="FF0000"/>
                </a:solidFill>
              </a:rPr>
              <a:t>危険性が高い作業の洗い出しと安全対策</a:t>
            </a:r>
            <a:endParaRPr kumimoji="1" lang="en-US" altLang="ja-JP" sz="1200" b="1" dirty="0">
              <a:solidFill>
                <a:srgbClr val="FF0000"/>
              </a:solidFill>
            </a:endParaRPr>
          </a:p>
          <a:p>
            <a:r>
              <a:rPr kumimoji="1" lang="ja-JP" altLang="en-US" sz="1200" dirty="0"/>
              <a:t>特に小売業の場合は、業態や取り扱う商品等によっても危険性が高い作業はまちまちです。</a:t>
            </a:r>
            <a:endParaRPr kumimoji="1" lang="en-US" altLang="ja-JP" sz="1200" dirty="0"/>
          </a:p>
          <a:p>
            <a:r>
              <a:rPr kumimoji="1" lang="ja-JP" altLang="en-US" sz="1200" dirty="0"/>
              <a:t>店舗ごとに、過去の災害やヒヤリハット事例等を基に危険性が高い作業を洗い出し、安全対策を検討・共有しましょう。</a:t>
            </a:r>
            <a:endParaRPr kumimoji="1" lang="en-US" altLang="ja-JP" sz="1200" dirty="0"/>
          </a:p>
        </p:txBody>
      </p:sp>
      <p:grpSp>
        <p:nvGrpSpPr>
          <p:cNvPr id="144" name="グループ化 143"/>
          <p:cNvGrpSpPr/>
          <p:nvPr/>
        </p:nvGrpSpPr>
        <p:grpSpPr>
          <a:xfrm>
            <a:off x="5223006" y="1930250"/>
            <a:ext cx="1221610" cy="1010490"/>
            <a:chOff x="5650263" y="2381244"/>
            <a:chExt cx="1221610" cy="1010490"/>
          </a:xfrm>
        </p:grpSpPr>
        <p:sp>
          <p:nvSpPr>
            <p:cNvPr id="129" name="直方体 128"/>
            <p:cNvSpPr/>
            <p:nvPr/>
          </p:nvSpPr>
          <p:spPr>
            <a:xfrm>
              <a:off x="5650263" y="2830143"/>
              <a:ext cx="742950" cy="561591"/>
            </a:xfrm>
            <a:prstGeom prst="cube">
              <a:avLst>
                <a:gd name="adj" fmla="val 47404"/>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楕円 115"/>
            <p:cNvSpPr/>
            <p:nvPr/>
          </p:nvSpPr>
          <p:spPr>
            <a:xfrm rot="1293152">
              <a:off x="5738054" y="2645475"/>
              <a:ext cx="151380" cy="220511"/>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角丸四角形 116"/>
            <p:cNvSpPr/>
            <p:nvPr/>
          </p:nvSpPr>
          <p:spPr>
            <a:xfrm rot="16200000">
              <a:off x="5940032" y="2611260"/>
              <a:ext cx="146041" cy="29172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フローチャート: 端子 118"/>
            <p:cNvSpPr/>
            <p:nvPr/>
          </p:nvSpPr>
          <p:spPr>
            <a:xfrm rot="6224522">
              <a:off x="5816325" y="2801009"/>
              <a:ext cx="159422" cy="69867"/>
            </a:xfrm>
            <a:prstGeom prst="flowChartTermina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 name="フローチャート: 端子 121"/>
            <p:cNvSpPr/>
            <p:nvPr/>
          </p:nvSpPr>
          <p:spPr>
            <a:xfrm rot="2107815">
              <a:off x="6047162" y="2769316"/>
              <a:ext cx="237453" cy="45719"/>
            </a:xfrm>
            <a:prstGeom prst="flowChartTermina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6" name="フローチャート: 端子 125"/>
            <p:cNvSpPr/>
            <p:nvPr/>
          </p:nvSpPr>
          <p:spPr>
            <a:xfrm rot="4528757">
              <a:off x="5815937" y="2884615"/>
              <a:ext cx="159422" cy="67137"/>
            </a:xfrm>
            <a:prstGeom prst="flowChartTermina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フローチャート: 端子 126"/>
            <p:cNvSpPr/>
            <p:nvPr/>
          </p:nvSpPr>
          <p:spPr>
            <a:xfrm rot="6224522">
              <a:off x="5999985" y="2788940"/>
              <a:ext cx="159422" cy="62356"/>
            </a:xfrm>
            <a:prstGeom prst="flowChartTermina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フローチャート: 端子 127"/>
            <p:cNvSpPr/>
            <p:nvPr/>
          </p:nvSpPr>
          <p:spPr>
            <a:xfrm rot="4528757">
              <a:off x="6002113" y="2870445"/>
              <a:ext cx="159422" cy="64796"/>
            </a:xfrm>
            <a:prstGeom prst="flowChartTermina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30" name="グループ化 129"/>
            <p:cNvGrpSpPr/>
            <p:nvPr/>
          </p:nvGrpSpPr>
          <p:grpSpPr>
            <a:xfrm>
              <a:off x="6380820" y="2381244"/>
              <a:ext cx="491053" cy="1001899"/>
              <a:chOff x="2738793" y="4287932"/>
              <a:chExt cx="836197" cy="1732736"/>
            </a:xfrm>
          </p:grpSpPr>
          <p:sp>
            <p:nvSpPr>
              <p:cNvPr id="131" name="楕円 130"/>
              <p:cNvSpPr/>
              <p:nvPr/>
            </p:nvSpPr>
            <p:spPr>
              <a:xfrm>
                <a:off x="3125725" y="4287932"/>
                <a:ext cx="417443" cy="3776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角丸四角形 131"/>
              <p:cNvSpPr/>
              <p:nvPr/>
            </p:nvSpPr>
            <p:spPr>
              <a:xfrm rot="473608">
                <a:off x="3158441" y="4655506"/>
                <a:ext cx="309093" cy="553792"/>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3" name="角丸四角形 132"/>
              <p:cNvSpPr/>
              <p:nvPr/>
            </p:nvSpPr>
            <p:spPr>
              <a:xfrm rot="21295093">
                <a:off x="3134224" y="5118366"/>
                <a:ext cx="309093" cy="240033"/>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4" name="フローチャート: 端子 133"/>
              <p:cNvSpPr/>
              <p:nvPr/>
            </p:nvSpPr>
            <p:spPr>
              <a:xfrm rot="16869267">
                <a:off x="2972158" y="5396272"/>
                <a:ext cx="411819" cy="172634"/>
              </a:xfrm>
              <a:prstGeom prst="flowChartTermina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5" name="フローチャート: 端子 134"/>
              <p:cNvSpPr/>
              <p:nvPr/>
            </p:nvSpPr>
            <p:spPr>
              <a:xfrm rot="4400283">
                <a:off x="2995713" y="5726266"/>
                <a:ext cx="425413" cy="163392"/>
              </a:xfrm>
              <a:prstGeom prst="flowChartTermina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6" name="フローチャート: 端子 135"/>
              <p:cNvSpPr/>
              <p:nvPr/>
            </p:nvSpPr>
            <p:spPr>
              <a:xfrm rot="4099329">
                <a:off x="3184171" y="5360510"/>
                <a:ext cx="411819" cy="172634"/>
              </a:xfrm>
              <a:prstGeom prst="flowChartTermina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7" name="フローチャート: 端子 136"/>
              <p:cNvSpPr/>
              <p:nvPr/>
            </p:nvSpPr>
            <p:spPr>
              <a:xfrm rot="14943209">
                <a:off x="3282763" y="5661938"/>
                <a:ext cx="411819" cy="172634"/>
              </a:xfrm>
              <a:prstGeom prst="flowChartTermina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8" name="フローチャート: 端子 137"/>
              <p:cNvSpPr/>
              <p:nvPr/>
            </p:nvSpPr>
            <p:spPr>
              <a:xfrm rot="19525544">
                <a:off x="2974017" y="4834401"/>
                <a:ext cx="425413" cy="163392"/>
              </a:xfrm>
              <a:prstGeom prst="flowChartTermina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9" name="フローチャート: 端子 138"/>
              <p:cNvSpPr/>
              <p:nvPr/>
            </p:nvSpPr>
            <p:spPr>
              <a:xfrm rot="2271168">
                <a:off x="2738793" y="4812004"/>
                <a:ext cx="425413" cy="163392"/>
              </a:xfrm>
              <a:prstGeom prst="flowChartTermina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40" name="テキスト ボックス 139"/>
            <p:cNvSpPr txBox="1"/>
            <p:nvPr/>
          </p:nvSpPr>
          <p:spPr>
            <a:xfrm rot="12181747">
              <a:off x="6121609" y="2438501"/>
              <a:ext cx="490731" cy="369332"/>
            </a:xfrm>
            <a:prstGeom prst="rect">
              <a:avLst/>
            </a:prstGeom>
            <a:noFill/>
          </p:spPr>
          <p:txBody>
            <a:bodyPr wrap="square" rtlCol="0">
              <a:spAutoFit/>
            </a:bodyPr>
            <a:lstStyle/>
            <a:p>
              <a:pPr algn="ctr"/>
              <a:r>
                <a:rPr kumimoji="1" lang="ja-JP" altLang="en-US" dirty="0"/>
                <a:t>✂</a:t>
              </a:r>
            </a:p>
          </p:txBody>
        </p:sp>
      </p:grpSp>
      <p:sp>
        <p:nvSpPr>
          <p:cNvPr id="141" name="角丸四角形吹き出し 140"/>
          <p:cNvSpPr/>
          <p:nvPr/>
        </p:nvSpPr>
        <p:spPr>
          <a:xfrm>
            <a:off x="6743297" y="1885211"/>
            <a:ext cx="2114550" cy="388719"/>
          </a:xfrm>
          <a:prstGeom prst="wedgeRoundRectCallout">
            <a:avLst>
              <a:gd name="adj1" fmla="val -56869"/>
              <a:gd name="adj2" fmla="val 6142"/>
              <a:gd name="adj3" fmla="val 1666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 name="テキスト ボックス 141"/>
          <p:cNvSpPr txBox="1"/>
          <p:nvPr/>
        </p:nvSpPr>
        <p:spPr>
          <a:xfrm>
            <a:off x="6782492" y="1878790"/>
            <a:ext cx="2050163" cy="430887"/>
          </a:xfrm>
          <a:prstGeom prst="rect">
            <a:avLst/>
          </a:prstGeom>
          <a:noFill/>
        </p:spPr>
        <p:txBody>
          <a:bodyPr wrap="square" rtlCol="0">
            <a:spAutoFit/>
          </a:bodyPr>
          <a:lstStyle/>
          <a:p>
            <a:r>
              <a:rPr kumimoji="1" lang="ja-JP" altLang="en-US" sz="1100" dirty="0"/>
              <a:t>ペットのトリミング業務で労働災害が多い</a:t>
            </a:r>
          </a:p>
        </p:txBody>
      </p:sp>
      <p:sp>
        <p:nvSpPr>
          <p:cNvPr id="143" name="テキスト ボックス 142"/>
          <p:cNvSpPr txBox="1"/>
          <p:nvPr/>
        </p:nvSpPr>
        <p:spPr>
          <a:xfrm>
            <a:off x="6510283" y="2402655"/>
            <a:ext cx="3011105" cy="738664"/>
          </a:xfrm>
          <a:prstGeom prst="rect">
            <a:avLst/>
          </a:prstGeom>
          <a:noFill/>
          <a:ln>
            <a:solidFill>
              <a:schemeClr val="bg1">
                <a:lumMod val="50000"/>
              </a:schemeClr>
            </a:solidFill>
          </a:ln>
        </p:spPr>
        <p:txBody>
          <a:bodyPr wrap="square" rtlCol="0">
            <a:spAutoFit/>
          </a:bodyPr>
          <a:lstStyle/>
          <a:p>
            <a:r>
              <a:rPr kumimoji="1" lang="en-US" altLang="ja-JP" sz="1050" dirty="0"/>
              <a:t>【</a:t>
            </a:r>
            <a:r>
              <a:rPr kumimoji="1" lang="ja-JP" altLang="en-US" sz="1050" dirty="0"/>
              <a:t>対策</a:t>
            </a:r>
            <a:r>
              <a:rPr kumimoji="1" lang="en-US" altLang="ja-JP" sz="1050" dirty="0"/>
              <a:t>】</a:t>
            </a:r>
          </a:p>
          <a:p>
            <a:r>
              <a:rPr kumimoji="1" lang="ja-JP" altLang="en-US" sz="1050" dirty="0"/>
              <a:t>●手袋の着用</a:t>
            </a:r>
            <a:endParaRPr kumimoji="1" lang="en-US" altLang="ja-JP" sz="1050" dirty="0"/>
          </a:p>
          <a:p>
            <a:r>
              <a:rPr kumimoji="1" lang="ja-JP" altLang="en-US" sz="1050" dirty="0"/>
              <a:t>●咬み犬には口輪等使用</a:t>
            </a:r>
            <a:endParaRPr kumimoji="1" lang="en-US" altLang="ja-JP" sz="1050" dirty="0"/>
          </a:p>
          <a:p>
            <a:r>
              <a:rPr kumimoji="1" lang="ja-JP" altLang="en-US" sz="1050" dirty="0"/>
              <a:t>●シャンプー後、床を濡れたままにしない</a:t>
            </a:r>
          </a:p>
        </p:txBody>
      </p:sp>
      <p:sp>
        <p:nvSpPr>
          <p:cNvPr id="145" name="角丸四角形 144"/>
          <p:cNvSpPr/>
          <p:nvPr/>
        </p:nvSpPr>
        <p:spPr>
          <a:xfrm>
            <a:off x="147572" y="3914686"/>
            <a:ext cx="4708603" cy="2739882"/>
          </a:xfrm>
          <a:prstGeom prst="roundRect">
            <a:avLst>
              <a:gd name="adj" fmla="val 6977"/>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テキスト ボックス 146"/>
          <p:cNvSpPr txBox="1"/>
          <p:nvPr/>
        </p:nvSpPr>
        <p:spPr>
          <a:xfrm>
            <a:off x="211436" y="4098108"/>
            <a:ext cx="4561144" cy="1200329"/>
          </a:xfrm>
          <a:prstGeom prst="rect">
            <a:avLst/>
          </a:prstGeom>
          <a:noFill/>
        </p:spPr>
        <p:txBody>
          <a:bodyPr wrap="square" rtlCol="0">
            <a:spAutoFit/>
          </a:bodyPr>
          <a:lstStyle/>
          <a:p>
            <a:r>
              <a:rPr kumimoji="1" lang="ja-JP" altLang="en-US" sz="1200" b="1" dirty="0">
                <a:solidFill>
                  <a:srgbClr val="FF0000"/>
                </a:solidFill>
              </a:rPr>
              <a:t>安全作業マニュアルの作成</a:t>
            </a:r>
            <a:endParaRPr kumimoji="1" lang="en-US" altLang="ja-JP" sz="1200" b="1" dirty="0">
              <a:solidFill>
                <a:srgbClr val="FF0000"/>
              </a:solidFill>
            </a:endParaRPr>
          </a:p>
          <a:p>
            <a:r>
              <a:rPr kumimoji="1" lang="ja-JP" altLang="en-US" sz="1200" dirty="0"/>
              <a:t>安全に作業を進めていくには、作業手順や注意点等を定めたマニュアルの作成が有効です。</a:t>
            </a:r>
            <a:endParaRPr kumimoji="1" lang="en-US" altLang="ja-JP" sz="1200" dirty="0"/>
          </a:p>
          <a:p>
            <a:r>
              <a:rPr kumimoji="1" lang="ja-JP" altLang="en-US" sz="1200" dirty="0"/>
              <a:t>マニュアルは、作業が分かりやすい内容とし、可能であれば絵や写真等を使用する等、作業のイメージが湧きやすくなるよう工夫しましょう。</a:t>
            </a:r>
          </a:p>
        </p:txBody>
      </p:sp>
      <p:grpSp>
        <p:nvGrpSpPr>
          <p:cNvPr id="148" name="グループ化 147"/>
          <p:cNvGrpSpPr/>
          <p:nvPr/>
        </p:nvGrpSpPr>
        <p:grpSpPr>
          <a:xfrm>
            <a:off x="1202594" y="5521580"/>
            <a:ext cx="956810" cy="1025753"/>
            <a:chOff x="1820861" y="3011058"/>
            <a:chExt cx="1003811" cy="1080882"/>
          </a:xfrm>
        </p:grpSpPr>
        <p:sp>
          <p:nvSpPr>
            <p:cNvPr id="149" name="メモ 148"/>
            <p:cNvSpPr/>
            <p:nvPr/>
          </p:nvSpPr>
          <p:spPr>
            <a:xfrm>
              <a:off x="1820861" y="3011058"/>
              <a:ext cx="1003811" cy="1080882"/>
            </a:xfrm>
            <a:prstGeom prst="foldedCorner">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0" name="正方形/長方形 149"/>
            <p:cNvSpPr/>
            <p:nvPr/>
          </p:nvSpPr>
          <p:spPr>
            <a:xfrm>
              <a:off x="1945771" y="3139463"/>
              <a:ext cx="568939" cy="451177"/>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1" name="正方形/長方形 150"/>
            <p:cNvSpPr/>
            <p:nvPr/>
          </p:nvSpPr>
          <p:spPr>
            <a:xfrm>
              <a:off x="1952728" y="3628229"/>
              <a:ext cx="678190" cy="360361"/>
            </a:xfrm>
            <a:prstGeom prst="rect">
              <a:avLst/>
            </a:prstGeom>
            <a:pattFill prst="dashHorz">
              <a:fgClr>
                <a:schemeClr val="bg1"/>
              </a:fgClr>
              <a:bgClr>
                <a:schemeClr val="tx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52" name="グループ化 151"/>
            <p:cNvGrpSpPr/>
            <p:nvPr/>
          </p:nvGrpSpPr>
          <p:grpSpPr>
            <a:xfrm rot="20676545">
              <a:off x="2037866" y="3158226"/>
              <a:ext cx="312921" cy="415632"/>
              <a:chOff x="362587" y="3064625"/>
              <a:chExt cx="464816" cy="583450"/>
            </a:xfrm>
            <a:solidFill>
              <a:schemeClr val="bg1">
                <a:lumMod val="75000"/>
              </a:schemeClr>
            </a:solidFill>
          </p:grpSpPr>
          <p:sp>
            <p:nvSpPr>
              <p:cNvPr id="153" name="フローチャート: 端子 152"/>
              <p:cNvSpPr/>
              <p:nvPr/>
            </p:nvSpPr>
            <p:spPr>
              <a:xfrm rot="2528800">
                <a:off x="362587" y="3275560"/>
                <a:ext cx="206976" cy="79532"/>
              </a:xfrm>
              <a:prstGeom prst="flowChartTerminator">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4" name="フローチャート: 端子 153"/>
              <p:cNvSpPr/>
              <p:nvPr/>
            </p:nvSpPr>
            <p:spPr>
              <a:xfrm rot="5229305">
                <a:off x="382049" y="3189104"/>
                <a:ext cx="325246" cy="76287"/>
              </a:xfrm>
              <a:prstGeom prst="flowChartTerminator">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5" name="フローチャート: 端子 154"/>
              <p:cNvSpPr/>
              <p:nvPr/>
            </p:nvSpPr>
            <p:spPr>
              <a:xfrm rot="5759443">
                <a:off x="467711" y="3196615"/>
                <a:ext cx="325246" cy="76287"/>
              </a:xfrm>
              <a:prstGeom prst="flowChartTerminator">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6" name="フローチャート: 端子 155"/>
              <p:cNvSpPr/>
              <p:nvPr/>
            </p:nvSpPr>
            <p:spPr>
              <a:xfrm rot="6189742">
                <a:off x="586750" y="3246825"/>
                <a:ext cx="256767" cy="77641"/>
              </a:xfrm>
              <a:prstGeom prst="flowChartTerminator">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7" name="フローチャート: 端子 156"/>
              <p:cNvSpPr/>
              <p:nvPr/>
            </p:nvSpPr>
            <p:spPr>
              <a:xfrm rot="6876389">
                <a:off x="688074" y="3294555"/>
                <a:ext cx="203033" cy="75624"/>
              </a:xfrm>
              <a:prstGeom prst="flowChartTerminator">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8" name="フローチャート: 論理積ゲート 157"/>
              <p:cNvSpPr/>
              <p:nvPr/>
            </p:nvSpPr>
            <p:spPr>
              <a:xfrm rot="5400000">
                <a:off x="533673" y="3311324"/>
                <a:ext cx="229322" cy="339406"/>
              </a:xfrm>
              <a:prstGeom prst="flowChartDelay">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9" name="フローチャート: 論理積ゲート 158"/>
              <p:cNvSpPr/>
              <p:nvPr/>
            </p:nvSpPr>
            <p:spPr>
              <a:xfrm rot="16200000">
                <a:off x="562898" y="3394848"/>
                <a:ext cx="167048" cy="339406"/>
              </a:xfrm>
              <a:prstGeom prst="flowChartDelay">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160" name="グループ化 159"/>
          <p:cNvGrpSpPr/>
          <p:nvPr/>
        </p:nvGrpSpPr>
        <p:grpSpPr>
          <a:xfrm>
            <a:off x="2354264" y="5417956"/>
            <a:ext cx="541504" cy="1134895"/>
            <a:chOff x="2738793" y="4287932"/>
            <a:chExt cx="836197" cy="1732736"/>
          </a:xfrm>
        </p:grpSpPr>
        <p:sp>
          <p:nvSpPr>
            <p:cNvPr id="161" name="楕円 160"/>
            <p:cNvSpPr/>
            <p:nvPr/>
          </p:nvSpPr>
          <p:spPr>
            <a:xfrm>
              <a:off x="3125725" y="4287932"/>
              <a:ext cx="417443" cy="3776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2" name="角丸四角形 161"/>
            <p:cNvSpPr/>
            <p:nvPr/>
          </p:nvSpPr>
          <p:spPr>
            <a:xfrm rot="473608">
              <a:off x="3158441" y="4655506"/>
              <a:ext cx="309093" cy="553792"/>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3" name="角丸四角形 162"/>
            <p:cNvSpPr/>
            <p:nvPr/>
          </p:nvSpPr>
          <p:spPr>
            <a:xfrm rot="21295093">
              <a:off x="3134224" y="5118366"/>
              <a:ext cx="309093" cy="240033"/>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フローチャート: 端子 163"/>
            <p:cNvSpPr/>
            <p:nvPr/>
          </p:nvSpPr>
          <p:spPr>
            <a:xfrm rot="16869267">
              <a:off x="2972158" y="5396272"/>
              <a:ext cx="411819" cy="172634"/>
            </a:xfrm>
            <a:prstGeom prst="flowChartTermina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5" name="フローチャート: 端子 164"/>
            <p:cNvSpPr/>
            <p:nvPr/>
          </p:nvSpPr>
          <p:spPr>
            <a:xfrm rot="4400283">
              <a:off x="2995713" y="5726266"/>
              <a:ext cx="425413" cy="163392"/>
            </a:xfrm>
            <a:prstGeom prst="flowChartTermina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6" name="フローチャート: 端子 165"/>
            <p:cNvSpPr/>
            <p:nvPr/>
          </p:nvSpPr>
          <p:spPr>
            <a:xfrm rot="4099329">
              <a:off x="3184171" y="5360510"/>
              <a:ext cx="411819" cy="172634"/>
            </a:xfrm>
            <a:prstGeom prst="flowChartTermina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7" name="フローチャート: 端子 166"/>
            <p:cNvSpPr/>
            <p:nvPr/>
          </p:nvSpPr>
          <p:spPr>
            <a:xfrm rot="14943209">
              <a:off x="3282763" y="5661938"/>
              <a:ext cx="411819" cy="172634"/>
            </a:xfrm>
            <a:prstGeom prst="flowChartTermina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8" name="フローチャート: 端子 167"/>
            <p:cNvSpPr/>
            <p:nvPr/>
          </p:nvSpPr>
          <p:spPr>
            <a:xfrm rot="19525544">
              <a:off x="2974017" y="4834401"/>
              <a:ext cx="425413" cy="163392"/>
            </a:xfrm>
            <a:prstGeom prst="flowChartTermina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フローチャート: 端子 168"/>
            <p:cNvSpPr/>
            <p:nvPr/>
          </p:nvSpPr>
          <p:spPr>
            <a:xfrm rot="2271168">
              <a:off x="2738793" y="4812004"/>
              <a:ext cx="425413" cy="163392"/>
            </a:xfrm>
            <a:prstGeom prst="flowChartTermina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70" name="雲形吹き出し 169"/>
          <p:cNvSpPr/>
          <p:nvPr/>
        </p:nvSpPr>
        <p:spPr>
          <a:xfrm>
            <a:off x="3162318" y="5319068"/>
            <a:ext cx="1415024" cy="909423"/>
          </a:xfrm>
          <a:prstGeom prst="cloudCallout">
            <a:avLst>
              <a:gd name="adj1" fmla="val -71094"/>
              <a:gd name="adj2" fmla="val -30067"/>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74" name="グループ化 173"/>
          <p:cNvGrpSpPr/>
          <p:nvPr/>
        </p:nvGrpSpPr>
        <p:grpSpPr>
          <a:xfrm rot="20676545">
            <a:off x="3646241" y="5402745"/>
            <a:ext cx="395409" cy="639880"/>
            <a:chOff x="362587" y="3064625"/>
            <a:chExt cx="464816" cy="583450"/>
          </a:xfrm>
        </p:grpSpPr>
        <p:sp>
          <p:nvSpPr>
            <p:cNvPr id="179" name="フローチャート: 端子 178"/>
            <p:cNvSpPr/>
            <p:nvPr/>
          </p:nvSpPr>
          <p:spPr>
            <a:xfrm rot="2528800">
              <a:off x="362587" y="327556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0" name="フローチャート: 端子 179"/>
            <p:cNvSpPr/>
            <p:nvPr/>
          </p:nvSpPr>
          <p:spPr>
            <a:xfrm rot="5229305">
              <a:off x="382049" y="3189104"/>
              <a:ext cx="325246" cy="76287"/>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1" name="フローチャート: 端子 180"/>
            <p:cNvSpPr/>
            <p:nvPr/>
          </p:nvSpPr>
          <p:spPr>
            <a:xfrm rot="5759443">
              <a:off x="467711" y="3196615"/>
              <a:ext cx="325246" cy="76287"/>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2" name="フローチャート: 端子 181"/>
            <p:cNvSpPr/>
            <p:nvPr/>
          </p:nvSpPr>
          <p:spPr>
            <a:xfrm rot="6189742">
              <a:off x="586750" y="3246825"/>
              <a:ext cx="256767" cy="7764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3" name="フローチャート: 端子 182"/>
            <p:cNvSpPr/>
            <p:nvPr/>
          </p:nvSpPr>
          <p:spPr>
            <a:xfrm rot="6876389">
              <a:off x="688074" y="3294555"/>
              <a:ext cx="203033" cy="75624"/>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4" name="フローチャート: 論理積ゲート 183"/>
            <p:cNvSpPr/>
            <p:nvPr/>
          </p:nvSpPr>
          <p:spPr>
            <a:xfrm rot="5400000">
              <a:off x="533673" y="3311324"/>
              <a:ext cx="229322" cy="339406"/>
            </a:xfrm>
            <a:prstGeom prst="flowChartDelay">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5" name="フローチャート: 論理積ゲート 184"/>
            <p:cNvSpPr/>
            <p:nvPr/>
          </p:nvSpPr>
          <p:spPr>
            <a:xfrm rot="16200000">
              <a:off x="562898" y="3394848"/>
              <a:ext cx="167048" cy="339406"/>
            </a:xfrm>
            <a:prstGeom prst="flowChartDelay">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6" name="テキスト ボックス 185"/>
          <p:cNvSpPr txBox="1"/>
          <p:nvPr/>
        </p:nvSpPr>
        <p:spPr>
          <a:xfrm>
            <a:off x="2770125" y="6247583"/>
            <a:ext cx="2050163" cy="261610"/>
          </a:xfrm>
          <a:prstGeom prst="rect">
            <a:avLst/>
          </a:prstGeom>
          <a:noFill/>
        </p:spPr>
        <p:txBody>
          <a:bodyPr wrap="square" rtlCol="0">
            <a:spAutoFit/>
          </a:bodyPr>
          <a:lstStyle/>
          <a:p>
            <a:r>
              <a:rPr kumimoji="1" lang="ja-JP" altLang="en-US" sz="1100" dirty="0"/>
              <a:t>イメージが湧きやすい</a:t>
            </a:r>
          </a:p>
        </p:txBody>
      </p:sp>
      <p:sp>
        <p:nvSpPr>
          <p:cNvPr id="187" name="円形吹き出し 186"/>
          <p:cNvSpPr/>
          <p:nvPr/>
        </p:nvSpPr>
        <p:spPr>
          <a:xfrm>
            <a:off x="285362" y="5638820"/>
            <a:ext cx="801620" cy="690164"/>
          </a:xfrm>
          <a:prstGeom prst="wedgeEllipseCallout">
            <a:avLst>
              <a:gd name="adj1" fmla="val 84519"/>
              <a:gd name="adj2" fmla="val -24177"/>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8" name="テキスト ボックス 187"/>
          <p:cNvSpPr txBox="1"/>
          <p:nvPr/>
        </p:nvSpPr>
        <p:spPr>
          <a:xfrm>
            <a:off x="335155" y="5786587"/>
            <a:ext cx="763254" cy="430887"/>
          </a:xfrm>
          <a:prstGeom prst="rect">
            <a:avLst/>
          </a:prstGeom>
          <a:noFill/>
        </p:spPr>
        <p:txBody>
          <a:bodyPr wrap="square" rtlCol="0">
            <a:spAutoFit/>
          </a:bodyPr>
          <a:lstStyle/>
          <a:p>
            <a:r>
              <a:rPr kumimoji="1" lang="ja-JP" altLang="en-US" sz="1100" dirty="0"/>
              <a:t>絵や写真</a:t>
            </a:r>
            <a:endParaRPr kumimoji="1" lang="en-US" altLang="ja-JP" sz="1100" dirty="0"/>
          </a:p>
          <a:p>
            <a:r>
              <a:rPr kumimoji="1" lang="ja-JP" altLang="en-US" sz="1100" dirty="0"/>
              <a:t>の使用</a:t>
            </a:r>
          </a:p>
        </p:txBody>
      </p:sp>
      <p:sp>
        <p:nvSpPr>
          <p:cNvPr id="189" name="角丸四角形 188"/>
          <p:cNvSpPr/>
          <p:nvPr/>
        </p:nvSpPr>
        <p:spPr>
          <a:xfrm>
            <a:off x="4989468" y="3408921"/>
            <a:ext cx="4708603" cy="2739882"/>
          </a:xfrm>
          <a:prstGeom prst="roundRect">
            <a:avLst>
              <a:gd name="adj" fmla="val 6977"/>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テキスト ボックス 190"/>
          <p:cNvSpPr txBox="1"/>
          <p:nvPr/>
        </p:nvSpPr>
        <p:spPr>
          <a:xfrm>
            <a:off x="5063997" y="3520822"/>
            <a:ext cx="4561144" cy="1200329"/>
          </a:xfrm>
          <a:prstGeom prst="rect">
            <a:avLst/>
          </a:prstGeom>
          <a:noFill/>
        </p:spPr>
        <p:txBody>
          <a:bodyPr wrap="square" rtlCol="0">
            <a:spAutoFit/>
          </a:bodyPr>
          <a:lstStyle/>
          <a:p>
            <a:r>
              <a:rPr kumimoji="1" lang="ja-JP" altLang="en-US" sz="1200" b="1" dirty="0">
                <a:solidFill>
                  <a:srgbClr val="FF0000"/>
                </a:solidFill>
              </a:rPr>
              <a:t>発生した労働災害の対策</a:t>
            </a:r>
            <a:endParaRPr kumimoji="1" lang="en-US" altLang="ja-JP" sz="1200" b="1" dirty="0">
              <a:solidFill>
                <a:srgbClr val="FF0000"/>
              </a:solidFill>
            </a:endParaRPr>
          </a:p>
          <a:p>
            <a:r>
              <a:rPr kumimoji="1" lang="ja-JP" altLang="en-US" sz="1200" dirty="0"/>
              <a:t>労働災害が発生したら、発生状況の報告のみならず、同種災害の再発防止対策を検討しましょう。この際に、原因の検討に当たっては、被災者本人に原因の分析を行ってもらう、対策の検討に当たっては、事例研究を行い様々な意見を集約する等して、より有効な対策を講じましょう。</a:t>
            </a:r>
            <a:endParaRPr kumimoji="1" lang="en-US" altLang="ja-JP" sz="1200" dirty="0"/>
          </a:p>
        </p:txBody>
      </p:sp>
      <p:sp>
        <p:nvSpPr>
          <p:cNvPr id="192" name="テキスト ボックス 191"/>
          <p:cNvSpPr txBox="1"/>
          <p:nvPr/>
        </p:nvSpPr>
        <p:spPr>
          <a:xfrm>
            <a:off x="4999169" y="6214901"/>
            <a:ext cx="4906831" cy="584775"/>
          </a:xfrm>
          <a:prstGeom prst="rect">
            <a:avLst/>
          </a:prstGeom>
          <a:noFill/>
        </p:spPr>
        <p:txBody>
          <a:bodyPr wrap="square" rtlCol="0">
            <a:spAutoFit/>
          </a:bodyPr>
          <a:lstStyle/>
          <a:p>
            <a:r>
              <a:rPr kumimoji="1" lang="ja-JP" altLang="en-US" sz="1600" b="1" dirty="0">
                <a:solidFill>
                  <a:srgbClr val="FF0000"/>
                </a:solidFill>
              </a:rPr>
              <a:t>←安全作業マニュアルの作成に当たっては、</a:t>
            </a:r>
            <a:endParaRPr kumimoji="1" lang="en-US" altLang="ja-JP" sz="1600" b="1" dirty="0">
              <a:solidFill>
                <a:srgbClr val="FF0000"/>
              </a:solidFill>
            </a:endParaRPr>
          </a:p>
          <a:p>
            <a:r>
              <a:rPr kumimoji="1" lang="ja-JP" altLang="en-US" sz="1600" b="1" dirty="0">
                <a:solidFill>
                  <a:srgbClr val="FF0000"/>
                </a:solidFill>
              </a:rPr>
              <a:t>次ページ以降の様式も活用してください。</a:t>
            </a:r>
          </a:p>
        </p:txBody>
      </p:sp>
      <p:grpSp>
        <p:nvGrpSpPr>
          <p:cNvPr id="194" name="グループ化 193"/>
          <p:cNvGrpSpPr/>
          <p:nvPr/>
        </p:nvGrpSpPr>
        <p:grpSpPr>
          <a:xfrm rot="20913019">
            <a:off x="5122012" y="4984295"/>
            <a:ext cx="962409" cy="901362"/>
            <a:chOff x="1675938" y="1221488"/>
            <a:chExt cx="1474775" cy="1513504"/>
          </a:xfrm>
        </p:grpSpPr>
        <p:sp>
          <p:nvSpPr>
            <p:cNvPr id="196" name="楕円 195"/>
            <p:cNvSpPr/>
            <p:nvPr/>
          </p:nvSpPr>
          <p:spPr>
            <a:xfrm>
              <a:off x="1922661" y="1221488"/>
              <a:ext cx="417443" cy="3776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7" name="角丸四角形 196"/>
            <p:cNvSpPr/>
            <p:nvPr/>
          </p:nvSpPr>
          <p:spPr>
            <a:xfrm rot="19577722">
              <a:off x="2075745" y="1558344"/>
              <a:ext cx="309093" cy="553792"/>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8" name="角丸四角形 197"/>
            <p:cNvSpPr/>
            <p:nvPr/>
          </p:nvSpPr>
          <p:spPr>
            <a:xfrm rot="18672593">
              <a:off x="2287567" y="1979485"/>
              <a:ext cx="309093" cy="240033"/>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9" name="フローチャート: 端子 198"/>
            <p:cNvSpPr/>
            <p:nvPr/>
          </p:nvSpPr>
          <p:spPr>
            <a:xfrm rot="21001884">
              <a:off x="2453947" y="1948378"/>
              <a:ext cx="411819" cy="172634"/>
            </a:xfrm>
            <a:prstGeom prst="flowChartTermina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0" name="フローチャート: 端子 199"/>
            <p:cNvSpPr/>
            <p:nvPr/>
          </p:nvSpPr>
          <p:spPr>
            <a:xfrm rot="2567322">
              <a:off x="2725300" y="2043567"/>
              <a:ext cx="425413" cy="163392"/>
            </a:xfrm>
            <a:prstGeom prst="flowChartTermina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1" name="フローチャート: 端子 200"/>
            <p:cNvSpPr/>
            <p:nvPr/>
          </p:nvSpPr>
          <p:spPr>
            <a:xfrm rot="3336697">
              <a:off x="2359349" y="2252551"/>
              <a:ext cx="411819" cy="172634"/>
            </a:xfrm>
            <a:prstGeom prst="flowChartTermina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2" name="フローチャート: 端子 201"/>
            <p:cNvSpPr/>
            <p:nvPr/>
          </p:nvSpPr>
          <p:spPr>
            <a:xfrm rot="6238809">
              <a:off x="2395690" y="2442766"/>
              <a:ext cx="411819" cy="172634"/>
            </a:xfrm>
            <a:prstGeom prst="flowChartTermina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3" name="フローチャート: 端子 202"/>
            <p:cNvSpPr/>
            <p:nvPr/>
          </p:nvSpPr>
          <p:spPr>
            <a:xfrm rot="963763">
              <a:off x="1735363" y="1643887"/>
              <a:ext cx="425413" cy="163392"/>
            </a:xfrm>
            <a:prstGeom prst="flowChartTermina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4" name="フローチャート: 端子 203"/>
            <p:cNvSpPr/>
            <p:nvPr/>
          </p:nvSpPr>
          <p:spPr>
            <a:xfrm rot="3446847">
              <a:off x="1544927" y="1497219"/>
              <a:ext cx="425413" cy="163392"/>
            </a:xfrm>
            <a:prstGeom prst="flowChartTermina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207" name="直線コネクタ 206"/>
          <p:cNvCxnSpPr/>
          <p:nvPr/>
        </p:nvCxnSpPr>
        <p:spPr>
          <a:xfrm flipV="1">
            <a:off x="5275586" y="5890744"/>
            <a:ext cx="962185" cy="421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09" name="爆発 2 208"/>
          <p:cNvSpPr/>
          <p:nvPr/>
        </p:nvSpPr>
        <p:spPr>
          <a:xfrm>
            <a:off x="5109855" y="5666483"/>
            <a:ext cx="245894" cy="172294"/>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0" name="円形吹き出し 209"/>
          <p:cNvSpPr/>
          <p:nvPr/>
        </p:nvSpPr>
        <p:spPr>
          <a:xfrm>
            <a:off x="5841854" y="4749327"/>
            <a:ext cx="641975" cy="586757"/>
          </a:xfrm>
          <a:prstGeom prst="wedgeEllipseCallout">
            <a:avLst>
              <a:gd name="adj1" fmla="val -96467"/>
              <a:gd name="adj2" fmla="val 23200"/>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1" name="テキスト ボックス 210"/>
          <p:cNvSpPr txBox="1"/>
          <p:nvPr/>
        </p:nvSpPr>
        <p:spPr>
          <a:xfrm>
            <a:off x="5808772" y="4857360"/>
            <a:ext cx="763254" cy="430887"/>
          </a:xfrm>
          <a:prstGeom prst="rect">
            <a:avLst/>
          </a:prstGeom>
          <a:noFill/>
        </p:spPr>
        <p:txBody>
          <a:bodyPr wrap="square" rtlCol="0">
            <a:spAutoFit/>
          </a:bodyPr>
          <a:lstStyle/>
          <a:p>
            <a:r>
              <a:rPr kumimoji="1" lang="ja-JP" altLang="en-US" sz="1100" dirty="0">
                <a:solidFill>
                  <a:srgbClr val="FF0000"/>
                </a:solidFill>
              </a:rPr>
              <a:t>転倒災害発生</a:t>
            </a:r>
            <a:r>
              <a:rPr kumimoji="1" lang="en-US" altLang="ja-JP" sz="1100" dirty="0">
                <a:solidFill>
                  <a:srgbClr val="FF0000"/>
                </a:solidFill>
              </a:rPr>
              <a:t>!!</a:t>
            </a:r>
          </a:p>
        </p:txBody>
      </p:sp>
      <p:grpSp>
        <p:nvGrpSpPr>
          <p:cNvPr id="5" name="グループ化 4"/>
          <p:cNvGrpSpPr/>
          <p:nvPr/>
        </p:nvGrpSpPr>
        <p:grpSpPr>
          <a:xfrm>
            <a:off x="6707194" y="4800083"/>
            <a:ext cx="510471" cy="588020"/>
            <a:chOff x="6707194" y="4800083"/>
            <a:chExt cx="510471" cy="588020"/>
          </a:xfrm>
        </p:grpSpPr>
        <p:sp>
          <p:nvSpPr>
            <p:cNvPr id="213" name="楕円 212"/>
            <p:cNvSpPr/>
            <p:nvPr/>
          </p:nvSpPr>
          <p:spPr>
            <a:xfrm rot="262408">
              <a:off x="6877851" y="4800083"/>
              <a:ext cx="272016" cy="21469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4" name="角丸四角形 213"/>
            <p:cNvSpPr/>
            <p:nvPr/>
          </p:nvSpPr>
          <p:spPr>
            <a:xfrm rot="473608">
              <a:off x="6880914" y="4994704"/>
              <a:ext cx="201413" cy="31480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5" name="角丸四角形 214"/>
            <p:cNvSpPr/>
            <p:nvPr/>
          </p:nvSpPr>
          <p:spPr>
            <a:xfrm rot="21295093">
              <a:off x="6871128" y="5251656"/>
              <a:ext cx="201413" cy="13644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7" name="フローチャート: 端子 216"/>
            <p:cNvSpPr/>
            <p:nvPr/>
          </p:nvSpPr>
          <p:spPr>
            <a:xfrm rot="2565680">
              <a:off x="6975839" y="5056445"/>
              <a:ext cx="241826" cy="106470"/>
            </a:xfrm>
            <a:prstGeom prst="flowChartTerminator">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9" name="フローチャート: 端子 218"/>
            <p:cNvSpPr/>
            <p:nvPr/>
          </p:nvSpPr>
          <p:spPr>
            <a:xfrm rot="10983082">
              <a:off x="6939580" y="5111307"/>
              <a:ext cx="234098" cy="112493"/>
            </a:xfrm>
            <a:prstGeom prst="flowChartTerminator">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0" name="フローチャート: 端子 219"/>
            <p:cNvSpPr/>
            <p:nvPr/>
          </p:nvSpPr>
          <p:spPr>
            <a:xfrm rot="19525544">
              <a:off x="6707194" y="5067524"/>
              <a:ext cx="277210" cy="92880"/>
            </a:xfrm>
            <a:prstGeom prst="flowChartTerminator">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1" name="フローチャート: 端子 220"/>
            <p:cNvSpPr/>
            <p:nvPr/>
          </p:nvSpPr>
          <p:spPr>
            <a:xfrm rot="329736">
              <a:off x="6748273" y="5120232"/>
              <a:ext cx="277210" cy="92880"/>
            </a:xfrm>
            <a:prstGeom prst="flowChartTerminator">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22" name="テキスト ボックス 221"/>
          <p:cNvSpPr txBox="1"/>
          <p:nvPr/>
        </p:nvSpPr>
        <p:spPr>
          <a:xfrm rot="753604">
            <a:off x="6815306" y="4594363"/>
            <a:ext cx="482646" cy="261610"/>
          </a:xfrm>
          <a:prstGeom prst="rect">
            <a:avLst/>
          </a:prstGeom>
          <a:noFill/>
        </p:spPr>
        <p:txBody>
          <a:bodyPr wrap="square" rtlCol="0">
            <a:spAutoFit/>
          </a:bodyPr>
          <a:lstStyle/>
          <a:p>
            <a:pPr algn="ctr"/>
            <a:r>
              <a:rPr kumimoji="1" lang="ja-JP" altLang="en-US" sz="1100" b="1" dirty="0"/>
              <a:t>？</a:t>
            </a:r>
            <a:endParaRPr kumimoji="1" lang="en-US" altLang="ja-JP" sz="1100" b="1" dirty="0"/>
          </a:p>
        </p:txBody>
      </p:sp>
      <p:sp>
        <p:nvSpPr>
          <p:cNvPr id="223" name="雲形吹き出し 222"/>
          <p:cNvSpPr/>
          <p:nvPr/>
        </p:nvSpPr>
        <p:spPr>
          <a:xfrm>
            <a:off x="7349204" y="4689864"/>
            <a:ext cx="1259209" cy="430916"/>
          </a:xfrm>
          <a:prstGeom prst="cloudCallout">
            <a:avLst>
              <a:gd name="adj1" fmla="val -61570"/>
              <a:gd name="adj2" fmla="val 16352"/>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4" name="テキスト ボックス 223"/>
          <p:cNvSpPr txBox="1"/>
          <p:nvPr/>
        </p:nvSpPr>
        <p:spPr>
          <a:xfrm>
            <a:off x="7512169" y="4763462"/>
            <a:ext cx="1185159" cy="261610"/>
          </a:xfrm>
          <a:prstGeom prst="rect">
            <a:avLst/>
          </a:prstGeom>
          <a:noFill/>
        </p:spPr>
        <p:txBody>
          <a:bodyPr wrap="square" rtlCol="0">
            <a:spAutoFit/>
          </a:bodyPr>
          <a:lstStyle/>
          <a:p>
            <a:r>
              <a:rPr kumimoji="1" lang="ja-JP" altLang="en-US" sz="1050" dirty="0"/>
              <a:t>なぜ起こった？</a:t>
            </a:r>
          </a:p>
        </p:txBody>
      </p:sp>
      <p:sp>
        <p:nvSpPr>
          <p:cNvPr id="225" name="右矢印 224"/>
          <p:cNvSpPr/>
          <p:nvPr/>
        </p:nvSpPr>
        <p:spPr>
          <a:xfrm>
            <a:off x="6344436" y="5351252"/>
            <a:ext cx="2352892" cy="152112"/>
          </a:xfrm>
          <a:prstGeom prst="rightArrow">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28" name="グループ化 227"/>
          <p:cNvGrpSpPr/>
          <p:nvPr/>
        </p:nvGrpSpPr>
        <p:grpSpPr>
          <a:xfrm>
            <a:off x="7007389" y="5646681"/>
            <a:ext cx="193454" cy="260895"/>
            <a:chOff x="6782492" y="5646681"/>
            <a:chExt cx="193454" cy="260895"/>
          </a:xfrm>
        </p:grpSpPr>
        <p:sp>
          <p:nvSpPr>
            <p:cNvPr id="226" name="楕円 225"/>
            <p:cNvSpPr/>
            <p:nvPr/>
          </p:nvSpPr>
          <p:spPr>
            <a:xfrm>
              <a:off x="6792635" y="5646681"/>
              <a:ext cx="179199" cy="16300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7" name="二等辺三角形 226"/>
            <p:cNvSpPr/>
            <p:nvPr/>
          </p:nvSpPr>
          <p:spPr>
            <a:xfrm>
              <a:off x="6782492" y="5750675"/>
              <a:ext cx="193454" cy="156901"/>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29" name="グループ化 228"/>
          <p:cNvGrpSpPr/>
          <p:nvPr/>
        </p:nvGrpSpPr>
        <p:grpSpPr>
          <a:xfrm>
            <a:off x="7189610" y="5509448"/>
            <a:ext cx="193454" cy="260895"/>
            <a:chOff x="6782492" y="5646681"/>
            <a:chExt cx="193454" cy="260895"/>
          </a:xfrm>
        </p:grpSpPr>
        <p:sp>
          <p:nvSpPr>
            <p:cNvPr id="230" name="楕円 229"/>
            <p:cNvSpPr/>
            <p:nvPr/>
          </p:nvSpPr>
          <p:spPr>
            <a:xfrm>
              <a:off x="6792635" y="5646681"/>
              <a:ext cx="179199" cy="16300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1" name="二等辺三角形 230"/>
            <p:cNvSpPr/>
            <p:nvPr/>
          </p:nvSpPr>
          <p:spPr>
            <a:xfrm>
              <a:off x="6782492" y="5750675"/>
              <a:ext cx="193454" cy="156901"/>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32" name="グループ化 231"/>
          <p:cNvGrpSpPr/>
          <p:nvPr/>
        </p:nvGrpSpPr>
        <p:grpSpPr>
          <a:xfrm>
            <a:off x="7189610" y="5817179"/>
            <a:ext cx="193454" cy="260895"/>
            <a:chOff x="6782492" y="5646681"/>
            <a:chExt cx="193454" cy="260895"/>
          </a:xfrm>
        </p:grpSpPr>
        <p:sp>
          <p:nvSpPr>
            <p:cNvPr id="233" name="楕円 232"/>
            <p:cNvSpPr/>
            <p:nvPr/>
          </p:nvSpPr>
          <p:spPr>
            <a:xfrm>
              <a:off x="6792635" y="5646681"/>
              <a:ext cx="179199" cy="16300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4" name="二等辺三角形 233"/>
            <p:cNvSpPr/>
            <p:nvPr/>
          </p:nvSpPr>
          <p:spPr>
            <a:xfrm>
              <a:off x="6782492" y="5750675"/>
              <a:ext cx="193454" cy="156901"/>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35" name="グループ化 234"/>
          <p:cNvGrpSpPr/>
          <p:nvPr/>
        </p:nvGrpSpPr>
        <p:grpSpPr>
          <a:xfrm>
            <a:off x="7401835" y="5646681"/>
            <a:ext cx="193454" cy="260895"/>
            <a:chOff x="6782492" y="5646681"/>
            <a:chExt cx="193454" cy="260895"/>
          </a:xfrm>
        </p:grpSpPr>
        <p:sp>
          <p:nvSpPr>
            <p:cNvPr id="236" name="楕円 235"/>
            <p:cNvSpPr/>
            <p:nvPr/>
          </p:nvSpPr>
          <p:spPr>
            <a:xfrm>
              <a:off x="6792635" y="5646681"/>
              <a:ext cx="179199" cy="16300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7" name="二等辺三角形 236"/>
            <p:cNvSpPr/>
            <p:nvPr/>
          </p:nvSpPr>
          <p:spPr>
            <a:xfrm>
              <a:off x="6782492" y="5750675"/>
              <a:ext cx="193454" cy="156901"/>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38" name="円形吹き出し 237"/>
          <p:cNvSpPr/>
          <p:nvPr/>
        </p:nvSpPr>
        <p:spPr>
          <a:xfrm>
            <a:off x="7640202" y="5546235"/>
            <a:ext cx="563880" cy="280766"/>
          </a:xfrm>
          <a:prstGeom prst="wedgeEllipseCallout">
            <a:avLst>
              <a:gd name="adj1" fmla="val -54617"/>
              <a:gd name="adj2" fmla="val 54358"/>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9" name="円形吹き出し 238"/>
          <p:cNvSpPr/>
          <p:nvPr/>
        </p:nvSpPr>
        <p:spPr>
          <a:xfrm>
            <a:off x="6413312" y="5797475"/>
            <a:ext cx="563880" cy="280766"/>
          </a:xfrm>
          <a:prstGeom prst="wedgeEllipseCallout">
            <a:avLst>
              <a:gd name="adj1" fmla="val 62951"/>
              <a:gd name="adj2" fmla="val 822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40" name="グループ化 239"/>
          <p:cNvGrpSpPr/>
          <p:nvPr/>
        </p:nvGrpSpPr>
        <p:grpSpPr>
          <a:xfrm>
            <a:off x="8799103" y="5162450"/>
            <a:ext cx="688939" cy="785588"/>
            <a:chOff x="1820861" y="3011058"/>
            <a:chExt cx="1003811" cy="1080882"/>
          </a:xfrm>
        </p:grpSpPr>
        <p:sp>
          <p:nvSpPr>
            <p:cNvPr id="241" name="メモ 240"/>
            <p:cNvSpPr/>
            <p:nvPr/>
          </p:nvSpPr>
          <p:spPr>
            <a:xfrm>
              <a:off x="1820861" y="3011058"/>
              <a:ext cx="1003811" cy="1080882"/>
            </a:xfrm>
            <a:prstGeom prst="foldedCorner">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2" name="正方形/長方形 241"/>
            <p:cNvSpPr/>
            <p:nvPr/>
          </p:nvSpPr>
          <p:spPr>
            <a:xfrm>
              <a:off x="1945771" y="3139463"/>
              <a:ext cx="568939" cy="451177"/>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3" name="正方形/長方形 242"/>
            <p:cNvSpPr/>
            <p:nvPr/>
          </p:nvSpPr>
          <p:spPr>
            <a:xfrm>
              <a:off x="1952728" y="3628229"/>
              <a:ext cx="678190" cy="360361"/>
            </a:xfrm>
            <a:prstGeom prst="rect">
              <a:avLst/>
            </a:prstGeom>
            <a:pattFill prst="dashHorz">
              <a:fgClr>
                <a:schemeClr val="bg1"/>
              </a:fgClr>
              <a:bgClr>
                <a:schemeClr val="tx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44" name="グループ化 243"/>
            <p:cNvGrpSpPr/>
            <p:nvPr/>
          </p:nvGrpSpPr>
          <p:grpSpPr>
            <a:xfrm rot="20676545">
              <a:off x="2037866" y="3158226"/>
              <a:ext cx="312921" cy="415632"/>
              <a:chOff x="362587" y="3064625"/>
              <a:chExt cx="464816" cy="583450"/>
            </a:xfrm>
            <a:solidFill>
              <a:schemeClr val="bg1">
                <a:lumMod val="75000"/>
              </a:schemeClr>
            </a:solidFill>
          </p:grpSpPr>
          <p:sp>
            <p:nvSpPr>
              <p:cNvPr id="245" name="フローチャート: 端子 244"/>
              <p:cNvSpPr/>
              <p:nvPr/>
            </p:nvSpPr>
            <p:spPr>
              <a:xfrm rot="2528800">
                <a:off x="362587" y="3275560"/>
                <a:ext cx="206976" cy="79532"/>
              </a:xfrm>
              <a:prstGeom prst="flowChartTerminator">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6" name="フローチャート: 端子 245"/>
              <p:cNvSpPr/>
              <p:nvPr/>
            </p:nvSpPr>
            <p:spPr>
              <a:xfrm rot="5229305">
                <a:off x="382049" y="3189104"/>
                <a:ext cx="325246" cy="76287"/>
              </a:xfrm>
              <a:prstGeom prst="flowChartTerminator">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7" name="フローチャート: 端子 246"/>
              <p:cNvSpPr/>
              <p:nvPr/>
            </p:nvSpPr>
            <p:spPr>
              <a:xfrm rot="5759443">
                <a:off x="467711" y="3196615"/>
                <a:ext cx="325246" cy="76287"/>
              </a:xfrm>
              <a:prstGeom prst="flowChartTerminator">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8" name="フローチャート: 端子 247"/>
              <p:cNvSpPr/>
              <p:nvPr/>
            </p:nvSpPr>
            <p:spPr>
              <a:xfrm rot="6189742">
                <a:off x="586750" y="3246825"/>
                <a:ext cx="256767" cy="77641"/>
              </a:xfrm>
              <a:prstGeom prst="flowChartTerminator">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9" name="フローチャート: 端子 248"/>
              <p:cNvSpPr/>
              <p:nvPr/>
            </p:nvSpPr>
            <p:spPr>
              <a:xfrm rot="6876389">
                <a:off x="688074" y="3294555"/>
                <a:ext cx="203033" cy="75624"/>
              </a:xfrm>
              <a:prstGeom prst="flowChartTerminator">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0" name="フローチャート: 論理積ゲート 249"/>
              <p:cNvSpPr/>
              <p:nvPr/>
            </p:nvSpPr>
            <p:spPr>
              <a:xfrm rot="5400000">
                <a:off x="533673" y="3311324"/>
                <a:ext cx="229322" cy="339406"/>
              </a:xfrm>
              <a:prstGeom prst="flowChartDelay">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1" name="フローチャート: 論理積ゲート 250"/>
              <p:cNvSpPr/>
              <p:nvPr/>
            </p:nvSpPr>
            <p:spPr>
              <a:xfrm rot="16200000">
                <a:off x="562898" y="3394848"/>
                <a:ext cx="167048" cy="339406"/>
              </a:xfrm>
              <a:prstGeom prst="flowChartDelay">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252" name="テキスト ボックス 251"/>
          <p:cNvSpPr txBox="1"/>
          <p:nvPr/>
        </p:nvSpPr>
        <p:spPr>
          <a:xfrm>
            <a:off x="8104748" y="4948133"/>
            <a:ext cx="2050163" cy="261610"/>
          </a:xfrm>
          <a:prstGeom prst="rect">
            <a:avLst/>
          </a:prstGeom>
          <a:noFill/>
        </p:spPr>
        <p:txBody>
          <a:bodyPr wrap="square" rtlCol="0">
            <a:spAutoFit/>
          </a:bodyPr>
          <a:lstStyle/>
          <a:p>
            <a:pPr algn="ctr"/>
            <a:r>
              <a:rPr kumimoji="1" lang="ja-JP" altLang="en-US" sz="1100" b="1" dirty="0">
                <a:solidFill>
                  <a:srgbClr val="FF0000"/>
                </a:solidFill>
              </a:rPr>
              <a:t>再発防止対策</a:t>
            </a:r>
          </a:p>
        </p:txBody>
      </p:sp>
      <p:sp>
        <p:nvSpPr>
          <p:cNvPr id="4" name="スライド番号プレースホルダー 3"/>
          <p:cNvSpPr>
            <a:spLocks noGrp="1"/>
          </p:cNvSpPr>
          <p:nvPr>
            <p:ph type="sldNum" sz="quarter" idx="12"/>
          </p:nvPr>
        </p:nvSpPr>
        <p:spPr>
          <a:xfrm>
            <a:off x="7493988" y="6371965"/>
            <a:ext cx="2228850" cy="365125"/>
          </a:xfrm>
        </p:spPr>
        <p:txBody>
          <a:bodyPr/>
          <a:lstStyle/>
          <a:p>
            <a:fld id="{69D659BF-6FF2-4C15-B861-6ACD8AC79E72}" type="slidenum">
              <a:rPr kumimoji="1" lang="ja-JP" altLang="en-US" sz="1800" b="1" smtClean="0">
                <a:solidFill>
                  <a:schemeClr val="tx1"/>
                </a:solidFill>
              </a:rPr>
              <a:t>6</a:t>
            </a:fld>
            <a:endParaRPr kumimoji="1" lang="ja-JP" altLang="en-US" sz="1800" b="1" dirty="0">
              <a:solidFill>
                <a:schemeClr val="tx1"/>
              </a:solidFill>
            </a:endParaRPr>
          </a:p>
        </p:txBody>
      </p:sp>
    </p:spTree>
    <p:extLst>
      <p:ext uri="{BB962C8B-B14F-4D97-AF65-F5344CB8AC3E}">
        <p14:creationId xmlns:p14="http://schemas.microsoft.com/office/powerpoint/2010/main" val="2228774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948291" y="1506576"/>
            <a:ext cx="5290326" cy="5312228"/>
          </a:xfrm>
          <a:prstGeom prst="rect">
            <a:avLst/>
          </a:prstGeom>
          <a:solidFill>
            <a:schemeClr val="bg1">
              <a:lumMod val="9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4106412" y="2584037"/>
            <a:ext cx="2873808" cy="2195408"/>
          </a:xfrm>
          <a:prstGeom prst="rect">
            <a:avLst/>
          </a:prstGeom>
          <a:solidFill>
            <a:schemeClr val="accent2">
              <a:lumMod val="20000"/>
              <a:lumOff val="80000"/>
            </a:schemeClr>
          </a:solid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3155196" y="1687321"/>
            <a:ext cx="2142017" cy="883183"/>
          </a:xfrm>
          <a:prstGeom prst="rect">
            <a:avLst/>
          </a:prstGeom>
          <a:solidFill>
            <a:schemeClr val="bg1"/>
          </a:solid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3155196" y="2584576"/>
            <a:ext cx="951216" cy="2194869"/>
          </a:xfrm>
          <a:prstGeom prst="rect">
            <a:avLst/>
          </a:prstGeom>
          <a:solidFill>
            <a:schemeClr val="bg1"/>
          </a:solid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5316834" y="1684819"/>
            <a:ext cx="1664623" cy="883183"/>
          </a:xfrm>
          <a:prstGeom prst="rect">
            <a:avLst/>
          </a:prstGeom>
          <a:solidFill>
            <a:schemeClr val="bg1"/>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4742126" y="4808444"/>
            <a:ext cx="1336362" cy="386368"/>
          </a:xfrm>
          <a:prstGeom prst="rect">
            <a:avLst/>
          </a:prstGeom>
          <a:solidFill>
            <a:schemeClr val="bg1">
              <a:lumMod val="7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3" name="グループ化 12"/>
          <p:cNvGrpSpPr/>
          <p:nvPr/>
        </p:nvGrpSpPr>
        <p:grpSpPr>
          <a:xfrm>
            <a:off x="6022338" y="2486187"/>
            <a:ext cx="327436" cy="181914"/>
            <a:chOff x="7469746" y="2446986"/>
            <a:chExt cx="327436" cy="181914"/>
          </a:xfrm>
          <a:solidFill>
            <a:schemeClr val="bg1"/>
          </a:solidFill>
        </p:grpSpPr>
        <p:sp>
          <p:nvSpPr>
            <p:cNvPr id="11" name="フローチャート: 論理積ゲート 10"/>
            <p:cNvSpPr/>
            <p:nvPr/>
          </p:nvSpPr>
          <p:spPr>
            <a:xfrm>
              <a:off x="7469746" y="2446986"/>
              <a:ext cx="163718" cy="181914"/>
            </a:xfrm>
            <a:prstGeom prst="flowChartDelay">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フローチャート: 論理積ゲート 11"/>
            <p:cNvSpPr/>
            <p:nvPr/>
          </p:nvSpPr>
          <p:spPr>
            <a:xfrm rot="10800000">
              <a:off x="7633464" y="2446986"/>
              <a:ext cx="163718" cy="181914"/>
            </a:xfrm>
            <a:prstGeom prst="flowChartDelay">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4" name="グループ化 13"/>
          <p:cNvGrpSpPr/>
          <p:nvPr/>
        </p:nvGrpSpPr>
        <p:grpSpPr>
          <a:xfrm>
            <a:off x="4382885" y="2493618"/>
            <a:ext cx="327436" cy="181914"/>
            <a:chOff x="7469746" y="2446986"/>
            <a:chExt cx="327436" cy="181914"/>
          </a:xfrm>
          <a:solidFill>
            <a:schemeClr val="bg1"/>
          </a:solidFill>
        </p:grpSpPr>
        <p:sp>
          <p:nvSpPr>
            <p:cNvPr id="15" name="フローチャート: 論理積ゲート 14"/>
            <p:cNvSpPr/>
            <p:nvPr/>
          </p:nvSpPr>
          <p:spPr>
            <a:xfrm>
              <a:off x="7469746" y="2446986"/>
              <a:ext cx="163718" cy="181914"/>
            </a:xfrm>
            <a:prstGeom prst="flowChartDelay">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フローチャート: 論理積ゲート 15"/>
            <p:cNvSpPr/>
            <p:nvPr/>
          </p:nvSpPr>
          <p:spPr>
            <a:xfrm rot="10800000">
              <a:off x="7633464" y="2446986"/>
              <a:ext cx="163718" cy="181914"/>
            </a:xfrm>
            <a:prstGeom prst="flowChartDelay">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7" name="グループ化 16"/>
          <p:cNvGrpSpPr/>
          <p:nvPr/>
        </p:nvGrpSpPr>
        <p:grpSpPr>
          <a:xfrm>
            <a:off x="3406855" y="2493618"/>
            <a:ext cx="327436" cy="181914"/>
            <a:chOff x="7469746" y="2446986"/>
            <a:chExt cx="327436" cy="181914"/>
          </a:xfrm>
          <a:solidFill>
            <a:schemeClr val="bg1"/>
          </a:solidFill>
        </p:grpSpPr>
        <p:sp>
          <p:nvSpPr>
            <p:cNvPr id="18" name="フローチャート: 論理積ゲート 17"/>
            <p:cNvSpPr/>
            <p:nvPr/>
          </p:nvSpPr>
          <p:spPr>
            <a:xfrm>
              <a:off x="7469746" y="2446986"/>
              <a:ext cx="163718" cy="181914"/>
            </a:xfrm>
            <a:prstGeom prst="flowChartDelay">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フローチャート: 論理積ゲート 18"/>
            <p:cNvSpPr/>
            <p:nvPr/>
          </p:nvSpPr>
          <p:spPr>
            <a:xfrm rot="10800000">
              <a:off x="7633464" y="2446986"/>
              <a:ext cx="163718" cy="181914"/>
            </a:xfrm>
            <a:prstGeom prst="flowChartDelay">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0" name="グループ化 19"/>
          <p:cNvGrpSpPr/>
          <p:nvPr/>
        </p:nvGrpSpPr>
        <p:grpSpPr>
          <a:xfrm rot="16200000">
            <a:off x="3932336" y="3472413"/>
            <a:ext cx="327436" cy="181914"/>
            <a:chOff x="7469746" y="2446986"/>
            <a:chExt cx="327436" cy="181914"/>
          </a:xfrm>
          <a:solidFill>
            <a:schemeClr val="bg1"/>
          </a:solidFill>
        </p:grpSpPr>
        <p:sp>
          <p:nvSpPr>
            <p:cNvPr id="21" name="フローチャート: 論理積ゲート 20"/>
            <p:cNvSpPr/>
            <p:nvPr/>
          </p:nvSpPr>
          <p:spPr>
            <a:xfrm>
              <a:off x="7469746" y="2446986"/>
              <a:ext cx="163718" cy="181914"/>
            </a:xfrm>
            <a:prstGeom prst="flowChartDelay">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フローチャート: 論理積ゲート 21"/>
            <p:cNvSpPr/>
            <p:nvPr/>
          </p:nvSpPr>
          <p:spPr>
            <a:xfrm rot="10800000">
              <a:off x="7633464" y="2446986"/>
              <a:ext cx="163718" cy="181914"/>
            </a:xfrm>
            <a:prstGeom prst="flowChartDelay">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3" name="グループ化 22"/>
          <p:cNvGrpSpPr/>
          <p:nvPr/>
        </p:nvGrpSpPr>
        <p:grpSpPr>
          <a:xfrm>
            <a:off x="5287428" y="4684895"/>
            <a:ext cx="327436" cy="181914"/>
            <a:chOff x="7469746" y="2446986"/>
            <a:chExt cx="327436" cy="181914"/>
          </a:xfrm>
          <a:solidFill>
            <a:schemeClr val="bg1"/>
          </a:solidFill>
        </p:grpSpPr>
        <p:sp>
          <p:nvSpPr>
            <p:cNvPr id="24" name="フローチャート: 論理積ゲート 23"/>
            <p:cNvSpPr/>
            <p:nvPr/>
          </p:nvSpPr>
          <p:spPr>
            <a:xfrm>
              <a:off x="7469746" y="2446986"/>
              <a:ext cx="163718" cy="181914"/>
            </a:xfrm>
            <a:prstGeom prst="flowChartDelay">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フローチャート: 論理積ゲート 24"/>
            <p:cNvSpPr/>
            <p:nvPr/>
          </p:nvSpPr>
          <p:spPr>
            <a:xfrm rot="10800000">
              <a:off x="7633464" y="2446986"/>
              <a:ext cx="163718" cy="181914"/>
            </a:xfrm>
            <a:prstGeom prst="flowChartDelay">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0" name="グループ化 29"/>
          <p:cNvGrpSpPr/>
          <p:nvPr/>
        </p:nvGrpSpPr>
        <p:grpSpPr>
          <a:xfrm>
            <a:off x="4159747" y="5541009"/>
            <a:ext cx="420514" cy="867204"/>
            <a:chOff x="2838329" y="4888599"/>
            <a:chExt cx="420514" cy="867204"/>
          </a:xfrm>
        </p:grpSpPr>
        <p:sp>
          <p:nvSpPr>
            <p:cNvPr id="26" name="正方形/長方形 25"/>
            <p:cNvSpPr/>
            <p:nvPr/>
          </p:nvSpPr>
          <p:spPr>
            <a:xfrm>
              <a:off x="2838330" y="4888599"/>
              <a:ext cx="420513" cy="216801"/>
            </a:xfrm>
            <a:prstGeom prst="rect">
              <a:avLst/>
            </a:prstGeom>
            <a:no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2838330" y="5105400"/>
              <a:ext cx="420513" cy="216801"/>
            </a:xfrm>
            <a:prstGeom prst="rect">
              <a:avLst/>
            </a:prstGeom>
            <a:no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2838330" y="5322201"/>
              <a:ext cx="420513" cy="216801"/>
            </a:xfrm>
            <a:prstGeom prst="rect">
              <a:avLst/>
            </a:prstGeom>
            <a:no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2838329" y="5539002"/>
              <a:ext cx="420513" cy="216801"/>
            </a:xfrm>
            <a:prstGeom prst="rect">
              <a:avLst/>
            </a:prstGeom>
            <a:no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1" name="グループ化 30"/>
          <p:cNvGrpSpPr/>
          <p:nvPr/>
        </p:nvGrpSpPr>
        <p:grpSpPr>
          <a:xfrm>
            <a:off x="4587291" y="5541009"/>
            <a:ext cx="420514" cy="867204"/>
            <a:chOff x="2838329" y="4888599"/>
            <a:chExt cx="420514" cy="867204"/>
          </a:xfrm>
        </p:grpSpPr>
        <p:sp>
          <p:nvSpPr>
            <p:cNvPr id="32" name="正方形/長方形 31"/>
            <p:cNvSpPr/>
            <p:nvPr/>
          </p:nvSpPr>
          <p:spPr>
            <a:xfrm>
              <a:off x="2838330" y="4888599"/>
              <a:ext cx="420513" cy="216801"/>
            </a:xfrm>
            <a:prstGeom prst="rect">
              <a:avLst/>
            </a:prstGeom>
            <a:no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2838330" y="5105400"/>
              <a:ext cx="420513" cy="216801"/>
            </a:xfrm>
            <a:prstGeom prst="rect">
              <a:avLst/>
            </a:prstGeom>
            <a:no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2838330" y="5322201"/>
              <a:ext cx="420513" cy="216801"/>
            </a:xfrm>
            <a:prstGeom prst="rect">
              <a:avLst/>
            </a:prstGeom>
            <a:no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2838329" y="5539002"/>
              <a:ext cx="420513" cy="216801"/>
            </a:xfrm>
            <a:prstGeom prst="rect">
              <a:avLst/>
            </a:prstGeom>
            <a:no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6" name="グループ化 35"/>
          <p:cNvGrpSpPr/>
          <p:nvPr/>
        </p:nvGrpSpPr>
        <p:grpSpPr>
          <a:xfrm>
            <a:off x="5893158" y="5541009"/>
            <a:ext cx="420514" cy="867204"/>
            <a:chOff x="2838329" y="4888599"/>
            <a:chExt cx="420514" cy="867204"/>
          </a:xfrm>
        </p:grpSpPr>
        <p:sp>
          <p:nvSpPr>
            <p:cNvPr id="37" name="正方形/長方形 36"/>
            <p:cNvSpPr/>
            <p:nvPr/>
          </p:nvSpPr>
          <p:spPr>
            <a:xfrm>
              <a:off x="2838330" y="4888599"/>
              <a:ext cx="420513" cy="216801"/>
            </a:xfrm>
            <a:prstGeom prst="rect">
              <a:avLst/>
            </a:prstGeom>
            <a:no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2838330" y="5105400"/>
              <a:ext cx="420513" cy="216801"/>
            </a:xfrm>
            <a:prstGeom prst="rect">
              <a:avLst/>
            </a:prstGeom>
            <a:no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2838330" y="5322201"/>
              <a:ext cx="420513" cy="216801"/>
            </a:xfrm>
            <a:prstGeom prst="rect">
              <a:avLst/>
            </a:prstGeom>
            <a:no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2838329" y="5539002"/>
              <a:ext cx="420513" cy="216801"/>
            </a:xfrm>
            <a:prstGeom prst="rect">
              <a:avLst/>
            </a:prstGeom>
            <a:no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1" name="グループ化 40"/>
          <p:cNvGrpSpPr/>
          <p:nvPr/>
        </p:nvGrpSpPr>
        <p:grpSpPr>
          <a:xfrm>
            <a:off x="6320703" y="5541009"/>
            <a:ext cx="420514" cy="867204"/>
            <a:chOff x="2838329" y="4888599"/>
            <a:chExt cx="420514" cy="867204"/>
          </a:xfrm>
        </p:grpSpPr>
        <p:sp>
          <p:nvSpPr>
            <p:cNvPr id="42" name="正方形/長方形 41"/>
            <p:cNvSpPr/>
            <p:nvPr/>
          </p:nvSpPr>
          <p:spPr>
            <a:xfrm>
              <a:off x="2838330" y="4888599"/>
              <a:ext cx="420513" cy="216801"/>
            </a:xfrm>
            <a:prstGeom prst="rect">
              <a:avLst/>
            </a:prstGeom>
            <a:no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2838330" y="5105400"/>
              <a:ext cx="420513" cy="216801"/>
            </a:xfrm>
            <a:prstGeom prst="rect">
              <a:avLst/>
            </a:prstGeom>
            <a:no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2838330" y="5322201"/>
              <a:ext cx="420513" cy="216801"/>
            </a:xfrm>
            <a:prstGeom prst="rect">
              <a:avLst/>
            </a:prstGeom>
            <a:no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2838329" y="5539002"/>
              <a:ext cx="420513" cy="216801"/>
            </a:xfrm>
            <a:prstGeom prst="rect">
              <a:avLst/>
            </a:prstGeom>
            <a:no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6" name="正方形/長方形 45"/>
          <p:cNvSpPr/>
          <p:nvPr/>
        </p:nvSpPr>
        <p:spPr>
          <a:xfrm>
            <a:off x="2770136" y="2781035"/>
            <a:ext cx="403477" cy="946053"/>
          </a:xfrm>
          <a:prstGeom prst="rect">
            <a:avLst/>
          </a:prstGeom>
          <a:solidFill>
            <a:schemeClr val="bg1">
              <a:lumMod val="50000"/>
            </a:schemeClr>
          </a:solid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7" name="グループ化 46"/>
          <p:cNvGrpSpPr/>
          <p:nvPr/>
        </p:nvGrpSpPr>
        <p:grpSpPr>
          <a:xfrm rot="16200000">
            <a:off x="3009895" y="3163104"/>
            <a:ext cx="327436" cy="181914"/>
            <a:chOff x="7469746" y="2446986"/>
            <a:chExt cx="327436" cy="181914"/>
          </a:xfrm>
          <a:solidFill>
            <a:schemeClr val="bg1"/>
          </a:solidFill>
        </p:grpSpPr>
        <p:sp>
          <p:nvSpPr>
            <p:cNvPr id="48" name="フローチャート: 論理積ゲート 47"/>
            <p:cNvSpPr/>
            <p:nvPr/>
          </p:nvSpPr>
          <p:spPr>
            <a:xfrm>
              <a:off x="7469746" y="2446986"/>
              <a:ext cx="163718" cy="181914"/>
            </a:xfrm>
            <a:prstGeom prst="flowChartDelay">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フローチャート: 論理積ゲート 48"/>
            <p:cNvSpPr/>
            <p:nvPr/>
          </p:nvSpPr>
          <p:spPr>
            <a:xfrm rot="10800000">
              <a:off x="7633464" y="2446986"/>
              <a:ext cx="163718" cy="181914"/>
            </a:xfrm>
            <a:prstGeom prst="flowChartDelay">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0" name="正方形/長方形 49"/>
          <p:cNvSpPr/>
          <p:nvPr/>
        </p:nvSpPr>
        <p:spPr>
          <a:xfrm>
            <a:off x="7267475" y="1506576"/>
            <a:ext cx="638614" cy="5312228"/>
          </a:xfrm>
          <a:prstGeom prst="rect">
            <a:avLst/>
          </a:prstGeom>
          <a:solidFill>
            <a:schemeClr val="bg1">
              <a:lumMod val="65000"/>
            </a:schemeClr>
          </a:solid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2" name="直線コネクタ 51"/>
          <p:cNvCxnSpPr/>
          <p:nvPr/>
        </p:nvCxnSpPr>
        <p:spPr>
          <a:xfrm>
            <a:off x="7367826" y="1343334"/>
            <a:ext cx="0" cy="568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a:off x="7799626" y="1343334"/>
            <a:ext cx="0" cy="568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7583726" y="1347723"/>
            <a:ext cx="0" cy="5689600"/>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55" name="正方形/長方形 54"/>
          <p:cNvSpPr/>
          <p:nvPr/>
        </p:nvSpPr>
        <p:spPr>
          <a:xfrm>
            <a:off x="7185861" y="6299812"/>
            <a:ext cx="119571" cy="364625"/>
          </a:xfrm>
          <a:prstGeom prst="rect">
            <a:avLst/>
          </a:prstGeom>
          <a:solidFill>
            <a:schemeClr val="bg1">
              <a:lumMod val="6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p:cNvSpPr/>
          <p:nvPr/>
        </p:nvSpPr>
        <p:spPr>
          <a:xfrm>
            <a:off x="7907164" y="1506576"/>
            <a:ext cx="1025995" cy="987042"/>
          </a:xfrm>
          <a:prstGeom prst="rect">
            <a:avLst/>
          </a:prstGeom>
          <a:solidFill>
            <a:schemeClr val="accent4">
              <a:lumMod val="20000"/>
              <a:lumOff val="80000"/>
            </a:schemeClr>
          </a:solid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7862888" y="1714159"/>
            <a:ext cx="119571" cy="364625"/>
          </a:xfrm>
          <a:prstGeom prst="rect">
            <a:avLst/>
          </a:prstGeom>
          <a:solidFill>
            <a:schemeClr val="bg1">
              <a:lumMod val="6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 name="グループ化 66"/>
          <p:cNvGrpSpPr/>
          <p:nvPr/>
        </p:nvGrpSpPr>
        <p:grpSpPr>
          <a:xfrm>
            <a:off x="8227402" y="1679967"/>
            <a:ext cx="570381" cy="496984"/>
            <a:chOff x="7824244" y="1546052"/>
            <a:chExt cx="570381" cy="496984"/>
          </a:xfrm>
        </p:grpSpPr>
        <p:sp>
          <p:nvSpPr>
            <p:cNvPr id="61" name="フローチャート: データ 60"/>
            <p:cNvSpPr/>
            <p:nvPr/>
          </p:nvSpPr>
          <p:spPr>
            <a:xfrm rot="4361590">
              <a:off x="8153377" y="1541883"/>
              <a:ext cx="237079" cy="245417"/>
            </a:xfrm>
            <a:prstGeom prst="flowChartInputOutpu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直方体 57"/>
            <p:cNvSpPr/>
            <p:nvPr/>
          </p:nvSpPr>
          <p:spPr>
            <a:xfrm>
              <a:off x="7910290" y="1619615"/>
              <a:ext cx="464628" cy="423421"/>
            </a:xfrm>
            <a:prstGeom prst="cub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フローチャート: データ 58"/>
            <p:cNvSpPr/>
            <p:nvPr/>
          </p:nvSpPr>
          <p:spPr>
            <a:xfrm>
              <a:off x="7824244" y="1551639"/>
              <a:ext cx="540998" cy="219423"/>
            </a:xfrm>
            <a:prstGeom prst="flowChartInputOutpu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6" name="グループ化 65"/>
            <p:cNvGrpSpPr/>
            <p:nvPr/>
          </p:nvGrpSpPr>
          <p:grpSpPr>
            <a:xfrm>
              <a:off x="8008139" y="1808435"/>
              <a:ext cx="147953" cy="147620"/>
              <a:chOff x="7994651" y="2483654"/>
              <a:chExt cx="147953" cy="147620"/>
            </a:xfrm>
          </p:grpSpPr>
          <p:sp>
            <p:nvSpPr>
              <p:cNvPr id="62" name="正方形/長方形 61"/>
              <p:cNvSpPr/>
              <p:nvPr/>
            </p:nvSpPr>
            <p:spPr>
              <a:xfrm>
                <a:off x="7994651" y="2483654"/>
                <a:ext cx="69850" cy="73810"/>
              </a:xfrm>
              <a:prstGeom prst="rec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p:cNvSpPr/>
              <p:nvPr/>
            </p:nvSpPr>
            <p:spPr>
              <a:xfrm>
                <a:off x="8072754" y="2483654"/>
                <a:ext cx="69850" cy="73810"/>
              </a:xfrm>
              <a:prstGeom prst="rec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p:cNvSpPr/>
              <p:nvPr/>
            </p:nvSpPr>
            <p:spPr>
              <a:xfrm>
                <a:off x="7994651" y="2557464"/>
                <a:ext cx="69850" cy="73810"/>
              </a:xfrm>
              <a:prstGeom prst="rec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p:nvPr/>
            </p:nvSpPr>
            <p:spPr>
              <a:xfrm>
                <a:off x="8072754" y="2557464"/>
                <a:ext cx="69850" cy="73810"/>
              </a:xfrm>
              <a:prstGeom prst="rec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68" name="グループ化 67"/>
          <p:cNvGrpSpPr/>
          <p:nvPr/>
        </p:nvGrpSpPr>
        <p:grpSpPr>
          <a:xfrm>
            <a:off x="4635960" y="3114168"/>
            <a:ext cx="210257" cy="622227"/>
            <a:chOff x="2838329" y="4888599"/>
            <a:chExt cx="420514" cy="867204"/>
          </a:xfrm>
          <a:solidFill>
            <a:schemeClr val="accent2"/>
          </a:solidFill>
        </p:grpSpPr>
        <p:sp>
          <p:nvSpPr>
            <p:cNvPr id="69" name="正方形/長方形 68"/>
            <p:cNvSpPr/>
            <p:nvPr/>
          </p:nvSpPr>
          <p:spPr>
            <a:xfrm>
              <a:off x="2838330" y="4888599"/>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正方形/長方形 69"/>
            <p:cNvSpPr/>
            <p:nvPr/>
          </p:nvSpPr>
          <p:spPr>
            <a:xfrm>
              <a:off x="2838330" y="5105400"/>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p:cNvSpPr/>
            <p:nvPr/>
          </p:nvSpPr>
          <p:spPr>
            <a:xfrm>
              <a:off x="2838330" y="5322201"/>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p:cNvSpPr/>
            <p:nvPr/>
          </p:nvSpPr>
          <p:spPr>
            <a:xfrm>
              <a:off x="2838329" y="5539002"/>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3" name="グループ化 72"/>
          <p:cNvGrpSpPr/>
          <p:nvPr/>
        </p:nvGrpSpPr>
        <p:grpSpPr>
          <a:xfrm>
            <a:off x="4840558" y="3114168"/>
            <a:ext cx="210257" cy="622227"/>
            <a:chOff x="2838329" y="4888599"/>
            <a:chExt cx="420514" cy="867204"/>
          </a:xfrm>
          <a:solidFill>
            <a:schemeClr val="accent2"/>
          </a:solidFill>
        </p:grpSpPr>
        <p:sp>
          <p:nvSpPr>
            <p:cNvPr id="74" name="正方形/長方形 73"/>
            <p:cNvSpPr/>
            <p:nvPr/>
          </p:nvSpPr>
          <p:spPr>
            <a:xfrm>
              <a:off x="2838330" y="4888599"/>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p:cNvSpPr/>
            <p:nvPr/>
          </p:nvSpPr>
          <p:spPr>
            <a:xfrm>
              <a:off x="2838330" y="5105400"/>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p:cNvSpPr/>
            <p:nvPr/>
          </p:nvSpPr>
          <p:spPr>
            <a:xfrm>
              <a:off x="2838330" y="5322201"/>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正方形/長方形 76"/>
            <p:cNvSpPr/>
            <p:nvPr/>
          </p:nvSpPr>
          <p:spPr>
            <a:xfrm>
              <a:off x="2838329" y="5539002"/>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8" name="グループ化 77"/>
          <p:cNvGrpSpPr/>
          <p:nvPr/>
        </p:nvGrpSpPr>
        <p:grpSpPr>
          <a:xfrm>
            <a:off x="5461718" y="3113271"/>
            <a:ext cx="210257" cy="622227"/>
            <a:chOff x="2838329" y="4888599"/>
            <a:chExt cx="420514" cy="867204"/>
          </a:xfrm>
          <a:solidFill>
            <a:schemeClr val="accent2"/>
          </a:solidFill>
        </p:grpSpPr>
        <p:sp>
          <p:nvSpPr>
            <p:cNvPr id="79" name="正方形/長方形 78"/>
            <p:cNvSpPr/>
            <p:nvPr/>
          </p:nvSpPr>
          <p:spPr>
            <a:xfrm>
              <a:off x="2838330" y="4888599"/>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正方形/長方形 79"/>
            <p:cNvSpPr/>
            <p:nvPr/>
          </p:nvSpPr>
          <p:spPr>
            <a:xfrm>
              <a:off x="2838330" y="5105400"/>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正方形/長方形 80"/>
            <p:cNvSpPr/>
            <p:nvPr/>
          </p:nvSpPr>
          <p:spPr>
            <a:xfrm>
              <a:off x="2838330" y="5322201"/>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正方形/長方形 81"/>
            <p:cNvSpPr/>
            <p:nvPr/>
          </p:nvSpPr>
          <p:spPr>
            <a:xfrm>
              <a:off x="2838329" y="5539002"/>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3" name="グループ化 82"/>
          <p:cNvGrpSpPr/>
          <p:nvPr/>
        </p:nvGrpSpPr>
        <p:grpSpPr>
          <a:xfrm>
            <a:off x="5677617" y="3113271"/>
            <a:ext cx="210257" cy="622227"/>
            <a:chOff x="2838329" y="4888599"/>
            <a:chExt cx="420514" cy="867204"/>
          </a:xfrm>
          <a:solidFill>
            <a:schemeClr val="accent2"/>
          </a:solidFill>
        </p:grpSpPr>
        <p:sp>
          <p:nvSpPr>
            <p:cNvPr id="84" name="正方形/長方形 83"/>
            <p:cNvSpPr/>
            <p:nvPr/>
          </p:nvSpPr>
          <p:spPr>
            <a:xfrm>
              <a:off x="2838330" y="4888599"/>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正方形/長方形 84"/>
            <p:cNvSpPr/>
            <p:nvPr/>
          </p:nvSpPr>
          <p:spPr>
            <a:xfrm>
              <a:off x="2838330" y="5105400"/>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正方形/長方形 85"/>
            <p:cNvSpPr/>
            <p:nvPr/>
          </p:nvSpPr>
          <p:spPr>
            <a:xfrm>
              <a:off x="2838330" y="5322201"/>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正方形/長方形 86"/>
            <p:cNvSpPr/>
            <p:nvPr/>
          </p:nvSpPr>
          <p:spPr>
            <a:xfrm>
              <a:off x="2838329" y="5539002"/>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8" name="グループ化 87"/>
          <p:cNvGrpSpPr/>
          <p:nvPr/>
        </p:nvGrpSpPr>
        <p:grpSpPr>
          <a:xfrm>
            <a:off x="4128918" y="2601301"/>
            <a:ext cx="210257" cy="622227"/>
            <a:chOff x="2838329" y="4888599"/>
            <a:chExt cx="420514" cy="867204"/>
          </a:xfrm>
          <a:solidFill>
            <a:schemeClr val="accent2"/>
          </a:solidFill>
        </p:grpSpPr>
        <p:sp>
          <p:nvSpPr>
            <p:cNvPr id="89" name="正方形/長方形 88"/>
            <p:cNvSpPr/>
            <p:nvPr/>
          </p:nvSpPr>
          <p:spPr>
            <a:xfrm>
              <a:off x="2838330" y="4888599"/>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正方形/長方形 89"/>
            <p:cNvSpPr/>
            <p:nvPr/>
          </p:nvSpPr>
          <p:spPr>
            <a:xfrm>
              <a:off x="2838330" y="5105400"/>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正方形/長方形 90"/>
            <p:cNvSpPr/>
            <p:nvPr/>
          </p:nvSpPr>
          <p:spPr>
            <a:xfrm>
              <a:off x="2838330" y="5322201"/>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正方形/長方形 91"/>
            <p:cNvSpPr/>
            <p:nvPr/>
          </p:nvSpPr>
          <p:spPr>
            <a:xfrm>
              <a:off x="2838329" y="5539002"/>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3" name="グループ化 92"/>
          <p:cNvGrpSpPr/>
          <p:nvPr/>
        </p:nvGrpSpPr>
        <p:grpSpPr>
          <a:xfrm rot="5400000">
            <a:off x="4948965" y="2395316"/>
            <a:ext cx="210257" cy="622227"/>
            <a:chOff x="2838329" y="4888599"/>
            <a:chExt cx="420514" cy="867204"/>
          </a:xfrm>
          <a:solidFill>
            <a:schemeClr val="accent2"/>
          </a:solidFill>
        </p:grpSpPr>
        <p:sp>
          <p:nvSpPr>
            <p:cNvPr id="94" name="正方形/長方形 93"/>
            <p:cNvSpPr/>
            <p:nvPr/>
          </p:nvSpPr>
          <p:spPr>
            <a:xfrm>
              <a:off x="2838330" y="4888599"/>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正方形/長方形 94"/>
            <p:cNvSpPr/>
            <p:nvPr/>
          </p:nvSpPr>
          <p:spPr>
            <a:xfrm>
              <a:off x="2838330" y="5105400"/>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正方形/長方形 95"/>
            <p:cNvSpPr/>
            <p:nvPr/>
          </p:nvSpPr>
          <p:spPr>
            <a:xfrm>
              <a:off x="2838330" y="5322201"/>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正方形/長方形 96"/>
            <p:cNvSpPr/>
            <p:nvPr/>
          </p:nvSpPr>
          <p:spPr>
            <a:xfrm>
              <a:off x="2838329" y="5539002"/>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8" name="グループ化 97"/>
          <p:cNvGrpSpPr/>
          <p:nvPr/>
        </p:nvGrpSpPr>
        <p:grpSpPr>
          <a:xfrm rot="5400000">
            <a:off x="5572306" y="2395316"/>
            <a:ext cx="210257" cy="622227"/>
            <a:chOff x="2838329" y="4888599"/>
            <a:chExt cx="420514" cy="867204"/>
          </a:xfrm>
          <a:solidFill>
            <a:schemeClr val="accent2"/>
          </a:solidFill>
        </p:grpSpPr>
        <p:sp>
          <p:nvSpPr>
            <p:cNvPr id="99" name="正方形/長方形 98"/>
            <p:cNvSpPr/>
            <p:nvPr/>
          </p:nvSpPr>
          <p:spPr>
            <a:xfrm>
              <a:off x="2838330" y="4888599"/>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正方形/長方形 99"/>
            <p:cNvSpPr/>
            <p:nvPr/>
          </p:nvSpPr>
          <p:spPr>
            <a:xfrm>
              <a:off x="2838330" y="5105400"/>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正方形/長方形 100"/>
            <p:cNvSpPr/>
            <p:nvPr/>
          </p:nvSpPr>
          <p:spPr>
            <a:xfrm>
              <a:off x="2838330" y="5322201"/>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正方形/長方形 101"/>
            <p:cNvSpPr/>
            <p:nvPr/>
          </p:nvSpPr>
          <p:spPr>
            <a:xfrm>
              <a:off x="2838329" y="5539002"/>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3" name="グループ化 102"/>
          <p:cNvGrpSpPr/>
          <p:nvPr/>
        </p:nvGrpSpPr>
        <p:grpSpPr>
          <a:xfrm>
            <a:off x="6222422" y="3099464"/>
            <a:ext cx="210257" cy="622227"/>
            <a:chOff x="2838329" y="4888599"/>
            <a:chExt cx="420514" cy="867204"/>
          </a:xfrm>
          <a:solidFill>
            <a:schemeClr val="accent2"/>
          </a:solidFill>
        </p:grpSpPr>
        <p:sp>
          <p:nvSpPr>
            <p:cNvPr id="104" name="正方形/長方形 103"/>
            <p:cNvSpPr/>
            <p:nvPr/>
          </p:nvSpPr>
          <p:spPr>
            <a:xfrm>
              <a:off x="2838330" y="4888599"/>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正方形/長方形 104"/>
            <p:cNvSpPr/>
            <p:nvPr/>
          </p:nvSpPr>
          <p:spPr>
            <a:xfrm>
              <a:off x="2838330" y="5105400"/>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正方形/長方形 105"/>
            <p:cNvSpPr/>
            <p:nvPr/>
          </p:nvSpPr>
          <p:spPr>
            <a:xfrm>
              <a:off x="2838330" y="5322201"/>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正方形/長方形 106"/>
            <p:cNvSpPr/>
            <p:nvPr/>
          </p:nvSpPr>
          <p:spPr>
            <a:xfrm>
              <a:off x="2838329" y="5539002"/>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8" name="グループ化 107"/>
          <p:cNvGrpSpPr/>
          <p:nvPr/>
        </p:nvGrpSpPr>
        <p:grpSpPr>
          <a:xfrm>
            <a:off x="6438321" y="3099464"/>
            <a:ext cx="210257" cy="622227"/>
            <a:chOff x="2838329" y="4888599"/>
            <a:chExt cx="420514" cy="867204"/>
          </a:xfrm>
          <a:solidFill>
            <a:schemeClr val="accent2"/>
          </a:solidFill>
        </p:grpSpPr>
        <p:sp>
          <p:nvSpPr>
            <p:cNvPr id="109" name="正方形/長方形 108"/>
            <p:cNvSpPr/>
            <p:nvPr/>
          </p:nvSpPr>
          <p:spPr>
            <a:xfrm>
              <a:off x="2838330" y="4888599"/>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正方形/長方形 109"/>
            <p:cNvSpPr/>
            <p:nvPr/>
          </p:nvSpPr>
          <p:spPr>
            <a:xfrm>
              <a:off x="2838330" y="5105400"/>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正方形/長方形 110"/>
            <p:cNvSpPr/>
            <p:nvPr/>
          </p:nvSpPr>
          <p:spPr>
            <a:xfrm>
              <a:off x="2838330" y="5322201"/>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正方形/長方形 111"/>
            <p:cNvSpPr/>
            <p:nvPr/>
          </p:nvSpPr>
          <p:spPr>
            <a:xfrm>
              <a:off x="2838329" y="5539002"/>
              <a:ext cx="420513" cy="216801"/>
            </a:xfrm>
            <a:prstGeom prst="rect">
              <a:avLst/>
            </a:prstGeom>
            <a:grp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4" name="テキスト ボックス 113"/>
          <p:cNvSpPr txBox="1"/>
          <p:nvPr/>
        </p:nvSpPr>
        <p:spPr>
          <a:xfrm>
            <a:off x="4342820" y="4119387"/>
            <a:ext cx="202719" cy="215444"/>
          </a:xfrm>
          <a:prstGeom prst="rect">
            <a:avLst/>
          </a:prstGeom>
          <a:solidFill>
            <a:schemeClr val="accent2">
              <a:lumMod val="60000"/>
              <a:lumOff val="40000"/>
            </a:schemeClr>
          </a:solidFill>
          <a:ln>
            <a:solidFill>
              <a:schemeClr val="accent2"/>
            </a:solidFill>
          </a:ln>
        </p:spPr>
        <p:txBody>
          <a:bodyPr wrap="square" rtlCol="0">
            <a:spAutoFit/>
          </a:bodyPr>
          <a:lstStyle/>
          <a:p>
            <a:pPr algn="ctr"/>
            <a:r>
              <a:rPr kumimoji="1" lang="ja-JP" altLang="en-US" sz="800" b="1" dirty="0"/>
              <a:t>￥</a:t>
            </a:r>
          </a:p>
        </p:txBody>
      </p:sp>
      <p:sp>
        <p:nvSpPr>
          <p:cNvPr id="115" name="テキスト ボックス 114"/>
          <p:cNvSpPr txBox="1"/>
          <p:nvPr/>
        </p:nvSpPr>
        <p:spPr>
          <a:xfrm>
            <a:off x="4732826" y="4119387"/>
            <a:ext cx="202719" cy="215444"/>
          </a:xfrm>
          <a:prstGeom prst="rect">
            <a:avLst/>
          </a:prstGeom>
          <a:solidFill>
            <a:schemeClr val="accent2">
              <a:lumMod val="60000"/>
              <a:lumOff val="40000"/>
            </a:schemeClr>
          </a:solidFill>
          <a:ln>
            <a:solidFill>
              <a:schemeClr val="accent2"/>
            </a:solidFill>
          </a:ln>
        </p:spPr>
        <p:txBody>
          <a:bodyPr wrap="square" rtlCol="0">
            <a:spAutoFit/>
          </a:bodyPr>
          <a:lstStyle/>
          <a:p>
            <a:pPr algn="ctr"/>
            <a:r>
              <a:rPr kumimoji="1" lang="ja-JP" altLang="en-US" sz="800" b="1" dirty="0"/>
              <a:t>￥</a:t>
            </a:r>
          </a:p>
        </p:txBody>
      </p:sp>
      <p:sp>
        <p:nvSpPr>
          <p:cNvPr id="116" name="テキスト ボックス 115"/>
          <p:cNvSpPr txBox="1"/>
          <p:nvPr/>
        </p:nvSpPr>
        <p:spPr>
          <a:xfrm>
            <a:off x="5106389" y="4114986"/>
            <a:ext cx="202719" cy="215444"/>
          </a:xfrm>
          <a:prstGeom prst="rect">
            <a:avLst/>
          </a:prstGeom>
          <a:solidFill>
            <a:schemeClr val="accent2">
              <a:lumMod val="60000"/>
              <a:lumOff val="40000"/>
            </a:schemeClr>
          </a:solidFill>
          <a:ln>
            <a:solidFill>
              <a:schemeClr val="accent2"/>
            </a:solidFill>
          </a:ln>
        </p:spPr>
        <p:txBody>
          <a:bodyPr wrap="square" rtlCol="0">
            <a:spAutoFit/>
          </a:bodyPr>
          <a:lstStyle/>
          <a:p>
            <a:pPr algn="ctr"/>
            <a:r>
              <a:rPr kumimoji="1" lang="ja-JP" altLang="en-US" sz="800" b="1" dirty="0"/>
              <a:t>￥</a:t>
            </a:r>
          </a:p>
        </p:txBody>
      </p:sp>
      <p:sp>
        <p:nvSpPr>
          <p:cNvPr id="117" name="テキスト ボックス 116"/>
          <p:cNvSpPr txBox="1"/>
          <p:nvPr/>
        </p:nvSpPr>
        <p:spPr>
          <a:xfrm>
            <a:off x="5469919" y="4114986"/>
            <a:ext cx="202719" cy="215444"/>
          </a:xfrm>
          <a:prstGeom prst="rect">
            <a:avLst/>
          </a:prstGeom>
          <a:solidFill>
            <a:schemeClr val="accent2">
              <a:lumMod val="60000"/>
              <a:lumOff val="40000"/>
            </a:schemeClr>
          </a:solidFill>
          <a:ln>
            <a:solidFill>
              <a:schemeClr val="accent2"/>
            </a:solidFill>
          </a:ln>
        </p:spPr>
        <p:txBody>
          <a:bodyPr wrap="square" rtlCol="0">
            <a:spAutoFit/>
          </a:bodyPr>
          <a:lstStyle/>
          <a:p>
            <a:pPr algn="ctr"/>
            <a:r>
              <a:rPr kumimoji="1" lang="ja-JP" altLang="en-US" sz="800" b="1" dirty="0"/>
              <a:t>￥</a:t>
            </a:r>
          </a:p>
        </p:txBody>
      </p:sp>
      <p:sp>
        <p:nvSpPr>
          <p:cNvPr id="118" name="正方形/長方形 117"/>
          <p:cNvSpPr/>
          <p:nvPr/>
        </p:nvSpPr>
        <p:spPr>
          <a:xfrm>
            <a:off x="4138292" y="4616622"/>
            <a:ext cx="1080732" cy="13212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正方形/長方形 118"/>
          <p:cNvSpPr/>
          <p:nvPr/>
        </p:nvSpPr>
        <p:spPr>
          <a:xfrm>
            <a:off x="5651805" y="4637585"/>
            <a:ext cx="1308245" cy="13212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テキスト ボックス 119"/>
          <p:cNvSpPr txBox="1"/>
          <p:nvPr/>
        </p:nvSpPr>
        <p:spPr>
          <a:xfrm>
            <a:off x="4347743" y="2863408"/>
            <a:ext cx="476250" cy="369332"/>
          </a:xfrm>
          <a:prstGeom prst="rect">
            <a:avLst/>
          </a:prstGeom>
          <a:noFill/>
        </p:spPr>
        <p:txBody>
          <a:bodyPr wrap="square" rtlCol="0">
            <a:spAutoFit/>
          </a:bodyPr>
          <a:lstStyle/>
          <a:p>
            <a:pPr algn="ctr"/>
            <a:r>
              <a:rPr kumimoji="1" lang="ja-JP" altLang="en-US" dirty="0">
                <a:solidFill>
                  <a:schemeClr val="accent5">
                    <a:lumMod val="75000"/>
                  </a:schemeClr>
                </a:solidFill>
              </a:rPr>
              <a:t>🐟</a:t>
            </a:r>
          </a:p>
        </p:txBody>
      </p:sp>
      <p:sp>
        <p:nvSpPr>
          <p:cNvPr id="121" name="テキスト ボックス 120"/>
          <p:cNvSpPr txBox="1"/>
          <p:nvPr/>
        </p:nvSpPr>
        <p:spPr>
          <a:xfrm>
            <a:off x="5119476" y="2862745"/>
            <a:ext cx="476250" cy="369332"/>
          </a:xfrm>
          <a:prstGeom prst="rect">
            <a:avLst/>
          </a:prstGeom>
          <a:noFill/>
        </p:spPr>
        <p:txBody>
          <a:bodyPr wrap="square" rtlCol="0">
            <a:spAutoFit/>
          </a:bodyPr>
          <a:lstStyle/>
          <a:p>
            <a:pPr algn="ctr"/>
            <a:r>
              <a:rPr kumimoji="1" lang="ja-JP" altLang="en-US" dirty="0">
                <a:solidFill>
                  <a:schemeClr val="accent6">
                    <a:lumMod val="75000"/>
                  </a:schemeClr>
                </a:solidFill>
              </a:rPr>
              <a:t>👕</a:t>
            </a:r>
          </a:p>
        </p:txBody>
      </p:sp>
      <p:sp>
        <p:nvSpPr>
          <p:cNvPr id="122" name="テキスト ボックス 121"/>
          <p:cNvSpPr txBox="1"/>
          <p:nvPr/>
        </p:nvSpPr>
        <p:spPr>
          <a:xfrm>
            <a:off x="5969690" y="2861216"/>
            <a:ext cx="476250" cy="369332"/>
          </a:xfrm>
          <a:prstGeom prst="rect">
            <a:avLst/>
          </a:prstGeom>
          <a:noFill/>
        </p:spPr>
        <p:txBody>
          <a:bodyPr wrap="square" rtlCol="0">
            <a:spAutoFit/>
          </a:bodyPr>
          <a:lstStyle/>
          <a:p>
            <a:pPr algn="ctr"/>
            <a:r>
              <a:rPr kumimoji="1" lang="ja-JP" altLang="en-US" dirty="0"/>
              <a:t>🔌</a:t>
            </a:r>
          </a:p>
        </p:txBody>
      </p:sp>
      <p:sp>
        <p:nvSpPr>
          <p:cNvPr id="123" name="テキスト ボックス 122"/>
          <p:cNvSpPr txBox="1"/>
          <p:nvPr/>
        </p:nvSpPr>
        <p:spPr>
          <a:xfrm>
            <a:off x="5554646" y="1727509"/>
            <a:ext cx="476250" cy="369332"/>
          </a:xfrm>
          <a:prstGeom prst="rect">
            <a:avLst/>
          </a:prstGeom>
          <a:noFill/>
        </p:spPr>
        <p:txBody>
          <a:bodyPr wrap="square" rtlCol="0">
            <a:spAutoFit/>
          </a:bodyPr>
          <a:lstStyle/>
          <a:p>
            <a:pPr algn="ctr"/>
            <a:r>
              <a:rPr kumimoji="1" lang="ja-JP" altLang="en-US" dirty="0"/>
              <a:t>💻</a:t>
            </a:r>
          </a:p>
        </p:txBody>
      </p:sp>
      <p:sp>
        <p:nvSpPr>
          <p:cNvPr id="124" name="テキスト ボックス 123"/>
          <p:cNvSpPr txBox="1"/>
          <p:nvPr/>
        </p:nvSpPr>
        <p:spPr>
          <a:xfrm>
            <a:off x="4934057" y="3507506"/>
            <a:ext cx="476250" cy="369332"/>
          </a:xfrm>
          <a:prstGeom prst="rect">
            <a:avLst/>
          </a:prstGeom>
          <a:noFill/>
        </p:spPr>
        <p:txBody>
          <a:bodyPr wrap="square" rtlCol="0">
            <a:spAutoFit/>
          </a:bodyPr>
          <a:lstStyle/>
          <a:p>
            <a:pPr algn="ctr"/>
            <a:r>
              <a:rPr kumimoji="1" lang="ja-JP" altLang="en-US" dirty="0">
                <a:solidFill>
                  <a:schemeClr val="accent4">
                    <a:lumMod val="75000"/>
                  </a:schemeClr>
                </a:solidFill>
              </a:rPr>
              <a:t>🍞</a:t>
            </a:r>
          </a:p>
        </p:txBody>
      </p:sp>
      <p:sp>
        <p:nvSpPr>
          <p:cNvPr id="125" name="テキスト ボックス 124"/>
          <p:cNvSpPr txBox="1"/>
          <p:nvPr/>
        </p:nvSpPr>
        <p:spPr>
          <a:xfrm>
            <a:off x="5691978" y="3537025"/>
            <a:ext cx="476250" cy="369332"/>
          </a:xfrm>
          <a:prstGeom prst="rect">
            <a:avLst/>
          </a:prstGeom>
          <a:noFill/>
        </p:spPr>
        <p:txBody>
          <a:bodyPr wrap="square" rtlCol="0">
            <a:spAutoFit/>
          </a:bodyPr>
          <a:lstStyle/>
          <a:p>
            <a:pPr algn="ctr"/>
            <a:r>
              <a:rPr kumimoji="1" lang="ja-JP" altLang="en-US" dirty="0">
                <a:solidFill>
                  <a:srgbClr val="FF0000"/>
                </a:solidFill>
              </a:rPr>
              <a:t>🚃</a:t>
            </a:r>
          </a:p>
        </p:txBody>
      </p:sp>
      <p:sp>
        <p:nvSpPr>
          <p:cNvPr id="126" name="テキスト ボックス 125"/>
          <p:cNvSpPr txBox="1"/>
          <p:nvPr/>
        </p:nvSpPr>
        <p:spPr>
          <a:xfrm>
            <a:off x="5900597" y="4151520"/>
            <a:ext cx="816975" cy="307777"/>
          </a:xfrm>
          <a:prstGeom prst="rect">
            <a:avLst/>
          </a:prstGeom>
          <a:noFill/>
          <a:ln w="12700">
            <a:solidFill>
              <a:schemeClr val="accent2"/>
            </a:solidFill>
          </a:ln>
        </p:spPr>
        <p:txBody>
          <a:bodyPr wrap="square" rtlCol="0">
            <a:spAutoFit/>
          </a:bodyPr>
          <a:lstStyle/>
          <a:p>
            <a:pPr algn="ctr"/>
            <a:r>
              <a:rPr kumimoji="1" lang="ja-JP" altLang="en-US" sz="1400" b="1" dirty="0">
                <a:solidFill>
                  <a:schemeClr val="accent2"/>
                </a:solidFill>
              </a:rPr>
              <a:t>売場</a:t>
            </a:r>
          </a:p>
        </p:txBody>
      </p:sp>
      <p:sp>
        <p:nvSpPr>
          <p:cNvPr id="127" name="直方体 126"/>
          <p:cNvSpPr/>
          <p:nvPr/>
        </p:nvSpPr>
        <p:spPr>
          <a:xfrm>
            <a:off x="3289799" y="4411390"/>
            <a:ext cx="257175" cy="273505"/>
          </a:xfrm>
          <a:prstGeom prst="cube">
            <a:avLst>
              <a:gd name="adj" fmla="val 28704"/>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直方体 127"/>
          <p:cNvSpPr/>
          <p:nvPr/>
        </p:nvSpPr>
        <p:spPr>
          <a:xfrm>
            <a:off x="3512492" y="4411390"/>
            <a:ext cx="257175" cy="273505"/>
          </a:xfrm>
          <a:prstGeom prst="cube">
            <a:avLst>
              <a:gd name="adj" fmla="val 28704"/>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9" name="直方体 128"/>
          <p:cNvSpPr/>
          <p:nvPr/>
        </p:nvSpPr>
        <p:spPr>
          <a:xfrm>
            <a:off x="3735185" y="4411390"/>
            <a:ext cx="257175" cy="273505"/>
          </a:xfrm>
          <a:prstGeom prst="cube">
            <a:avLst>
              <a:gd name="adj" fmla="val 28704"/>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59" name="グループ化 158"/>
          <p:cNvGrpSpPr/>
          <p:nvPr/>
        </p:nvGrpSpPr>
        <p:grpSpPr>
          <a:xfrm>
            <a:off x="3312432" y="3914582"/>
            <a:ext cx="281326" cy="391779"/>
            <a:chOff x="7066332" y="3581400"/>
            <a:chExt cx="281326" cy="391779"/>
          </a:xfrm>
        </p:grpSpPr>
        <p:sp>
          <p:nvSpPr>
            <p:cNvPr id="157" name="楕円 156"/>
            <p:cNvSpPr/>
            <p:nvPr/>
          </p:nvSpPr>
          <p:spPr>
            <a:xfrm>
              <a:off x="7301939" y="3857124"/>
              <a:ext cx="45719" cy="4571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54" name="グループ化 153"/>
            <p:cNvGrpSpPr/>
            <p:nvPr/>
          </p:nvGrpSpPr>
          <p:grpSpPr>
            <a:xfrm>
              <a:off x="7080916" y="3581400"/>
              <a:ext cx="257813" cy="359033"/>
              <a:chOff x="7080916" y="3581400"/>
              <a:chExt cx="257813" cy="359033"/>
            </a:xfrm>
          </p:grpSpPr>
          <p:sp>
            <p:nvSpPr>
              <p:cNvPr id="130" name="直方体 129"/>
              <p:cNvSpPr/>
              <p:nvPr/>
            </p:nvSpPr>
            <p:spPr>
              <a:xfrm>
                <a:off x="7081554" y="3581400"/>
                <a:ext cx="257175" cy="359033"/>
              </a:xfrm>
              <a:prstGeom prst="cube">
                <a:avLst>
                  <a:gd name="adj" fmla="val 28704"/>
                </a:avLst>
              </a:prstGeom>
              <a:no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1" name="正方形/長方形 130"/>
              <p:cNvSpPr/>
              <p:nvPr/>
            </p:nvSpPr>
            <p:spPr>
              <a:xfrm>
                <a:off x="7081554" y="3752850"/>
                <a:ext cx="182845" cy="8902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3" name="直線コネクタ 132"/>
              <p:cNvCxnSpPr/>
              <p:nvPr/>
            </p:nvCxnSpPr>
            <p:spPr>
              <a:xfrm flipV="1">
                <a:off x="7264399" y="3679494"/>
                <a:ext cx="74330" cy="733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直線コネクタ 133"/>
              <p:cNvCxnSpPr/>
              <p:nvPr/>
            </p:nvCxnSpPr>
            <p:spPr>
              <a:xfrm flipV="1">
                <a:off x="7264399" y="3770397"/>
                <a:ext cx="74330" cy="733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直線コネクタ 134"/>
              <p:cNvCxnSpPr>
                <a:stCxn id="130" idx="3"/>
              </p:cNvCxnSpPr>
              <p:nvPr/>
            </p:nvCxnSpPr>
            <p:spPr>
              <a:xfrm flipH="1" flipV="1">
                <a:off x="7172977" y="3658535"/>
                <a:ext cx="255" cy="28189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直線コネクタ 137"/>
              <p:cNvCxnSpPr/>
              <p:nvPr/>
            </p:nvCxnSpPr>
            <p:spPr>
              <a:xfrm flipH="1" flipV="1">
                <a:off x="7299862" y="3619967"/>
                <a:ext cx="255" cy="28189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p:nvPr/>
            </p:nvCxnSpPr>
            <p:spPr>
              <a:xfrm flipV="1">
                <a:off x="7155118" y="3582791"/>
                <a:ext cx="1" cy="28464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2" name="直線コネクタ 141"/>
              <p:cNvCxnSpPr/>
              <p:nvPr/>
            </p:nvCxnSpPr>
            <p:spPr>
              <a:xfrm flipV="1">
                <a:off x="7080916" y="3864689"/>
                <a:ext cx="82875" cy="7150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直線コネクタ 145"/>
              <p:cNvCxnSpPr/>
              <p:nvPr/>
            </p:nvCxnSpPr>
            <p:spPr>
              <a:xfrm flipV="1">
                <a:off x="7155851" y="3867438"/>
                <a:ext cx="182878" cy="325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55" name="楕円 154"/>
            <p:cNvSpPr/>
            <p:nvPr/>
          </p:nvSpPr>
          <p:spPr>
            <a:xfrm>
              <a:off x="7231669" y="3927460"/>
              <a:ext cx="45719" cy="4571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6" name="楕円 155"/>
            <p:cNvSpPr/>
            <p:nvPr/>
          </p:nvSpPr>
          <p:spPr>
            <a:xfrm>
              <a:off x="7066332" y="3924115"/>
              <a:ext cx="45719" cy="4571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8" name="楕円 157"/>
            <p:cNvSpPr/>
            <p:nvPr/>
          </p:nvSpPr>
          <p:spPr>
            <a:xfrm>
              <a:off x="7140931" y="3855985"/>
              <a:ext cx="45719" cy="4571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60" name="グループ化 159"/>
          <p:cNvGrpSpPr/>
          <p:nvPr/>
        </p:nvGrpSpPr>
        <p:grpSpPr>
          <a:xfrm>
            <a:off x="3624427" y="3914582"/>
            <a:ext cx="281326" cy="391779"/>
            <a:chOff x="7066332" y="3581400"/>
            <a:chExt cx="281326" cy="391779"/>
          </a:xfrm>
        </p:grpSpPr>
        <p:sp>
          <p:nvSpPr>
            <p:cNvPr id="161" name="楕円 160"/>
            <p:cNvSpPr/>
            <p:nvPr/>
          </p:nvSpPr>
          <p:spPr>
            <a:xfrm>
              <a:off x="7301939" y="3857124"/>
              <a:ext cx="45719" cy="4571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62" name="グループ化 161"/>
            <p:cNvGrpSpPr/>
            <p:nvPr/>
          </p:nvGrpSpPr>
          <p:grpSpPr>
            <a:xfrm>
              <a:off x="7080916" y="3581400"/>
              <a:ext cx="257813" cy="359033"/>
              <a:chOff x="7080916" y="3581400"/>
              <a:chExt cx="257813" cy="359033"/>
            </a:xfrm>
          </p:grpSpPr>
          <p:sp>
            <p:nvSpPr>
              <p:cNvPr id="166" name="直方体 165"/>
              <p:cNvSpPr/>
              <p:nvPr/>
            </p:nvSpPr>
            <p:spPr>
              <a:xfrm>
                <a:off x="7081554" y="3581400"/>
                <a:ext cx="257175" cy="359033"/>
              </a:xfrm>
              <a:prstGeom prst="cube">
                <a:avLst>
                  <a:gd name="adj" fmla="val 28704"/>
                </a:avLst>
              </a:prstGeom>
              <a:no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7" name="正方形/長方形 166"/>
              <p:cNvSpPr/>
              <p:nvPr/>
            </p:nvSpPr>
            <p:spPr>
              <a:xfrm>
                <a:off x="7081554" y="3752850"/>
                <a:ext cx="182845" cy="8902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8" name="直線コネクタ 167"/>
              <p:cNvCxnSpPr/>
              <p:nvPr/>
            </p:nvCxnSpPr>
            <p:spPr>
              <a:xfrm flipV="1">
                <a:off x="7264399" y="3679494"/>
                <a:ext cx="74330" cy="733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9" name="直線コネクタ 168"/>
              <p:cNvCxnSpPr/>
              <p:nvPr/>
            </p:nvCxnSpPr>
            <p:spPr>
              <a:xfrm flipV="1">
                <a:off x="7264399" y="3770397"/>
                <a:ext cx="74330" cy="733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0" name="直線コネクタ 169"/>
              <p:cNvCxnSpPr>
                <a:stCxn id="166" idx="3"/>
              </p:cNvCxnSpPr>
              <p:nvPr/>
            </p:nvCxnSpPr>
            <p:spPr>
              <a:xfrm flipH="1" flipV="1">
                <a:off x="7172977" y="3658535"/>
                <a:ext cx="255" cy="28189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1" name="直線コネクタ 170"/>
              <p:cNvCxnSpPr/>
              <p:nvPr/>
            </p:nvCxnSpPr>
            <p:spPr>
              <a:xfrm flipH="1" flipV="1">
                <a:off x="7299862" y="3619967"/>
                <a:ext cx="255" cy="28189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2" name="直線コネクタ 171"/>
              <p:cNvCxnSpPr/>
              <p:nvPr/>
            </p:nvCxnSpPr>
            <p:spPr>
              <a:xfrm flipV="1">
                <a:off x="7155118" y="3582791"/>
                <a:ext cx="1" cy="28464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3" name="直線コネクタ 172"/>
              <p:cNvCxnSpPr/>
              <p:nvPr/>
            </p:nvCxnSpPr>
            <p:spPr>
              <a:xfrm flipV="1">
                <a:off x="7080916" y="3864689"/>
                <a:ext cx="82875" cy="7150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4" name="直線コネクタ 173"/>
              <p:cNvCxnSpPr/>
              <p:nvPr/>
            </p:nvCxnSpPr>
            <p:spPr>
              <a:xfrm flipV="1">
                <a:off x="7155851" y="3867438"/>
                <a:ext cx="182878" cy="325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63" name="楕円 162"/>
            <p:cNvSpPr/>
            <p:nvPr/>
          </p:nvSpPr>
          <p:spPr>
            <a:xfrm>
              <a:off x="7231669" y="3927460"/>
              <a:ext cx="45719" cy="4571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楕円 163"/>
            <p:cNvSpPr/>
            <p:nvPr/>
          </p:nvSpPr>
          <p:spPr>
            <a:xfrm>
              <a:off x="7066332" y="3924115"/>
              <a:ext cx="45719" cy="4571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5" name="楕円 164"/>
            <p:cNvSpPr/>
            <p:nvPr/>
          </p:nvSpPr>
          <p:spPr>
            <a:xfrm>
              <a:off x="7140931" y="3855985"/>
              <a:ext cx="45719" cy="4571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75" name="テキスト ボックス 174"/>
          <p:cNvSpPr txBox="1"/>
          <p:nvPr/>
        </p:nvSpPr>
        <p:spPr>
          <a:xfrm>
            <a:off x="3225673" y="2756858"/>
            <a:ext cx="816975" cy="307777"/>
          </a:xfrm>
          <a:prstGeom prst="rect">
            <a:avLst/>
          </a:prstGeom>
          <a:noFill/>
          <a:ln w="12700">
            <a:solidFill>
              <a:schemeClr val="accent6"/>
            </a:solidFill>
          </a:ln>
        </p:spPr>
        <p:txBody>
          <a:bodyPr wrap="square" rtlCol="0">
            <a:spAutoFit/>
          </a:bodyPr>
          <a:lstStyle/>
          <a:p>
            <a:pPr algn="ctr"/>
            <a:r>
              <a:rPr kumimoji="1" lang="ja-JP" altLang="en-US" sz="1400" b="1" dirty="0">
                <a:solidFill>
                  <a:schemeClr val="accent6"/>
                </a:solidFill>
              </a:rPr>
              <a:t>倉庫</a:t>
            </a:r>
          </a:p>
        </p:txBody>
      </p:sp>
      <p:sp>
        <p:nvSpPr>
          <p:cNvPr id="176" name="テキスト ボックス 175"/>
          <p:cNvSpPr txBox="1"/>
          <p:nvPr/>
        </p:nvSpPr>
        <p:spPr>
          <a:xfrm>
            <a:off x="2027472" y="1828360"/>
            <a:ext cx="1068698" cy="646331"/>
          </a:xfrm>
          <a:prstGeom prst="rect">
            <a:avLst/>
          </a:prstGeom>
          <a:noFill/>
          <a:ln w="12700">
            <a:solidFill>
              <a:schemeClr val="bg1">
                <a:lumMod val="50000"/>
              </a:schemeClr>
            </a:solidFill>
          </a:ln>
        </p:spPr>
        <p:txBody>
          <a:bodyPr wrap="square" rtlCol="0">
            <a:spAutoFit/>
          </a:bodyPr>
          <a:lstStyle/>
          <a:p>
            <a:pPr algn="ctr"/>
            <a:r>
              <a:rPr kumimoji="1" lang="ja-JP" altLang="en-US" sz="1200" b="1" dirty="0">
                <a:solidFill>
                  <a:schemeClr val="bg1">
                    <a:lumMod val="50000"/>
                  </a:schemeClr>
                </a:solidFill>
              </a:rPr>
              <a:t>プラット</a:t>
            </a:r>
            <a:endParaRPr kumimoji="1" lang="en-US" altLang="ja-JP" sz="1200" b="1" dirty="0">
              <a:solidFill>
                <a:schemeClr val="bg1">
                  <a:lumMod val="50000"/>
                </a:schemeClr>
              </a:solidFill>
            </a:endParaRPr>
          </a:p>
          <a:p>
            <a:pPr algn="ctr"/>
            <a:r>
              <a:rPr kumimoji="1" lang="ja-JP" altLang="en-US" sz="1200" b="1" dirty="0">
                <a:solidFill>
                  <a:schemeClr val="bg1">
                    <a:lumMod val="50000"/>
                  </a:schemeClr>
                </a:solidFill>
              </a:rPr>
              <a:t>ホーム</a:t>
            </a:r>
            <a:endParaRPr kumimoji="1" lang="en-US" altLang="ja-JP" sz="1200" b="1" dirty="0">
              <a:solidFill>
                <a:schemeClr val="bg1">
                  <a:lumMod val="50000"/>
                </a:schemeClr>
              </a:solidFill>
            </a:endParaRPr>
          </a:p>
          <a:p>
            <a:pPr algn="ctr"/>
            <a:r>
              <a:rPr kumimoji="1" lang="ja-JP" altLang="en-US" sz="1200" b="1" dirty="0">
                <a:solidFill>
                  <a:schemeClr val="bg1">
                    <a:lumMod val="50000"/>
                  </a:schemeClr>
                </a:solidFill>
              </a:rPr>
              <a:t>屋外作業場</a:t>
            </a:r>
          </a:p>
        </p:txBody>
      </p:sp>
      <p:grpSp>
        <p:nvGrpSpPr>
          <p:cNvPr id="177" name="グループ化 176"/>
          <p:cNvGrpSpPr/>
          <p:nvPr/>
        </p:nvGrpSpPr>
        <p:grpSpPr>
          <a:xfrm rot="16200000">
            <a:off x="5143306" y="2063834"/>
            <a:ext cx="327436" cy="181914"/>
            <a:chOff x="7469746" y="2446986"/>
            <a:chExt cx="327436" cy="181914"/>
          </a:xfrm>
          <a:solidFill>
            <a:schemeClr val="bg1"/>
          </a:solidFill>
        </p:grpSpPr>
        <p:sp>
          <p:nvSpPr>
            <p:cNvPr id="178" name="フローチャート: 論理積ゲート 177"/>
            <p:cNvSpPr/>
            <p:nvPr/>
          </p:nvSpPr>
          <p:spPr>
            <a:xfrm>
              <a:off x="7469746" y="2446986"/>
              <a:ext cx="163718" cy="181914"/>
            </a:xfrm>
            <a:prstGeom prst="flowChartDelay">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9" name="フローチャート: 論理積ゲート 178"/>
            <p:cNvSpPr/>
            <p:nvPr/>
          </p:nvSpPr>
          <p:spPr>
            <a:xfrm rot="10800000">
              <a:off x="7633464" y="2446986"/>
              <a:ext cx="163718" cy="181914"/>
            </a:xfrm>
            <a:prstGeom prst="flowChartDelay">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0" name="テキスト ボックス 179"/>
          <p:cNvSpPr txBox="1"/>
          <p:nvPr/>
        </p:nvSpPr>
        <p:spPr>
          <a:xfrm>
            <a:off x="2198528" y="2839610"/>
            <a:ext cx="476250" cy="584775"/>
          </a:xfrm>
          <a:prstGeom prst="rect">
            <a:avLst/>
          </a:prstGeom>
          <a:noFill/>
        </p:spPr>
        <p:txBody>
          <a:bodyPr wrap="square" rtlCol="0">
            <a:spAutoFit/>
          </a:bodyPr>
          <a:lstStyle/>
          <a:p>
            <a:pPr algn="ctr"/>
            <a:r>
              <a:rPr kumimoji="1" lang="ja-JP" altLang="en-US" sz="3200" dirty="0"/>
              <a:t>🚚</a:t>
            </a:r>
          </a:p>
        </p:txBody>
      </p:sp>
      <p:sp>
        <p:nvSpPr>
          <p:cNvPr id="182" name="テキスト ボックス 181"/>
          <p:cNvSpPr txBox="1"/>
          <p:nvPr/>
        </p:nvSpPr>
        <p:spPr>
          <a:xfrm>
            <a:off x="4251464" y="1931416"/>
            <a:ext cx="816975" cy="461665"/>
          </a:xfrm>
          <a:prstGeom prst="rect">
            <a:avLst/>
          </a:prstGeom>
          <a:noFill/>
          <a:ln w="12700">
            <a:solidFill>
              <a:schemeClr val="accent5"/>
            </a:solidFill>
          </a:ln>
        </p:spPr>
        <p:txBody>
          <a:bodyPr wrap="square" rtlCol="0">
            <a:spAutoFit/>
          </a:bodyPr>
          <a:lstStyle/>
          <a:p>
            <a:pPr algn="ctr"/>
            <a:r>
              <a:rPr kumimoji="1" lang="ja-JP" altLang="en-US" sz="1200" b="1" dirty="0">
                <a:solidFill>
                  <a:schemeClr val="accent5"/>
                </a:solidFill>
              </a:rPr>
              <a:t>屋内</a:t>
            </a:r>
            <a:endParaRPr kumimoji="1" lang="en-US" altLang="ja-JP" sz="1200" b="1" dirty="0">
              <a:solidFill>
                <a:schemeClr val="accent5"/>
              </a:solidFill>
            </a:endParaRPr>
          </a:p>
          <a:p>
            <a:pPr algn="ctr"/>
            <a:r>
              <a:rPr kumimoji="1" lang="ja-JP" altLang="en-US" sz="1200" b="1" dirty="0">
                <a:solidFill>
                  <a:schemeClr val="accent5"/>
                </a:solidFill>
              </a:rPr>
              <a:t>作業場</a:t>
            </a:r>
          </a:p>
        </p:txBody>
      </p:sp>
      <p:sp>
        <p:nvSpPr>
          <p:cNvPr id="183" name="テキスト ボックス 182"/>
          <p:cNvSpPr txBox="1"/>
          <p:nvPr/>
        </p:nvSpPr>
        <p:spPr>
          <a:xfrm>
            <a:off x="3254821" y="1986424"/>
            <a:ext cx="476250" cy="369332"/>
          </a:xfrm>
          <a:prstGeom prst="rect">
            <a:avLst/>
          </a:prstGeom>
          <a:noFill/>
        </p:spPr>
        <p:txBody>
          <a:bodyPr wrap="square" rtlCol="0">
            <a:spAutoFit/>
          </a:bodyPr>
          <a:lstStyle/>
          <a:p>
            <a:pPr algn="ctr"/>
            <a:r>
              <a:rPr kumimoji="1" lang="ja-JP" altLang="en-US" dirty="0"/>
              <a:t>🔪</a:t>
            </a:r>
          </a:p>
        </p:txBody>
      </p:sp>
      <p:sp>
        <p:nvSpPr>
          <p:cNvPr id="184" name="テキスト ボックス 183"/>
          <p:cNvSpPr txBox="1"/>
          <p:nvPr/>
        </p:nvSpPr>
        <p:spPr>
          <a:xfrm>
            <a:off x="3657149" y="1765362"/>
            <a:ext cx="476250" cy="369332"/>
          </a:xfrm>
          <a:prstGeom prst="rect">
            <a:avLst/>
          </a:prstGeom>
          <a:noFill/>
        </p:spPr>
        <p:txBody>
          <a:bodyPr wrap="square" rtlCol="0">
            <a:spAutoFit/>
          </a:bodyPr>
          <a:lstStyle/>
          <a:p>
            <a:pPr algn="ctr"/>
            <a:r>
              <a:rPr kumimoji="1" lang="ja-JP" altLang="en-US" dirty="0"/>
              <a:t>✂</a:t>
            </a:r>
          </a:p>
        </p:txBody>
      </p:sp>
      <p:sp>
        <p:nvSpPr>
          <p:cNvPr id="185" name="テキスト ボックス 184"/>
          <p:cNvSpPr txBox="1"/>
          <p:nvPr/>
        </p:nvSpPr>
        <p:spPr>
          <a:xfrm>
            <a:off x="3825027" y="2102529"/>
            <a:ext cx="476250" cy="369332"/>
          </a:xfrm>
          <a:prstGeom prst="rect">
            <a:avLst/>
          </a:prstGeom>
          <a:noFill/>
        </p:spPr>
        <p:txBody>
          <a:bodyPr wrap="square" rtlCol="0">
            <a:spAutoFit/>
          </a:bodyPr>
          <a:lstStyle/>
          <a:p>
            <a:pPr algn="ctr"/>
            <a:r>
              <a:rPr kumimoji="1" lang="ja-JP" altLang="en-US" dirty="0"/>
              <a:t>⚙</a:t>
            </a:r>
          </a:p>
        </p:txBody>
      </p:sp>
      <p:sp>
        <p:nvSpPr>
          <p:cNvPr id="186" name="テキスト ボックス 185"/>
          <p:cNvSpPr txBox="1"/>
          <p:nvPr/>
        </p:nvSpPr>
        <p:spPr>
          <a:xfrm>
            <a:off x="6041937" y="1923915"/>
            <a:ext cx="816975" cy="276999"/>
          </a:xfrm>
          <a:prstGeom prst="rect">
            <a:avLst/>
          </a:prstGeom>
          <a:noFill/>
          <a:ln w="12700">
            <a:solidFill>
              <a:schemeClr val="accent4"/>
            </a:solidFill>
          </a:ln>
        </p:spPr>
        <p:txBody>
          <a:bodyPr wrap="square" rtlCol="0">
            <a:spAutoFit/>
          </a:bodyPr>
          <a:lstStyle/>
          <a:p>
            <a:pPr algn="ctr"/>
            <a:r>
              <a:rPr kumimoji="1" lang="ja-JP" altLang="en-US" sz="1200" b="1" dirty="0">
                <a:solidFill>
                  <a:schemeClr val="accent4">
                    <a:lumMod val="75000"/>
                  </a:schemeClr>
                </a:solidFill>
              </a:rPr>
              <a:t>事務所</a:t>
            </a:r>
            <a:endParaRPr kumimoji="1" lang="en-US" altLang="ja-JP" sz="1200" b="1" dirty="0">
              <a:solidFill>
                <a:schemeClr val="accent4">
                  <a:lumMod val="75000"/>
                </a:schemeClr>
              </a:solidFill>
            </a:endParaRPr>
          </a:p>
        </p:txBody>
      </p:sp>
      <p:sp>
        <p:nvSpPr>
          <p:cNvPr id="187" name="テキスト ボックス 186"/>
          <p:cNvSpPr txBox="1"/>
          <p:nvPr/>
        </p:nvSpPr>
        <p:spPr>
          <a:xfrm>
            <a:off x="5787750" y="3993806"/>
            <a:ext cx="284705" cy="307777"/>
          </a:xfrm>
          <a:prstGeom prst="rect">
            <a:avLst/>
          </a:prstGeom>
          <a:solidFill>
            <a:schemeClr val="accent2"/>
          </a:solidFill>
          <a:ln>
            <a:noFill/>
          </a:ln>
        </p:spPr>
        <p:txBody>
          <a:bodyPr wrap="square" rtlCol="0">
            <a:spAutoFit/>
          </a:bodyPr>
          <a:lstStyle/>
          <a:p>
            <a:pPr algn="ctr"/>
            <a:r>
              <a:rPr kumimoji="1" lang="ja-JP" altLang="en-US" sz="1400" b="1" dirty="0">
                <a:solidFill>
                  <a:schemeClr val="bg1"/>
                </a:solidFill>
              </a:rPr>
              <a:t>Ａ</a:t>
            </a:r>
          </a:p>
        </p:txBody>
      </p:sp>
      <p:sp>
        <p:nvSpPr>
          <p:cNvPr id="190" name="テキスト ボックス 189"/>
          <p:cNvSpPr txBox="1"/>
          <p:nvPr/>
        </p:nvSpPr>
        <p:spPr>
          <a:xfrm>
            <a:off x="2484601" y="5678971"/>
            <a:ext cx="1464341" cy="646331"/>
          </a:xfrm>
          <a:prstGeom prst="rect">
            <a:avLst/>
          </a:prstGeom>
          <a:noFill/>
          <a:ln w="12700">
            <a:solidFill>
              <a:schemeClr val="bg1">
                <a:lumMod val="50000"/>
              </a:schemeClr>
            </a:solidFill>
          </a:ln>
        </p:spPr>
        <p:txBody>
          <a:bodyPr wrap="square" rtlCol="0">
            <a:spAutoFit/>
          </a:bodyPr>
          <a:lstStyle/>
          <a:p>
            <a:pPr algn="ctr"/>
            <a:r>
              <a:rPr kumimoji="1" lang="ja-JP" altLang="en-US" sz="1200" b="1" dirty="0">
                <a:solidFill>
                  <a:schemeClr val="bg1">
                    <a:lumMod val="50000"/>
                  </a:schemeClr>
                </a:solidFill>
              </a:rPr>
              <a:t>建物周辺</a:t>
            </a:r>
            <a:endParaRPr kumimoji="1" lang="en-US" altLang="ja-JP" sz="1200" b="1" dirty="0">
              <a:solidFill>
                <a:schemeClr val="bg1">
                  <a:lumMod val="50000"/>
                </a:schemeClr>
              </a:solidFill>
            </a:endParaRPr>
          </a:p>
          <a:p>
            <a:pPr algn="ctr"/>
            <a:r>
              <a:rPr kumimoji="1" lang="ja-JP" altLang="en-US" sz="1200" b="1" dirty="0">
                <a:solidFill>
                  <a:schemeClr val="bg1">
                    <a:lumMod val="50000"/>
                  </a:schemeClr>
                </a:solidFill>
              </a:rPr>
              <a:t>玄関・通路</a:t>
            </a:r>
            <a:endParaRPr kumimoji="1" lang="en-US" altLang="ja-JP" sz="1200" b="1" dirty="0">
              <a:solidFill>
                <a:schemeClr val="bg1">
                  <a:lumMod val="50000"/>
                </a:schemeClr>
              </a:solidFill>
            </a:endParaRPr>
          </a:p>
          <a:p>
            <a:pPr algn="ctr"/>
            <a:r>
              <a:rPr kumimoji="1" lang="ja-JP" altLang="en-US" sz="1200" b="1" dirty="0">
                <a:solidFill>
                  <a:schemeClr val="bg1">
                    <a:lumMod val="50000"/>
                  </a:schemeClr>
                </a:solidFill>
              </a:rPr>
              <a:t>駐車場</a:t>
            </a:r>
            <a:endParaRPr kumimoji="1" lang="en-US" altLang="ja-JP" sz="1200" b="1" dirty="0">
              <a:solidFill>
                <a:schemeClr val="bg1">
                  <a:lumMod val="50000"/>
                </a:schemeClr>
              </a:solidFill>
            </a:endParaRPr>
          </a:p>
        </p:txBody>
      </p:sp>
      <p:sp>
        <p:nvSpPr>
          <p:cNvPr id="191" name="テキスト ボックス 190"/>
          <p:cNvSpPr txBox="1"/>
          <p:nvPr/>
        </p:nvSpPr>
        <p:spPr>
          <a:xfrm>
            <a:off x="2331688" y="5533201"/>
            <a:ext cx="284705" cy="307777"/>
          </a:xfrm>
          <a:prstGeom prst="rect">
            <a:avLst/>
          </a:prstGeom>
          <a:solidFill>
            <a:schemeClr val="tx2"/>
          </a:solidFill>
          <a:ln>
            <a:noFill/>
          </a:ln>
        </p:spPr>
        <p:txBody>
          <a:bodyPr wrap="square" rtlCol="0">
            <a:spAutoFit/>
          </a:bodyPr>
          <a:lstStyle/>
          <a:p>
            <a:pPr algn="ctr"/>
            <a:r>
              <a:rPr kumimoji="1" lang="ja-JP" altLang="en-US" sz="1400" b="1" dirty="0">
                <a:solidFill>
                  <a:schemeClr val="bg1"/>
                </a:solidFill>
              </a:rPr>
              <a:t>Ｆ</a:t>
            </a:r>
          </a:p>
        </p:txBody>
      </p:sp>
      <p:sp>
        <p:nvSpPr>
          <p:cNvPr id="192" name="テキスト ボックス 191"/>
          <p:cNvSpPr txBox="1"/>
          <p:nvPr/>
        </p:nvSpPr>
        <p:spPr>
          <a:xfrm>
            <a:off x="2042846" y="2447412"/>
            <a:ext cx="284705" cy="307777"/>
          </a:xfrm>
          <a:prstGeom prst="rect">
            <a:avLst/>
          </a:prstGeom>
          <a:solidFill>
            <a:schemeClr val="bg1">
              <a:lumMod val="50000"/>
            </a:schemeClr>
          </a:solidFill>
          <a:ln>
            <a:noFill/>
          </a:ln>
        </p:spPr>
        <p:txBody>
          <a:bodyPr wrap="square" rtlCol="0">
            <a:spAutoFit/>
          </a:bodyPr>
          <a:lstStyle/>
          <a:p>
            <a:pPr algn="ctr"/>
            <a:r>
              <a:rPr kumimoji="1" lang="ja-JP" altLang="en-US" sz="1400" b="1" dirty="0">
                <a:solidFill>
                  <a:schemeClr val="bg1"/>
                </a:solidFill>
              </a:rPr>
              <a:t>Ｅ</a:t>
            </a:r>
          </a:p>
        </p:txBody>
      </p:sp>
      <p:sp>
        <p:nvSpPr>
          <p:cNvPr id="193" name="テキスト ボックス 192"/>
          <p:cNvSpPr txBox="1"/>
          <p:nvPr/>
        </p:nvSpPr>
        <p:spPr>
          <a:xfrm>
            <a:off x="3764572" y="3003608"/>
            <a:ext cx="284705" cy="307777"/>
          </a:xfrm>
          <a:prstGeom prst="rect">
            <a:avLst/>
          </a:prstGeom>
          <a:solidFill>
            <a:schemeClr val="accent6"/>
          </a:solidFill>
          <a:ln>
            <a:noFill/>
          </a:ln>
        </p:spPr>
        <p:txBody>
          <a:bodyPr wrap="square" rtlCol="0">
            <a:spAutoFit/>
          </a:bodyPr>
          <a:lstStyle/>
          <a:p>
            <a:pPr algn="ctr"/>
            <a:r>
              <a:rPr kumimoji="1" lang="ja-JP" altLang="en-US" sz="1400" b="1" dirty="0">
                <a:solidFill>
                  <a:schemeClr val="bg1"/>
                </a:solidFill>
              </a:rPr>
              <a:t>Ｄ</a:t>
            </a:r>
          </a:p>
        </p:txBody>
      </p:sp>
      <p:sp>
        <p:nvSpPr>
          <p:cNvPr id="194" name="テキスト ボックス 193"/>
          <p:cNvSpPr txBox="1"/>
          <p:nvPr/>
        </p:nvSpPr>
        <p:spPr>
          <a:xfrm>
            <a:off x="4113518" y="1821689"/>
            <a:ext cx="284705" cy="307777"/>
          </a:xfrm>
          <a:prstGeom prst="rect">
            <a:avLst/>
          </a:prstGeom>
          <a:solidFill>
            <a:schemeClr val="accent5"/>
          </a:solidFill>
          <a:ln>
            <a:noFill/>
          </a:ln>
        </p:spPr>
        <p:txBody>
          <a:bodyPr wrap="square" rtlCol="0">
            <a:spAutoFit/>
          </a:bodyPr>
          <a:lstStyle/>
          <a:p>
            <a:pPr algn="ctr"/>
            <a:r>
              <a:rPr kumimoji="1" lang="ja-JP" altLang="en-US" sz="1400" b="1" dirty="0">
                <a:solidFill>
                  <a:schemeClr val="bg1"/>
                </a:solidFill>
              </a:rPr>
              <a:t>Ｃ</a:t>
            </a:r>
          </a:p>
        </p:txBody>
      </p:sp>
      <p:sp>
        <p:nvSpPr>
          <p:cNvPr id="195" name="テキスト ボックス 194"/>
          <p:cNvSpPr txBox="1"/>
          <p:nvPr/>
        </p:nvSpPr>
        <p:spPr>
          <a:xfrm>
            <a:off x="5919392" y="2072096"/>
            <a:ext cx="284705" cy="307777"/>
          </a:xfrm>
          <a:prstGeom prst="rect">
            <a:avLst/>
          </a:prstGeom>
          <a:solidFill>
            <a:schemeClr val="accent4"/>
          </a:solidFill>
          <a:ln>
            <a:noFill/>
          </a:ln>
        </p:spPr>
        <p:txBody>
          <a:bodyPr wrap="square" rtlCol="0">
            <a:spAutoFit/>
          </a:bodyPr>
          <a:lstStyle/>
          <a:p>
            <a:pPr algn="ctr"/>
            <a:r>
              <a:rPr kumimoji="1" lang="ja-JP" altLang="en-US" sz="1400" b="1" dirty="0">
                <a:solidFill>
                  <a:schemeClr val="bg1"/>
                </a:solidFill>
              </a:rPr>
              <a:t>Ｂ</a:t>
            </a:r>
          </a:p>
        </p:txBody>
      </p:sp>
      <p:sp>
        <p:nvSpPr>
          <p:cNvPr id="196" name="テキスト ボックス 195"/>
          <p:cNvSpPr txBox="1"/>
          <p:nvPr/>
        </p:nvSpPr>
        <p:spPr>
          <a:xfrm>
            <a:off x="7827972" y="4971381"/>
            <a:ext cx="832138" cy="276999"/>
          </a:xfrm>
          <a:prstGeom prst="rect">
            <a:avLst/>
          </a:prstGeom>
          <a:noFill/>
          <a:ln w="12700">
            <a:solidFill>
              <a:schemeClr val="bg1">
                <a:lumMod val="50000"/>
              </a:schemeClr>
            </a:solidFill>
          </a:ln>
        </p:spPr>
        <p:txBody>
          <a:bodyPr wrap="square" rtlCol="0">
            <a:spAutoFit/>
          </a:bodyPr>
          <a:lstStyle/>
          <a:p>
            <a:pPr algn="ctr"/>
            <a:r>
              <a:rPr kumimoji="1" lang="ja-JP" altLang="en-US" sz="1200" b="1" dirty="0">
                <a:solidFill>
                  <a:schemeClr val="bg1">
                    <a:lumMod val="50000"/>
                  </a:schemeClr>
                </a:solidFill>
              </a:rPr>
              <a:t>道路</a:t>
            </a:r>
            <a:endParaRPr kumimoji="1" lang="en-US" altLang="ja-JP" sz="1200" b="1" dirty="0">
              <a:solidFill>
                <a:schemeClr val="bg1">
                  <a:lumMod val="50000"/>
                </a:schemeClr>
              </a:solidFill>
            </a:endParaRPr>
          </a:p>
        </p:txBody>
      </p:sp>
      <p:sp>
        <p:nvSpPr>
          <p:cNvPr id="197" name="テキスト ボックス 196"/>
          <p:cNvSpPr txBox="1"/>
          <p:nvPr/>
        </p:nvSpPr>
        <p:spPr>
          <a:xfrm>
            <a:off x="8020913" y="2191355"/>
            <a:ext cx="832138" cy="276999"/>
          </a:xfrm>
          <a:prstGeom prst="rect">
            <a:avLst/>
          </a:prstGeom>
          <a:noFill/>
          <a:ln w="12700">
            <a:solidFill>
              <a:schemeClr val="bg1">
                <a:lumMod val="50000"/>
              </a:schemeClr>
            </a:solidFill>
          </a:ln>
        </p:spPr>
        <p:txBody>
          <a:bodyPr wrap="square" rtlCol="0">
            <a:spAutoFit/>
          </a:bodyPr>
          <a:lstStyle/>
          <a:p>
            <a:pPr algn="ctr"/>
            <a:r>
              <a:rPr kumimoji="1" lang="ja-JP" altLang="en-US" sz="1200" b="1" dirty="0">
                <a:solidFill>
                  <a:schemeClr val="bg1">
                    <a:lumMod val="50000"/>
                  </a:schemeClr>
                </a:solidFill>
              </a:rPr>
              <a:t>訪問先</a:t>
            </a:r>
            <a:endParaRPr kumimoji="1" lang="en-US" altLang="ja-JP" sz="1200" b="1" dirty="0">
              <a:solidFill>
                <a:schemeClr val="bg1">
                  <a:lumMod val="50000"/>
                </a:schemeClr>
              </a:solidFill>
            </a:endParaRPr>
          </a:p>
        </p:txBody>
      </p:sp>
      <p:sp>
        <p:nvSpPr>
          <p:cNvPr id="198" name="テキスト ボックス 197"/>
          <p:cNvSpPr txBox="1"/>
          <p:nvPr/>
        </p:nvSpPr>
        <p:spPr>
          <a:xfrm>
            <a:off x="8710698" y="2339729"/>
            <a:ext cx="284705" cy="307777"/>
          </a:xfrm>
          <a:prstGeom prst="rect">
            <a:avLst/>
          </a:prstGeom>
          <a:solidFill>
            <a:schemeClr val="accent4">
              <a:lumMod val="50000"/>
            </a:schemeClr>
          </a:solidFill>
          <a:ln>
            <a:noFill/>
          </a:ln>
        </p:spPr>
        <p:txBody>
          <a:bodyPr wrap="square" rtlCol="0">
            <a:spAutoFit/>
          </a:bodyPr>
          <a:lstStyle/>
          <a:p>
            <a:pPr algn="ctr"/>
            <a:r>
              <a:rPr kumimoji="1" lang="ja-JP" altLang="en-US" sz="1400" b="1" dirty="0">
                <a:solidFill>
                  <a:schemeClr val="bg1"/>
                </a:solidFill>
              </a:rPr>
              <a:t>Ｈ</a:t>
            </a:r>
          </a:p>
        </p:txBody>
      </p:sp>
      <p:sp>
        <p:nvSpPr>
          <p:cNvPr id="188" name="テキスト ボックス 187"/>
          <p:cNvSpPr txBox="1"/>
          <p:nvPr/>
        </p:nvSpPr>
        <p:spPr>
          <a:xfrm>
            <a:off x="7668067" y="4786709"/>
            <a:ext cx="284705" cy="307777"/>
          </a:xfrm>
          <a:prstGeom prst="rect">
            <a:avLst/>
          </a:prstGeom>
          <a:solidFill>
            <a:schemeClr val="tx1"/>
          </a:solidFill>
          <a:ln>
            <a:noFill/>
          </a:ln>
        </p:spPr>
        <p:txBody>
          <a:bodyPr wrap="square" rtlCol="0">
            <a:spAutoFit/>
          </a:bodyPr>
          <a:lstStyle/>
          <a:p>
            <a:pPr algn="ctr"/>
            <a:r>
              <a:rPr kumimoji="1" lang="ja-JP" altLang="en-US" sz="1400" b="1" dirty="0">
                <a:solidFill>
                  <a:schemeClr val="bg1"/>
                </a:solidFill>
              </a:rPr>
              <a:t>Ｇ</a:t>
            </a:r>
          </a:p>
        </p:txBody>
      </p:sp>
      <p:sp>
        <p:nvSpPr>
          <p:cNvPr id="199" name="テキスト ボックス 198"/>
          <p:cNvSpPr txBox="1"/>
          <p:nvPr/>
        </p:nvSpPr>
        <p:spPr>
          <a:xfrm>
            <a:off x="6461537" y="3597522"/>
            <a:ext cx="476250" cy="369332"/>
          </a:xfrm>
          <a:prstGeom prst="rect">
            <a:avLst/>
          </a:prstGeom>
          <a:noFill/>
        </p:spPr>
        <p:txBody>
          <a:bodyPr wrap="square" rtlCol="0">
            <a:spAutoFit/>
          </a:bodyPr>
          <a:lstStyle/>
          <a:p>
            <a:pPr algn="ctr"/>
            <a:r>
              <a:rPr kumimoji="1" lang="ja-JP" altLang="en-US" dirty="0">
                <a:solidFill>
                  <a:schemeClr val="bg1">
                    <a:lumMod val="50000"/>
                  </a:schemeClr>
                </a:solidFill>
              </a:rPr>
              <a:t>📕</a:t>
            </a:r>
          </a:p>
        </p:txBody>
      </p:sp>
      <p:sp>
        <p:nvSpPr>
          <p:cNvPr id="200" name="テキスト ボックス 199"/>
          <p:cNvSpPr txBox="1"/>
          <p:nvPr/>
        </p:nvSpPr>
        <p:spPr>
          <a:xfrm>
            <a:off x="4152212" y="5659082"/>
            <a:ext cx="476250" cy="400110"/>
          </a:xfrm>
          <a:prstGeom prst="rect">
            <a:avLst/>
          </a:prstGeom>
          <a:noFill/>
        </p:spPr>
        <p:txBody>
          <a:bodyPr wrap="square" rtlCol="0">
            <a:spAutoFit/>
          </a:bodyPr>
          <a:lstStyle/>
          <a:p>
            <a:pPr algn="ctr"/>
            <a:r>
              <a:rPr kumimoji="1" lang="ja-JP" altLang="en-US" sz="2000" dirty="0"/>
              <a:t>🚙</a:t>
            </a:r>
          </a:p>
        </p:txBody>
      </p:sp>
      <p:sp>
        <p:nvSpPr>
          <p:cNvPr id="201" name="テキスト ボックス 200"/>
          <p:cNvSpPr txBox="1"/>
          <p:nvPr/>
        </p:nvSpPr>
        <p:spPr>
          <a:xfrm>
            <a:off x="4137579" y="6086168"/>
            <a:ext cx="476250" cy="400110"/>
          </a:xfrm>
          <a:prstGeom prst="rect">
            <a:avLst/>
          </a:prstGeom>
          <a:noFill/>
        </p:spPr>
        <p:txBody>
          <a:bodyPr wrap="square" rtlCol="0">
            <a:spAutoFit/>
          </a:bodyPr>
          <a:lstStyle/>
          <a:p>
            <a:pPr algn="ctr"/>
            <a:r>
              <a:rPr kumimoji="1" lang="ja-JP" altLang="en-US" sz="2000" dirty="0"/>
              <a:t>🚙</a:t>
            </a:r>
          </a:p>
        </p:txBody>
      </p:sp>
      <p:sp>
        <p:nvSpPr>
          <p:cNvPr id="202" name="テキスト ボックス 201"/>
          <p:cNvSpPr txBox="1"/>
          <p:nvPr/>
        </p:nvSpPr>
        <p:spPr>
          <a:xfrm>
            <a:off x="5883347" y="5442913"/>
            <a:ext cx="476250" cy="400110"/>
          </a:xfrm>
          <a:prstGeom prst="rect">
            <a:avLst/>
          </a:prstGeom>
          <a:noFill/>
        </p:spPr>
        <p:txBody>
          <a:bodyPr wrap="square" rtlCol="0">
            <a:spAutoFit/>
          </a:bodyPr>
          <a:lstStyle/>
          <a:p>
            <a:pPr algn="ctr"/>
            <a:r>
              <a:rPr kumimoji="1" lang="ja-JP" altLang="en-US" sz="2000" dirty="0"/>
              <a:t>🚙</a:t>
            </a:r>
          </a:p>
        </p:txBody>
      </p:sp>
      <p:sp>
        <p:nvSpPr>
          <p:cNvPr id="203" name="テキスト ボックス 202"/>
          <p:cNvSpPr txBox="1"/>
          <p:nvPr/>
        </p:nvSpPr>
        <p:spPr>
          <a:xfrm>
            <a:off x="6273516" y="6104350"/>
            <a:ext cx="476250" cy="400110"/>
          </a:xfrm>
          <a:prstGeom prst="rect">
            <a:avLst/>
          </a:prstGeom>
          <a:noFill/>
        </p:spPr>
        <p:txBody>
          <a:bodyPr wrap="square" rtlCol="0">
            <a:spAutoFit/>
          </a:bodyPr>
          <a:lstStyle/>
          <a:p>
            <a:pPr algn="ctr"/>
            <a:r>
              <a:rPr kumimoji="1" lang="ja-JP" altLang="en-US" sz="2000" dirty="0"/>
              <a:t>🚙</a:t>
            </a:r>
          </a:p>
        </p:txBody>
      </p:sp>
      <p:sp>
        <p:nvSpPr>
          <p:cNvPr id="204" name="テキスト ボックス 203"/>
          <p:cNvSpPr txBox="1"/>
          <p:nvPr/>
        </p:nvSpPr>
        <p:spPr>
          <a:xfrm>
            <a:off x="0" y="0"/>
            <a:ext cx="9906000" cy="461665"/>
          </a:xfrm>
          <a:prstGeom prst="rect">
            <a:avLst/>
          </a:prstGeom>
          <a:solidFill>
            <a:schemeClr val="accent4"/>
          </a:solidFill>
        </p:spPr>
        <p:txBody>
          <a:bodyPr wrap="square" rtlCol="0">
            <a:spAutoFit/>
          </a:bodyPr>
          <a:lstStyle/>
          <a:p>
            <a:pPr algn="ctr"/>
            <a:r>
              <a:rPr kumimoji="1" lang="en-US" altLang="ja-JP" sz="2400" b="1" dirty="0"/>
              <a:t>【</a:t>
            </a:r>
            <a:r>
              <a:rPr kumimoji="1" lang="ja-JP" altLang="en-US" sz="2400" b="1" dirty="0"/>
              <a:t>商業</a:t>
            </a:r>
            <a:r>
              <a:rPr kumimoji="1" lang="en-US" altLang="ja-JP" sz="2400" b="1" dirty="0"/>
              <a:t>】</a:t>
            </a:r>
            <a:r>
              <a:rPr kumimoji="1" lang="ja-JP" altLang="en-US" sz="2400" b="1" dirty="0"/>
              <a:t>場所別の労働災害予防について（安全作業マニュアル）</a:t>
            </a:r>
          </a:p>
        </p:txBody>
      </p:sp>
      <p:sp>
        <p:nvSpPr>
          <p:cNvPr id="205" name="テキスト ボックス 204"/>
          <p:cNvSpPr txBox="1"/>
          <p:nvPr/>
        </p:nvSpPr>
        <p:spPr>
          <a:xfrm>
            <a:off x="7991242" y="3768743"/>
            <a:ext cx="1785683" cy="900246"/>
          </a:xfrm>
          <a:prstGeom prst="rect">
            <a:avLst/>
          </a:prstGeom>
          <a:solidFill>
            <a:schemeClr val="accent2">
              <a:lumMod val="20000"/>
              <a:lumOff val="80000"/>
            </a:schemeClr>
          </a:solidFill>
          <a:ln>
            <a:noFill/>
          </a:ln>
        </p:spPr>
        <p:txBody>
          <a:bodyPr wrap="square" rtlCol="0">
            <a:spAutoFit/>
          </a:bodyPr>
          <a:lstStyle/>
          <a:p>
            <a:r>
              <a:rPr kumimoji="1" lang="en-US" altLang="ja-JP" sz="1050" dirty="0"/>
              <a:t>【</a:t>
            </a:r>
            <a:r>
              <a:rPr kumimoji="1" lang="ja-JP" altLang="en-US" sz="1050" dirty="0"/>
              <a:t>Ａ</a:t>
            </a:r>
            <a:r>
              <a:rPr kumimoji="1" lang="en-US" altLang="ja-JP" sz="1050" dirty="0"/>
              <a:t>】</a:t>
            </a:r>
            <a:r>
              <a:rPr kumimoji="1" lang="ja-JP" altLang="en-US" sz="1050" dirty="0"/>
              <a:t>売場は、お客様が商品購入を購入するためのスペースになります。従業員も、商品の陳列やお客様への対応等の作業を行います。</a:t>
            </a:r>
            <a:endParaRPr kumimoji="1" lang="en-US" altLang="ja-JP" sz="1050" dirty="0"/>
          </a:p>
        </p:txBody>
      </p:sp>
      <p:sp>
        <p:nvSpPr>
          <p:cNvPr id="206" name="テキスト ボックス 205"/>
          <p:cNvSpPr txBox="1"/>
          <p:nvPr/>
        </p:nvSpPr>
        <p:spPr>
          <a:xfrm>
            <a:off x="63207" y="1612291"/>
            <a:ext cx="1815921" cy="900246"/>
          </a:xfrm>
          <a:prstGeom prst="rect">
            <a:avLst/>
          </a:prstGeom>
          <a:solidFill>
            <a:schemeClr val="accent4">
              <a:lumMod val="20000"/>
              <a:lumOff val="80000"/>
            </a:schemeClr>
          </a:solidFill>
          <a:ln>
            <a:noFill/>
          </a:ln>
        </p:spPr>
        <p:txBody>
          <a:bodyPr wrap="square" rtlCol="0">
            <a:spAutoFit/>
          </a:bodyPr>
          <a:lstStyle/>
          <a:p>
            <a:r>
              <a:rPr kumimoji="1" lang="en-US" altLang="ja-JP" sz="1050" dirty="0"/>
              <a:t>【</a:t>
            </a:r>
            <a:r>
              <a:rPr kumimoji="1" lang="ja-JP" altLang="en-US" sz="1050" dirty="0"/>
              <a:t>Ｂ</a:t>
            </a:r>
            <a:r>
              <a:rPr kumimoji="1" lang="en-US" altLang="ja-JP" sz="1050" dirty="0"/>
              <a:t>】</a:t>
            </a:r>
            <a:r>
              <a:rPr kumimoji="1" lang="ja-JP" altLang="en-US" sz="1050" dirty="0"/>
              <a:t>事務所は、従業員が事務作業を行う場所です。ここでは、事務室に加えて、更衣室、休憩室等従業員が利用する施設も含みます。</a:t>
            </a:r>
            <a:endParaRPr kumimoji="1" lang="en-US" altLang="ja-JP" sz="1050" dirty="0"/>
          </a:p>
        </p:txBody>
      </p:sp>
      <p:sp>
        <p:nvSpPr>
          <p:cNvPr id="208" name="テキスト ボックス 207"/>
          <p:cNvSpPr txBox="1"/>
          <p:nvPr/>
        </p:nvSpPr>
        <p:spPr>
          <a:xfrm>
            <a:off x="-19121" y="474878"/>
            <a:ext cx="9906000" cy="1015663"/>
          </a:xfrm>
          <a:prstGeom prst="rect">
            <a:avLst/>
          </a:prstGeom>
          <a:noFill/>
        </p:spPr>
        <p:txBody>
          <a:bodyPr wrap="square" rtlCol="0">
            <a:spAutoFit/>
          </a:bodyPr>
          <a:lstStyle/>
          <a:p>
            <a:r>
              <a:rPr kumimoji="1" lang="ja-JP" altLang="en-US" sz="1200" dirty="0"/>
              <a:t>　商業の事業場では、従来から転倒災害を中心とした労働災害により負傷する労働者が多くなっています。これらの災害を防止するためには、例えば転倒災害の場合は、「滑り」、「つまづき」及び「踏み外し」の原因となる場所であったり、これらの原因により引き起こされる転倒災害の具体例を事前に知ることで、安全に作業を進めていく必要があります。</a:t>
            </a:r>
            <a:endParaRPr kumimoji="1" lang="en-US" altLang="ja-JP" sz="1200" dirty="0"/>
          </a:p>
          <a:p>
            <a:r>
              <a:rPr kumimoji="1" lang="ja-JP" altLang="en-US" sz="1200" dirty="0"/>
              <a:t>　本マニュアルは、店舗内外の様々な作業スペース別に労働災害の危険性を紹介するとともに、各店舗で必要事項を記入したり、ページの組合せを変えることで、安全作業マニュアルとして使用できるよう、作成されたものです。</a:t>
            </a:r>
            <a:endParaRPr kumimoji="1" lang="en-US" altLang="ja-JP" sz="1200" dirty="0"/>
          </a:p>
        </p:txBody>
      </p:sp>
      <p:sp>
        <p:nvSpPr>
          <p:cNvPr id="209" name="テキスト ボックス 208"/>
          <p:cNvSpPr txBox="1"/>
          <p:nvPr/>
        </p:nvSpPr>
        <p:spPr>
          <a:xfrm>
            <a:off x="63207" y="2620181"/>
            <a:ext cx="1815921" cy="1061829"/>
          </a:xfrm>
          <a:prstGeom prst="rect">
            <a:avLst/>
          </a:prstGeom>
          <a:solidFill>
            <a:schemeClr val="accent5">
              <a:lumMod val="20000"/>
              <a:lumOff val="80000"/>
            </a:schemeClr>
          </a:solidFill>
          <a:ln>
            <a:noFill/>
          </a:ln>
        </p:spPr>
        <p:txBody>
          <a:bodyPr wrap="square" rtlCol="0">
            <a:spAutoFit/>
          </a:bodyPr>
          <a:lstStyle/>
          <a:p>
            <a:r>
              <a:rPr kumimoji="1" lang="en-US" altLang="ja-JP" sz="1050" dirty="0"/>
              <a:t>【</a:t>
            </a:r>
            <a:r>
              <a:rPr kumimoji="1" lang="ja-JP" altLang="en-US" sz="1050" dirty="0"/>
              <a:t>Ｃ</a:t>
            </a:r>
            <a:r>
              <a:rPr kumimoji="1" lang="en-US" altLang="ja-JP" sz="1050" dirty="0"/>
              <a:t>】</a:t>
            </a:r>
            <a:r>
              <a:rPr kumimoji="1" lang="ja-JP" altLang="en-US" sz="1050" dirty="0"/>
              <a:t>屋内作業場は、従業員が商品等の製造、加工等を行う場所です。店舗によって、材料以外にも様々な機械や用具が置かれています。</a:t>
            </a:r>
            <a:endParaRPr kumimoji="1" lang="en-US" altLang="ja-JP" sz="1050" dirty="0"/>
          </a:p>
        </p:txBody>
      </p:sp>
      <p:sp>
        <p:nvSpPr>
          <p:cNvPr id="210" name="テキスト ボックス 209"/>
          <p:cNvSpPr txBox="1"/>
          <p:nvPr/>
        </p:nvSpPr>
        <p:spPr>
          <a:xfrm>
            <a:off x="65068" y="3761213"/>
            <a:ext cx="1815921" cy="738664"/>
          </a:xfrm>
          <a:prstGeom prst="rect">
            <a:avLst/>
          </a:prstGeom>
          <a:solidFill>
            <a:schemeClr val="accent6">
              <a:lumMod val="20000"/>
              <a:lumOff val="80000"/>
            </a:schemeClr>
          </a:solidFill>
          <a:ln>
            <a:noFill/>
          </a:ln>
        </p:spPr>
        <p:txBody>
          <a:bodyPr wrap="square" rtlCol="0">
            <a:spAutoFit/>
          </a:bodyPr>
          <a:lstStyle/>
          <a:p>
            <a:r>
              <a:rPr kumimoji="1" lang="en-US" altLang="ja-JP" sz="1050" dirty="0"/>
              <a:t>【</a:t>
            </a:r>
            <a:r>
              <a:rPr kumimoji="1" lang="ja-JP" altLang="en-US" sz="1050" dirty="0"/>
              <a:t>Ｄ</a:t>
            </a:r>
            <a:r>
              <a:rPr kumimoji="1" lang="en-US" altLang="ja-JP" sz="1050" dirty="0"/>
              <a:t>】</a:t>
            </a:r>
            <a:r>
              <a:rPr kumimoji="1" lang="ja-JP" altLang="en-US" sz="1050" dirty="0"/>
              <a:t>倉庫は、納品等された商品の在庫等を一時的に保管する場所です。冷凍、冷蔵室等も含まれます。</a:t>
            </a:r>
            <a:endParaRPr kumimoji="1" lang="en-US" altLang="ja-JP" sz="1050" dirty="0"/>
          </a:p>
        </p:txBody>
      </p:sp>
      <p:sp>
        <p:nvSpPr>
          <p:cNvPr id="211" name="テキスト ボックス 210"/>
          <p:cNvSpPr txBox="1"/>
          <p:nvPr/>
        </p:nvSpPr>
        <p:spPr>
          <a:xfrm>
            <a:off x="69629" y="4566111"/>
            <a:ext cx="1815921" cy="1223412"/>
          </a:xfrm>
          <a:prstGeom prst="rect">
            <a:avLst/>
          </a:prstGeom>
          <a:solidFill>
            <a:schemeClr val="bg1">
              <a:lumMod val="95000"/>
            </a:schemeClr>
          </a:solidFill>
          <a:ln>
            <a:noFill/>
          </a:ln>
        </p:spPr>
        <p:txBody>
          <a:bodyPr wrap="square" rtlCol="0">
            <a:spAutoFit/>
          </a:bodyPr>
          <a:lstStyle/>
          <a:p>
            <a:r>
              <a:rPr kumimoji="1" lang="en-US" altLang="ja-JP" sz="1050" dirty="0"/>
              <a:t>【</a:t>
            </a:r>
            <a:r>
              <a:rPr kumimoji="1" lang="ja-JP" altLang="en-US" sz="1050" dirty="0"/>
              <a:t>Ｅ</a:t>
            </a:r>
            <a:r>
              <a:rPr kumimoji="1" lang="en-US" altLang="ja-JP" sz="1050" dirty="0"/>
              <a:t>】</a:t>
            </a:r>
            <a:r>
              <a:rPr kumimoji="1" lang="ja-JP" altLang="en-US" sz="1050" dirty="0"/>
              <a:t>プラットホーム・屋外作業場は、納品業者等が車両を止めて商品の積卸し等を行う他、店舗外に設置されたゴミ集積所等従業員が建物の外で作業を行う場所を含みます。</a:t>
            </a:r>
            <a:endParaRPr kumimoji="1" lang="en-US" altLang="ja-JP" sz="1050" dirty="0"/>
          </a:p>
        </p:txBody>
      </p:sp>
      <p:sp>
        <p:nvSpPr>
          <p:cNvPr id="212" name="テキスト ボックス 211"/>
          <p:cNvSpPr txBox="1"/>
          <p:nvPr/>
        </p:nvSpPr>
        <p:spPr>
          <a:xfrm>
            <a:off x="51581" y="5904928"/>
            <a:ext cx="1815921" cy="900246"/>
          </a:xfrm>
          <a:prstGeom prst="rect">
            <a:avLst/>
          </a:prstGeom>
          <a:solidFill>
            <a:schemeClr val="tx2">
              <a:lumMod val="20000"/>
              <a:lumOff val="80000"/>
            </a:schemeClr>
          </a:solidFill>
          <a:ln>
            <a:noFill/>
          </a:ln>
        </p:spPr>
        <p:txBody>
          <a:bodyPr wrap="square" rtlCol="0">
            <a:spAutoFit/>
          </a:bodyPr>
          <a:lstStyle/>
          <a:p>
            <a:r>
              <a:rPr kumimoji="1" lang="en-US" altLang="ja-JP" sz="1050" dirty="0"/>
              <a:t>【</a:t>
            </a:r>
            <a:r>
              <a:rPr kumimoji="1" lang="ja-JP" altLang="en-US" sz="1050" dirty="0"/>
              <a:t>Ｆ</a:t>
            </a:r>
            <a:r>
              <a:rPr kumimoji="1" lang="en-US" altLang="ja-JP" sz="1050" dirty="0"/>
              <a:t>】</a:t>
            </a:r>
            <a:r>
              <a:rPr kumimoji="1" lang="ja-JP" altLang="en-US" sz="1050" dirty="0"/>
              <a:t>建物周辺・玄関・通路・駐車場は、建屋の外で従業員・お客様が使用するスペースで、屋外の売場、カート置場等も含みます。</a:t>
            </a:r>
            <a:endParaRPr kumimoji="1" lang="en-US" altLang="ja-JP" sz="1050" dirty="0"/>
          </a:p>
        </p:txBody>
      </p:sp>
      <p:sp>
        <p:nvSpPr>
          <p:cNvPr id="213" name="テキスト ボックス 212"/>
          <p:cNvSpPr txBox="1"/>
          <p:nvPr/>
        </p:nvSpPr>
        <p:spPr>
          <a:xfrm>
            <a:off x="7956640" y="5385977"/>
            <a:ext cx="1815921" cy="900246"/>
          </a:xfrm>
          <a:prstGeom prst="rect">
            <a:avLst/>
          </a:prstGeom>
          <a:solidFill>
            <a:schemeClr val="tx2">
              <a:lumMod val="20000"/>
              <a:lumOff val="80000"/>
            </a:schemeClr>
          </a:solidFill>
          <a:ln>
            <a:noFill/>
          </a:ln>
        </p:spPr>
        <p:txBody>
          <a:bodyPr wrap="square" rtlCol="0">
            <a:spAutoFit/>
          </a:bodyPr>
          <a:lstStyle/>
          <a:p>
            <a:r>
              <a:rPr kumimoji="1" lang="en-US" altLang="ja-JP" sz="1050" dirty="0"/>
              <a:t>【</a:t>
            </a:r>
            <a:r>
              <a:rPr kumimoji="1" lang="ja-JP" altLang="en-US" sz="1050" dirty="0"/>
              <a:t>Ｇ</a:t>
            </a:r>
            <a:r>
              <a:rPr kumimoji="1" lang="en-US" altLang="ja-JP" sz="1050" dirty="0"/>
              <a:t>】</a:t>
            </a:r>
            <a:r>
              <a:rPr kumimoji="1" lang="ja-JP" altLang="en-US" sz="1050" dirty="0"/>
              <a:t>道路は、事業場（店舗）敷地外の道路で、主に訪問販売、配達等を行う従業員が車両等を使用して通行する場所です。</a:t>
            </a:r>
            <a:endParaRPr kumimoji="1" lang="en-US" altLang="ja-JP" sz="1050" dirty="0"/>
          </a:p>
        </p:txBody>
      </p:sp>
      <p:sp>
        <p:nvSpPr>
          <p:cNvPr id="214" name="テキスト ボックス 213"/>
          <p:cNvSpPr txBox="1"/>
          <p:nvPr/>
        </p:nvSpPr>
        <p:spPr>
          <a:xfrm>
            <a:off x="7979714" y="2736789"/>
            <a:ext cx="1815921" cy="900246"/>
          </a:xfrm>
          <a:prstGeom prst="rect">
            <a:avLst/>
          </a:prstGeom>
          <a:solidFill>
            <a:schemeClr val="accent4">
              <a:lumMod val="75000"/>
              <a:alpha val="50000"/>
            </a:schemeClr>
          </a:solidFill>
          <a:ln>
            <a:noFill/>
          </a:ln>
        </p:spPr>
        <p:txBody>
          <a:bodyPr wrap="square" rtlCol="0">
            <a:spAutoFit/>
          </a:bodyPr>
          <a:lstStyle/>
          <a:p>
            <a:r>
              <a:rPr kumimoji="1" lang="en-US" altLang="ja-JP" sz="1050" dirty="0"/>
              <a:t>【</a:t>
            </a:r>
            <a:r>
              <a:rPr kumimoji="1" lang="ja-JP" altLang="en-US" sz="1050" dirty="0"/>
              <a:t>Ｈ</a:t>
            </a:r>
            <a:r>
              <a:rPr kumimoji="1" lang="en-US" altLang="ja-JP" sz="1050" dirty="0"/>
              <a:t>】</a:t>
            </a:r>
            <a:r>
              <a:rPr kumimoji="1" lang="ja-JP" altLang="en-US" sz="1050" dirty="0"/>
              <a:t>訪問先は、事業場（店舗）敷地外で、主に訪問販売、配達等を行う従業員が訪問する会社、施設、民家等です。</a:t>
            </a:r>
            <a:endParaRPr kumimoji="1" lang="en-US" altLang="ja-JP" sz="1050" dirty="0"/>
          </a:p>
        </p:txBody>
      </p:sp>
      <p:sp>
        <p:nvSpPr>
          <p:cNvPr id="2" name="スライド番号プレースホルダー 1"/>
          <p:cNvSpPr>
            <a:spLocks noGrp="1"/>
          </p:cNvSpPr>
          <p:nvPr>
            <p:ph type="sldNum" sz="quarter" idx="12"/>
          </p:nvPr>
        </p:nvSpPr>
        <p:spPr>
          <a:xfrm>
            <a:off x="7536070" y="6414306"/>
            <a:ext cx="2228850" cy="365125"/>
          </a:xfrm>
        </p:spPr>
        <p:txBody>
          <a:bodyPr/>
          <a:lstStyle/>
          <a:p>
            <a:fld id="{69D659BF-6FF2-4C15-B861-6ACD8AC79E72}" type="slidenum">
              <a:rPr kumimoji="1" lang="ja-JP" altLang="en-US" sz="1800" b="1" smtClean="0">
                <a:solidFill>
                  <a:schemeClr val="tx1"/>
                </a:solidFill>
              </a:rPr>
              <a:t>7</a:t>
            </a:fld>
            <a:endParaRPr kumimoji="1" lang="ja-JP" altLang="en-US" sz="1800" b="1" dirty="0">
              <a:solidFill>
                <a:schemeClr val="tx1"/>
              </a:solidFill>
            </a:endParaRPr>
          </a:p>
        </p:txBody>
      </p:sp>
    </p:spTree>
    <p:extLst>
      <p:ext uri="{BB962C8B-B14F-4D97-AF65-F5344CB8AC3E}">
        <p14:creationId xmlns:p14="http://schemas.microsoft.com/office/powerpoint/2010/main" val="13593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角丸四角形 40"/>
          <p:cNvSpPr/>
          <p:nvPr/>
        </p:nvSpPr>
        <p:spPr>
          <a:xfrm>
            <a:off x="0" y="6318912"/>
            <a:ext cx="8161361" cy="450187"/>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5" name="グループ化 14"/>
          <p:cNvGrpSpPr/>
          <p:nvPr/>
        </p:nvGrpSpPr>
        <p:grpSpPr>
          <a:xfrm>
            <a:off x="95992" y="757040"/>
            <a:ext cx="8235950" cy="4915174"/>
            <a:chOff x="622300" y="1231900"/>
            <a:chExt cx="8648700" cy="5118100"/>
          </a:xfrm>
        </p:grpSpPr>
        <p:sp>
          <p:nvSpPr>
            <p:cNvPr id="5" name="正方形/長方形 4"/>
            <p:cNvSpPr/>
            <p:nvPr/>
          </p:nvSpPr>
          <p:spPr>
            <a:xfrm>
              <a:off x="1346200" y="1231900"/>
              <a:ext cx="7200900" cy="5118100"/>
            </a:xfrm>
            <a:prstGeom prst="rect">
              <a:avLst/>
            </a:prstGeom>
            <a:noFill/>
            <a:ln w="9525">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2057400" y="1231900"/>
              <a:ext cx="5778500" cy="5118100"/>
            </a:xfrm>
            <a:prstGeom prst="rect">
              <a:avLst/>
            </a:prstGeom>
            <a:noFill/>
            <a:ln w="9525">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2768600" y="1231900"/>
              <a:ext cx="4343400" cy="5118100"/>
            </a:xfrm>
            <a:prstGeom prst="rect">
              <a:avLst/>
            </a:prstGeom>
            <a:noFill/>
            <a:ln w="9525">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3492500" y="1231900"/>
              <a:ext cx="2908300" cy="5118100"/>
            </a:xfrm>
            <a:prstGeom prst="rect">
              <a:avLst/>
            </a:prstGeom>
            <a:noFill/>
            <a:ln w="9525">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4203700" y="1231900"/>
              <a:ext cx="1460500" cy="5118100"/>
            </a:xfrm>
            <a:prstGeom prst="rect">
              <a:avLst/>
            </a:prstGeom>
            <a:noFill/>
            <a:ln w="9525">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 name="直線コネクタ 10"/>
            <p:cNvCxnSpPr>
              <a:stCxn id="4" idx="0"/>
              <a:endCxn id="4" idx="2"/>
            </p:cNvCxnSpPr>
            <p:nvPr/>
          </p:nvCxnSpPr>
          <p:spPr>
            <a:xfrm>
              <a:off x="4953000" y="1231900"/>
              <a:ext cx="0" cy="5118100"/>
            </a:xfrm>
            <a:prstGeom prst="line">
              <a:avLst/>
            </a:prstGeom>
            <a:ln>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635000" y="1993900"/>
              <a:ext cx="8636000" cy="3594100"/>
            </a:xfrm>
            <a:prstGeom prst="rect">
              <a:avLst/>
            </a:prstGeom>
            <a:noFill/>
            <a:ln w="9525">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635000" y="2717800"/>
              <a:ext cx="8636000" cy="2133600"/>
            </a:xfrm>
            <a:prstGeom prst="rect">
              <a:avLst/>
            </a:prstGeom>
            <a:noFill/>
            <a:ln w="9525">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622300" y="3441700"/>
              <a:ext cx="8636000" cy="723900"/>
            </a:xfrm>
            <a:prstGeom prst="rect">
              <a:avLst/>
            </a:prstGeom>
            <a:noFill/>
            <a:ln w="9525">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635000" y="1231900"/>
              <a:ext cx="8636000" cy="51181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 name="テキスト ボックス 15"/>
          <p:cNvSpPr txBox="1"/>
          <p:nvPr/>
        </p:nvSpPr>
        <p:spPr>
          <a:xfrm>
            <a:off x="0" y="0"/>
            <a:ext cx="9906000" cy="307777"/>
          </a:xfrm>
          <a:prstGeom prst="rect">
            <a:avLst/>
          </a:prstGeom>
          <a:noFill/>
        </p:spPr>
        <p:txBody>
          <a:bodyPr wrap="square" rtlCol="0">
            <a:spAutoFit/>
          </a:bodyPr>
          <a:lstStyle/>
          <a:p>
            <a:r>
              <a:rPr kumimoji="1" lang="ja-JP" altLang="en-US" sz="1400" b="1" dirty="0"/>
              <a:t>◆この事業場（店舗）全体の見取図</a:t>
            </a:r>
            <a:endParaRPr kumimoji="1" lang="en-US" altLang="ja-JP" sz="1400" b="1" dirty="0"/>
          </a:p>
        </p:txBody>
      </p:sp>
      <p:cxnSp>
        <p:nvCxnSpPr>
          <p:cNvPr id="18" name="直線矢印コネクタ 17"/>
          <p:cNvCxnSpPr/>
          <p:nvPr/>
        </p:nvCxnSpPr>
        <p:spPr>
          <a:xfrm>
            <a:off x="409575" y="6566395"/>
            <a:ext cx="711200" cy="0"/>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1073150" y="6423760"/>
            <a:ext cx="1270000" cy="253916"/>
          </a:xfrm>
          <a:prstGeom prst="rect">
            <a:avLst/>
          </a:prstGeom>
          <a:noFill/>
        </p:spPr>
        <p:txBody>
          <a:bodyPr wrap="square" rtlCol="0">
            <a:spAutoFit/>
          </a:bodyPr>
          <a:lstStyle/>
          <a:p>
            <a:r>
              <a:rPr kumimoji="1" lang="ja-JP" altLang="en-US" sz="1050" dirty="0"/>
              <a:t>出入（従業員）</a:t>
            </a:r>
            <a:endParaRPr kumimoji="1" lang="en-US" altLang="ja-JP" sz="1050" dirty="0"/>
          </a:p>
        </p:txBody>
      </p:sp>
      <p:cxnSp>
        <p:nvCxnSpPr>
          <p:cNvPr id="20" name="直線矢印コネクタ 19"/>
          <p:cNvCxnSpPr/>
          <p:nvPr/>
        </p:nvCxnSpPr>
        <p:spPr>
          <a:xfrm>
            <a:off x="2411964" y="6535212"/>
            <a:ext cx="711200" cy="0"/>
          </a:xfrm>
          <a:prstGeom prst="straightConnector1">
            <a:avLst/>
          </a:prstGeom>
          <a:ln w="19050">
            <a:solidFill>
              <a:schemeClr val="tx1"/>
            </a:solidFill>
            <a:prstDash val="sys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3123164" y="6419424"/>
            <a:ext cx="1701800" cy="253916"/>
          </a:xfrm>
          <a:prstGeom prst="rect">
            <a:avLst/>
          </a:prstGeom>
          <a:noFill/>
        </p:spPr>
        <p:txBody>
          <a:bodyPr wrap="square" rtlCol="0">
            <a:spAutoFit/>
          </a:bodyPr>
          <a:lstStyle/>
          <a:p>
            <a:r>
              <a:rPr kumimoji="1" lang="ja-JP" altLang="en-US" sz="1050" dirty="0"/>
              <a:t>出入（従業員・お客様）</a:t>
            </a:r>
            <a:endParaRPr kumimoji="1" lang="en-US" altLang="ja-JP" sz="1050" dirty="0"/>
          </a:p>
        </p:txBody>
      </p:sp>
      <p:sp>
        <p:nvSpPr>
          <p:cNvPr id="22" name="左右矢印 21"/>
          <p:cNvSpPr/>
          <p:nvPr/>
        </p:nvSpPr>
        <p:spPr>
          <a:xfrm>
            <a:off x="5041382" y="6447055"/>
            <a:ext cx="850900" cy="153889"/>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5892282" y="6419424"/>
            <a:ext cx="1670050" cy="253916"/>
          </a:xfrm>
          <a:prstGeom prst="rect">
            <a:avLst/>
          </a:prstGeom>
          <a:noFill/>
        </p:spPr>
        <p:txBody>
          <a:bodyPr wrap="square" rtlCol="0">
            <a:spAutoFit/>
          </a:bodyPr>
          <a:lstStyle/>
          <a:p>
            <a:r>
              <a:rPr kumimoji="1" lang="ja-JP" altLang="en-US" sz="1050" dirty="0"/>
              <a:t>出入（納品業者等）</a:t>
            </a:r>
            <a:endParaRPr kumimoji="1" lang="en-US" altLang="ja-JP" sz="1050" dirty="0"/>
          </a:p>
        </p:txBody>
      </p:sp>
      <p:sp>
        <p:nvSpPr>
          <p:cNvPr id="42" name="正方形/長方形 41"/>
          <p:cNvSpPr/>
          <p:nvPr/>
        </p:nvSpPr>
        <p:spPr>
          <a:xfrm>
            <a:off x="8561491" y="5222148"/>
            <a:ext cx="1022578" cy="5566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8966621" y="4711998"/>
            <a:ext cx="617448" cy="5101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5" name="直線矢印コネクタ 44"/>
          <p:cNvCxnSpPr/>
          <p:nvPr/>
        </p:nvCxnSpPr>
        <p:spPr>
          <a:xfrm>
            <a:off x="9120216" y="5635479"/>
            <a:ext cx="0" cy="286637"/>
          </a:xfrm>
          <a:prstGeom prst="straightConnector1">
            <a:avLst/>
          </a:prstGeom>
          <a:ln w="12700">
            <a:solidFill>
              <a:schemeClr val="tx1"/>
            </a:solidFill>
            <a:prstDash val="sys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p:nvPr/>
        </p:nvCxnSpPr>
        <p:spPr>
          <a:xfrm>
            <a:off x="9375789" y="5078829"/>
            <a:ext cx="0" cy="286637"/>
          </a:xfrm>
          <a:prstGeom prst="straightConnector1">
            <a:avLst/>
          </a:prstGeom>
          <a:ln w="12700">
            <a:solidFill>
              <a:schemeClr val="tx1"/>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sp>
        <p:nvSpPr>
          <p:cNvPr id="49" name="左右矢印 48"/>
          <p:cNvSpPr/>
          <p:nvPr/>
        </p:nvSpPr>
        <p:spPr>
          <a:xfrm>
            <a:off x="8436655" y="4980076"/>
            <a:ext cx="240028" cy="137202"/>
          </a:xfrm>
          <a:prstGeom prst="leftRightArrow">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p:cNvSpPr/>
          <p:nvPr/>
        </p:nvSpPr>
        <p:spPr>
          <a:xfrm>
            <a:off x="8561491" y="4711998"/>
            <a:ext cx="412371" cy="5101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1" name="直線矢印コネクタ 50"/>
          <p:cNvCxnSpPr/>
          <p:nvPr/>
        </p:nvCxnSpPr>
        <p:spPr>
          <a:xfrm>
            <a:off x="8856678" y="4835972"/>
            <a:ext cx="221358" cy="0"/>
          </a:xfrm>
          <a:prstGeom prst="straightConnector1">
            <a:avLst/>
          </a:prstGeom>
          <a:ln w="12700">
            <a:solidFill>
              <a:schemeClr val="tx1"/>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sp>
        <p:nvSpPr>
          <p:cNvPr id="58" name="テキスト ボックス 57"/>
          <p:cNvSpPr txBox="1"/>
          <p:nvPr/>
        </p:nvSpPr>
        <p:spPr>
          <a:xfrm>
            <a:off x="9105327" y="4835972"/>
            <a:ext cx="548005" cy="184666"/>
          </a:xfrm>
          <a:prstGeom prst="rect">
            <a:avLst/>
          </a:prstGeom>
          <a:noFill/>
        </p:spPr>
        <p:txBody>
          <a:bodyPr wrap="square" rtlCol="0">
            <a:spAutoFit/>
          </a:bodyPr>
          <a:lstStyle/>
          <a:p>
            <a:r>
              <a:rPr kumimoji="1" lang="ja-JP" altLang="en-US" sz="600" dirty="0"/>
              <a:t>商品倉庫</a:t>
            </a:r>
            <a:endParaRPr kumimoji="1" lang="en-US" altLang="ja-JP" sz="600" dirty="0"/>
          </a:p>
        </p:txBody>
      </p:sp>
      <p:sp>
        <p:nvSpPr>
          <p:cNvPr id="59" name="テキスト ボックス 58"/>
          <p:cNvSpPr txBox="1"/>
          <p:nvPr/>
        </p:nvSpPr>
        <p:spPr>
          <a:xfrm>
            <a:off x="8827784" y="5401012"/>
            <a:ext cx="548005" cy="184666"/>
          </a:xfrm>
          <a:prstGeom prst="rect">
            <a:avLst/>
          </a:prstGeom>
          <a:noFill/>
        </p:spPr>
        <p:txBody>
          <a:bodyPr wrap="square" rtlCol="0">
            <a:spAutoFit/>
          </a:bodyPr>
          <a:lstStyle/>
          <a:p>
            <a:r>
              <a:rPr kumimoji="1" lang="ja-JP" altLang="en-US" sz="600" dirty="0"/>
              <a:t>売場</a:t>
            </a:r>
            <a:endParaRPr kumimoji="1" lang="en-US" altLang="ja-JP" sz="600" dirty="0"/>
          </a:p>
        </p:txBody>
      </p:sp>
      <p:sp>
        <p:nvSpPr>
          <p:cNvPr id="60" name="テキスト ボックス 59"/>
          <p:cNvSpPr txBox="1"/>
          <p:nvPr/>
        </p:nvSpPr>
        <p:spPr>
          <a:xfrm>
            <a:off x="8856678" y="5927379"/>
            <a:ext cx="727391" cy="184666"/>
          </a:xfrm>
          <a:prstGeom prst="rect">
            <a:avLst/>
          </a:prstGeom>
          <a:noFill/>
        </p:spPr>
        <p:txBody>
          <a:bodyPr wrap="square" rtlCol="0">
            <a:spAutoFit/>
          </a:bodyPr>
          <a:lstStyle/>
          <a:p>
            <a:r>
              <a:rPr kumimoji="1" lang="ja-JP" altLang="en-US" sz="600" dirty="0"/>
              <a:t>玄関・駐車場</a:t>
            </a:r>
            <a:endParaRPr kumimoji="1" lang="en-US" altLang="ja-JP" sz="600" dirty="0"/>
          </a:p>
        </p:txBody>
      </p:sp>
      <p:sp>
        <p:nvSpPr>
          <p:cNvPr id="61" name="テキスト ボックス 60"/>
          <p:cNvSpPr txBox="1"/>
          <p:nvPr/>
        </p:nvSpPr>
        <p:spPr>
          <a:xfrm>
            <a:off x="8576549" y="4874740"/>
            <a:ext cx="505264" cy="184666"/>
          </a:xfrm>
          <a:prstGeom prst="rect">
            <a:avLst/>
          </a:prstGeom>
          <a:noFill/>
        </p:spPr>
        <p:txBody>
          <a:bodyPr wrap="square" rtlCol="0">
            <a:spAutoFit/>
          </a:bodyPr>
          <a:lstStyle/>
          <a:p>
            <a:r>
              <a:rPr kumimoji="1" lang="ja-JP" altLang="en-US" sz="600" dirty="0"/>
              <a:t>荷卸場</a:t>
            </a:r>
            <a:endParaRPr kumimoji="1" lang="en-US" altLang="ja-JP" sz="600" dirty="0"/>
          </a:p>
        </p:txBody>
      </p:sp>
      <p:sp>
        <p:nvSpPr>
          <p:cNvPr id="62" name="正方形/長方形 61"/>
          <p:cNvSpPr/>
          <p:nvPr/>
        </p:nvSpPr>
        <p:spPr>
          <a:xfrm>
            <a:off x="8389663" y="4381798"/>
            <a:ext cx="1416050" cy="173024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p:cNvSpPr txBox="1"/>
          <p:nvPr/>
        </p:nvSpPr>
        <p:spPr>
          <a:xfrm>
            <a:off x="8765111" y="4290753"/>
            <a:ext cx="761201" cy="230832"/>
          </a:xfrm>
          <a:prstGeom prst="rect">
            <a:avLst/>
          </a:prstGeom>
          <a:solidFill>
            <a:schemeClr val="bg1"/>
          </a:solidFill>
        </p:spPr>
        <p:txBody>
          <a:bodyPr wrap="square" rtlCol="0">
            <a:spAutoFit/>
          </a:bodyPr>
          <a:lstStyle/>
          <a:p>
            <a:r>
              <a:rPr kumimoji="1" lang="en-US" altLang="ja-JP" sz="900" dirty="0"/>
              <a:t>【</a:t>
            </a:r>
            <a:r>
              <a:rPr kumimoji="1" lang="ja-JP" altLang="en-US" sz="900" dirty="0"/>
              <a:t>記入例</a:t>
            </a:r>
            <a:r>
              <a:rPr kumimoji="1" lang="en-US" altLang="ja-JP" sz="900" dirty="0"/>
              <a:t>】</a:t>
            </a:r>
          </a:p>
        </p:txBody>
      </p:sp>
      <p:sp>
        <p:nvSpPr>
          <p:cNvPr id="64" name="テキスト ボックス 63"/>
          <p:cNvSpPr txBox="1"/>
          <p:nvPr/>
        </p:nvSpPr>
        <p:spPr>
          <a:xfrm>
            <a:off x="8479535" y="1382861"/>
            <a:ext cx="1285823" cy="2462213"/>
          </a:xfrm>
          <a:prstGeom prst="rect">
            <a:avLst/>
          </a:prstGeom>
          <a:noFill/>
        </p:spPr>
        <p:txBody>
          <a:bodyPr wrap="square" rtlCol="0">
            <a:spAutoFit/>
          </a:bodyPr>
          <a:lstStyle/>
          <a:p>
            <a:r>
              <a:rPr kumimoji="1" lang="ja-JP" altLang="en-US" sz="1400" dirty="0"/>
              <a:t>この事業場（店舗）内の構成は左図の様になっています。次ページ以降で、それぞれの部屋等で作業を行う際の注意点等を説明していきます。</a:t>
            </a:r>
            <a:endParaRPr kumimoji="1" lang="en-US" altLang="ja-JP" sz="1400" dirty="0"/>
          </a:p>
        </p:txBody>
      </p:sp>
      <p:sp>
        <p:nvSpPr>
          <p:cNvPr id="2" name="スライド番号プレースホルダー 1"/>
          <p:cNvSpPr>
            <a:spLocks noGrp="1"/>
          </p:cNvSpPr>
          <p:nvPr>
            <p:ph type="sldNum" sz="quarter" idx="12"/>
          </p:nvPr>
        </p:nvSpPr>
        <p:spPr>
          <a:xfrm>
            <a:off x="7562258" y="6330823"/>
            <a:ext cx="2228850" cy="365125"/>
          </a:xfrm>
        </p:spPr>
        <p:txBody>
          <a:bodyPr/>
          <a:lstStyle/>
          <a:p>
            <a:fld id="{69D659BF-6FF2-4C15-B861-6ACD8AC79E72}" type="slidenum">
              <a:rPr kumimoji="1" lang="ja-JP" altLang="en-US" sz="1800" b="1" smtClean="0">
                <a:solidFill>
                  <a:schemeClr val="tx1"/>
                </a:solidFill>
              </a:rPr>
              <a:t>8</a:t>
            </a:fld>
            <a:endParaRPr kumimoji="1" lang="ja-JP" altLang="en-US" sz="1800" b="1">
              <a:solidFill>
                <a:schemeClr val="tx1"/>
              </a:solidFill>
            </a:endParaRPr>
          </a:p>
        </p:txBody>
      </p:sp>
    </p:spTree>
    <p:extLst>
      <p:ext uri="{BB962C8B-B14F-4D97-AF65-F5344CB8AC3E}">
        <p14:creationId xmlns:p14="http://schemas.microsoft.com/office/powerpoint/2010/main" val="2276914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37319" y="115910"/>
            <a:ext cx="1841606" cy="400110"/>
          </a:xfrm>
          <a:prstGeom prst="rect">
            <a:avLst/>
          </a:prstGeom>
          <a:noFill/>
          <a:ln w="25400">
            <a:solidFill>
              <a:schemeClr val="tx1"/>
            </a:solidFill>
          </a:ln>
        </p:spPr>
        <p:txBody>
          <a:bodyPr wrap="square" rtlCol="0">
            <a:spAutoFit/>
          </a:bodyPr>
          <a:lstStyle/>
          <a:p>
            <a:r>
              <a:rPr kumimoji="1" lang="ja-JP" altLang="en-US" sz="2000" b="1" dirty="0"/>
              <a:t>作業場等名称</a:t>
            </a:r>
          </a:p>
        </p:txBody>
      </p:sp>
      <p:sp>
        <p:nvSpPr>
          <p:cNvPr id="4" name="テキスト ボックス 3"/>
          <p:cNvSpPr txBox="1"/>
          <p:nvPr/>
        </p:nvSpPr>
        <p:spPr>
          <a:xfrm>
            <a:off x="1978925" y="115910"/>
            <a:ext cx="7753153" cy="400110"/>
          </a:xfrm>
          <a:prstGeom prst="rect">
            <a:avLst/>
          </a:prstGeom>
          <a:noFill/>
          <a:ln w="25400">
            <a:solidFill>
              <a:schemeClr val="tx1"/>
            </a:solidFill>
          </a:ln>
        </p:spPr>
        <p:txBody>
          <a:bodyPr wrap="square" rtlCol="0">
            <a:spAutoFit/>
          </a:bodyPr>
          <a:lstStyle/>
          <a:p>
            <a:endParaRPr kumimoji="1" lang="ja-JP" altLang="en-US" sz="2000" dirty="0"/>
          </a:p>
        </p:txBody>
      </p:sp>
      <p:grpSp>
        <p:nvGrpSpPr>
          <p:cNvPr id="16" name="グループ化 15"/>
          <p:cNvGrpSpPr/>
          <p:nvPr/>
        </p:nvGrpSpPr>
        <p:grpSpPr>
          <a:xfrm>
            <a:off x="137631" y="1867019"/>
            <a:ext cx="6942896" cy="4796520"/>
            <a:chOff x="622300" y="1231900"/>
            <a:chExt cx="8648700" cy="5118100"/>
          </a:xfrm>
        </p:grpSpPr>
        <p:sp>
          <p:nvSpPr>
            <p:cNvPr id="17" name="正方形/長方形 16"/>
            <p:cNvSpPr/>
            <p:nvPr/>
          </p:nvSpPr>
          <p:spPr>
            <a:xfrm>
              <a:off x="1346200" y="1231900"/>
              <a:ext cx="7200900" cy="5118100"/>
            </a:xfrm>
            <a:prstGeom prst="rect">
              <a:avLst/>
            </a:prstGeom>
            <a:noFill/>
            <a:ln w="9525">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2057400" y="1231900"/>
              <a:ext cx="5778500" cy="5118100"/>
            </a:xfrm>
            <a:prstGeom prst="rect">
              <a:avLst/>
            </a:prstGeom>
            <a:noFill/>
            <a:ln w="9525">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2768600" y="1231900"/>
              <a:ext cx="4343400" cy="5118100"/>
            </a:xfrm>
            <a:prstGeom prst="rect">
              <a:avLst/>
            </a:prstGeom>
            <a:noFill/>
            <a:ln w="9525">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3492500" y="1231900"/>
              <a:ext cx="2908300" cy="5118100"/>
            </a:xfrm>
            <a:prstGeom prst="rect">
              <a:avLst/>
            </a:prstGeom>
            <a:noFill/>
            <a:ln w="9525">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4203700" y="1231900"/>
              <a:ext cx="1460500" cy="5118100"/>
            </a:xfrm>
            <a:prstGeom prst="rect">
              <a:avLst/>
            </a:prstGeom>
            <a:noFill/>
            <a:ln w="9525">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 name="直線コネクタ 21"/>
            <p:cNvCxnSpPr>
              <a:stCxn id="26" idx="0"/>
              <a:endCxn id="26" idx="2"/>
            </p:cNvCxnSpPr>
            <p:nvPr/>
          </p:nvCxnSpPr>
          <p:spPr>
            <a:xfrm>
              <a:off x="4953000" y="1231900"/>
              <a:ext cx="0" cy="5118100"/>
            </a:xfrm>
            <a:prstGeom prst="line">
              <a:avLst/>
            </a:prstGeom>
            <a:ln>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23" name="正方形/長方形 22"/>
            <p:cNvSpPr/>
            <p:nvPr/>
          </p:nvSpPr>
          <p:spPr>
            <a:xfrm>
              <a:off x="635000" y="1993900"/>
              <a:ext cx="8636000" cy="3594100"/>
            </a:xfrm>
            <a:prstGeom prst="rect">
              <a:avLst/>
            </a:prstGeom>
            <a:noFill/>
            <a:ln w="9525">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635000" y="2717800"/>
              <a:ext cx="8636000" cy="2133600"/>
            </a:xfrm>
            <a:prstGeom prst="rect">
              <a:avLst/>
            </a:prstGeom>
            <a:noFill/>
            <a:ln w="9525">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622300" y="3441700"/>
              <a:ext cx="8636000" cy="723900"/>
            </a:xfrm>
            <a:prstGeom prst="rect">
              <a:avLst/>
            </a:prstGeom>
            <a:noFill/>
            <a:ln w="9525">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635000" y="1231900"/>
              <a:ext cx="8636000" cy="51181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0" name="テキスト ボックス 29"/>
          <p:cNvSpPr txBox="1"/>
          <p:nvPr/>
        </p:nvSpPr>
        <p:spPr>
          <a:xfrm>
            <a:off x="5896774" y="5536090"/>
            <a:ext cx="1044676" cy="1061829"/>
          </a:xfrm>
          <a:prstGeom prst="rect">
            <a:avLst/>
          </a:prstGeom>
          <a:solidFill>
            <a:schemeClr val="bg1"/>
          </a:solidFill>
          <a:ln>
            <a:solidFill>
              <a:schemeClr val="tx1"/>
            </a:solidFill>
          </a:ln>
        </p:spPr>
        <p:txBody>
          <a:bodyPr wrap="square" rtlCol="0">
            <a:spAutoFit/>
          </a:bodyPr>
          <a:lstStyle/>
          <a:p>
            <a:r>
              <a:rPr kumimoji="1" lang="ja-JP" altLang="en-US" sz="900" dirty="0"/>
              <a:t>（危険箇所）</a:t>
            </a:r>
            <a:endParaRPr kumimoji="1" lang="en-US" altLang="ja-JP" sz="900" dirty="0"/>
          </a:p>
          <a:p>
            <a:r>
              <a:rPr kumimoji="1" lang="ja-JP" altLang="en-US" sz="900" dirty="0"/>
              <a:t>〇滑り</a:t>
            </a:r>
            <a:endParaRPr kumimoji="1" lang="en-US" altLang="ja-JP" sz="900" dirty="0"/>
          </a:p>
          <a:p>
            <a:r>
              <a:rPr kumimoji="1" lang="ja-JP" altLang="en-US" sz="900" dirty="0"/>
              <a:t>●つまづき</a:t>
            </a:r>
            <a:endParaRPr kumimoji="1" lang="en-US" altLang="ja-JP" sz="900" dirty="0"/>
          </a:p>
          <a:p>
            <a:r>
              <a:rPr kumimoji="1" lang="ja-JP" altLang="en-US" sz="900" dirty="0"/>
              <a:t>■腰痛等</a:t>
            </a:r>
            <a:endParaRPr kumimoji="1" lang="en-US" altLang="ja-JP" sz="900" dirty="0"/>
          </a:p>
          <a:p>
            <a:r>
              <a:rPr kumimoji="1" lang="ja-JP" altLang="en-US" sz="900" dirty="0"/>
              <a:t>△激突</a:t>
            </a:r>
            <a:endParaRPr kumimoji="1" lang="en-US" altLang="ja-JP" sz="900" dirty="0"/>
          </a:p>
          <a:p>
            <a:r>
              <a:rPr kumimoji="1" lang="en-US" altLang="ja-JP" sz="900" dirty="0"/>
              <a:t>×</a:t>
            </a:r>
            <a:r>
              <a:rPr kumimoji="1" lang="ja-JP" altLang="en-US" sz="900" dirty="0"/>
              <a:t>切れ・こすれ</a:t>
            </a:r>
            <a:endParaRPr kumimoji="1" lang="en-US" altLang="ja-JP" sz="900" dirty="0"/>
          </a:p>
          <a:p>
            <a:r>
              <a:rPr kumimoji="1" lang="ja-JP" altLang="en-US" sz="900" dirty="0"/>
              <a:t>□その他</a:t>
            </a:r>
            <a:endParaRPr kumimoji="1" lang="en-US" altLang="ja-JP" sz="900" dirty="0"/>
          </a:p>
        </p:txBody>
      </p:sp>
      <p:sp>
        <p:nvSpPr>
          <p:cNvPr id="5" name="テキスト ボックス 4"/>
          <p:cNvSpPr txBox="1"/>
          <p:nvPr/>
        </p:nvSpPr>
        <p:spPr>
          <a:xfrm>
            <a:off x="137059" y="1568533"/>
            <a:ext cx="1404125" cy="307777"/>
          </a:xfrm>
          <a:prstGeom prst="rect">
            <a:avLst/>
          </a:prstGeom>
          <a:noFill/>
        </p:spPr>
        <p:txBody>
          <a:bodyPr wrap="square" rtlCol="0">
            <a:spAutoFit/>
          </a:bodyPr>
          <a:lstStyle/>
          <a:p>
            <a:r>
              <a:rPr kumimoji="1" lang="en-US" altLang="ja-JP" sz="1400" b="1" dirty="0">
                <a:solidFill>
                  <a:srgbClr val="FF0000"/>
                </a:solidFill>
              </a:rPr>
              <a:t>【</a:t>
            </a:r>
            <a:r>
              <a:rPr kumimoji="1" lang="ja-JP" altLang="en-US" sz="1400" b="1" dirty="0">
                <a:solidFill>
                  <a:srgbClr val="FF0000"/>
                </a:solidFill>
              </a:rPr>
              <a:t>見取図</a:t>
            </a:r>
            <a:r>
              <a:rPr kumimoji="1" lang="en-US" altLang="ja-JP" sz="1400" b="1" dirty="0">
                <a:solidFill>
                  <a:srgbClr val="FF0000"/>
                </a:solidFill>
              </a:rPr>
              <a:t>】</a:t>
            </a:r>
            <a:endParaRPr kumimoji="1" lang="ja-JP" altLang="en-US" sz="1400" b="1" dirty="0">
              <a:solidFill>
                <a:srgbClr val="FF0000"/>
              </a:solidFill>
            </a:endParaRPr>
          </a:p>
        </p:txBody>
      </p:sp>
      <p:grpSp>
        <p:nvGrpSpPr>
          <p:cNvPr id="147" name="グループ化 146"/>
          <p:cNvGrpSpPr/>
          <p:nvPr/>
        </p:nvGrpSpPr>
        <p:grpSpPr>
          <a:xfrm>
            <a:off x="2043707" y="710956"/>
            <a:ext cx="795630" cy="701720"/>
            <a:chOff x="6081931" y="1954316"/>
            <a:chExt cx="787099" cy="695143"/>
          </a:xfrm>
        </p:grpSpPr>
        <p:grpSp>
          <p:nvGrpSpPr>
            <p:cNvPr id="148" name="グループ化 147"/>
            <p:cNvGrpSpPr/>
            <p:nvPr/>
          </p:nvGrpSpPr>
          <p:grpSpPr>
            <a:xfrm>
              <a:off x="6109760" y="1954316"/>
              <a:ext cx="759270" cy="632344"/>
              <a:chOff x="6109741" y="1923180"/>
              <a:chExt cx="759270" cy="632344"/>
            </a:xfrm>
          </p:grpSpPr>
          <p:sp>
            <p:nvSpPr>
              <p:cNvPr id="161" name="楕円 160"/>
              <p:cNvSpPr/>
              <p:nvPr/>
            </p:nvSpPr>
            <p:spPr>
              <a:xfrm>
                <a:off x="6551788" y="1923180"/>
                <a:ext cx="183900" cy="17056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2" name="角丸四角形 161"/>
              <p:cNvSpPr/>
              <p:nvPr/>
            </p:nvSpPr>
            <p:spPr>
              <a:xfrm rot="17868975">
                <a:off x="6425539" y="2133674"/>
                <a:ext cx="303149" cy="18052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3" name="フローチャート: 端子 162"/>
              <p:cNvSpPr/>
              <p:nvPr/>
            </p:nvSpPr>
            <p:spPr>
              <a:xfrm rot="20644455">
                <a:off x="6432244" y="2138190"/>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フローチャート: 端子 163"/>
              <p:cNvSpPr/>
              <p:nvPr/>
            </p:nvSpPr>
            <p:spPr>
              <a:xfrm rot="12234329">
                <a:off x="6286543" y="2120943"/>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5" name="フローチャート: 端子 164"/>
              <p:cNvSpPr/>
              <p:nvPr/>
            </p:nvSpPr>
            <p:spPr>
              <a:xfrm rot="17551157">
                <a:off x="6731537" y="2010577"/>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6" name="フローチャート: 端子 165"/>
              <p:cNvSpPr/>
              <p:nvPr/>
            </p:nvSpPr>
            <p:spPr>
              <a:xfrm rot="9177876">
                <a:off x="6630314" y="2115879"/>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7" name="フローチャート: 端子 166"/>
              <p:cNvSpPr/>
              <p:nvPr/>
            </p:nvSpPr>
            <p:spPr>
              <a:xfrm rot="1337680">
                <a:off x="6109741" y="2337843"/>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8" name="角丸四角形 167"/>
              <p:cNvSpPr/>
              <p:nvPr/>
            </p:nvSpPr>
            <p:spPr>
              <a:xfrm rot="19479263">
                <a:off x="6401084" y="2276365"/>
                <a:ext cx="122592" cy="18052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フローチャート: 端子 168"/>
              <p:cNvSpPr/>
              <p:nvPr/>
            </p:nvSpPr>
            <p:spPr>
              <a:xfrm rot="20701854">
                <a:off x="6156952" y="2475299"/>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0" name="フローチャート: 端子 169"/>
              <p:cNvSpPr/>
              <p:nvPr/>
            </p:nvSpPr>
            <p:spPr>
              <a:xfrm rot="9094950">
                <a:off x="6296467" y="2420087"/>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1" name="フローチャート: 端子 170"/>
              <p:cNvSpPr/>
              <p:nvPr/>
            </p:nvSpPr>
            <p:spPr>
              <a:xfrm rot="21044780">
                <a:off x="6255464" y="2337844"/>
                <a:ext cx="194724" cy="8022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49" name="月 148"/>
            <p:cNvSpPr/>
            <p:nvPr/>
          </p:nvSpPr>
          <p:spPr>
            <a:xfrm rot="17005898">
              <a:off x="6138869" y="2521598"/>
              <a:ext cx="63294" cy="177169"/>
            </a:xfrm>
            <a:prstGeom prst="moon">
              <a:avLst>
                <a:gd name="adj" fmla="val 16649"/>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0" name="月 149"/>
            <p:cNvSpPr/>
            <p:nvPr/>
          </p:nvSpPr>
          <p:spPr>
            <a:xfrm rot="16018166">
              <a:off x="6230720" y="2529227"/>
              <a:ext cx="63294" cy="177169"/>
            </a:xfrm>
            <a:prstGeom prst="moon">
              <a:avLst>
                <a:gd name="adj" fmla="val 16649"/>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 name="テキスト ボックス 5"/>
          <p:cNvSpPr txBox="1"/>
          <p:nvPr/>
        </p:nvSpPr>
        <p:spPr>
          <a:xfrm>
            <a:off x="1661731" y="558877"/>
            <a:ext cx="933333" cy="646331"/>
          </a:xfrm>
          <a:prstGeom prst="rect">
            <a:avLst/>
          </a:prstGeom>
          <a:noFill/>
        </p:spPr>
        <p:txBody>
          <a:bodyPr wrap="square" rtlCol="0">
            <a:spAutoFit/>
          </a:bodyPr>
          <a:lstStyle/>
          <a:p>
            <a:r>
              <a:rPr kumimoji="1" lang="ja-JP" altLang="en-US" dirty="0"/>
              <a:t>□</a:t>
            </a:r>
            <a:endParaRPr kumimoji="1" lang="en-US" altLang="ja-JP" dirty="0"/>
          </a:p>
          <a:p>
            <a:r>
              <a:rPr kumimoji="1" lang="ja-JP" altLang="en-US" dirty="0"/>
              <a:t>滑り</a:t>
            </a:r>
          </a:p>
        </p:txBody>
      </p:sp>
      <p:grpSp>
        <p:nvGrpSpPr>
          <p:cNvPr id="172" name="グループ化 171"/>
          <p:cNvGrpSpPr/>
          <p:nvPr/>
        </p:nvGrpSpPr>
        <p:grpSpPr>
          <a:xfrm>
            <a:off x="3615149" y="692296"/>
            <a:ext cx="793300" cy="650316"/>
            <a:chOff x="7340200" y="2398877"/>
            <a:chExt cx="889455" cy="708414"/>
          </a:xfrm>
        </p:grpSpPr>
        <p:grpSp>
          <p:nvGrpSpPr>
            <p:cNvPr id="173" name="グループ化 172"/>
            <p:cNvGrpSpPr/>
            <p:nvPr/>
          </p:nvGrpSpPr>
          <p:grpSpPr>
            <a:xfrm rot="662561">
              <a:off x="7340200" y="2398877"/>
              <a:ext cx="889455" cy="608025"/>
              <a:chOff x="7621647" y="3548727"/>
              <a:chExt cx="889455" cy="608025"/>
            </a:xfrm>
            <a:solidFill>
              <a:schemeClr val="tx1"/>
            </a:solidFill>
          </p:grpSpPr>
          <p:sp>
            <p:nvSpPr>
              <p:cNvPr id="175" name="楕円 174"/>
              <p:cNvSpPr/>
              <p:nvPr/>
            </p:nvSpPr>
            <p:spPr>
              <a:xfrm rot="20784587">
                <a:off x="7775754" y="3548727"/>
                <a:ext cx="182310" cy="181295"/>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角丸四角形 175"/>
              <p:cNvSpPr/>
              <p:nvPr/>
            </p:nvSpPr>
            <p:spPr>
              <a:xfrm rot="13741374">
                <a:off x="7857288" y="3747974"/>
                <a:ext cx="322224" cy="178964"/>
              </a:xfrm>
              <a:prstGeom prst="roundRect">
                <a:avLst>
                  <a:gd name="adj" fmla="val 28667"/>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7" name="フローチャート: 端子 176"/>
              <p:cNvSpPr/>
              <p:nvPr/>
            </p:nvSpPr>
            <p:spPr>
              <a:xfrm rot="19806754">
                <a:off x="8304126" y="3888713"/>
                <a:ext cx="206976" cy="79532"/>
              </a:xfrm>
              <a:prstGeom prst="flowChartTerminator">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8" name="フローチャート: 端子 177"/>
              <p:cNvSpPr/>
              <p:nvPr/>
            </p:nvSpPr>
            <p:spPr>
              <a:xfrm rot="10987017">
                <a:off x="8258958" y="4077220"/>
                <a:ext cx="206976" cy="79532"/>
              </a:xfrm>
              <a:prstGeom prst="flowChartTerminator">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9" name="フローチャート: 端子 178"/>
              <p:cNvSpPr/>
              <p:nvPr/>
            </p:nvSpPr>
            <p:spPr>
              <a:xfrm rot="12791265">
                <a:off x="8112890" y="4025939"/>
                <a:ext cx="206976" cy="79532"/>
              </a:xfrm>
              <a:prstGeom prst="flowChartTerminator">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0" name="フローチャート: 端子 179"/>
              <p:cNvSpPr/>
              <p:nvPr/>
            </p:nvSpPr>
            <p:spPr>
              <a:xfrm rot="11529767">
                <a:off x="8163642" y="3911817"/>
                <a:ext cx="206976" cy="79532"/>
              </a:xfrm>
              <a:prstGeom prst="flowChartTerminator">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1" name="フローチャート: 端子 180"/>
              <p:cNvSpPr/>
              <p:nvPr/>
            </p:nvSpPr>
            <p:spPr>
              <a:xfrm rot="10329496">
                <a:off x="7621647" y="3835199"/>
                <a:ext cx="206976" cy="79532"/>
              </a:xfrm>
              <a:prstGeom prst="flowChartTerminator">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2" name="角丸四角形 181"/>
              <p:cNvSpPr/>
              <p:nvPr/>
            </p:nvSpPr>
            <p:spPr>
              <a:xfrm rot="12449408">
                <a:off x="8052645" y="3860200"/>
                <a:ext cx="130306" cy="178964"/>
              </a:xfrm>
              <a:prstGeom prst="roundRect">
                <a:avLst>
                  <a:gd name="adj" fmla="val 28667"/>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3" name="フローチャート: 端子 182"/>
              <p:cNvSpPr/>
              <p:nvPr/>
            </p:nvSpPr>
            <p:spPr>
              <a:xfrm rot="9095761">
                <a:off x="7729469" y="3929452"/>
                <a:ext cx="201827" cy="81561"/>
              </a:xfrm>
              <a:prstGeom prst="flowChartTerminator">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4" name="フローチャート: 端子 183"/>
              <p:cNvSpPr/>
              <p:nvPr/>
            </p:nvSpPr>
            <p:spPr>
              <a:xfrm rot="18992407">
                <a:off x="7762170" y="3781297"/>
                <a:ext cx="201827" cy="81561"/>
              </a:xfrm>
              <a:prstGeom prst="flowChartTerminator">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5" name="フローチャート: 端子 184"/>
              <p:cNvSpPr/>
              <p:nvPr/>
            </p:nvSpPr>
            <p:spPr>
              <a:xfrm rot="17994045">
                <a:off x="7831200" y="3827012"/>
                <a:ext cx="206976" cy="79532"/>
              </a:xfrm>
              <a:prstGeom prst="flowChartTerminator">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74" name="二等辺三角形 173"/>
            <p:cNvSpPr/>
            <p:nvPr/>
          </p:nvSpPr>
          <p:spPr>
            <a:xfrm>
              <a:off x="7895996" y="3042520"/>
              <a:ext cx="76215" cy="64771"/>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6" name="テキスト ボックス 185"/>
          <p:cNvSpPr txBox="1"/>
          <p:nvPr/>
        </p:nvSpPr>
        <p:spPr>
          <a:xfrm>
            <a:off x="3144339" y="606366"/>
            <a:ext cx="933333" cy="923330"/>
          </a:xfrm>
          <a:prstGeom prst="rect">
            <a:avLst/>
          </a:prstGeom>
          <a:noFill/>
        </p:spPr>
        <p:txBody>
          <a:bodyPr wrap="square" rtlCol="0">
            <a:spAutoFit/>
          </a:bodyPr>
          <a:lstStyle/>
          <a:p>
            <a:r>
              <a:rPr kumimoji="1" lang="ja-JP" altLang="en-US" dirty="0"/>
              <a:t>□</a:t>
            </a:r>
            <a:endParaRPr kumimoji="1" lang="en-US" altLang="ja-JP" dirty="0"/>
          </a:p>
          <a:p>
            <a:r>
              <a:rPr kumimoji="1" lang="ja-JP" altLang="en-US" dirty="0" err="1"/>
              <a:t>つま</a:t>
            </a:r>
            <a:endParaRPr kumimoji="1" lang="en-US" altLang="ja-JP" dirty="0"/>
          </a:p>
          <a:p>
            <a:r>
              <a:rPr kumimoji="1" lang="ja-JP" altLang="en-US" dirty="0"/>
              <a:t>づき</a:t>
            </a:r>
          </a:p>
        </p:txBody>
      </p:sp>
      <p:grpSp>
        <p:nvGrpSpPr>
          <p:cNvPr id="187" name="グループ化 186"/>
          <p:cNvGrpSpPr/>
          <p:nvPr/>
        </p:nvGrpSpPr>
        <p:grpSpPr>
          <a:xfrm>
            <a:off x="6716821" y="658350"/>
            <a:ext cx="754344" cy="773528"/>
            <a:chOff x="3631315" y="982698"/>
            <a:chExt cx="894638" cy="903300"/>
          </a:xfrm>
        </p:grpSpPr>
        <p:sp>
          <p:nvSpPr>
            <p:cNvPr id="188" name="楕円 187"/>
            <p:cNvSpPr/>
            <p:nvPr/>
          </p:nvSpPr>
          <p:spPr>
            <a:xfrm rot="20784587">
              <a:off x="4042052" y="982698"/>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9" name="角丸四角形 188"/>
            <p:cNvSpPr/>
            <p:nvPr/>
          </p:nvSpPr>
          <p:spPr>
            <a:xfrm rot="15652064">
              <a:off x="4001749" y="1226286"/>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0" name="フローチャート: 端子 189"/>
            <p:cNvSpPr/>
            <p:nvPr/>
          </p:nvSpPr>
          <p:spPr>
            <a:xfrm>
              <a:off x="3955552" y="1181504"/>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フローチャート: 端子 190"/>
            <p:cNvSpPr/>
            <p:nvPr/>
          </p:nvSpPr>
          <p:spPr>
            <a:xfrm rot="15840972">
              <a:off x="4230137" y="131240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2" name="フローチャート: 端子 191"/>
            <p:cNvSpPr/>
            <p:nvPr/>
          </p:nvSpPr>
          <p:spPr>
            <a:xfrm rot="2012817">
              <a:off x="4155009" y="1205338"/>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3" name="フローチャート: 端子 192"/>
            <p:cNvSpPr/>
            <p:nvPr/>
          </p:nvSpPr>
          <p:spPr>
            <a:xfrm rot="13361763">
              <a:off x="4193228" y="156587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4" name="角丸四角形 193"/>
            <p:cNvSpPr/>
            <p:nvPr/>
          </p:nvSpPr>
          <p:spPr>
            <a:xfrm rot="15730156">
              <a:off x="4134039" y="1416752"/>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5" name="フローチャート: 端子 194"/>
            <p:cNvSpPr/>
            <p:nvPr/>
          </p:nvSpPr>
          <p:spPr>
            <a:xfrm rot="12075488">
              <a:off x="4324126" y="1649253"/>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6" name="フローチャート: 端子 195"/>
            <p:cNvSpPr/>
            <p:nvPr/>
          </p:nvSpPr>
          <p:spPr>
            <a:xfrm rot="17168074">
              <a:off x="4031063" y="1579565"/>
              <a:ext cx="201827" cy="81561"/>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7" name="フローチャート: 端子 196"/>
            <p:cNvSpPr/>
            <p:nvPr/>
          </p:nvSpPr>
          <p:spPr>
            <a:xfrm rot="14823374">
              <a:off x="4028487" y="1724860"/>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8" name="角丸四角形 197"/>
            <p:cNvSpPr/>
            <p:nvPr/>
          </p:nvSpPr>
          <p:spPr>
            <a:xfrm rot="13618130">
              <a:off x="3657704" y="1314656"/>
              <a:ext cx="322224" cy="178964"/>
            </a:xfrm>
            <a:prstGeom prst="roundRect">
              <a:avLst>
                <a:gd name="adj" fmla="val 28667"/>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9" name="楕円 198"/>
            <p:cNvSpPr/>
            <p:nvPr/>
          </p:nvSpPr>
          <p:spPr>
            <a:xfrm rot="20784587">
              <a:off x="3651509" y="1085052"/>
              <a:ext cx="182310" cy="181295"/>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0" name="角丸四角形 199"/>
            <p:cNvSpPr/>
            <p:nvPr/>
          </p:nvSpPr>
          <p:spPr>
            <a:xfrm rot="14428559">
              <a:off x="3878347" y="1461594"/>
              <a:ext cx="130306" cy="178964"/>
            </a:xfrm>
            <a:prstGeom prst="roundRect">
              <a:avLst>
                <a:gd name="adj" fmla="val 28667"/>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1" name="フローチャート: 端子 200"/>
            <p:cNvSpPr/>
            <p:nvPr/>
          </p:nvSpPr>
          <p:spPr>
            <a:xfrm rot="13256297">
              <a:off x="3963950" y="1574259"/>
              <a:ext cx="201827" cy="81561"/>
            </a:xfrm>
            <a:prstGeom prst="flowChartTermina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2" name="フローチャート: 端子 201"/>
            <p:cNvSpPr/>
            <p:nvPr/>
          </p:nvSpPr>
          <p:spPr>
            <a:xfrm rot="16791375">
              <a:off x="3989546" y="1701416"/>
              <a:ext cx="206976" cy="79532"/>
            </a:xfrm>
            <a:prstGeom prst="flowChartTermina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3" name="フローチャート: 端子 202"/>
            <p:cNvSpPr/>
            <p:nvPr/>
          </p:nvSpPr>
          <p:spPr>
            <a:xfrm rot="8084032">
              <a:off x="3815267" y="1742744"/>
              <a:ext cx="206976" cy="79532"/>
            </a:xfrm>
            <a:prstGeom prst="flowChartTermina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4" name="フローチャート: 端子 203"/>
            <p:cNvSpPr/>
            <p:nvPr/>
          </p:nvSpPr>
          <p:spPr>
            <a:xfrm rot="4589565">
              <a:off x="3849890" y="1619678"/>
              <a:ext cx="201827" cy="81561"/>
            </a:xfrm>
            <a:prstGeom prst="flowChartTermina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5" name="フローチャート: 端子 204"/>
            <p:cNvSpPr/>
            <p:nvPr/>
          </p:nvSpPr>
          <p:spPr>
            <a:xfrm rot="9502016">
              <a:off x="3775426" y="1233820"/>
              <a:ext cx="206976" cy="79532"/>
            </a:xfrm>
            <a:prstGeom prst="flowChartTermina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6" name="フローチャート: 端子 205"/>
            <p:cNvSpPr/>
            <p:nvPr/>
          </p:nvSpPr>
          <p:spPr>
            <a:xfrm rot="7228046">
              <a:off x="3871608" y="1157885"/>
              <a:ext cx="206976" cy="79532"/>
            </a:xfrm>
            <a:prstGeom prst="flowChartTermina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7" name="フローチャート: 端子 206"/>
            <p:cNvSpPr/>
            <p:nvPr/>
          </p:nvSpPr>
          <p:spPr>
            <a:xfrm rot="6691055">
              <a:off x="3591649" y="1367483"/>
              <a:ext cx="206976" cy="79532"/>
            </a:xfrm>
            <a:prstGeom prst="flowChartTermina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8" name="フローチャート: 端子 207"/>
            <p:cNvSpPr/>
            <p:nvPr/>
          </p:nvSpPr>
          <p:spPr>
            <a:xfrm rot="16200000">
              <a:off x="3567593" y="1517204"/>
              <a:ext cx="206976" cy="79532"/>
            </a:xfrm>
            <a:prstGeom prst="flowChartTerminator">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9" name="フローチャート: 端子 208"/>
            <p:cNvSpPr/>
            <p:nvPr/>
          </p:nvSpPr>
          <p:spPr>
            <a:xfrm rot="1160135">
              <a:off x="3828515" y="1165969"/>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0" name="爆発 2 209"/>
            <p:cNvSpPr/>
            <p:nvPr/>
          </p:nvSpPr>
          <p:spPr>
            <a:xfrm rot="17443687">
              <a:off x="3829604" y="1249368"/>
              <a:ext cx="324730" cy="219335"/>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11" name="テキスト ボックス 210"/>
          <p:cNvSpPr txBox="1"/>
          <p:nvPr/>
        </p:nvSpPr>
        <p:spPr>
          <a:xfrm>
            <a:off x="6110485" y="595201"/>
            <a:ext cx="933333" cy="646331"/>
          </a:xfrm>
          <a:prstGeom prst="rect">
            <a:avLst/>
          </a:prstGeom>
          <a:noFill/>
        </p:spPr>
        <p:txBody>
          <a:bodyPr wrap="square" rtlCol="0">
            <a:spAutoFit/>
          </a:bodyPr>
          <a:lstStyle/>
          <a:p>
            <a:r>
              <a:rPr kumimoji="1" lang="ja-JP" altLang="en-US" dirty="0"/>
              <a:t>□</a:t>
            </a:r>
            <a:endParaRPr kumimoji="1" lang="en-US" altLang="ja-JP" dirty="0"/>
          </a:p>
          <a:p>
            <a:r>
              <a:rPr kumimoji="1" lang="ja-JP" altLang="en-US" dirty="0"/>
              <a:t>激突</a:t>
            </a:r>
            <a:endParaRPr kumimoji="1" lang="en-US" altLang="ja-JP" dirty="0"/>
          </a:p>
        </p:txBody>
      </p:sp>
      <p:grpSp>
        <p:nvGrpSpPr>
          <p:cNvPr id="212" name="グループ化 211"/>
          <p:cNvGrpSpPr/>
          <p:nvPr/>
        </p:nvGrpSpPr>
        <p:grpSpPr>
          <a:xfrm>
            <a:off x="5316088" y="660112"/>
            <a:ext cx="524579" cy="698210"/>
            <a:chOff x="5353761" y="1352631"/>
            <a:chExt cx="524579" cy="698210"/>
          </a:xfrm>
        </p:grpSpPr>
        <p:sp>
          <p:nvSpPr>
            <p:cNvPr id="213" name="楕円 212"/>
            <p:cNvSpPr/>
            <p:nvPr/>
          </p:nvSpPr>
          <p:spPr>
            <a:xfrm rot="20784587">
              <a:off x="5415954" y="1352631"/>
              <a:ext cx="182310" cy="1812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4" name="角丸四角形 213"/>
            <p:cNvSpPr/>
            <p:nvPr/>
          </p:nvSpPr>
          <p:spPr>
            <a:xfrm rot="14573351">
              <a:off x="5479384" y="1585021"/>
              <a:ext cx="322224"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5" name="フローチャート: 端子 214"/>
            <p:cNvSpPr/>
            <p:nvPr/>
          </p:nvSpPr>
          <p:spPr>
            <a:xfrm rot="8600477">
              <a:off x="5395814" y="1764709"/>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6" name="角丸四角形 215"/>
            <p:cNvSpPr/>
            <p:nvPr/>
          </p:nvSpPr>
          <p:spPr>
            <a:xfrm rot="16883478">
              <a:off x="5617072" y="1740010"/>
              <a:ext cx="130306" cy="178964"/>
            </a:xfrm>
            <a:prstGeom prst="roundRect">
              <a:avLst>
                <a:gd name="adj" fmla="val 28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7" name="フローチャート: 端子 216"/>
            <p:cNvSpPr/>
            <p:nvPr/>
          </p:nvSpPr>
          <p:spPr>
            <a:xfrm rot="19573711">
              <a:off x="5470308" y="1894164"/>
              <a:ext cx="206976" cy="79532"/>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8" name="正方形/長方形 217"/>
            <p:cNvSpPr/>
            <p:nvPr/>
          </p:nvSpPr>
          <p:spPr>
            <a:xfrm>
              <a:off x="5353761" y="1714692"/>
              <a:ext cx="162287" cy="111935"/>
            </a:xfrm>
            <a:prstGeom prst="rect">
              <a:avLst/>
            </a:prstGeom>
            <a:solidFill>
              <a:schemeClr val="tx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9" name="フローチャート: 端子 218"/>
            <p:cNvSpPr/>
            <p:nvPr/>
          </p:nvSpPr>
          <p:spPr>
            <a:xfrm rot="1148404">
              <a:off x="5495007" y="1962026"/>
              <a:ext cx="252462" cy="88815"/>
            </a:xfrm>
            <a:prstGeom prst="flowChartTermina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0" name="爆発 2 219"/>
            <p:cNvSpPr/>
            <p:nvPr/>
          </p:nvSpPr>
          <p:spPr>
            <a:xfrm>
              <a:off x="5689603" y="1688875"/>
              <a:ext cx="188737" cy="147835"/>
            </a:xfrm>
            <a:prstGeom prst="irregularSeal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21" name="テキスト ボックス 220"/>
          <p:cNvSpPr txBox="1"/>
          <p:nvPr/>
        </p:nvSpPr>
        <p:spPr>
          <a:xfrm>
            <a:off x="4736007" y="590783"/>
            <a:ext cx="933333" cy="923330"/>
          </a:xfrm>
          <a:prstGeom prst="rect">
            <a:avLst/>
          </a:prstGeom>
          <a:noFill/>
        </p:spPr>
        <p:txBody>
          <a:bodyPr wrap="square" rtlCol="0">
            <a:spAutoFit/>
          </a:bodyPr>
          <a:lstStyle/>
          <a:p>
            <a:r>
              <a:rPr kumimoji="1" lang="ja-JP" altLang="en-US" dirty="0"/>
              <a:t>□</a:t>
            </a:r>
            <a:endParaRPr kumimoji="1" lang="en-US" altLang="ja-JP" dirty="0"/>
          </a:p>
          <a:p>
            <a:r>
              <a:rPr kumimoji="1" lang="ja-JP" altLang="en-US" dirty="0"/>
              <a:t>腰痛</a:t>
            </a:r>
            <a:endParaRPr kumimoji="1" lang="en-US" altLang="ja-JP" dirty="0"/>
          </a:p>
          <a:p>
            <a:r>
              <a:rPr kumimoji="1" lang="ja-JP" altLang="en-US" dirty="0"/>
              <a:t>等</a:t>
            </a:r>
            <a:endParaRPr kumimoji="1" lang="en-US" altLang="ja-JP" dirty="0"/>
          </a:p>
        </p:txBody>
      </p:sp>
      <p:sp>
        <p:nvSpPr>
          <p:cNvPr id="7" name="角丸四角形 6"/>
          <p:cNvSpPr/>
          <p:nvPr/>
        </p:nvSpPr>
        <p:spPr>
          <a:xfrm>
            <a:off x="252984" y="581653"/>
            <a:ext cx="1105833" cy="810999"/>
          </a:xfrm>
          <a:prstGeom prst="round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2" name="テキスト ボックス 221"/>
          <p:cNvSpPr txBox="1"/>
          <p:nvPr/>
        </p:nvSpPr>
        <p:spPr>
          <a:xfrm>
            <a:off x="244657" y="711874"/>
            <a:ext cx="1165414" cy="553998"/>
          </a:xfrm>
          <a:prstGeom prst="rect">
            <a:avLst/>
          </a:prstGeom>
          <a:noFill/>
        </p:spPr>
        <p:txBody>
          <a:bodyPr wrap="square" rtlCol="0">
            <a:spAutoFit/>
          </a:bodyPr>
          <a:lstStyle/>
          <a:p>
            <a:pPr algn="ctr"/>
            <a:r>
              <a:rPr kumimoji="1" lang="ja-JP" altLang="en-US" b="1" dirty="0"/>
              <a:t>危険性</a:t>
            </a:r>
            <a:endParaRPr kumimoji="1" lang="en-US" altLang="ja-JP" b="1" dirty="0"/>
          </a:p>
          <a:p>
            <a:pPr algn="ctr"/>
            <a:r>
              <a:rPr kumimoji="1" lang="ja-JP" altLang="en-US" sz="1200" dirty="0"/>
              <a:t>該当したら☑</a:t>
            </a:r>
          </a:p>
        </p:txBody>
      </p:sp>
      <p:grpSp>
        <p:nvGrpSpPr>
          <p:cNvPr id="223" name="グループ化 222"/>
          <p:cNvGrpSpPr/>
          <p:nvPr/>
        </p:nvGrpSpPr>
        <p:grpSpPr>
          <a:xfrm>
            <a:off x="8234471" y="852609"/>
            <a:ext cx="934145" cy="331318"/>
            <a:chOff x="2087665" y="2534064"/>
            <a:chExt cx="1388029" cy="429956"/>
          </a:xfrm>
        </p:grpSpPr>
        <p:sp>
          <p:nvSpPr>
            <p:cNvPr id="224" name="フリーフォーム 223"/>
            <p:cNvSpPr/>
            <p:nvPr/>
          </p:nvSpPr>
          <p:spPr>
            <a:xfrm rot="17911389">
              <a:off x="2446683" y="2175046"/>
              <a:ext cx="325849" cy="1043886"/>
            </a:xfrm>
            <a:custGeom>
              <a:avLst/>
              <a:gdLst>
                <a:gd name="connsiteX0" fmla="*/ 245660 w 382137"/>
                <a:gd name="connsiteY0" fmla="*/ 54591 h 1501254"/>
                <a:gd name="connsiteX1" fmla="*/ 0 w 382137"/>
                <a:gd name="connsiteY1" fmla="*/ 504967 h 1501254"/>
                <a:gd name="connsiteX2" fmla="*/ 13648 w 382137"/>
                <a:gd name="connsiteY2" fmla="*/ 1487606 h 1501254"/>
                <a:gd name="connsiteX3" fmla="*/ 382137 w 382137"/>
                <a:gd name="connsiteY3" fmla="*/ 1501254 h 1501254"/>
                <a:gd name="connsiteX4" fmla="*/ 368489 w 382137"/>
                <a:gd name="connsiteY4" fmla="*/ 0 h 1501254"/>
                <a:gd name="connsiteX5" fmla="*/ 245660 w 382137"/>
                <a:gd name="connsiteY5" fmla="*/ 54591 h 1501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2137" h="1501254">
                  <a:moveTo>
                    <a:pt x="245660" y="54591"/>
                  </a:moveTo>
                  <a:lnTo>
                    <a:pt x="0" y="504967"/>
                  </a:lnTo>
                  <a:lnTo>
                    <a:pt x="13648" y="1487606"/>
                  </a:lnTo>
                  <a:lnTo>
                    <a:pt x="382137" y="1501254"/>
                  </a:lnTo>
                  <a:lnTo>
                    <a:pt x="368489" y="0"/>
                  </a:lnTo>
                  <a:lnTo>
                    <a:pt x="245660" y="54591"/>
                  </a:ln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5" name="正方形/長方形 224"/>
            <p:cNvSpPr/>
            <p:nvPr/>
          </p:nvSpPr>
          <p:spPr>
            <a:xfrm rot="17911389">
              <a:off x="3036313" y="2524639"/>
              <a:ext cx="171569" cy="707193"/>
            </a:xfrm>
            <a:prstGeom prst="rect">
              <a:avLst/>
            </a:prstGeom>
            <a:solidFill>
              <a:schemeClr val="tx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26" name="テキスト ボックス 225"/>
          <p:cNvSpPr txBox="1"/>
          <p:nvPr/>
        </p:nvSpPr>
        <p:spPr>
          <a:xfrm>
            <a:off x="7846324" y="609588"/>
            <a:ext cx="933333" cy="923330"/>
          </a:xfrm>
          <a:prstGeom prst="rect">
            <a:avLst/>
          </a:prstGeom>
          <a:noFill/>
        </p:spPr>
        <p:txBody>
          <a:bodyPr wrap="square" rtlCol="0">
            <a:spAutoFit/>
          </a:bodyPr>
          <a:lstStyle/>
          <a:p>
            <a:r>
              <a:rPr kumimoji="1" lang="ja-JP" altLang="en-US" dirty="0"/>
              <a:t>□</a:t>
            </a:r>
            <a:endParaRPr kumimoji="1" lang="en-US" altLang="ja-JP" dirty="0"/>
          </a:p>
          <a:p>
            <a:r>
              <a:rPr kumimoji="1" lang="ja-JP" altLang="en-US" dirty="0"/>
              <a:t>切れ</a:t>
            </a:r>
            <a:endParaRPr kumimoji="1" lang="en-US" altLang="ja-JP" dirty="0"/>
          </a:p>
          <a:p>
            <a:r>
              <a:rPr kumimoji="1" lang="ja-JP" altLang="en-US" dirty="0"/>
              <a:t>こすれ</a:t>
            </a:r>
            <a:endParaRPr kumimoji="1" lang="en-US" altLang="ja-JP" dirty="0"/>
          </a:p>
        </p:txBody>
      </p:sp>
      <p:sp>
        <p:nvSpPr>
          <p:cNvPr id="8" name="テキスト ボックス 7"/>
          <p:cNvSpPr txBox="1"/>
          <p:nvPr/>
        </p:nvSpPr>
        <p:spPr>
          <a:xfrm>
            <a:off x="7283349" y="1876309"/>
            <a:ext cx="2520000" cy="1800000"/>
          </a:xfrm>
          <a:prstGeom prst="rect">
            <a:avLst/>
          </a:prstGeom>
          <a:noFill/>
          <a:ln>
            <a:solidFill>
              <a:schemeClr val="tx1"/>
            </a:solidFill>
          </a:ln>
        </p:spPr>
        <p:txBody>
          <a:bodyPr wrap="square" rtlCol="0">
            <a:spAutoFit/>
          </a:bodyPr>
          <a:lstStyle/>
          <a:p>
            <a:endParaRPr kumimoji="1" lang="ja-JP" altLang="en-US" dirty="0"/>
          </a:p>
        </p:txBody>
      </p:sp>
      <p:sp>
        <p:nvSpPr>
          <p:cNvPr id="10" name="テキスト ボックス 9"/>
          <p:cNvSpPr txBox="1"/>
          <p:nvPr/>
        </p:nvSpPr>
        <p:spPr>
          <a:xfrm>
            <a:off x="7305568" y="1886664"/>
            <a:ext cx="2492426" cy="276999"/>
          </a:xfrm>
          <a:prstGeom prst="rect">
            <a:avLst/>
          </a:prstGeom>
          <a:noFill/>
        </p:spPr>
        <p:txBody>
          <a:bodyPr wrap="square" rtlCol="0">
            <a:spAutoFit/>
          </a:bodyPr>
          <a:lstStyle/>
          <a:p>
            <a:pPr marL="171450" indent="-171450">
              <a:buFont typeface="Arial" panose="020B0604020202020204" pitchFamily="34" charset="0"/>
              <a:buChar char="•"/>
            </a:pPr>
            <a:r>
              <a:rPr kumimoji="1" lang="ja-JP" altLang="en-US" sz="1200" dirty="0">
                <a:solidFill>
                  <a:schemeClr val="bg1">
                    <a:lumMod val="75000"/>
                  </a:schemeClr>
                </a:solidFill>
              </a:rPr>
              <a:t>（具体的に記入してください）</a:t>
            </a:r>
          </a:p>
        </p:txBody>
      </p:sp>
      <p:sp>
        <p:nvSpPr>
          <p:cNvPr id="229" name="テキスト ボックス 228"/>
          <p:cNvSpPr txBox="1"/>
          <p:nvPr/>
        </p:nvSpPr>
        <p:spPr>
          <a:xfrm>
            <a:off x="7294116" y="1581074"/>
            <a:ext cx="2437962" cy="308781"/>
          </a:xfrm>
          <a:prstGeom prst="rect">
            <a:avLst/>
          </a:prstGeom>
          <a:noFill/>
        </p:spPr>
        <p:txBody>
          <a:bodyPr wrap="square" rtlCol="0">
            <a:spAutoFit/>
          </a:bodyPr>
          <a:lstStyle/>
          <a:p>
            <a:r>
              <a:rPr kumimoji="1" lang="en-US" altLang="ja-JP" sz="1400" b="1" dirty="0">
                <a:solidFill>
                  <a:srgbClr val="FF0000"/>
                </a:solidFill>
              </a:rPr>
              <a:t>【</a:t>
            </a:r>
            <a:r>
              <a:rPr kumimoji="1" lang="ja-JP" altLang="en-US" sz="1400" b="1" dirty="0">
                <a:solidFill>
                  <a:srgbClr val="FF0000"/>
                </a:solidFill>
              </a:rPr>
              <a:t>作業上の注意点</a:t>
            </a:r>
            <a:r>
              <a:rPr kumimoji="1" lang="en-US" altLang="ja-JP" sz="1400" b="1" dirty="0">
                <a:solidFill>
                  <a:srgbClr val="FF0000"/>
                </a:solidFill>
              </a:rPr>
              <a:t>】</a:t>
            </a:r>
            <a:endParaRPr kumimoji="1" lang="ja-JP" altLang="en-US" sz="1400" b="1" dirty="0">
              <a:solidFill>
                <a:srgbClr val="FF0000"/>
              </a:solidFill>
            </a:endParaRPr>
          </a:p>
        </p:txBody>
      </p:sp>
      <p:sp>
        <p:nvSpPr>
          <p:cNvPr id="230" name="テキスト ボックス 229"/>
          <p:cNvSpPr txBox="1"/>
          <p:nvPr/>
        </p:nvSpPr>
        <p:spPr>
          <a:xfrm>
            <a:off x="7277994" y="4003815"/>
            <a:ext cx="2520000" cy="1800000"/>
          </a:xfrm>
          <a:prstGeom prst="rect">
            <a:avLst/>
          </a:prstGeom>
          <a:noFill/>
          <a:ln>
            <a:solidFill>
              <a:schemeClr val="tx1"/>
            </a:solidFill>
          </a:ln>
        </p:spPr>
        <p:txBody>
          <a:bodyPr wrap="square" rtlCol="0">
            <a:spAutoFit/>
          </a:bodyPr>
          <a:lstStyle/>
          <a:p>
            <a:endParaRPr kumimoji="1" lang="ja-JP" altLang="en-US" dirty="0"/>
          </a:p>
        </p:txBody>
      </p:sp>
      <p:sp>
        <p:nvSpPr>
          <p:cNvPr id="231" name="テキスト ボックス 230"/>
          <p:cNvSpPr txBox="1"/>
          <p:nvPr/>
        </p:nvSpPr>
        <p:spPr>
          <a:xfrm>
            <a:off x="7261403" y="4007711"/>
            <a:ext cx="2536591" cy="276999"/>
          </a:xfrm>
          <a:prstGeom prst="rect">
            <a:avLst/>
          </a:prstGeom>
          <a:noFill/>
        </p:spPr>
        <p:txBody>
          <a:bodyPr wrap="square" rtlCol="0">
            <a:spAutoFit/>
          </a:bodyPr>
          <a:lstStyle/>
          <a:p>
            <a:pPr marL="171450" indent="-171450">
              <a:buFont typeface="Arial" panose="020B0604020202020204" pitchFamily="34" charset="0"/>
              <a:buChar char="•"/>
            </a:pPr>
            <a:r>
              <a:rPr kumimoji="1" lang="ja-JP" altLang="en-US" sz="1200" dirty="0">
                <a:solidFill>
                  <a:schemeClr val="bg1">
                    <a:lumMod val="75000"/>
                  </a:schemeClr>
                </a:solidFill>
              </a:rPr>
              <a:t>（具体的に記入してください）</a:t>
            </a:r>
          </a:p>
        </p:txBody>
      </p:sp>
      <p:sp>
        <p:nvSpPr>
          <p:cNvPr id="232" name="テキスト ボックス 231"/>
          <p:cNvSpPr txBox="1"/>
          <p:nvPr/>
        </p:nvSpPr>
        <p:spPr>
          <a:xfrm>
            <a:off x="7264692" y="3727305"/>
            <a:ext cx="2437962" cy="307777"/>
          </a:xfrm>
          <a:prstGeom prst="rect">
            <a:avLst/>
          </a:prstGeom>
          <a:noFill/>
        </p:spPr>
        <p:txBody>
          <a:bodyPr wrap="square" rtlCol="0">
            <a:spAutoFit/>
          </a:bodyPr>
          <a:lstStyle/>
          <a:p>
            <a:r>
              <a:rPr kumimoji="1" lang="en-US" altLang="ja-JP" sz="1400" b="1" dirty="0">
                <a:solidFill>
                  <a:srgbClr val="FF0000"/>
                </a:solidFill>
              </a:rPr>
              <a:t>【</a:t>
            </a:r>
            <a:r>
              <a:rPr kumimoji="1" lang="ja-JP" altLang="en-US" sz="1400" b="1" dirty="0">
                <a:solidFill>
                  <a:srgbClr val="FF0000"/>
                </a:solidFill>
              </a:rPr>
              <a:t>具体的な災害防止活動</a:t>
            </a:r>
            <a:r>
              <a:rPr kumimoji="1" lang="en-US" altLang="ja-JP" sz="1400" b="1" dirty="0">
                <a:solidFill>
                  <a:srgbClr val="FF0000"/>
                </a:solidFill>
              </a:rPr>
              <a:t>】</a:t>
            </a:r>
            <a:endParaRPr kumimoji="1" lang="ja-JP" altLang="en-US" sz="1400" b="1" dirty="0">
              <a:solidFill>
                <a:srgbClr val="FF0000"/>
              </a:solidFill>
            </a:endParaRPr>
          </a:p>
        </p:txBody>
      </p:sp>
      <p:sp>
        <p:nvSpPr>
          <p:cNvPr id="233" name="テキスト ボックス 232"/>
          <p:cNvSpPr txBox="1"/>
          <p:nvPr/>
        </p:nvSpPr>
        <p:spPr>
          <a:xfrm>
            <a:off x="7294116" y="5850885"/>
            <a:ext cx="2437962" cy="307777"/>
          </a:xfrm>
          <a:prstGeom prst="rect">
            <a:avLst/>
          </a:prstGeom>
          <a:noFill/>
        </p:spPr>
        <p:txBody>
          <a:bodyPr wrap="square" rtlCol="0">
            <a:spAutoFit/>
          </a:bodyPr>
          <a:lstStyle/>
          <a:p>
            <a:r>
              <a:rPr kumimoji="1" lang="en-US" altLang="ja-JP" sz="1400" b="1" dirty="0">
                <a:solidFill>
                  <a:srgbClr val="FF0000"/>
                </a:solidFill>
              </a:rPr>
              <a:t>【</a:t>
            </a:r>
            <a:r>
              <a:rPr kumimoji="1" lang="ja-JP" altLang="en-US" sz="1400" b="1" dirty="0">
                <a:solidFill>
                  <a:srgbClr val="FF0000"/>
                </a:solidFill>
              </a:rPr>
              <a:t>担当者・責任者</a:t>
            </a:r>
            <a:r>
              <a:rPr kumimoji="1" lang="en-US" altLang="ja-JP" sz="1400" b="1" dirty="0">
                <a:solidFill>
                  <a:srgbClr val="FF0000"/>
                </a:solidFill>
              </a:rPr>
              <a:t>】</a:t>
            </a:r>
            <a:endParaRPr kumimoji="1" lang="ja-JP" altLang="en-US" sz="1400" b="1" dirty="0">
              <a:solidFill>
                <a:srgbClr val="FF0000"/>
              </a:solidFill>
            </a:endParaRPr>
          </a:p>
        </p:txBody>
      </p:sp>
      <p:sp>
        <p:nvSpPr>
          <p:cNvPr id="234" name="テキスト ボックス 233"/>
          <p:cNvSpPr txBox="1"/>
          <p:nvPr/>
        </p:nvSpPr>
        <p:spPr>
          <a:xfrm>
            <a:off x="7245701" y="6127620"/>
            <a:ext cx="2536591" cy="276999"/>
          </a:xfrm>
          <a:prstGeom prst="rect">
            <a:avLst/>
          </a:prstGeom>
          <a:noFill/>
          <a:ln>
            <a:solidFill>
              <a:schemeClr val="tx1"/>
            </a:solidFill>
          </a:ln>
        </p:spPr>
        <p:txBody>
          <a:bodyPr wrap="square" rtlCol="0">
            <a:spAutoFit/>
          </a:bodyPr>
          <a:lstStyle/>
          <a:p>
            <a:pPr marL="171450" indent="-171450">
              <a:buFont typeface="Arial" panose="020B0604020202020204" pitchFamily="34" charset="0"/>
              <a:buChar char="•"/>
            </a:pPr>
            <a:r>
              <a:rPr kumimoji="1" lang="ja-JP" altLang="en-US" sz="1200" dirty="0">
                <a:solidFill>
                  <a:schemeClr val="bg1">
                    <a:lumMod val="75000"/>
                  </a:schemeClr>
                </a:solidFill>
              </a:rPr>
              <a:t>（具体的に記入してください）</a:t>
            </a:r>
          </a:p>
        </p:txBody>
      </p:sp>
      <p:sp>
        <p:nvSpPr>
          <p:cNvPr id="235" name="テキスト ボックス 234"/>
          <p:cNvSpPr txBox="1"/>
          <p:nvPr/>
        </p:nvSpPr>
        <p:spPr>
          <a:xfrm>
            <a:off x="7128264" y="6441923"/>
            <a:ext cx="2654028" cy="430887"/>
          </a:xfrm>
          <a:prstGeom prst="rect">
            <a:avLst/>
          </a:prstGeom>
          <a:noFill/>
          <a:ln>
            <a:noFill/>
          </a:ln>
        </p:spPr>
        <p:txBody>
          <a:bodyPr wrap="square" rtlCol="0">
            <a:spAutoFit/>
          </a:bodyPr>
          <a:lstStyle/>
          <a:p>
            <a:r>
              <a:rPr kumimoji="1" lang="en-US" altLang="ja-JP" sz="1050" dirty="0"/>
              <a:t>※</a:t>
            </a:r>
            <a:r>
              <a:rPr kumimoji="1" lang="ja-JP" altLang="en-US" sz="1050" dirty="0"/>
              <a:t>このページをコピー等し、作業場ごとに作成してください。</a:t>
            </a:r>
          </a:p>
        </p:txBody>
      </p:sp>
      <p:sp>
        <p:nvSpPr>
          <p:cNvPr id="2" name="スライド番号プレースホルダー 1"/>
          <p:cNvSpPr>
            <a:spLocks noGrp="1"/>
          </p:cNvSpPr>
          <p:nvPr>
            <p:ph type="sldNum" sz="quarter" idx="12"/>
          </p:nvPr>
        </p:nvSpPr>
        <p:spPr>
          <a:xfrm>
            <a:off x="7629949" y="6474805"/>
            <a:ext cx="2228850" cy="365125"/>
          </a:xfrm>
        </p:spPr>
        <p:txBody>
          <a:bodyPr/>
          <a:lstStyle/>
          <a:p>
            <a:fld id="{69D659BF-6FF2-4C15-B861-6ACD8AC79E72}" type="slidenum">
              <a:rPr kumimoji="1" lang="ja-JP" altLang="en-US" sz="1800" b="1" smtClean="0">
                <a:solidFill>
                  <a:schemeClr val="tx1"/>
                </a:solidFill>
              </a:rPr>
              <a:t>9</a:t>
            </a:fld>
            <a:endParaRPr kumimoji="1" lang="ja-JP" altLang="en-US" sz="1800" b="1" dirty="0">
              <a:solidFill>
                <a:schemeClr val="tx1"/>
              </a:solidFill>
            </a:endParaRPr>
          </a:p>
        </p:txBody>
      </p:sp>
    </p:spTree>
    <p:extLst>
      <p:ext uri="{BB962C8B-B14F-4D97-AF65-F5344CB8AC3E}">
        <p14:creationId xmlns:p14="http://schemas.microsoft.com/office/powerpoint/2010/main" val="68699845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Words>4473</Words>
  <PresentationFormat>A4 210 x 297 mm</PresentationFormat>
  <Paragraphs>488</Paragraphs>
  <Slides>22</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22</vt:i4>
      </vt:variant>
    </vt:vector>
  </HeadingPairs>
  <TitlesOfParts>
    <vt:vector size="29" baseType="lpstr">
      <vt:lpstr>ＭＳ ゴシック</vt:lpstr>
      <vt:lpstr>メイリオ</vt:lpstr>
      <vt:lpstr>游ゴシック</vt:lpstr>
      <vt:lpstr>Arial</vt:lpstr>
      <vt:lpstr>Calibri</vt:lpstr>
      <vt:lpstr>Calibri Light</vt:lpstr>
      <vt:lpstr>Office テーマ</vt:lpstr>
      <vt:lpstr>小売業の現場における安全対策の 好事例集・安全作業マニュアル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