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2" r:id="rId2"/>
    <p:sldId id="294" r:id="rId3"/>
    <p:sldId id="291" r:id="rId4"/>
  </p:sldIdLst>
  <p:sldSz cx="7559675" cy="1069181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CCCC"/>
    <a:srgbClr val="F6AF9D"/>
    <a:srgbClr val="BEE6FA"/>
    <a:srgbClr val="1F1F70"/>
    <a:srgbClr val="852F3B"/>
    <a:srgbClr val="C91730"/>
    <a:srgbClr val="531D25"/>
    <a:srgbClr val="C16C5B"/>
    <a:srgbClr val="D1A4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304" y="6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6349"/>
            <a:ext cx="5120108" cy="3849108"/>
          </a:xfrm>
          <a:custGeom>
            <a:avLst/>
            <a:gdLst>
              <a:gd name="connsiteX0" fmla="*/ 0 w 5120108"/>
              <a:gd name="connsiteY0" fmla="*/ 0 h 3849108"/>
              <a:gd name="connsiteX1" fmla="*/ 5120108 w 5120108"/>
              <a:gd name="connsiteY1" fmla="*/ 0 h 3849108"/>
              <a:gd name="connsiteX2" fmla="*/ 5120108 w 5120108"/>
              <a:gd name="connsiteY2" fmla="*/ 3849108 h 3849108"/>
              <a:gd name="connsiteX3" fmla="*/ 0 w 5120108"/>
              <a:gd name="connsiteY3" fmla="*/ 3849108 h 3849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0108" h="3849108">
                <a:moveTo>
                  <a:pt x="0" y="0"/>
                </a:moveTo>
                <a:lnTo>
                  <a:pt x="5120108" y="0"/>
                </a:lnTo>
                <a:lnTo>
                  <a:pt x="5120108" y="3849108"/>
                </a:lnTo>
                <a:lnTo>
                  <a:pt x="0" y="3849108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ctr"/>
          </a:blipFill>
        </p:spPr>
        <p:txBody>
          <a:bodyPr wrap="square" tIns="1476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6" name="図プレースホルダー 15"/>
          <p:cNvSpPr>
            <a:spLocks noGrp="1"/>
          </p:cNvSpPr>
          <p:nvPr>
            <p:ph type="pic" sz="quarter" idx="11" hasCustomPrompt="1"/>
          </p:nvPr>
        </p:nvSpPr>
        <p:spPr>
          <a:xfrm>
            <a:off x="241300" y="7146847"/>
            <a:ext cx="2251075" cy="1692275"/>
          </a:xfrm>
          <a:custGeom>
            <a:avLst/>
            <a:gdLst>
              <a:gd name="connsiteX0" fmla="*/ 0 w 2251075"/>
              <a:gd name="connsiteY0" fmla="*/ 0 h 1692275"/>
              <a:gd name="connsiteX1" fmla="*/ 2251075 w 2251075"/>
              <a:gd name="connsiteY1" fmla="*/ 0 h 1692275"/>
              <a:gd name="connsiteX2" fmla="*/ 2251075 w 2251075"/>
              <a:gd name="connsiteY2" fmla="*/ 1692275 h 1692275"/>
              <a:gd name="connsiteX3" fmla="*/ 0 w 2251075"/>
              <a:gd name="connsiteY3" fmla="*/ 1692275 h 169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1075" h="1692275">
                <a:moveTo>
                  <a:pt x="0" y="0"/>
                </a:moveTo>
                <a:lnTo>
                  <a:pt x="2251075" y="0"/>
                </a:lnTo>
                <a:lnTo>
                  <a:pt x="2251075" y="1692275"/>
                </a:lnTo>
                <a:lnTo>
                  <a:pt x="0" y="1692275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ctr"/>
          </a:blipFill>
        </p:spPr>
        <p:txBody>
          <a:bodyPr wrap="square" tIns="396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8" name="図プレースホルダー 17"/>
          <p:cNvSpPr>
            <a:spLocks noGrp="1"/>
          </p:cNvSpPr>
          <p:nvPr>
            <p:ph type="pic" sz="quarter" idx="12" hasCustomPrompt="1"/>
          </p:nvPr>
        </p:nvSpPr>
        <p:spPr>
          <a:xfrm>
            <a:off x="2654300" y="7146847"/>
            <a:ext cx="2251075" cy="1692275"/>
          </a:xfrm>
          <a:custGeom>
            <a:avLst/>
            <a:gdLst>
              <a:gd name="connsiteX0" fmla="*/ 0 w 2251075"/>
              <a:gd name="connsiteY0" fmla="*/ 0 h 1692275"/>
              <a:gd name="connsiteX1" fmla="*/ 2251075 w 2251075"/>
              <a:gd name="connsiteY1" fmla="*/ 0 h 1692275"/>
              <a:gd name="connsiteX2" fmla="*/ 2251075 w 2251075"/>
              <a:gd name="connsiteY2" fmla="*/ 1692275 h 1692275"/>
              <a:gd name="connsiteX3" fmla="*/ 0 w 2251075"/>
              <a:gd name="connsiteY3" fmla="*/ 1692275 h 169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1075" h="1692275">
                <a:moveTo>
                  <a:pt x="0" y="0"/>
                </a:moveTo>
                <a:lnTo>
                  <a:pt x="2251075" y="0"/>
                </a:lnTo>
                <a:lnTo>
                  <a:pt x="2251075" y="1692275"/>
                </a:lnTo>
                <a:lnTo>
                  <a:pt x="0" y="1692275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tl"/>
          </a:blipFill>
        </p:spPr>
        <p:txBody>
          <a:bodyPr wrap="square" tIns="396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9" name="図プレースホルダー 18"/>
          <p:cNvSpPr>
            <a:spLocks noGrp="1"/>
          </p:cNvSpPr>
          <p:nvPr>
            <p:ph type="pic" sz="quarter" idx="13" hasCustomPrompt="1"/>
          </p:nvPr>
        </p:nvSpPr>
        <p:spPr>
          <a:xfrm>
            <a:off x="5067300" y="7146847"/>
            <a:ext cx="2251075" cy="1692275"/>
          </a:xfrm>
          <a:custGeom>
            <a:avLst/>
            <a:gdLst>
              <a:gd name="connsiteX0" fmla="*/ 0 w 2251075"/>
              <a:gd name="connsiteY0" fmla="*/ 0 h 1692275"/>
              <a:gd name="connsiteX1" fmla="*/ 2251075 w 2251075"/>
              <a:gd name="connsiteY1" fmla="*/ 0 h 1692275"/>
              <a:gd name="connsiteX2" fmla="*/ 2251075 w 2251075"/>
              <a:gd name="connsiteY2" fmla="*/ 1692275 h 1692275"/>
              <a:gd name="connsiteX3" fmla="*/ 0 w 2251075"/>
              <a:gd name="connsiteY3" fmla="*/ 1692275 h 169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1075" h="1692275">
                <a:moveTo>
                  <a:pt x="0" y="0"/>
                </a:moveTo>
                <a:lnTo>
                  <a:pt x="2251075" y="0"/>
                </a:lnTo>
                <a:lnTo>
                  <a:pt x="2251075" y="1692275"/>
                </a:lnTo>
                <a:lnTo>
                  <a:pt x="0" y="1692275"/>
                </a:lnTo>
                <a:close/>
              </a:path>
            </a:pathLst>
          </a:custGeom>
          <a:blipFill dpi="0" rotWithShape="1">
            <a:blip r:embed="rId5"/>
            <a:srcRect/>
            <a:tile tx="0" ty="0" sx="100000" sy="100000" flip="none" algn="tl"/>
          </a:blipFill>
        </p:spPr>
        <p:txBody>
          <a:bodyPr wrap="square" tIns="396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101811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sz="quarter" idx="10" hasCustomPrompt="1"/>
          </p:nvPr>
        </p:nvSpPr>
        <p:spPr>
          <a:xfrm>
            <a:off x="3079751" y="1392073"/>
            <a:ext cx="4479925" cy="3784027"/>
          </a:xfrm>
          <a:custGeom>
            <a:avLst/>
            <a:gdLst>
              <a:gd name="connsiteX0" fmla="*/ 0 w 4479925"/>
              <a:gd name="connsiteY0" fmla="*/ 0 h 3784027"/>
              <a:gd name="connsiteX1" fmla="*/ 4479925 w 4479925"/>
              <a:gd name="connsiteY1" fmla="*/ 0 h 3784027"/>
              <a:gd name="connsiteX2" fmla="*/ 4479925 w 4479925"/>
              <a:gd name="connsiteY2" fmla="*/ 3784027 h 3784027"/>
              <a:gd name="connsiteX3" fmla="*/ 0 w 4479925"/>
              <a:gd name="connsiteY3" fmla="*/ 3784027 h 3784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9925" h="3784027">
                <a:moveTo>
                  <a:pt x="0" y="0"/>
                </a:moveTo>
                <a:lnTo>
                  <a:pt x="4479925" y="0"/>
                </a:lnTo>
                <a:lnTo>
                  <a:pt x="4479925" y="3784027"/>
                </a:lnTo>
                <a:lnTo>
                  <a:pt x="0" y="3784027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ctr"/>
          </a:blipFill>
        </p:spPr>
        <p:txBody>
          <a:bodyPr wrap="square" tIns="1296000">
            <a:no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6" name="図プレースホルダー 1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1392073"/>
            <a:ext cx="3079750" cy="1892828"/>
          </a:xfrm>
          <a:custGeom>
            <a:avLst/>
            <a:gdLst>
              <a:gd name="connsiteX0" fmla="*/ 0 w 3079750"/>
              <a:gd name="connsiteY0" fmla="*/ 0 h 1892828"/>
              <a:gd name="connsiteX1" fmla="*/ 3079750 w 3079750"/>
              <a:gd name="connsiteY1" fmla="*/ 0 h 1892828"/>
              <a:gd name="connsiteX2" fmla="*/ 3079750 w 3079750"/>
              <a:gd name="connsiteY2" fmla="*/ 1892828 h 1892828"/>
              <a:gd name="connsiteX3" fmla="*/ 0 w 3079750"/>
              <a:gd name="connsiteY3" fmla="*/ 1892828 h 189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9750" h="1892828">
                <a:moveTo>
                  <a:pt x="0" y="0"/>
                </a:moveTo>
                <a:lnTo>
                  <a:pt x="3079750" y="0"/>
                </a:lnTo>
                <a:lnTo>
                  <a:pt x="3079750" y="1892828"/>
                </a:lnTo>
                <a:lnTo>
                  <a:pt x="0" y="1892828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ctr"/>
          </a:blipFill>
        </p:spPr>
        <p:txBody>
          <a:bodyPr wrap="square" tIns="540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7" name="図プレースホルダー 1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282458"/>
            <a:ext cx="3079750" cy="1892828"/>
          </a:xfrm>
          <a:custGeom>
            <a:avLst/>
            <a:gdLst>
              <a:gd name="connsiteX0" fmla="*/ 0 w 3079750"/>
              <a:gd name="connsiteY0" fmla="*/ 0 h 1892828"/>
              <a:gd name="connsiteX1" fmla="*/ 3079750 w 3079750"/>
              <a:gd name="connsiteY1" fmla="*/ 0 h 1892828"/>
              <a:gd name="connsiteX2" fmla="*/ 3079750 w 3079750"/>
              <a:gd name="connsiteY2" fmla="*/ 1892828 h 1892828"/>
              <a:gd name="connsiteX3" fmla="*/ 0 w 3079750"/>
              <a:gd name="connsiteY3" fmla="*/ 1892828 h 189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9750" h="1892828">
                <a:moveTo>
                  <a:pt x="0" y="0"/>
                </a:moveTo>
                <a:lnTo>
                  <a:pt x="3079750" y="0"/>
                </a:lnTo>
                <a:lnTo>
                  <a:pt x="3079750" y="1892828"/>
                </a:lnTo>
                <a:lnTo>
                  <a:pt x="0" y="1892828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ctr"/>
          </a:blipFill>
        </p:spPr>
        <p:txBody>
          <a:bodyPr wrap="square" tIns="540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0" name="図プレースホルダー 9"/>
          <p:cNvSpPr>
            <a:spLocks noGrp="1"/>
          </p:cNvSpPr>
          <p:nvPr>
            <p:ph type="pic" sz="quarter" idx="13" hasCustomPrompt="1"/>
          </p:nvPr>
        </p:nvSpPr>
        <p:spPr>
          <a:xfrm>
            <a:off x="4505326" y="9112530"/>
            <a:ext cx="3054350" cy="1579284"/>
          </a:xfrm>
          <a:custGeom>
            <a:avLst/>
            <a:gdLst>
              <a:gd name="connsiteX0" fmla="*/ 0 w 3054350"/>
              <a:gd name="connsiteY0" fmla="*/ 0 h 1579284"/>
              <a:gd name="connsiteX1" fmla="*/ 3054350 w 3054350"/>
              <a:gd name="connsiteY1" fmla="*/ 0 h 1579284"/>
              <a:gd name="connsiteX2" fmla="*/ 3054350 w 3054350"/>
              <a:gd name="connsiteY2" fmla="*/ 1579284 h 1579284"/>
              <a:gd name="connsiteX3" fmla="*/ 0 w 3054350"/>
              <a:gd name="connsiteY3" fmla="*/ 1579284 h 157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4350" h="1579284">
                <a:moveTo>
                  <a:pt x="0" y="0"/>
                </a:moveTo>
                <a:lnTo>
                  <a:pt x="3054350" y="0"/>
                </a:lnTo>
                <a:lnTo>
                  <a:pt x="3054350" y="1579284"/>
                </a:lnTo>
                <a:lnTo>
                  <a:pt x="0" y="1579284"/>
                </a:lnTo>
                <a:close/>
              </a:path>
            </a:pathLst>
          </a:custGeom>
          <a:blipFill dpi="0" rotWithShape="1">
            <a:blip r:embed="rId5"/>
            <a:srcRect/>
            <a:tile tx="0" ty="0" sx="100000" sy="100000" flip="none" algn="tl"/>
          </a:blipFill>
        </p:spPr>
        <p:txBody>
          <a:bodyPr wrap="square" tIns="324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382173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図プレースホルダー 11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1" y="1588"/>
            <a:ext cx="4137025" cy="4279900"/>
          </a:xfrm>
          <a:custGeom>
            <a:avLst/>
            <a:gdLst>
              <a:gd name="connsiteX0" fmla="*/ 739775 w 4137025"/>
              <a:gd name="connsiteY0" fmla="*/ 0 h 4279900"/>
              <a:gd name="connsiteX1" fmla="*/ 4137025 w 4137025"/>
              <a:gd name="connsiteY1" fmla="*/ 0 h 4279900"/>
              <a:gd name="connsiteX2" fmla="*/ 4137025 w 4137025"/>
              <a:gd name="connsiteY2" fmla="*/ 3676650 h 4279900"/>
              <a:gd name="connsiteX3" fmla="*/ 4054475 w 4137025"/>
              <a:gd name="connsiteY3" fmla="*/ 3743325 h 4279900"/>
              <a:gd name="connsiteX4" fmla="*/ 3968750 w 4137025"/>
              <a:gd name="connsiteY4" fmla="*/ 3810000 h 4279900"/>
              <a:gd name="connsiteX5" fmla="*/ 3879850 w 4137025"/>
              <a:gd name="connsiteY5" fmla="*/ 3870325 h 4279900"/>
              <a:gd name="connsiteX6" fmla="*/ 3784600 w 4137025"/>
              <a:gd name="connsiteY6" fmla="*/ 3930650 h 4279900"/>
              <a:gd name="connsiteX7" fmla="*/ 3692525 w 4137025"/>
              <a:gd name="connsiteY7" fmla="*/ 3984625 h 4279900"/>
              <a:gd name="connsiteX8" fmla="*/ 3594100 w 4137025"/>
              <a:gd name="connsiteY8" fmla="*/ 4032250 h 4279900"/>
              <a:gd name="connsiteX9" fmla="*/ 3492500 w 4137025"/>
              <a:gd name="connsiteY9" fmla="*/ 4079875 h 4279900"/>
              <a:gd name="connsiteX10" fmla="*/ 3390900 w 4137025"/>
              <a:gd name="connsiteY10" fmla="*/ 4121150 h 4279900"/>
              <a:gd name="connsiteX11" fmla="*/ 3286125 w 4137025"/>
              <a:gd name="connsiteY11" fmla="*/ 4156075 h 4279900"/>
              <a:gd name="connsiteX12" fmla="*/ 3181350 w 4137025"/>
              <a:gd name="connsiteY12" fmla="*/ 4187825 h 4279900"/>
              <a:gd name="connsiteX13" fmla="*/ 3073400 w 4137025"/>
              <a:gd name="connsiteY13" fmla="*/ 4216400 h 4279900"/>
              <a:gd name="connsiteX14" fmla="*/ 2962275 w 4137025"/>
              <a:gd name="connsiteY14" fmla="*/ 4238625 h 4279900"/>
              <a:gd name="connsiteX15" fmla="*/ 2851150 w 4137025"/>
              <a:gd name="connsiteY15" fmla="*/ 4257675 h 4279900"/>
              <a:gd name="connsiteX16" fmla="*/ 2736850 w 4137025"/>
              <a:gd name="connsiteY16" fmla="*/ 4270375 h 4279900"/>
              <a:gd name="connsiteX17" fmla="*/ 2622550 w 4137025"/>
              <a:gd name="connsiteY17" fmla="*/ 4279900 h 4279900"/>
              <a:gd name="connsiteX18" fmla="*/ 2505075 w 4137025"/>
              <a:gd name="connsiteY18" fmla="*/ 4279900 h 4279900"/>
              <a:gd name="connsiteX19" fmla="*/ 2378075 w 4137025"/>
              <a:gd name="connsiteY19" fmla="*/ 4276725 h 4279900"/>
              <a:gd name="connsiteX20" fmla="*/ 2251075 w 4137025"/>
              <a:gd name="connsiteY20" fmla="*/ 4267200 h 4279900"/>
              <a:gd name="connsiteX21" fmla="*/ 2124075 w 4137025"/>
              <a:gd name="connsiteY21" fmla="*/ 4251325 h 4279900"/>
              <a:gd name="connsiteX22" fmla="*/ 2000250 w 4137025"/>
              <a:gd name="connsiteY22" fmla="*/ 4229100 h 4279900"/>
              <a:gd name="connsiteX23" fmla="*/ 1879600 w 4137025"/>
              <a:gd name="connsiteY23" fmla="*/ 4203700 h 4279900"/>
              <a:gd name="connsiteX24" fmla="*/ 1762125 w 4137025"/>
              <a:gd name="connsiteY24" fmla="*/ 4168775 h 4279900"/>
              <a:gd name="connsiteX25" fmla="*/ 1644650 w 4137025"/>
              <a:gd name="connsiteY25" fmla="*/ 4130675 h 4279900"/>
              <a:gd name="connsiteX26" fmla="*/ 1530350 w 4137025"/>
              <a:gd name="connsiteY26" fmla="*/ 4083050 h 4279900"/>
              <a:gd name="connsiteX27" fmla="*/ 1419225 w 4137025"/>
              <a:gd name="connsiteY27" fmla="*/ 4035425 h 4279900"/>
              <a:gd name="connsiteX28" fmla="*/ 1311275 w 4137025"/>
              <a:gd name="connsiteY28" fmla="*/ 3978275 h 4279900"/>
              <a:gd name="connsiteX29" fmla="*/ 1206500 w 4137025"/>
              <a:gd name="connsiteY29" fmla="*/ 3917950 h 4279900"/>
              <a:gd name="connsiteX30" fmla="*/ 1104900 w 4137025"/>
              <a:gd name="connsiteY30" fmla="*/ 3854450 h 4279900"/>
              <a:gd name="connsiteX31" fmla="*/ 1006475 w 4137025"/>
              <a:gd name="connsiteY31" fmla="*/ 3784600 h 4279900"/>
              <a:gd name="connsiteX32" fmla="*/ 911225 w 4137025"/>
              <a:gd name="connsiteY32" fmla="*/ 3708400 h 4279900"/>
              <a:gd name="connsiteX33" fmla="*/ 822325 w 4137025"/>
              <a:gd name="connsiteY33" fmla="*/ 3632200 h 4279900"/>
              <a:gd name="connsiteX34" fmla="*/ 733425 w 4137025"/>
              <a:gd name="connsiteY34" fmla="*/ 3546475 h 4279900"/>
              <a:gd name="connsiteX35" fmla="*/ 650875 w 4137025"/>
              <a:gd name="connsiteY35" fmla="*/ 3460750 h 4279900"/>
              <a:gd name="connsiteX36" fmla="*/ 574675 w 4137025"/>
              <a:gd name="connsiteY36" fmla="*/ 3368675 h 4279900"/>
              <a:gd name="connsiteX37" fmla="*/ 498475 w 4137025"/>
              <a:gd name="connsiteY37" fmla="*/ 3276600 h 4279900"/>
              <a:gd name="connsiteX38" fmla="*/ 428625 w 4137025"/>
              <a:gd name="connsiteY38" fmla="*/ 3178175 h 4279900"/>
              <a:gd name="connsiteX39" fmla="*/ 365125 w 4137025"/>
              <a:gd name="connsiteY39" fmla="*/ 3076575 h 4279900"/>
              <a:gd name="connsiteX40" fmla="*/ 304800 w 4137025"/>
              <a:gd name="connsiteY40" fmla="*/ 2971800 h 4279900"/>
              <a:gd name="connsiteX41" fmla="*/ 247650 w 4137025"/>
              <a:gd name="connsiteY41" fmla="*/ 2863850 h 4279900"/>
              <a:gd name="connsiteX42" fmla="*/ 196850 w 4137025"/>
              <a:gd name="connsiteY42" fmla="*/ 2752725 h 4279900"/>
              <a:gd name="connsiteX43" fmla="*/ 152400 w 4137025"/>
              <a:gd name="connsiteY43" fmla="*/ 2638425 h 4279900"/>
              <a:gd name="connsiteX44" fmla="*/ 114300 w 4137025"/>
              <a:gd name="connsiteY44" fmla="*/ 2520950 h 4279900"/>
              <a:gd name="connsiteX45" fmla="*/ 79375 w 4137025"/>
              <a:gd name="connsiteY45" fmla="*/ 2403475 h 4279900"/>
              <a:gd name="connsiteX46" fmla="*/ 50800 w 4137025"/>
              <a:gd name="connsiteY46" fmla="*/ 2282825 h 4279900"/>
              <a:gd name="connsiteX47" fmla="*/ 31750 w 4137025"/>
              <a:gd name="connsiteY47" fmla="*/ 2159000 h 4279900"/>
              <a:gd name="connsiteX48" fmla="*/ 15875 w 4137025"/>
              <a:gd name="connsiteY48" fmla="*/ 2032000 h 4279900"/>
              <a:gd name="connsiteX49" fmla="*/ 3175 w 4137025"/>
              <a:gd name="connsiteY49" fmla="*/ 1905000 h 4279900"/>
              <a:gd name="connsiteX50" fmla="*/ 0 w 4137025"/>
              <a:gd name="connsiteY50" fmla="*/ 1778000 h 4279900"/>
              <a:gd name="connsiteX51" fmla="*/ 3175 w 4137025"/>
              <a:gd name="connsiteY51" fmla="*/ 1647825 h 4279900"/>
              <a:gd name="connsiteX52" fmla="*/ 15875 w 4137025"/>
              <a:gd name="connsiteY52" fmla="*/ 1520825 h 4279900"/>
              <a:gd name="connsiteX53" fmla="*/ 31750 w 4137025"/>
              <a:gd name="connsiteY53" fmla="*/ 1393825 h 4279900"/>
              <a:gd name="connsiteX54" fmla="*/ 53975 w 4137025"/>
              <a:gd name="connsiteY54" fmla="*/ 1270000 h 4279900"/>
              <a:gd name="connsiteX55" fmla="*/ 79375 w 4137025"/>
              <a:gd name="connsiteY55" fmla="*/ 1149350 h 4279900"/>
              <a:gd name="connsiteX56" fmla="*/ 114300 w 4137025"/>
              <a:gd name="connsiteY56" fmla="*/ 1028700 h 4279900"/>
              <a:gd name="connsiteX57" fmla="*/ 155575 w 4137025"/>
              <a:gd name="connsiteY57" fmla="*/ 914400 h 4279900"/>
              <a:gd name="connsiteX58" fmla="*/ 200025 w 4137025"/>
              <a:gd name="connsiteY58" fmla="*/ 800100 h 4279900"/>
              <a:gd name="connsiteX59" fmla="*/ 250825 w 4137025"/>
              <a:gd name="connsiteY59" fmla="*/ 688975 h 4279900"/>
              <a:gd name="connsiteX60" fmla="*/ 304800 w 4137025"/>
              <a:gd name="connsiteY60" fmla="*/ 581025 h 4279900"/>
              <a:gd name="connsiteX61" fmla="*/ 365125 w 4137025"/>
              <a:gd name="connsiteY61" fmla="*/ 473075 h 4279900"/>
              <a:gd name="connsiteX62" fmla="*/ 431800 w 4137025"/>
              <a:gd name="connsiteY62" fmla="*/ 371475 h 4279900"/>
              <a:gd name="connsiteX63" fmla="*/ 501650 w 4137025"/>
              <a:gd name="connsiteY63" fmla="*/ 273050 h 4279900"/>
              <a:gd name="connsiteX64" fmla="*/ 577850 w 4137025"/>
              <a:gd name="connsiteY64" fmla="*/ 180975 h 4279900"/>
              <a:gd name="connsiteX65" fmla="*/ 657225 w 4137025"/>
              <a:gd name="connsiteY65" fmla="*/ 88900 h 427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137025" h="4279900">
                <a:moveTo>
                  <a:pt x="739775" y="0"/>
                </a:moveTo>
                <a:lnTo>
                  <a:pt x="4137025" y="0"/>
                </a:lnTo>
                <a:lnTo>
                  <a:pt x="4137025" y="3676650"/>
                </a:lnTo>
                <a:lnTo>
                  <a:pt x="4054475" y="3743325"/>
                </a:lnTo>
                <a:lnTo>
                  <a:pt x="3968750" y="3810000"/>
                </a:lnTo>
                <a:lnTo>
                  <a:pt x="3879850" y="3870325"/>
                </a:lnTo>
                <a:lnTo>
                  <a:pt x="3784600" y="3930650"/>
                </a:lnTo>
                <a:lnTo>
                  <a:pt x="3692525" y="3984625"/>
                </a:lnTo>
                <a:lnTo>
                  <a:pt x="3594100" y="4032250"/>
                </a:lnTo>
                <a:lnTo>
                  <a:pt x="3492500" y="4079875"/>
                </a:lnTo>
                <a:lnTo>
                  <a:pt x="3390900" y="4121150"/>
                </a:lnTo>
                <a:lnTo>
                  <a:pt x="3286125" y="4156075"/>
                </a:lnTo>
                <a:lnTo>
                  <a:pt x="3181350" y="4187825"/>
                </a:lnTo>
                <a:lnTo>
                  <a:pt x="3073400" y="4216400"/>
                </a:lnTo>
                <a:lnTo>
                  <a:pt x="2962275" y="4238625"/>
                </a:lnTo>
                <a:lnTo>
                  <a:pt x="2851150" y="4257675"/>
                </a:lnTo>
                <a:lnTo>
                  <a:pt x="2736850" y="4270375"/>
                </a:lnTo>
                <a:lnTo>
                  <a:pt x="2622550" y="4279900"/>
                </a:lnTo>
                <a:lnTo>
                  <a:pt x="2505075" y="4279900"/>
                </a:lnTo>
                <a:lnTo>
                  <a:pt x="2378075" y="4276725"/>
                </a:lnTo>
                <a:lnTo>
                  <a:pt x="2251075" y="4267200"/>
                </a:lnTo>
                <a:lnTo>
                  <a:pt x="2124075" y="4251325"/>
                </a:lnTo>
                <a:lnTo>
                  <a:pt x="2000250" y="4229100"/>
                </a:lnTo>
                <a:lnTo>
                  <a:pt x="1879600" y="4203700"/>
                </a:lnTo>
                <a:lnTo>
                  <a:pt x="1762125" y="4168775"/>
                </a:lnTo>
                <a:lnTo>
                  <a:pt x="1644650" y="4130675"/>
                </a:lnTo>
                <a:lnTo>
                  <a:pt x="1530350" y="4083050"/>
                </a:lnTo>
                <a:lnTo>
                  <a:pt x="1419225" y="4035425"/>
                </a:lnTo>
                <a:lnTo>
                  <a:pt x="1311275" y="3978275"/>
                </a:lnTo>
                <a:lnTo>
                  <a:pt x="1206500" y="3917950"/>
                </a:lnTo>
                <a:lnTo>
                  <a:pt x="1104900" y="3854450"/>
                </a:lnTo>
                <a:lnTo>
                  <a:pt x="1006475" y="3784600"/>
                </a:lnTo>
                <a:lnTo>
                  <a:pt x="911225" y="3708400"/>
                </a:lnTo>
                <a:lnTo>
                  <a:pt x="822325" y="3632200"/>
                </a:lnTo>
                <a:lnTo>
                  <a:pt x="733425" y="3546475"/>
                </a:lnTo>
                <a:lnTo>
                  <a:pt x="650875" y="3460750"/>
                </a:lnTo>
                <a:lnTo>
                  <a:pt x="574675" y="3368675"/>
                </a:lnTo>
                <a:lnTo>
                  <a:pt x="498475" y="3276600"/>
                </a:lnTo>
                <a:lnTo>
                  <a:pt x="428625" y="3178175"/>
                </a:lnTo>
                <a:lnTo>
                  <a:pt x="365125" y="3076575"/>
                </a:lnTo>
                <a:lnTo>
                  <a:pt x="304800" y="2971800"/>
                </a:lnTo>
                <a:lnTo>
                  <a:pt x="247650" y="2863850"/>
                </a:lnTo>
                <a:lnTo>
                  <a:pt x="196850" y="2752725"/>
                </a:lnTo>
                <a:lnTo>
                  <a:pt x="152400" y="2638425"/>
                </a:lnTo>
                <a:lnTo>
                  <a:pt x="114300" y="2520950"/>
                </a:lnTo>
                <a:lnTo>
                  <a:pt x="79375" y="2403475"/>
                </a:lnTo>
                <a:lnTo>
                  <a:pt x="50800" y="2282825"/>
                </a:lnTo>
                <a:lnTo>
                  <a:pt x="31750" y="2159000"/>
                </a:lnTo>
                <a:lnTo>
                  <a:pt x="15875" y="2032000"/>
                </a:lnTo>
                <a:lnTo>
                  <a:pt x="3175" y="1905000"/>
                </a:lnTo>
                <a:lnTo>
                  <a:pt x="0" y="1778000"/>
                </a:lnTo>
                <a:lnTo>
                  <a:pt x="3175" y="1647825"/>
                </a:lnTo>
                <a:lnTo>
                  <a:pt x="15875" y="1520825"/>
                </a:lnTo>
                <a:lnTo>
                  <a:pt x="31750" y="1393825"/>
                </a:lnTo>
                <a:lnTo>
                  <a:pt x="53975" y="1270000"/>
                </a:lnTo>
                <a:lnTo>
                  <a:pt x="79375" y="1149350"/>
                </a:lnTo>
                <a:lnTo>
                  <a:pt x="114300" y="1028700"/>
                </a:lnTo>
                <a:lnTo>
                  <a:pt x="155575" y="914400"/>
                </a:lnTo>
                <a:lnTo>
                  <a:pt x="200025" y="800100"/>
                </a:lnTo>
                <a:lnTo>
                  <a:pt x="250825" y="688975"/>
                </a:lnTo>
                <a:lnTo>
                  <a:pt x="304800" y="581025"/>
                </a:lnTo>
                <a:lnTo>
                  <a:pt x="365125" y="473075"/>
                </a:lnTo>
                <a:lnTo>
                  <a:pt x="431800" y="371475"/>
                </a:lnTo>
                <a:lnTo>
                  <a:pt x="501650" y="273050"/>
                </a:lnTo>
                <a:lnTo>
                  <a:pt x="577850" y="180975"/>
                </a:lnTo>
                <a:lnTo>
                  <a:pt x="657225" y="8890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ctr"/>
          </a:blipFill>
        </p:spPr>
        <p:txBody>
          <a:bodyPr wrap="square" tIns="1656000">
            <a:no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5" name="図プレースホルダー 14"/>
          <p:cNvSpPr>
            <a:spLocks noGrp="1"/>
          </p:cNvSpPr>
          <p:nvPr>
            <p:ph type="pic" sz="quarter" idx="11" hasCustomPrompt="1"/>
          </p:nvPr>
        </p:nvSpPr>
        <p:spPr>
          <a:xfrm>
            <a:off x="1588" y="3862089"/>
            <a:ext cx="3778250" cy="2876550"/>
          </a:xfrm>
          <a:custGeom>
            <a:avLst/>
            <a:gdLst>
              <a:gd name="connsiteX0" fmla="*/ 0 w 3778250"/>
              <a:gd name="connsiteY0" fmla="*/ 0 h 2876550"/>
              <a:gd name="connsiteX1" fmla="*/ 3778250 w 3778250"/>
              <a:gd name="connsiteY1" fmla="*/ 0 h 2876550"/>
              <a:gd name="connsiteX2" fmla="*/ 3778250 w 3778250"/>
              <a:gd name="connsiteY2" fmla="*/ 2876550 h 2876550"/>
              <a:gd name="connsiteX3" fmla="*/ 0 w 3778250"/>
              <a:gd name="connsiteY3" fmla="*/ 2876550 h 287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8250" h="2876550">
                <a:moveTo>
                  <a:pt x="0" y="0"/>
                </a:moveTo>
                <a:lnTo>
                  <a:pt x="3778250" y="0"/>
                </a:lnTo>
                <a:lnTo>
                  <a:pt x="3778250" y="2876550"/>
                </a:lnTo>
                <a:lnTo>
                  <a:pt x="0" y="287655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ctr"/>
          </a:blipFill>
        </p:spPr>
        <p:txBody>
          <a:bodyPr wrap="square" tIns="936000">
            <a:no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7" name="図プレースホルダー 16" hidden="1"/>
          <p:cNvSpPr>
            <a:spLocks noGrp="1"/>
          </p:cNvSpPr>
          <p:nvPr>
            <p:ph type="pic" sz="quarter" idx="12" hasCustomPrompt="1"/>
          </p:nvPr>
        </p:nvSpPr>
        <p:spPr>
          <a:xfrm>
            <a:off x="3781425" y="6738639"/>
            <a:ext cx="3778250" cy="2876550"/>
          </a:xfrm>
          <a:custGeom>
            <a:avLst/>
            <a:gdLst>
              <a:gd name="connsiteX0" fmla="*/ 0 w 3778250"/>
              <a:gd name="connsiteY0" fmla="*/ 0 h 2876550"/>
              <a:gd name="connsiteX1" fmla="*/ 3778250 w 3778250"/>
              <a:gd name="connsiteY1" fmla="*/ 0 h 2876550"/>
              <a:gd name="connsiteX2" fmla="*/ 3778250 w 3778250"/>
              <a:gd name="connsiteY2" fmla="*/ 2876550 h 2876550"/>
              <a:gd name="connsiteX3" fmla="*/ 0 w 3778250"/>
              <a:gd name="connsiteY3" fmla="*/ 2876550 h 287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8250" h="2876550">
                <a:moveTo>
                  <a:pt x="0" y="0"/>
                </a:moveTo>
                <a:lnTo>
                  <a:pt x="3778250" y="0"/>
                </a:lnTo>
                <a:lnTo>
                  <a:pt x="3778250" y="2876550"/>
                </a:lnTo>
                <a:lnTo>
                  <a:pt x="0" y="287655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wrap="square" tIns="936000">
            <a:noAutofit/>
          </a:bodyPr>
          <a:lstStyle>
            <a:lvl1pPr marL="0" indent="0" algn="ctr">
              <a:buNone/>
              <a:defRPr sz="1600">
                <a:solidFill>
                  <a:srgbClr val="E5536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8" name="図プレースホルダー 17"/>
          <p:cNvSpPr>
            <a:spLocks noGrp="1"/>
          </p:cNvSpPr>
          <p:nvPr>
            <p:ph type="pic" sz="quarter" idx="13" hasCustomPrompt="1"/>
          </p:nvPr>
        </p:nvSpPr>
        <p:spPr>
          <a:xfrm>
            <a:off x="3781426" y="6738639"/>
            <a:ext cx="3778250" cy="2876550"/>
          </a:xfrm>
          <a:custGeom>
            <a:avLst/>
            <a:gdLst>
              <a:gd name="connsiteX0" fmla="*/ 0 w 3778250"/>
              <a:gd name="connsiteY0" fmla="*/ 0 h 2876550"/>
              <a:gd name="connsiteX1" fmla="*/ 3778250 w 3778250"/>
              <a:gd name="connsiteY1" fmla="*/ 0 h 2876550"/>
              <a:gd name="connsiteX2" fmla="*/ 3778250 w 3778250"/>
              <a:gd name="connsiteY2" fmla="*/ 2876550 h 2876550"/>
              <a:gd name="connsiteX3" fmla="*/ 0 w 3778250"/>
              <a:gd name="connsiteY3" fmla="*/ 2876550 h 287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8250" h="2876550">
                <a:moveTo>
                  <a:pt x="0" y="0"/>
                </a:moveTo>
                <a:lnTo>
                  <a:pt x="3778250" y="0"/>
                </a:lnTo>
                <a:lnTo>
                  <a:pt x="3778250" y="2876550"/>
                </a:lnTo>
                <a:lnTo>
                  <a:pt x="0" y="2876550"/>
                </a:lnTo>
                <a:close/>
              </a:path>
            </a:pathLst>
          </a:custGeom>
          <a:blipFill dpi="0" rotWithShape="1">
            <a:blip r:embed="rId5"/>
            <a:srcRect/>
            <a:tile tx="0" ty="0" sx="100000" sy="100000" flip="none" algn="ctr"/>
          </a:blipFill>
        </p:spPr>
        <p:txBody>
          <a:bodyPr wrap="square" tIns="936000">
            <a:no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57097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2727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DC4DC-AF54-4368-AE6A-2E6D71B68A52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39375-5CE0-4570-A7A0-661997AB3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10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932A93FC-8294-D4A0-0476-BC42C6CA3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694557"/>
              </p:ext>
            </p:extLst>
          </p:nvPr>
        </p:nvGraphicFramePr>
        <p:xfrm>
          <a:off x="647700" y="373380"/>
          <a:ext cx="6263640" cy="9942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840">
                  <a:extLst>
                    <a:ext uri="{9D8B030D-6E8A-4147-A177-3AD203B41FA5}">
                      <a16:colId xmlns:a16="http://schemas.microsoft.com/office/drawing/2014/main" val="860972344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1505504478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331968311"/>
                    </a:ext>
                  </a:extLst>
                </a:gridCol>
                <a:gridCol w="396240">
                  <a:extLst>
                    <a:ext uri="{9D8B030D-6E8A-4147-A177-3AD203B41FA5}">
                      <a16:colId xmlns:a16="http://schemas.microsoft.com/office/drawing/2014/main" val="2771092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58897964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53042211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219852263"/>
                    </a:ext>
                  </a:extLst>
                </a:gridCol>
              </a:tblGrid>
              <a:tr h="472770">
                <a:tc gridSpan="7"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ブース</a:t>
                      </a:r>
                      <a:r>
                        <a:rPr kumimoji="1" lang="en-US" altLang="ja-JP" sz="3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No.</a:t>
                      </a:r>
                      <a:r>
                        <a:rPr kumimoji="1" lang="ja-JP" altLang="en-US" sz="3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**</a:t>
                      </a: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87823"/>
                  </a:ext>
                </a:extLst>
              </a:tr>
              <a:tr h="79248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○○○○株式会社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認証・認定マーク</a:t>
                      </a:r>
                      <a:endParaRPr kumimoji="1" lang="en-US" altLang="ja-JP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貼付箇所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671149"/>
                  </a:ext>
                </a:extLst>
              </a:tr>
              <a:tr h="73848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所在地　　　　◆◆市□□町✕✕・・・・・・・・</a:t>
                      </a:r>
                      <a:endParaRPr kumimoji="1" lang="en-US" altLang="ja-JP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電話　　　  　　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07**-***-****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ウェブサイト　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" action="ppaction://noaction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http://www.**************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ln w="0"/>
                          <a:solidFill>
                            <a:schemeClr val="tx1"/>
                          </a:solidFill>
                          <a:effectLst/>
                        </a:rPr>
                        <a:t>ホームぺージの</a:t>
                      </a:r>
                      <a:r>
                        <a:rPr lang="en-US" altLang="ja-JP" dirty="0">
                          <a:ln w="0"/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altLang="ja-JP" dirty="0">
                          <a:ln w="0"/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altLang="ja-JP" dirty="0">
                          <a:ln w="0"/>
                          <a:solidFill>
                            <a:schemeClr val="tx1"/>
                          </a:solidFill>
                          <a:effectLst/>
                        </a:rPr>
                        <a:t>QR</a:t>
                      </a:r>
                      <a:r>
                        <a:rPr lang="ja-JP" altLang="en-US" dirty="0">
                          <a:ln w="0"/>
                          <a:solidFill>
                            <a:schemeClr val="tx1"/>
                          </a:solidFill>
                          <a:effectLst/>
                        </a:rPr>
                        <a:t>コード</a:t>
                      </a:r>
                      <a:endParaRPr lang="en-US" altLang="ja-JP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ja-JP" altLang="en-US" dirty="0">
                          <a:ln w="0"/>
                          <a:solidFill>
                            <a:schemeClr val="tx1"/>
                          </a:solidFill>
                          <a:effectLst/>
                        </a:rPr>
                        <a:t>貼付</a:t>
                      </a:r>
                      <a:endParaRPr lang="en-US" altLang="ja-JP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altLang="ja-JP" dirty="0">
                          <a:ln w="0"/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kumimoji="1" lang="en-US" altLang="ja-JP" sz="1600" dirty="0">
                          <a:ln w="0"/>
                          <a:solidFill>
                            <a:schemeClr val="tx1"/>
                          </a:solidFill>
                          <a:effectLst/>
                        </a:rPr>
                        <a:t>.5cm×5.5cm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681643"/>
                  </a:ext>
                </a:extLst>
              </a:tr>
              <a:tr h="111882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職場写真</a:t>
                      </a:r>
                      <a:r>
                        <a:rPr kumimoji="1" lang="en-US" altLang="ja-JP" sz="18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ja-JP" altLang="en-US" sz="18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従業員写真</a:t>
                      </a:r>
                      <a:endParaRPr kumimoji="1" lang="en-US" altLang="ja-JP" sz="1800" b="0" i="0" u="none" strike="noStrike" kern="1200" cap="none" spc="0" normalizeH="0" baseline="0" noProof="0" dirty="0">
                        <a:ln w="0"/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縦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3cm×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横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12cm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（複数枚の写真をお貼りください）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kumimoji="1" lang="en-US" altLang="ja-JP" sz="1600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85621"/>
                  </a:ext>
                </a:extLst>
              </a:tr>
              <a:tr h="47277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＜うちの会社はこんな会社＞　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行程度*****（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14pt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）****で事業内容をご記入ください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793916"/>
                  </a:ext>
                </a:extLst>
              </a:tr>
              <a:tr h="47277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＜うちの会社はここがオモロイ</a:t>
                      </a:r>
                      <a:r>
                        <a:rPr kumimoji="1" lang="ja-JP" altLang="en-US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！</a:t>
                      </a: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＞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アピールポイントと魅力をでご記入ください（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14pt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文字程度）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dirty="0"/>
                        <a:t>＜私の</a:t>
                      </a:r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 dirty="0"/>
                        <a:t>日＞</a:t>
                      </a:r>
                    </a:p>
                    <a:p>
                      <a:r>
                        <a:rPr kumimoji="1" lang="ja-JP" altLang="en-US" sz="1100" b="1" dirty="0"/>
                        <a:t>出勤から退勤までの流れをご紹介ください・・・（</a:t>
                      </a:r>
                      <a:r>
                        <a:rPr kumimoji="1" lang="en-US" altLang="ja-JP" sz="1100" b="1" dirty="0"/>
                        <a:t>11pt</a:t>
                      </a:r>
                      <a:r>
                        <a:rPr kumimoji="1" lang="ja-JP" altLang="en-US" sz="1100" b="1" dirty="0"/>
                        <a:t>太字）</a:t>
                      </a:r>
                    </a:p>
                    <a:p>
                      <a:endParaRPr kumimoji="1" lang="ja-JP" alt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602417"/>
                  </a:ext>
                </a:extLst>
              </a:tr>
              <a:tr h="35052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募集職種等</a:t>
                      </a: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7402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職種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/>
                        <a:t>仕事内容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募集人員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募集人員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43313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14pt/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左詰め）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14pt/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左詰め）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（右詰め）名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654650"/>
                  </a:ext>
                </a:extLst>
              </a:tr>
              <a:tr h="339420">
                <a:tc>
                  <a:txBody>
                    <a:bodyPr/>
                    <a:lstStyle/>
                    <a:p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14pt/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左詰め）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14pt/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左詰め）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（右詰め）名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364781"/>
                  </a:ext>
                </a:extLst>
              </a:tr>
              <a:tr h="339420">
                <a:tc>
                  <a:txBody>
                    <a:bodyPr/>
                    <a:lstStyle/>
                    <a:p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14pt/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左詰め）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14pt/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左詰め）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（右詰め）名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486587"/>
                  </a:ext>
                </a:extLst>
              </a:tr>
              <a:tr h="339420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012048"/>
                  </a:ext>
                </a:extLst>
              </a:tr>
              <a:tr h="33942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 sz="1200" b="1" dirty="0"/>
                        <a:t>PR</a:t>
                      </a:r>
                      <a:r>
                        <a:rPr kumimoji="1" lang="ja-JP" altLang="en-US" sz="1200" b="1" dirty="0"/>
                        <a:t>動画はこちらから⇒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動画の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QR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コード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250755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C3AE87E-C6A5-6EA2-2387-2D48E1BEDC8E}"/>
              </a:ext>
            </a:extLst>
          </p:cNvPr>
          <p:cNvSpPr txBox="1"/>
          <p:nvPr/>
        </p:nvSpPr>
        <p:spPr>
          <a:xfrm>
            <a:off x="3516795" y="9544273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‐</a:t>
            </a:r>
            <a:r>
              <a:rPr kumimoji="1" lang="ja-JP" altLang="en-US" dirty="0"/>
              <a:t>頁</a:t>
            </a:r>
            <a:r>
              <a:rPr kumimoji="1" lang="en-US" altLang="ja-JP" dirty="0"/>
              <a:t>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3172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932A93FC-8294-D4A0-0476-BC42C6CA3632}"/>
              </a:ext>
            </a:extLst>
          </p:cNvPr>
          <p:cNvGraphicFramePr>
            <a:graphicFrameLocks noGrp="1"/>
          </p:cNvGraphicFramePr>
          <p:nvPr/>
        </p:nvGraphicFramePr>
        <p:xfrm>
          <a:off x="647700" y="373380"/>
          <a:ext cx="6263640" cy="9942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840">
                  <a:extLst>
                    <a:ext uri="{9D8B030D-6E8A-4147-A177-3AD203B41FA5}">
                      <a16:colId xmlns:a16="http://schemas.microsoft.com/office/drawing/2014/main" val="860972344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1505504478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331968311"/>
                    </a:ext>
                  </a:extLst>
                </a:gridCol>
                <a:gridCol w="396240">
                  <a:extLst>
                    <a:ext uri="{9D8B030D-6E8A-4147-A177-3AD203B41FA5}">
                      <a16:colId xmlns:a16="http://schemas.microsoft.com/office/drawing/2014/main" val="2771092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58897964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53042211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219852263"/>
                    </a:ext>
                  </a:extLst>
                </a:gridCol>
              </a:tblGrid>
              <a:tr h="472770">
                <a:tc gridSpan="7"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ブース</a:t>
                      </a:r>
                      <a:r>
                        <a:rPr kumimoji="1" lang="en-US" altLang="ja-JP" sz="3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No.</a:t>
                      </a:r>
                      <a:r>
                        <a:rPr kumimoji="1" lang="ja-JP" altLang="en-US" sz="3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**</a:t>
                      </a: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87823"/>
                  </a:ext>
                </a:extLst>
              </a:tr>
              <a:tr h="79248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○○○○株式会社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認証・認定マーク</a:t>
                      </a:r>
                      <a:endParaRPr kumimoji="1" lang="en-US" altLang="ja-JP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貼付箇所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671149"/>
                  </a:ext>
                </a:extLst>
              </a:tr>
              <a:tr h="73848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所在地　　　　◆◆市□□町✕✕・・・・・・・・</a:t>
                      </a:r>
                      <a:endParaRPr kumimoji="1" lang="en-US" altLang="ja-JP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電話　　　  　　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07**-***-****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ウェブサイト　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" action="ppaction://noaction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http://www.**************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ln w="0"/>
                          <a:solidFill>
                            <a:schemeClr val="tx1"/>
                          </a:solidFill>
                          <a:effectLst/>
                        </a:rPr>
                        <a:t>ホームぺージの</a:t>
                      </a:r>
                      <a:r>
                        <a:rPr lang="en-US" altLang="ja-JP" dirty="0">
                          <a:ln w="0"/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altLang="ja-JP" dirty="0">
                          <a:ln w="0"/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altLang="ja-JP" dirty="0">
                          <a:ln w="0"/>
                          <a:solidFill>
                            <a:schemeClr val="tx1"/>
                          </a:solidFill>
                          <a:effectLst/>
                        </a:rPr>
                        <a:t>QR</a:t>
                      </a:r>
                      <a:r>
                        <a:rPr lang="ja-JP" altLang="en-US" dirty="0">
                          <a:ln w="0"/>
                          <a:solidFill>
                            <a:schemeClr val="tx1"/>
                          </a:solidFill>
                          <a:effectLst/>
                        </a:rPr>
                        <a:t>コード</a:t>
                      </a:r>
                      <a:endParaRPr lang="en-US" altLang="ja-JP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ja-JP" altLang="en-US" dirty="0">
                          <a:ln w="0"/>
                          <a:solidFill>
                            <a:schemeClr val="tx1"/>
                          </a:solidFill>
                          <a:effectLst/>
                        </a:rPr>
                        <a:t>貼付</a:t>
                      </a:r>
                      <a:endParaRPr lang="en-US" altLang="ja-JP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altLang="ja-JP" dirty="0">
                          <a:ln w="0"/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kumimoji="1" lang="en-US" altLang="ja-JP" sz="1600" dirty="0">
                          <a:ln w="0"/>
                          <a:solidFill>
                            <a:schemeClr val="tx1"/>
                          </a:solidFill>
                          <a:effectLst/>
                        </a:rPr>
                        <a:t>.5cm×5.5cm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681643"/>
                  </a:ext>
                </a:extLst>
              </a:tr>
              <a:tr h="111882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職場写真</a:t>
                      </a:r>
                      <a:r>
                        <a:rPr kumimoji="1" lang="en-US" altLang="ja-JP" sz="18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ja-JP" altLang="en-US" sz="18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従業員写真</a:t>
                      </a:r>
                      <a:endParaRPr kumimoji="1" lang="en-US" altLang="ja-JP" sz="1800" b="0" i="0" u="none" strike="noStrike" kern="1200" cap="none" spc="0" normalizeH="0" baseline="0" noProof="0" dirty="0">
                        <a:ln w="0"/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縦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3cm×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横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12cm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（複数枚の写真をお貼りください）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kumimoji="1" lang="en-US" altLang="ja-JP" sz="1600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85621"/>
                  </a:ext>
                </a:extLst>
              </a:tr>
              <a:tr h="47277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＜うちの会社はこんな会社＞　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行程度*****（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14pt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）****で事業内容をご記入ください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793916"/>
                  </a:ext>
                </a:extLst>
              </a:tr>
              <a:tr h="47277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＜うちの会社はここがオモロイ</a:t>
                      </a:r>
                      <a:r>
                        <a:rPr kumimoji="1" lang="ja-JP" altLang="en-US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！</a:t>
                      </a: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＞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アピールポイントと魅力をでご記入ください（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14pt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文字程度）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dirty="0"/>
                        <a:t>＜私の</a:t>
                      </a:r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 dirty="0"/>
                        <a:t>日＞</a:t>
                      </a:r>
                    </a:p>
                    <a:p>
                      <a:r>
                        <a:rPr kumimoji="1" lang="ja-JP" altLang="en-US" sz="1100" b="1" dirty="0"/>
                        <a:t>出勤から退勤までの流れをご紹介ください・・・（</a:t>
                      </a:r>
                      <a:r>
                        <a:rPr kumimoji="1" lang="en-US" altLang="ja-JP" sz="1100" b="1" dirty="0"/>
                        <a:t>11pt</a:t>
                      </a:r>
                      <a:r>
                        <a:rPr kumimoji="1" lang="ja-JP" altLang="en-US" sz="1100" b="1" dirty="0"/>
                        <a:t>太字）</a:t>
                      </a:r>
                    </a:p>
                    <a:p>
                      <a:endParaRPr kumimoji="1" lang="ja-JP" alt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602417"/>
                  </a:ext>
                </a:extLst>
              </a:tr>
              <a:tr h="35052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募集職種等</a:t>
                      </a: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7402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職種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/>
                        <a:t>仕事内容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募集人員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募集人員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43313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14pt/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左詰め）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14pt/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左詰め）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（右詰め）名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654650"/>
                  </a:ext>
                </a:extLst>
              </a:tr>
              <a:tr h="339420">
                <a:tc>
                  <a:txBody>
                    <a:bodyPr/>
                    <a:lstStyle/>
                    <a:p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14pt/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左詰め）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14pt/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左詰め）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（右詰め）名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364781"/>
                  </a:ext>
                </a:extLst>
              </a:tr>
              <a:tr h="339420">
                <a:tc>
                  <a:txBody>
                    <a:bodyPr/>
                    <a:lstStyle/>
                    <a:p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14pt/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左詰め）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14pt/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左詰め）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（右詰め）名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486587"/>
                  </a:ext>
                </a:extLst>
              </a:tr>
              <a:tr h="339420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012048"/>
                  </a:ext>
                </a:extLst>
              </a:tr>
              <a:tr h="33942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 sz="1200" b="1" dirty="0"/>
                        <a:t>PR</a:t>
                      </a:r>
                      <a:r>
                        <a:rPr kumimoji="1" lang="ja-JP" altLang="en-US" sz="1200" b="1" dirty="0"/>
                        <a:t>動画はこちらから⇒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動画の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QR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コード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250755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C3AE87E-C6A5-6EA2-2387-2D48E1BEDC8E}"/>
              </a:ext>
            </a:extLst>
          </p:cNvPr>
          <p:cNvSpPr txBox="1"/>
          <p:nvPr/>
        </p:nvSpPr>
        <p:spPr>
          <a:xfrm>
            <a:off x="3516795" y="9544273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‐</a:t>
            </a:r>
            <a:r>
              <a:rPr kumimoji="1" lang="ja-JP" altLang="en-US" dirty="0"/>
              <a:t>頁</a:t>
            </a:r>
            <a:r>
              <a:rPr kumimoji="1" lang="en-US" altLang="ja-JP" dirty="0"/>
              <a:t>‐</a:t>
            </a:r>
            <a:endParaRPr kumimoji="1" lang="ja-JP" altLang="en-US" dirty="0"/>
          </a:p>
        </p:txBody>
      </p:sp>
      <p:sp>
        <p:nvSpPr>
          <p:cNvPr id="3" name="吹き出し: 円形 2">
            <a:extLst>
              <a:ext uri="{FF2B5EF4-FFF2-40B4-BE49-F238E27FC236}">
                <a16:creationId xmlns:a16="http://schemas.microsoft.com/office/drawing/2014/main" id="{66AC5EAD-9C64-7549-8ECE-C1F161B72903}"/>
              </a:ext>
            </a:extLst>
          </p:cNvPr>
          <p:cNvSpPr/>
          <p:nvPr/>
        </p:nvSpPr>
        <p:spPr>
          <a:xfrm>
            <a:off x="5420009" y="372533"/>
            <a:ext cx="2139667" cy="1371600"/>
          </a:xfrm>
          <a:prstGeom prst="wedgeEllipseCallout">
            <a:avLst>
              <a:gd name="adj1" fmla="val -103511"/>
              <a:gd name="adj2" fmla="val 7562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事業所名が</a:t>
            </a:r>
            <a:r>
              <a:rPr lang="ja-JP" altLang="en-US" sz="1200" b="1" dirty="0">
                <a:ln w="0"/>
                <a:solidFill>
                  <a:schemeClr val="tx1"/>
                </a:solidFill>
              </a:rPr>
              <a:t>セル</a:t>
            </a:r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に収まるよう調整してください。ロゴ等の貼り付けも可能です。</a:t>
            </a:r>
          </a:p>
        </p:txBody>
      </p:sp>
      <p:sp>
        <p:nvSpPr>
          <p:cNvPr id="4" name="吹き出し: 円形 3">
            <a:extLst>
              <a:ext uri="{FF2B5EF4-FFF2-40B4-BE49-F238E27FC236}">
                <a16:creationId xmlns:a16="http://schemas.microsoft.com/office/drawing/2014/main" id="{208EC6C9-A12A-CAA5-DD40-28548D577057}"/>
              </a:ext>
            </a:extLst>
          </p:cNvPr>
          <p:cNvSpPr/>
          <p:nvPr/>
        </p:nvSpPr>
        <p:spPr>
          <a:xfrm>
            <a:off x="3076899" y="2200475"/>
            <a:ext cx="2139667" cy="1371600"/>
          </a:xfrm>
          <a:prstGeom prst="wedgeEllipseCallout">
            <a:avLst>
              <a:gd name="adj1" fmla="val 65453"/>
              <a:gd name="adj2" fmla="val -3194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1" dirty="0">
                <a:ln w="0"/>
                <a:solidFill>
                  <a:schemeClr val="tx1"/>
                </a:solidFill>
              </a:rPr>
              <a:t>QR</a:t>
            </a:r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コードの作成は、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  <a:p>
            <a:r>
              <a:rPr kumimoji="1" lang="en-US" altLang="ja-JP" sz="1200" b="1" dirty="0">
                <a:ln w="0"/>
                <a:solidFill>
                  <a:schemeClr val="tx1"/>
                </a:solidFill>
                <a:hlinkClick r:id="" action="ppaction://noaction"/>
              </a:rPr>
              <a:t>https://qr.quel.jp/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  <a:p>
            <a:r>
              <a:rPr lang="en-US" altLang="ja-JP" sz="1200" b="1" dirty="0">
                <a:ln w="0"/>
                <a:solidFill>
                  <a:schemeClr val="tx1"/>
                </a:solidFill>
              </a:rPr>
              <a:t>(QR</a:t>
            </a:r>
            <a:r>
              <a:rPr lang="ja-JP" altLang="en-US" sz="1200" b="1" dirty="0">
                <a:ln w="0"/>
                <a:solidFill>
                  <a:schemeClr val="tx1"/>
                </a:solidFill>
              </a:rPr>
              <a:t>のすすめ</a:t>
            </a:r>
            <a:r>
              <a:rPr lang="en-US" altLang="ja-JP" sz="1200" b="1" dirty="0">
                <a:ln w="0"/>
                <a:solidFill>
                  <a:schemeClr val="tx1"/>
                </a:solidFill>
              </a:rPr>
              <a:t>)</a:t>
            </a:r>
            <a:r>
              <a:rPr lang="ja-JP" altLang="en-US" sz="1200" b="1" dirty="0">
                <a:ln w="0"/>
                <a:solidFill>
                  <a:schemeClr val="tx1"/>
                </a:solidFill>
              </a:rPr>
              <a:t>等を</a:t>
            </a:r>
            <a:endParaRPr lang="en-US" altLang="ja-JP" sz="1200" b="1" dirty="0">
              <a:ln w="0"/>
              <a:solidFill>
                <a:schemeClr val="tx1"/>
              </a:solidFill>
            </a:endParaRPr>
          </a:p>
          <a:p>
            <a:r>
              <a:rPr lang="ja-JP" altLang="en-US" sz="1200" b="1" dirty="0">
                <a:ln w="0"/>
                <a:solidFill>
                  <a:schemeClr val="tx1"/>
                </a:solidFill>
              </a:rPr>
              <a:t>ご利用ください</a:t>
            </a:r>
            <a:endParaRPr kumimoji="1" lang="ja-JP" altLang="en-US" sz="1200" b="1" dirty="0">
              <a:ln w="0"/>
              <a:solidFill>
                <a:schemeClr val="tx1"/>
              </a:solidFill>
            </a:endParaRPr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5CBE1C50-8114-B1E1-174F-4C51D21975C5}"/>
              </a:ext>
            </a:extLst>
          </p:cNvPr>
          <p:cNvCxnSpPr/>
          <p:nvPr/>
        </p:nvCxnSpPr>
        <p:spPr>
          <a:xfrm>
            <a:off x="6985026" y="4393024"/>
            <a:ext cx="579120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吹き出し: 円形 5">
            <a:extLst>
              <a:ext uri="{FF2B5EF4-FFF2-40B4-BE49-F238E27FC236}">
                <a16:creationId xmlns:a16="http://schemas.microsoft.com/office/drawing/2014/main" id="{8924075D-4D56-B3E5-B3B9-37AD56F5BB68}"/>
              </a:ext>
            </a:extLst>
          </p:cNvPr>
          <p:cNvSpPr/>
          <p:nvPr/>
        </p:nvSpPr>
        <p:spPr>
          <a:xfrm>
            <a:off x="6005549" y="3167867"/>
            <a:ext cx="1554126" cy="867685"/>
          </a:xfrm>
          <a:prstGeom prst="wedgeEllipseCallout">
            <a:avLst>
              <a:gd name="adj1" fmla="val 32673"/>
              <a:gd name="adj2" fmla="val 81668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綴じ代は、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左右</a:t>
            </a:r>
            <a:r>
              <a:rPr kumimoji="1" lang="en-US" altLang="ja-JP" sz="1200" b="1" dirty="0">
                <a:ln w="0"/>
                <a:solidFill>
                  <a:schemeClr val="tx1"/>
                </a:solidFill>
              </a:rPr>
              <a:t>2㎝</a:t>
            </a:r>
            <a:r>
              <a:rPr lang="ja-JP" altLang="en-US" sz="1200" b="1" dirty="0">
                <a:ln w="0"/>
                <a:solidFill>
                  <a:schemeClr val="tx1"/>
                </a:solidFill>
              </a:rPr>
              <a:t>ずつ必要です</a:t>
            </a:r>
            <a:endParaRPr kumimoji="1" lang="ja-JP" altLang="en-US" sz="1200" b="1" dirty="0">
              <a:ln w="0"/>
              <a:solidFill>
                <a:schemeClr val="tx1"/>
              </a:solidFill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0031D95A-8E2F-E4BD-A78A-21C1CC1842E3}"/>
              </a:ext>
            </a:extLst>
          </p:cNvPr>
          <p:cNvCxnSpPr/>
          <p:nvPr/>
        </p:nvCxnSpPr>
        <p:spPr>
          <a:xfrm>
            <a:off x="0" y="4384560"/>
            <a:ext cx="579120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吹き出し: 円形 8">
            <a:extLst>
              <a:ext uri="{FF2B5EF4-FFF2-40B4-BE49-F238E27FC236}">
                <a16:creationId xmlns:a16="http://schemas.microsoft.com/office/drawing/2014/main" id="{86602BE7-27DE-7289-1835-7D5A731D9D4A}"/>
              </a:ext>
            </a:extLst>
          </p:cNvPr>
          <p:cNvSpPr/>
          <p:nvPr/>
        </p:nvSpPr>
        <p:spPr>
          <a:xfrm>
            <a:off x="0" y="4874125"/>
            <a:ext cx="1554126" cy="867685"/>
          </a:xfrm>
          <a:prstGeom prst="wedgeEllipseCallout">
            <a:avLst>
              <a:gd name="adj1" fmla="val -27799"/>
              <a:gd name="adj2" fmla="val -93971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綴じ代は、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左右</a:t>
            </a:r>
            <a:r>
              <a:rPr kumimoji="1" lang="en-US" altLang="ja-JP" sz="1200" b="1" dirty="0">
                <a:ln w="0"/>
                <a:solidFill>
                  <a:schemeClr val="tx1"/>
                </a:solidFill>
              </a:rPr>
              <a:t>2㎝</a:t>
            </a:r>
            <a:r>
              <a:rPr lang="ja-JP" altLang="en-US" sz="1200" b="1" dirty="0">
                <a:ln w="0"/>
                <a:solidFill>
                  <a:schemeClr val="tx1"/>
                </a:solidFill>
              </a:rPr>
              <a:t>ずつ必要です</a:t>
            </a:r>
            <a:endParaRPr kumimoji="1" lang="ja-JP" altLang="en-US" sz="1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0" name="吹き出し: 円形 9">
            <a:extLst>
              <a:ext uri="{FF2B5EF4-FFF2-40B4-BE49-F238E27FC236}">
                <a16:creationId xmlns:a16="http://schemas.microsoft.com/office/drawing/2014/main" id="{3A47A212-6DED-5046-8454-52BE60EA1058}"/>
              </a:ext>
            </a:extLst>
          </p:cNvPr>
          <p:cNvSpPr/>
          <p:nvPr/>
        </p:nvSpPr>
        <p:spPr>
          <a:xfrm>
            <a:off x="-18789" y="2607992"/>
            <a:ext cx="2139667" cy="1371600"/>
          </a:xfrm>
          <a:prstGeom prst="wedgeEllipseCallout">
            <a:avLst>
              <a:gd name="adj1" fmla="val 31858"/>
              <a:gd name="adj2" fmla="val -91882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所在地は市区郡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からご記入願います</a:t>
            </a:r>
          </a:p>
        </p:txBody>
      </p:sp>
      <p:sp>
        <p:nvSpPr>
          <p:cNvPr id="11" name="吹き出し: 円形 10">
            <a:extLst>
              <a:ext uri="{FF2B5EF4-FFF2-40B4-BE49-F238E27FC236}">
                <a16:creationId xmlns:a16="http://schemas.microsoft.com/office/drawing/2014/main" id="{4B123394-48C2-BD3F-AB57-AE972A9B6DD7}"/>
              </a:ext>
            </a:extLst>
          </p:cNvPr>
          <p:cNvSpPr/>
          <p:nvPr/>
        </p:nvSpPr>
        <p:spPr>
          <a:xfrm>
            <a:off x="2659817" y="3523332"/>
            <a:ext cx="2139667" cy="1371600"/>
          </a:xfrm>
          <a:prstGeom prst="wedgeEllipseCallout">
            <a:avLst>
              <a:gd name="adj1" fmla="val -45343"/>
              <a:gd name="adj2" fmla="val -50462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u="sng" dirty="0">
                <a:ln w="0"/>
                <a:solidFill>
                  <a:schemeClr val="tx1"/>
                </a:solidFill>
              </a:rPr>
              <a:t>各貼付について、</a:t>
            </a:r>
            <a:r>
              <a:rPr lang="en-US" altLang="ja-JP" sz="1200" b="1" u="sng" dirty="0">
                <a:ln w="0"/>
                <a:solidFill>
                  <a:schemeClr val="tx1"/>
                </a:solidFill>
              </a:rPr>
              <a:t/>
            </a:r>
            <a:br>
              <a:rPr lang="en-US" altLang="ja-JP" sz="1200" b="1" u="sng" dirty="0">
                <a:ln w="0"/>
                <a:solidFill>
                  <a:schemeClr val="tx1"/>
                </a:solidFill>
              </a:rPr>
            </a:br>
            <a:r>
              <a:rPr lang="ja-JP" altLang="en-US" sz="1200" b="1" u="sng" dirty="0">
                <a:ln w="0"/>
                <a:solidFill>
                  <a:schemeClr val="tx1"/>
                </a:solidFill>
              </a:rPr>
              <a:t>はみ出さないようにしてください</a:t>
            </a:r>
            <a:endParaRPr kumimoji="1" lang="ja-JP" altLang="en-US" sz="1200" b="1" u="sng" dirty="0">
              <a:ln w="0"/>
              <a:solidFill>
                <a:schemeClr val="tx1"/>
              </a:solidFill>
            </a:endParaRPr>
          </a:p>
        </p:txBody>
      </p:sp>
      <p:sp>
        <p:nvSpPr>
          <p:cNvPr id="12" name="吹き出し: 円形 11">
            <a:extLst>
              <a:ext uri="{FF2B5EF4-FFF2-40B4-BE49-F238E27FC236}">
                <a16:creationId xmlns:a16="http://schemas.microsoft.com/office/drawing/2014/main" id="{C32206A8-1B8A-8E27-2F04-B7071D1B9376}"/>
              </a:ext>
            </a:extLst>
          </p:cNvPr>
          <p:cNvSpPr/>
          <p:nvPr/>
        </p:nvSpPr>
        <p:spPr>
          <a:xfrm>
            <a:off x="2563278" y="5652438"/>
            <a:ext cx="2139667" cy="1371600"/>
          </a:xfrm>
          <a:prstGeom prst="wedgeEllipseCallout">
            <a:avLst>
              <a:gd name="adj1" fmla="val -84517"/>
              <a:gd name="adj2" fmla="val -44289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フォントについて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デフォルト通り、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ポイントサイズも</a:t>
            </a:r>
            <a:r>
              <a:rPr kumimoji="1" lang="en-US" altLang="ja-JP" sz="1200" b="1" dirty="0">
                <a:ln w="0"/>
                <a:solidFill>
                  <a:schemeClr val="tx1"/>
                </a:solidFill>
              </a:rPr>
              <a:t/>
            </a:r>
            <a:br>
              <a:rPr kumimoji="1" lang="en-US" altLang="ja-JP" sz="1200" b="1" dirty="0">
                <a:ln w="0"/>
                <a:solidFill>
                  <a:schemeClr val="tx1"/>
                </a:solidFill>
              </a:rPr>
            </a:br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指定通りご記入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願います</a:t>
            </a:r>
          </a:p>
        </p:txBody>
      </p:sp>
      <p:sp>
        <p:nvSpPr>
          <p:cNvPr id="13" name="吹き出し: 円形 12">
            <a:extLst>
              <a:ext uri="{FF2B5EF4-FFF2-40B4-BE49-F238E27FC236}">
                <a16:creationId xmlns:a16="http://schemas.microsoft.com/office/drawing/2014/main" id="{F050B763-6904-8499-80D6-6CEA6F7CB6AE}"/>
              </a:ext>
            </a:extLst>
          </p:cNvPr>
          <p:cNvSpPr/>
          <p:nvPr/>
        </p:nvSpPr>
        <p:spPr>
          <a:xfrm>
            <a:off x="3362169" y="7927340"/>
            <a:ext cx="2139667" cy="1371600"/>
          </a:xfrm>
          <a:prstGeom prst="wedgeEllipseCallout">
            <a:avLst>
              <a:gd name="adj1" fmla="val -54246"/>
              <a:gd name="adj2" fmla="val 29168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フォントについて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デフォルト通り、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サイズも指定通りでご記入願います</a:t>
            </a:r>
          </a:p>
        </p:txBody>
      </p:sp>
      <p:sp>
        <p:nvSpPr>
          <p:cNvPr id="14" name="吹き出し: 円形 13">
            <a:extLst>
              <a:ext uri="{FF2B5EF4-FFF2-40B4-BE49-F238E27FC236}">
                <a16:creationId xmlns:a16="http://schemas.microsoft.com/office/drawing/2014/main" id="{EF55B5F4-FDEE-D680-1254-190A468949F0}"/>
              </a:ext>
            </a:extLst>
          </p:cNvPr>
          <p:cNvSpPr/>
          <p:nvPr/>
        </p:nvSpPr>
        <p:spPr>
          <a:xfrm>
            <a:off x="1148816" y="9043139"/>
            <a:ext cx="2139667" cy="1371600"/>
          </a:xfrm>
          <a:prstGeom prst="wedgeEllipseCallout">
            <a:avLst>
              <a:gd name="adj1" fmla="val 71666"/>
              <a:gd name="adj2" fmla="val -385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ln w="0"/>
                <a:solidFill>
                  <a:schemeClr val="tx1"/>
                </a:solidFill>
              </a:rPr>
              <a:t>頁番号が自動で入りますので、これくらいのスペースが必要です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5" name="吹き出し: 円形 14">
            <a:extLst>
              <a:ext uri="{FF2B5EF4-FFF2-40B4-BE49-F238E27FC236}">
                <a16:creationId xmlns:a16="http://schemas.microsoft.com/office/drawing/2014/main" id="{EA38AF37-DF44-106F-BA6F-2EC276A51125}"/>
              </a:ext>
            </a:extLst>
          </p:cNvPr>
          <p:cNvSpPr/>
          <p:nvPr/>
        </p:nvSpPr>
        <p:spPr>
          <a:xfrm>
            <a:off x="5216566" y="7927340"/>
            <a:ext cx="2195890" cy="1494267"/>
          </a:xfrm>
          <a:prstGeom prst="wedgeEllipseCallout">
            <a:avLst>
              <a:gd name="adj1" fmla="val 23232"/>
              <a:gd name="adj2" fmla="val 8558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1" dirty="0">
                <a:ln w="0"/>
                <a:solidFill>
                  <a:schemeClr val="tx1"/>
                </a:solidFill>
              </a:rPr>
              <a:t>PR</a:t>
            </a:r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動画の</a:t>
            </a:r>
            <a:r>
              <a:rPr lang="en-US" altLang="ja-JP" sz="1200" b="1" dirty="0">
                <a:ln w="0"/>
                <a:solidFill>
                  <a:schemeClr val="tx1"/>
                </a:solidFill>
              </a:rPr>
              <a:t>QR</a:t>
            </a:r>
            <a:r>
              <a:rPr lang="ja-JP" altLang="en-US" sz="1200" b="1" dirty="0">
                <a:ln w="0"/>
                <a:solidFill>
                  <a:schemeClr val="tx1"/>
                </a:solidFill>
              </a:rPr>
              <a:t>コードをここに貼付ください。</a:t>
            </a:r>
            <a:endParaRPr lang="en-US" altLang="ja-JP" sz="1200" b="1" dirty="0">
              <a:ln w="0"/>
              <a:solidFill>
                <a:schemeClr val="tx1"/>
              </a:solidFill>
            </a:endParaRPr>
          </a:p>
          <a:p>
            <a:r>
              <a:rPr kumimoji="1" lang="en-US" altLang="ja-JP" sz="1200" b="1" dirty="0">
                <a:ln w="0"/>
                <a:solidFill>
                  <a:schemeClr val="tx1"/>
                </a:solidFill>
              </a:rPr>
              <a:t>QR</a:t>
            </a:r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コードの枠線は消しても</a:t>
            </a:r>
            <a:r>
              <a:rPr kumimoji="1" lang="en-US" altLang="ja-JP" sz="1200" b="1" dirty="0">
                <a:ln w="0"/>
                <a:solidFill>
                  <a:schemeClr val="tx1"/>
                </a:solidFill>
              </a:rPr>
              <a:t>OK</a:t>
            </a:r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です。</a:t>
            </a:r>
            <a:r>
              <a:rPr kumimoji="1" lang="en-US" altLang="ja-JP" sz="1200" b="1" dirty="0">
                <a:ln w="0"/>
                <a:solidFill>
                  <a:schemeClr val="tx1"/>
                </a:solidFill>
              </a:rPr>
              <a:t/>
            </a:r>
            <a:br>
              <a:rPr kumimoji="1" lang="en-US" altLang="ja-JP" sz="1200" b="1" dirty="0">
                <a:ln w="0"/>
                <a:solidFill>
                  <a:schemeClr val="tx1"/>
                </a:solidFill>
              </a:rPr>
            </a:br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サイズは縦</a:t>
            </a:r>
            <a:r>
              <a:rPr kumimoji="1" lang="en-US" altLang="ja-JP" sz="1200" b="1" dirty="0">
                <a:ln w="0"/>
                <a:solidFill>
                  <a:schemeClr val="tx1"/>
                </a:solidFill>
              </a:rPr>
              <a:t>1.5cm×</a:t>
            </a:r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横</a:t>
            </a:r>
            <a:r>
              <a:rPr kumimoji="1" lang="en-US" altLang="ja-JP" sz="1200" b="1" dirty="0">
                <a:ln w="0"/>
                <a:solidFill>
                  <a:schemeClr val="tx1"/>
                </a:solidFill>
              </a:rPr>
              <a:t>1.5</a:t>
            </a:r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㎝でお願いします。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150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932A93FC-8294-D4A0-0476-BC42C6CA3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604595"/>
              </p:ext>
            </p:extLst>
          </p:nvPr>
        </p:nvGraphicFramePr>
        <p:xfrm>
          <a:off x="647700" y="373380"/>
          <a:ext cx="6263640" cy="899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840">
                  <a:extLst>
                    <a:ext uri="{9D8B030D-6E8A-4147-A177-3AD203B41FA5}">
                      <a16:colId xmlns:a16="http://schemas.microsoft.com/office/drawing/2014/main" val="860972344"/>
                    </a:ext>
                  </a:extLst>
                </a:gridCol>
                <a:gridCol w="2788920">
                  <a:extLst>
                    <a:ext uri="{9D8B030D-6E8A-4147-A177-3AD203B41FA5}">
                      <a16:colId xmlns:a16="http://schemas.microsoft.com/office/drawing/2014/main" val="1505504478"/>
                    </a:ext>
                  </a:extLst>
                </a:gridCol>
                <a:gridCol w="396240">
                  <a:extLst>
                    <a:ext uri="{9D8B030D-6E8A-4147-A177-3AD203B41FA5}">
                      <a16:colId xmlns:a16="http://schemas.microsoft.com/office/drawing/2014/main" val="2771092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588979648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530422110"/>
                    </a:ext>
                  </a:extLst>
                </a:gridCol>
              </a:tblGrid>
              <a:tr h="472770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ブース</a:t>
                      </a:r>
                      <a:r>
                        <a:rPr kumimoji="1" lang="en-US" altLang="ja-JP" sz="3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No.</a:t>
                      </a:r>
                      <a:r>
                        <a:rPr kumimoji="1" lang="ja-JP" altLang="en-US" sz="3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**</a:t>
                      </a: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3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787823"/>
                  </a:ext>
                </a:extLst>
              </a:tr>
              <a:tr h="79248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○○○○株式会社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671149"/>
                  </a:ext>
                </a:extLst>
              </a:tr>
              <a:tr h="73848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所在地　　　　◆◆市□□町✕✕・・・・・・・・</a:t>
                      </a:r>
                      <a:endParaRPr kumimoji="1" lang="en-US" altLang="ja-JP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電話　　　  　　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07**-***-****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ウェブサイト　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" action="ppaction://noaction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http://www.**************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kumimoji="1" lang="en-US" altLang="ja-JP" sz="1600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681643"/>
                  </a:ext>
                </a:extLst>
              </a:tr>
              <a:tr h="111882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職場写真</a:t>
                      </a:r>
                      <a:r>
                        <a:rPr kumimoji="1" lang="en-US" altLang="ja-JP" sz="18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ja-JP" altLang="en-US" sz="18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従業員写真</a:t>
                      </a:r>
                      <a:endParaRPr kumimoji="1" lang="en-US" altLang="ja-JP" sz="1800" b="0" i="0" u="none" strike="noStrike" kern="1200" cap="none" spc="0" normalizeH="0" baseline="0" noProof="0" dirty="0">
                        <a:ln w="0"/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縦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3cm×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横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12cm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（複数枚の写真をお貼りください）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kumimoji="1" lang="en-US" altLang="ja-JP" sz="1600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585621"/>
                  </a:ext>
                </a:extLst>
              </a:tr>
              <a:tr h="47277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＜うちの会社はこんな会社＞　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当社は、**の製造、固定先企業への販売・輸出、関連する海外製品の輸入・販売を中心に顧客には製品とともに関連情報をお届けしています。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5793916"/>
                  </a:ext>
                </a:extLst>
              </a:tr>
              <a:tr h="47277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＜うちの会社はここがオモロイ</a:t>
                      </a:r>
                      <a:r>
                        <a:rPr kumimoji="1" lang="ja-JP" altLang="en-US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！</a:t>
                      </a: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＞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弊社は＊＊の製造に特化した企業で、いわゆる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B2B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企業です。あまり世間の目に触れることはありませんが、顧客の数も多く、その結びつきも強固です。</a:t>
                      </a:r>
                      <a:b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社員から「人にやさしい会社」と言う声も多く、特に社員間のコミュニケーションも良好、楽しい毎日を過ごすことができます。また上司や先輩の指導も優しく丁寧で、資格を複数取得する社員も多く、「願いが叶う会社」だと思います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。また、男女問わず育児休業取得率が高く、子育てをサポートする会社です。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dirty="0"/>
                        <a:t>＜私の</a:t>
                      </a:r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 dirty="0"/>
                        <a:t>日＞</a:t>
                      </a:r>
                    </a:p>
                    <a:p>
                      <a:r>
                        <a:rPr kumimoji="1" lang="en-US" altLang="ja-JP" sz="1100" b="1" dirty="0"/>
                        <a:t>08:00</a:t>
                      </a:r>
                      <a:r>
                        <a:rPr kumimoji="1" lang="ja-JP" altLang="en-US" sz="1100" b="1" dirty="0"/>
                        <a:t>　出勤</a:t>
                      </a:r>
                      <a:endParaRPr kumimoji="1" lang="en-US" altLang="ja-JP" sz="1100" b="1" dirty="0"/>
                    </a:p>
                    <a:p>
                      <a:r>
                        <a:rPr kumimoji="1" lang="en-US" altLang="ja-JP" sz="1100" b="1" dirty="0"/>
                        <a:t>08:30</a:t>
                      </a:r>
                      <a:r>
                        <a:rPr kumimoji="1" lang="ja-JP" altLang="en-US" sz="1100" b="1" dirty="0"/>
                        <a:t>　ﾐｰﾃｨﾝｸﾞ後稼働開始</a:t>
                      </a:r>
                      <a:endParaRPr kumimoji="1" lang="en-US" altLang="ja-JP" sz="1100" b="1" dirty="0"/>
                    </a:p>
                    <a:p>
                      <a:r>
                        <a:rPr kumimoji="1" lang="en-US" altLang="ja-JP" sz="1100" b="1" dirty="0"/>
                        <a:t>10:30</a:t>
                      </a:r>
                      <a:r>
                        <a:rPr kumimoji="1" lang="ja-JP" altLang="en-US" sz="1100" b="1" dirty="0"/>
                        <a:t>　</a:t>
                      </a:r>
                      <a:r>
                        <a:rPr kumimoji="1" lang="en-US" altLang="ja-JP" sz="1100" b="1" dirty="0"/>
                        <a:t>10</a:t>
                      </a:r>
                      <a:r>
                        <a:rPr kumimoji="1" lang="ja-JP" altLang="en-US" sz="1100" b="1" dirty="0"/>
                        <a:t>分間休憩！</a:t>
                      </a:r>
                      <a:endParaRPr kumimoji="1" lang="en-US" altLang="ja-JP" sz="1100" b="1" dirty="0"/>
                    </a:p>
                    <a:p>
                      <a:r>
                        <a:rPr kumimoji="1" lang="en-US" altLang="ja-JP" sz="1100" b="1" dirty="0"/>
                        <a:t>12:00</a:t>
                      </a:r>
                      <a:r>
                        <a:rPr kumimoji="1" lang="ja-JP" altLang="en-US" sz="1100" b="1" dirty="0"/>
                        <a:t>　ランチタイム</a:t>
                      </a:r>
                      <a:endParaRPr kumimoji="1" lang="en-US" altLang="ja-JP" sz="1100" b="1" dirty="0"/>
                    </a:p>
                    <a:p>
                      <a:r>
                        <a:rPr kumimoji="1" lang="en-US" altLang="ja-JP" sz="1100" b="1" dirty="0"/>
                        <a:t>13:00</a:t>
                      </a:r>
                      <a:r>
                        <a:rPr kumimoji="1" lang="ja-JP" altLang="en-US" sz="1100" b="1" dirty="0"/>
                        <a:t>　午後は教育・訓練！</a:t>
                      </a:r>
                      <a:endParaRPr kumimoji="1" lang="en-US" altLang="ja-JP" sz="1100" b="1" dirty="0"/>
                    </a:p>
                    <a:p>
                      <a:r>
                        <a:rPr kumimoji="1" lang="en-US" altLang="ja-JP" sz="1100" b="1" dirty="0"/>
                        <a:t>15:00</a:t>
                      </a:r>
                      <a:r>
                        <a:rPr kumimoji="1" lang="ja-JP" altLang="en-US" sz="1100" b="1" dirty="0"/>
                        <a:t>　</a:t>
                      </a:r>
                      <a:r>
                        <a:rPr kumimoji="1" lang="en-US" altLang="ja-JP" sz="1100" b="1" dirty="0"/>
                        <a:t>10</a:t>
                      </a:r>
                      <a:r>
                        <a:rPr kumimoji="1" lang="ja-JP" altLang="en-US" sz="1100" b="1" dirty="0"/>
                        <a:t>分間の休憩</a:t>
                      </a:r>
                      <a:endParaRPr kumimoji="1" lang="en-US" altLang="ja-JP" sz="1100" b="1" dirty="0"/>
                    </a:p>
                    <a:p>
                      <a:r>
                        <a:rPr kumimoji="1" lang="en-US" altLang="ja-JP" sz="1100" b="1" dirty="0"/>
                        <a:t>16:30</a:t>
                      </a:r>
                      <a:r>
                        <a:rPr kumimoji="1" lang="ja-JP" altLang="en-US" sz="1100" b="1" dirty="0"/>
                        <a:t>　終業前点呼・点検</a:t>
                      </a:r>
                      <a:endParaRPr kumimoji="1" lang="en-US" altLang="ja-JP" sz="1100" b="1" dirty="0"/>
                    </a:p>
                    <a:p>
                      <a:r>
                        <a:rPr kumimoji="1" lang="en-US" altLang="ja-JP" sz="1100" b="1" dirty="0"/>
                        <a:t>17:00</a:t>
                      </a:r>
                      <a:r>
                        <a:rPr kumimoji="1" lang="ja-JP" altLang="en-US" sz="1100" b="1" dirty="0"/>
                        <a:t>　退勤</a:t>
                      </a:r>
                      <a:r>
                        <a:rPr kumimoji="1" lang="en-US" altLang="ja-JP" sz="1100" b="1" dirty="0"/>
                        <a:t/>
                      </a:r>
                      <a:br>
                        <a:rPr kumimoji="1" lang="en-US" altLang="ja-JP" sz="1100" b="1" dirty="0"/>
                      </a:br>
                      <a:r>
                        <a:rPr kumimoji="1" lang="ja-JP" altLang="en-US" sz="1100" b="1" dirty="0"/>
                        <a:t>　　　　  お疲れさまでした</a:t>
                      </a:r>
                      <a:endParaRPr kumimoji="1" lang="en-US" altLang="ja-JP" sz="1100" b="1" dirty="0"/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1602417"/>
                  </a:ext>
                </a:extLst>
              </a:tr>
              <a:tr h="35052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募集職種等</a:t>
                      </a: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857402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職種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/>
                        <a:t>仕事内容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募集人員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募集人員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343313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製造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製造オペレーター（ロボット操作）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7654650"/>
                  </a:ext>
                </a:extLst>
              </a:tr>
              <a:tr h="33942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製造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製造機械の保守・管理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364781"/>
                  </a:ext>
                </a:extLst>
              </a:tr>
              <a:tr h="33942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製品管理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製品の管理・配送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なおよし・・・＊＊等有資格者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5486587"/>
                  </a:ext>
                </a:extLst>
              </a:tr>
              <a:tr h="33942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5012048"/>
                  </a:ext>
                </a:extLst>
              </a:tr>
            </a:tbl>
          </a:graphicData>
        </a:graphic>
      </p:graphicFrame>
      <p:pic>
        <p:nvPicPr>
          <p:cNvPr id="3" name="Picture 2" descr="えるぼし認証マーク に対する画像結果">
            <a:extLst>
              <a:ext uri="{FF2B5EF4-FFF2-40B4-BE49-F238E27FC236}">
                <a16:creationId xmlns:a16="http://schemas.microsoft.com/office/drawing/2014/main" id="{82F9F831-A18A-4B7A-7D29-5C63B3DCE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583" y="1087242"/>
            <a:ext cx="747457" cy="504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0C58A2C6-287C-8FBC-7A22-6861123746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311" y="1893367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DD87C80-8572-55AD-B5B2-C6FB28384F94}"/>
              </a:ext>
            </a:extLst>
          </p:cNvPr>
          <p:cNvSpPr txBox="1"/>
          <p:nvPr/>
        </p:nvSpPr>
        <p:spPr>
          <a:xfrm>
            <a:off x="3516795" y="9544273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‐</a:t>
            </a:r>
            <a:r>
              <a:rPr kumimoji="1" lang="ja-JP" altLang="en-US" dirty="0"/>
              <a:t>頁</a:t>
            </a:r>
            <a:r>
              <a:rPr kumimoji="1" lang="en-US" altLang="ja-JP" dirty="0"/>
              <a:t>‐</a:t>
            </a:r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E0CAA48-DE9F-33F4-F51D-387FF075A490}"/>
              </a:ext>
            </a:extLst>
          </p:cNvPr>
          <p:cNvSpPr txBox="1"/>
          <p:nvPr/>
        </p:nvSpPr>
        <p:spPr>
          <a:xfrm>
            <a:off x="647700" y="18829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記入例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ACCFE28-9913-01DC-8C50-B4ACF7FE7DF8}"/>
              </a:ext>
            </a:extLst>
          </p:cNvPr>
          <p:cNvSpPr txBox="1"/>
          <p:nvPr/>
        </p:nvSpPr>
        <p:spPr>
          <a:xfrm>
            <a:off x="4541694" y="9759865"/>
            <a:ext cx="16530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+mn-ea"/>
              </a:rPr>
              <a:t>PR</a:t>
            </a:r>
            <a:r>
              <a:rPr kumimoji="1" lang="ja-JP" altLang="en-US" sz="1200" b="1" dirty="0">
                <a:latin typeface="+mn-ea"/>
              </a:rPr>
              <a:t>動画はこちらから⇒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ECDAAB1-2748-F773-FBA7-D6BEBE1E1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340" y="9604571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956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3554_chirashi_bounenkai.potx" id="{516B45CA-9356-4FB2-8022-8B80380EAC8E}" vid="{7A03B05D-7FE9-4593-BD2B-E5710B1626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{1E2854BD-F5DD-402C-B321-0B1F6BA6C384}tf96678299_win32</Template>
  <TotalTime>5</TotalTime>
  <Words>1179</Words>
  <Application>Microsoft Office PowerPoint</Application>
  <PresentationFormat>ユーザー設定</PresentationFormat>
  <Paragraphs>132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若年者地域連携事業</dc:creator>
  <cp:lastModifiedBy>西川千尋</cp:lastModifiedBy>
  <cp:revision>7</cp:revision>
  <cp:lastPrinted>2024-05-08T02:51:20Z</cp:lastPrinted>
  <dcterms:created xsi:type="dcterms:W3CDTF">2022-04-27T05:16:07Z</dcterms:created>
  <dcterms:modified xsi:type="dcterms:W3CDTF">2024-05-08T02:53:35Z</dcterms:modified>
</cp:coreProperties>
</file>