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29"/>
  </p:notesMasterIdLst>
  <p:handoutMasterIdLst>
    <p:handoutMasterId r:id="rId30"/>
  </p:handoutMasterIdLst>
  <p:sldIdLst>
    <p:sldId id="468" r:id="rId5"/>
    <p:sldId id="469" r:id="rId6"/>
    <p:sldId id="475" r:id="rId7"/>
    <p:sldId id="497" r:id="rId8"/>
    <p:sldId id="514" r:id="rId9"/>
    <p:sldId id="498" r:id="rId10"/>
    <p:sldId id="503" r:id="rId11"/>
    <p:sldId id="510" r:id="rId12"/>
    <p:sldId id="511" r:id="rId13"/>
    <p:sldId id="499" r:id="rId14"/>
    <p:sldId id="500" r:id="rId15"/>
    <p:sldId id="501" r:id="rId16"/>
    <p:sldId id="502" r:id="rId17"/>
    <p:sldId id="470" r:id="rId18"/>
    <p:sldId id="512" r:id="rId19"/>
    <p:sldId id="513" r:id="rId20"/>
    <p:sldId id="515" r:id="rId21"/>
    <p:sldId id="516" r:id="rId22"/>
    <p:sldId id="504" r:id="rId23"/>
    <p:sldId id="505" r:id="rId24"/>
    <p:sldId id="506" r:id="rId25"/>
    <p:sldId id="507" r:id="rId26"/>
    <p:sldId id="508" r:id="rId27"/>
    <p:sldId id="509" r:id="rId2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468"/>
            <p14:sldId id="469"/>
            <p14:sldId id="475"/>
            <p14:sldId id="497"/>
            <p14:sldId id="514"/>
            <p14:sldId id="498"/>
            <p14:sldId id="503"/>
            <p14:sldId id="510"/>
            <p14:sldId id="511"/>
            <p14:sldId id="499"/>
            <p14:sldId id="500"/>
            <p14:sldId id="501"/>
            <p14:sldId id="502"/>
            <p14:sldId id="470"/>
            <p14:sldId id="512"/>
            <p14:sldId id="513"/>
            <p14:sldId id="515"/>
            <p14:sldId id="516"/>
            <p14:sldId id="504"/>
            <p14:sldId id="505"/>
            <p14:sldId id="506"/>
            <p14:sldId id="507"/>
            <p14:sldId id="508"/>
            <p14:sldId id="509"/>
          </p14:sldIdLst>
        </p14:section>
      </p14:sectionLst>
    </p:ex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637E"/>
    <a:srgbClr val="7EC4C1"/>
    <a:srgbClr val="E4E2ED"/>
    <a:srgbClr val="E57F95"/>
    <a:srgbClr val="FDF3B9"/>
    <a:srgbClr val="C9E7E7"/>
    <a:srgbClr val="EBE9F3"/>
    <a:srgbClr val="FEDFE1"/>
    <a:srgbClr val="66BAB7"/>
    <a:srgbClr val="DB4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34"/>
    <p:restoredTop sz="86395" autoAdjust="0"/>
  </p:normalViewPr>
  <p:slideViewPr>
    <p:cSldViewPr>
      <p:cViewPr varScale="1">
        <p:scale>
          <a:sx n="97" d="100"/>
          <a:sy n="97" d="100"/>
        </p:scale>
        <p:origin x="78" y="348"/>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BC100692-EAF4-2D4D-8CB7-4A95778DD0E4}" type="datetimeFigureOut">
              <a:rPr kumimoji="1" lang="ja-JP" altLang="en-US" smtClean="0"/>
              <a:t>2023/6/15</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2023/6/15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3046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hlw.go.jp/stf/seisakunitsuite/bunya/0000111055.htm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5620281" y="5866857"/>
            <a:ext cx="3913874" cy="340093"/>
          </a:xfrm>
        </p:spPr>
        <p:txBody>
          <a:bodyPr/>
          <a:lstStyle/>
          <a:p>
            <a:r>
              <a:rPr lang="ja-JP" altLang="en-US" dirty="0" smtClean="0"/>
              <a:t>滋賀労働局　彦根労働基準監督署</a:t>
            </a:r>
            <a:endParaRPr lang="en-US" altLang="ja-JP" dirty="0" smtClean="0"/>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p:txBody>
          <a:bodyPr/>
          <a:lstStyle/>
          <a:p>
            <a:r>
              <a:rPr lang="ja-JP" altLang="en-US" dirty="0" smtClean="0">
                <a:latin typeface="Meiryo" panose="020B0604030504040204" pitchFamily="34" charset="-128"/>
                <a:ea typeface="Meiryo" panose="020B0604030504040204" pitchFamily="34" charset="-128"/>
              </a:rPr>
              <a:t>労働災害防止対策のポイント</a:t>
            </a:r>
            <a:endParaRPr kumimoji="1" lang="ja-JP" altLang="en-US" dirty="0"/>
          </a:p>
        </p:txBody>
      </p:sp>
      <p:sp>
        <p:nvSpPr>
          <p:cNvPr id="4" name="テキスト プレースホルダー 3">
            <a:extLst>
              <a:ext uri="{FF2B5EF4-FFF2-40B4-BE49-F238E27FC236}">
                <a16:creationId xmlns:a16="http://schemas.microsoft.com/office/drawing/2014/main" id="{4E7BD0D4-BAD8-7E4A-878A-F0E64AA9C52B}"/>
              </a:ext>
            </a:extLst>
          </p:cNvPr>
          <p:cNvSpPr>
            <a:spLocks noGrp="1"/>
          </p:cNvSpPr>
          <p:nvPr>
            <p:ph type="body" sz="quarter" idx="13"/>
          </p:nvPr>
        </p:nvSpPr>
        <p:spPr>
          <a:xfrm>
            <a:off x="-9227" y="3901925"/>
            <a:ext cx="9924453" cy="1574277"/>
          </a:xfrm>
        </p:spPr>
        <p:txBody>
          <a:bodyPr/>
          <a:lstStyle/>
          <a:p>
            <a:r>
              <a:rPr lang="ja-JP" altLang="en-US" dirty="0" smtClean="0"/>
              <a:t>１　転倒予防、腰痛予防</a:t>
            </a:r>
            <a:endParaRPr lang="en-US" altLang="ja-JP" dirty="0" smtClean="0"/>
          </a:p>
          <a:p>
            <a:r>
              <a:rPr lang="ja-JP" altLang="en-US" dirty="0"/>
              <a:t>２</a:t>
            </a:r>
            <a:r>
              <a:rPr lang="ja-JP" altLang="en-US" dirty="0" smtClean="0"/>
              <a:t>　ヒヤリハット、ＫＹ活動、安全推進者の配置</a:t>
            </a:r>
            <a:endParaRPr lang="en-US" altLang="ja-JP" dirty="0" smtClean="0"/>
          </a:p>
          <a:p>
            <a:r>
              <a:rPr lang="ja-JP" altLang="en-US" dirty="0" smtClean="0"/>
              <a:t>３　リスクアセスメント導入のすすめ</a:t>
            </a:r>
            <a:endParaRPr lang="ja-JP" altLang="en-US" dirty="0"/>
          </a:p>
        </p:txBody>
      </p:sp>
    </p:spTree>
    <p:extLst>
      <p:ext uri="{BB962C8B-B14F-4D97-AF65-F5344CB8AC3E}">
        <p14:creationId xmlns:p14="http://schemas.microsoft.com/office/powerpoint/2010/main" val="327030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a:lstStyle/>
          <a:p>
            <a:r>
              <a:rPr lang="ja-JP" altLang="en-US" dirty="0" smtClean="0"/>
              <a:t>参考：労働災害</a:t>
            </a:r>
            <a:r>
              <a:rPr lang="ja-JP" altLang="en-US" dirty="0"/>
              <a:t>発生</a:t>
            </a:r>
            <a:r>
              <a:rPr lang="ja-JP" altLang="en-US" dirty="0" smtClean="0"/>
              <a:t>の仕組み</a:t>
            </a:r>
            <a:endParaRPr lang="ja-JP" altLang="en-US" dirty="0"/>
          </a:p>
        </p:txBody>
      </p:sp>
      <p:sp>
        <p:nvSpPr>
          <p:cNvPr id="9" name="正方形/長方形 8">
            <a:extLst>
              <a:ext uri="{FF2B5EF4-FFF2-40B4-BE49-F238E27FC236}">
                <a16:creationId xmlns:a16="http://schemas.microsoft.com/office/drawing/2014/main" id="{A889522F-FA51-F14C-BAA2-ADEAB79DDF80}"/>
              </a:ext>
            </a:extLst>
          </p:cNvPr>
          <p:cNvSpPr/>
          <p:nvPr/>
        </p:nvSpPr>
        <p:spPr>
          <a:xfrm>
            <a:off x="357400" y="1447800"/>
            <a:ext cx="9191199" cy="1283775"/>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20000"/>
              </a:lnSpc>
              <a:spcAft>
                <a:spcPts val="700"/>
              </a:spcAft>
              <a:buClr>
                <a:srgbClr val="103185"/>
              </a:buClr>
              <a:buFont typeface="Arial" panose="020B0604020202020204" pitchFamily="34" charset="0"/>
              <a:buChar char="•"/>
            </a:pPr>
            <a:r>
              <a:rPr kumimoji="1" lang="ja-JP" altLang="en-US" sz="1400" dirty="0">
                <a:solidFill>
                  <a:srgbClr val="000000"/>
                </a:solidFill>
                <a:latin typeface="Meiryo" panose="020B0604030504040204" pitchFamily="34" charset="-128"/>
                <a:ea typeface="Meiryo" panose="020B0604030504040204" pitchFamily="34" charset="-128"/>
              </a:rPr>
              <a:t>各要素が独立に組み合わされて災害が</a:t>
            </a:r>
            <a:r>
              <a:rPr kumimoji="1" lang="ja-JP" altLang="en-US" sz="1400" dirty="0" smtClean="0">
                <a:solidFill>
                  <a:srgbClr val="000000"/>
                </a:solidFill>
                <a:latin typeface="Meiryo" panose="020B0604030504040204" pitchFamily="34" charset="-128"/>
                <a:ea typeface="Meiryo" panose="020B0604030504040204" pitchFamily="34" charset="-128"/>
              </a:rPr>
              <a:t>発生。</a:t>
            </a:r>
            <a:endParaRPr kumimoji="1" lang="ja-JP" altLang="en-US" sz="1400" dirty="0">
              <a:solidFill>
                <a:srgbClr val="000000"/>
              </a:solidFill>
              <a:latin typeface="Meiryo" panose="020B0604030504040204" pitchFamily="34" charset="-128"/>
              <a:ea typeface="Meiryo" panose="020B0604030504040204" pitchFamily="34" charset="-128"/>
            </a:endParaRPr>
          </a:p>
        </p:txBody>
      </p:sp>
      <p:sp>
        <p:nvSpPr>
          <p:cNvPr id="13" name="角丸四角形 12">
            <a:extLst>
              <a:ext uri="{FF2B5EF4-FFF2-40B4-BE49-F238E27FC236}">
                <a16:creationId xmlns:a16="http://schemas.microsoft.com/office/drawing/2014/main" id="{053B0485-00BC-3E4F-B797-35CB015D43DD}"/>
              </a:ext>
            </a:extLst>
          </p:cNvPr>
          <p:cNvSpPr/>
          <p:nvPr/>
        </p:nvSpPr>
        <p:spPr>
          <a:xfrm>
            <a:off x="304800" y="1143000"/>
            <a:ext cx="1621744" cy="394874"/>
          </a:xfrm>
          <a:prstGeom prst="roundRect">
            <a:avLst>
              <a:gd name="adj" fmla="val 0"/>
            </a:avLst>
          </a:prstGeom>
          <a:solidFill>
            <a:schemeClr val="tx2"/>
          </a:solidFill>
          <a:ln w="76200">
            <a:solidFill>
              <a:schemeClr val="bg1"/>
            </a:solid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077" b="1" i="0" u="none" strike="noStrike" kern="1200" cap="none" spc="239" normalizeH="0" baseline="0" noProof="0" dirty="0" smtClean="0">
                <a:ln>
                  <a:noFill/>
                </a:ln>
                <a:solidFill>
                  <a:srgbClr val="FFFFFF"/>
                </a:solidFill>
                <a:effectLst/>
                <a:uLnTx/>
                <a:uFillTx/>
                <a:latin typeface="メイリオ"/>
                <a:ea typeface="メイリオ"/>
                <a:cs typeface="Noto Sans CJK JP DemiLight" charset="-128"/>
              </a:rPr>
              <a:t>集中型</a:t>
            </a:r>
            <a:endParaRPr kumimoji="0" lang="ja-JP" altLang="en-US" sz="1077"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20" name="正方形/長方形 19">
            <a:extLst>
              <a:ext uri="{FF2B5EF4-FFF2-40B4-BE49-F238E27FC236}">
                <a16:creationId xmlns:a16="http://schemas.microsoft.com/office/drawing/2014/main" id="{2BC9F002-CA27-4346-8CF9-82954F10E676}"/>
              </a:ext>
            </a:extLst>
          </p:cNvPr>
          <p:cNvSpPr/>
          <p:nvPr/>
        </p:nvSpPr>
        <p:spPr>
          <a:xfrm>
            <a:off x="357400" y="3153310"/>
            <a:ext cx="9191199" cy="1283775"/>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20000"/>
              </a:lnSpc>
              <a:spcAft>
                <a:spcPts val="700"/>
              </a:spcAft>
              <a:buClr>
                <a:srgbClr val="103185"/>
              </a:buClr>
              <a:buFont typeface="Arial" panose="020B0604020202020204" pitchFamily="34" charset="0"/>
              <a:buChar char="•"/>
            </a:pPr>
            <a:r>
              <a:rPr lang="ja-JP" altLang="en-US" sz="1400" dirty="0">
                <a:solidFill>
                  <a:prstClr val="black"/>
                </a:solidFill>
                <a:latin typeface="メイリオ" panose="020B0604030504040204" pitchFamily="50" charset="-128"/>
                <a:ea typeface="メイリオ" panose="020B0604030504040204" pitchFamily="50" charset="-128"/>
              </a:rPr>
              <a:t>ある要素がもととなって、次の要素が生まれ、さらに、それが次の要素を生み</a:t>
            </a:r>
            <a:r>
              <a:rPr lang="ja-JP" altLang="en-US" sz="1400" dirty="0" smtClean="0">
                <a:solidFill>
                  <a:prstClr val="black"/>
                </a:solidFill>
                <a:latin typeface="メイリオ" panose="020B0604030504040204" pitchFamily="50" charset="-128"/>
                <a:ea typeface="メイリオ" panose="020B0604030504040204" pitchFamily="50" charset="-128"/>
              </a:rPr>
              <a:t>、要素</a:t>
            </a:r>
            <a:r>
              <a:rPr lang="ja-JP" altLang="en-US" sz="1400" dirty="0">
                <a:solidFill>
                  <a:prstClr val="black"/>
                </a:solidFill>
                <a:latin typeface="メイリオ" panose="020B0604030504040204" pitchFamily="50" charset="-128"/>
                <a:ea typeface="メイリオ" panose="020B0604030504040204" pitchFamily="50" charset="-128"/>
              </a:rPr>
              <a:t>が連鎖的に発展して災害が</a:t>
            </a:r>
            <a:r>
              <a:rPr lang="ja-JP" altLang="en-US" sz="1400" dirty="0" smtClean="0">
                <a:solidFill>
                  <a:prstClr val="black"/>
                </a:solidFill>
                <a:latin typeface="メイリオ" panose="020B0604030504040204" pitchFamily="50" charset="-128"/>
                <a:ea typeface="メイリオ" panose="020B0604030504040204" pitchFamily="50" charset="-128"/>
              </a:rPr>
              <a:t>発生</a:t>
            </a:r>
            <a:r>
              <a:rPr kumimoji="0" lang="ja-JP" altLang="en-US" sz="14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 name="角丸四角形 20">
            <a:extLst>
              <a:ext uri="{FF2B5EF4-FFF2-40B4-BE49-F238E27FC236}">
                <a16:creationId xmlns:a16="http://schemas.microsoft.com/office/drawing/2014/main" id="{8569347B-8A4C-9646-89AB-DDDCB8E6B339}"/>
              </a:ext>
            </a:extLst>
          </p:cNvPr>
          <p:cNvSpPr/>
          <p:nvPr/>
        </p:nvSpPr>
        <p:spPr>
          <a:xfrm>
            <a:off x="304800" y="2848510"/>
            <a:ext cx="1621744" cy="394874"/>
          </a:xfrm>
          <a:prstGeom prst="roundRect">
            <a:avLst>
              <a:gd name="adj" fmla="val 0"/>
            </a:avLst>
          </a:prstGeom>
          <a:solidFill>
            <a:schemeClr val="tx2"/>
          </a:solidFill>
          <a:ln w="76200">
            <a:solidFill>
              <a:schemeClr val="bg1"/>
            </a:solid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lang="ja-JP" altLang="en-US" sz="1077" b="1" spc="239" dirty="0" smtClean="0">
                <a:solidFill>
                  <a:srgbClr val="FFFFFF"/>
                </a:solidFill>
                <a:latin typeface="メイリオ"/>
                <a:ea typeface="メイリオ"/>
                <a:cs typeface="Noto Sans CJK JP DemiLight" charset="-128"/>
              </a:rPr>
              <a:t>連鎖型</a:t>
            </a:r>
            <a:endParaRPr kumimoji="0" lang="ja-JP" altLang="en-US" sz="1077"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sp>
        <p:nvSpPr>
          <p:cNvPr id="22" name="正方形/長方形 21">
            <a:extLst>
              <a:ext uri="{FF2B5EF4-FFF2-40B4-BE49-F238E27FC236}">
                <a16:creationId xmlns:a16="http://schemas.microsoft.com/office/drawing/2014/main" id="{17BEF527-CA96-414D-8E31-C6C53CB9C8CE}"/>
              </a:ext>
            </a:extLst>
          </p:cNvPr>
          <p:cNvSpPr/>
          <p:nvPr/>
        </p:nvSpPr>
        <p:spPr>
          <a:xfrm>
            <a:off x="357400" y="4910191"/>
            <a:ext cx="9191199" cy="1283775"/>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20000"/>
              </a:lnSpc>
              <a:spcAft>
                <a:spcPts val="700"/>
              </a:spcAft>
              <a:buClr>
                <a:srgbClr val="103185"/>
              </a:buClr>
              <a:buFont typeface="Arial" panose="020B0604020202020204" pitchFamily="34" charset="0"/>
              <a:buChar char="•"/>
            </a:pPr>
            <a:r>
              <a:rPr kumimoji="1" lang="ja-JP" altLang="en-US" sz="1400" dirty="0">
                <a:solidFill>
                  <a:srgbClr val="000000"/>
                </a:solidFill>
                <a:latin typeface="Meiryo" panose="020B0604030504040204" pitchFamily="34" charset="-128"/>
                <a:ea typeface="Meiryo" panose="020B0604030504040204" pitchFamily="34" charset="-128"/>
              </a:rPr>
              <a:t>集中型と連鎖型が混合した</a:t>
            </a:r>
            <a:r>
              <a:rPr kumimoji="1" lang="ja-JP" altLang="en-US" sz="1400" dirty="0" smtClean="0">
                <a:solidFill>
                  <a:srgbClr val="000000"/>
                </a:solidFill>
                <a:latin typeface="Meiryo" panose="020B0604030504040204" pitchFamily="34" charset="-128"/>
                <a:ea typeface="Meiryo" panose="020B0604030504040204" pitchFamily="34" charset="-128"/>
              </a:rPr>
              <a:t>もの</a:t>
            </a:r>
            <a:endParaRPr kumimoji="0"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角丸四角形 22">
            <a:extLst>
              <a:ext uri="{FF2B5EF4-FFF2-40B4-BE49-F238E27FC236}">
                <a16:creationId xmlns:a16="http://schemas.microsoft.com/office/drawing/2014/main" id="{F750ABCF-EA1B-FE43-9E21-86E4028AF7F0}"/>
              </a:ext>
            </a:extLst>
          </p:cNvPr>
          <p:cNvSpPr/>
          <p:nvPr/>
        </p:nvSpPr>
        <p:spPr>
          <a:xfrm>
            <a:off x="304800" y="4605391"/>
            <a:ext cx="1621744" cy="394874"/>
          </a:xfrm>
          <a:prstGeom prst="roundRect">
            <a:avLst>
              <a:gd name="adj" fmla="val 0"/>
            </a:avLst>
          </a:prstGeom>
          <a:solidFill>
            <a:schemeClr val="tx2"/>
          </a:solidFill>
          <a:ln w="76200">
            <a:solidFill>
              <a:schemeClr val="bg1"/>
            </a:solid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077" b="1" i="0" u="none" strike="noStrike" kern="1200" cap="none" spc="239" normalizeH="0" baseline="0" noProof="0" dirty="0" smtClean="0">
                <a:ln>
                  <a:noFill/>
                </a:ln>
                <a:solidFill>
                  <a:srgbClr val="FFFFFF"/>
                </a:solidFill>
                <a:effectLst/>
                <a:uLnTx/>
                <a:uFillTx/>
                <a:latin typeface="メイリオ"/>
                <a:ea typeface="メイリオ"/>
                <a:cs typeface="Noto Sans CJK JP DemiLight" charset="-128"/>
              </a:rPr>
              <a:t>複合型</a:t>
            </a:r>
            <a:endParaRPr kumimoji="0" lang="ja-JP" altLang="en-US" sz="1077" b="1" i="0" u="none" strike="noStrike" kern="1200" cap="none" spc="239" normalizeH="0" baseline="0" noProof="0" dirty="0">
              <a:ln>
                <a:noFill/>
              </a:ln>
              <a:solidFill>
                <a:srgbClr val="FFFFFF"/>
              </a:solidFill>
              <a:effectLst/>
              <a:uLnTx/>
              <a:uFillTx/>
              <a:latin typeface="メイリオ"/>
              <a:ea typeface="メイリオ"/>
              <a:cs typeface="Noto Sans CJK JP DemiLight" charset="-128"/>
            </a:endParaRPr>
          </a:p>
        </p:txBody>
      </p:sp>
      <p:grpSp>
        <p:nvGrpSpPr>
          <p:cNvPr id="10" name="グループ化 9"/>
          <p:cNvGrpSpPr/>
          <p:nvPr/>
        </p:nvGrpSpPr>
        <p:grpSpPr>
          <a:xfrm>
            <a:off x="6109715" y="1159632"/>
            <a:ext cx="1828800" cy="1791143"/>
            <a:chOff x="5816600" y="1642270"/>
            <a:chExt cx="1860685" cy="1983377"/>
          </a:xfrm>
        </p:grpSpPr>
        <p:sp>
          <p:nvSpPr>
            <p:cNvPr id="11" name="楕円 10"/>
            <p:cNvSpPr/>
            <p:nvPr/>
          </p:nvSpPr>
          <p:spPr>
            <a:xfrm>
              <a:off x="5816600" y="1642270"/>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6596967" y="3257347"/>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楕円 13"/>
            <p:cNvSpPr/>
            <p:nvPr/>
          </p:nvSpPr>
          <p:spPr>
            <a:xfrm>
              <a:off x="7321685" y="1642270"/>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435282" y="2336800"/>
              <a:ext cx="664018" cy="446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n-ea"/>
                </a:rPr>
                <a:t>災害</a:t>
              </a:r>
              <a:endParaRPr kumimoji="1" lang="ja-JP" altLang="en-US" sz="1400" dirty="0">
                <a:solidFill>
                  <a:schemeClr val="tx1"/>
                </a:solidFill>
                <a:latin typeface="+mn-ea"/>
              </a:endParaRPr>
            </a:p>
          </p:txBody>
        </p:sp>
        <p:cxnSp>
          <p:nvCxnSpPr>
            <p:cNvPr id="16" name="直線矢印コネクタ 15"/>
            <p:cNvCxnSpPr/>
            <p:nvPr/>
          </p:nvCxnSpPr>
          <p:spPr>
            <a:xfrm flipH="1">
              <a:off x="7112001" y="2080419"/>
              <a:ext cx="209684" cy="1862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flipV="1">
              <a:off x="6774767" y="2835939"/>
              <a:ext cx="0" cy="300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p:cNvCxnSpPr/>
            <p:nvPr/>
          </p:nvCxnSpPr>
          <p:spPr>
            <a:xfrm>
              <a:off x="6172200" y="2080419"/>
              <a:ext cx="250382" cy="2304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4" name="グループ化 23"/>
          <p:cNvGrpSpPr/>
          <p:nvPr/>
        </p:nvGrpSpPr>
        <p:grpSpPr>
          <a:xfrm>
            <a:off x="5893815" y="3764306"/>
            <a:ext cx="2980882" cy="446884"/>
            <a:chOff x="4953000" y="4227908"/>
            <a:chExt cx="2980882" cy="446884"/>
          </a:xfrm>
        </p:grpSpPr>
        <p:sp>
          <p:nvSpPr>
            <p:cNvPr id="25" name="楕円 24"/>
            <p:cNvSpPr/>
            <p:nvPr/>
          </p:nvSpPr>
          <p:spPr>
            <a:xfrm>
              <a:off x="6498782" y="4267200"/>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5727700" y="4267200"/>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p:nvSpPr>
          <p:spPr>
            <a:xfrm>
              <a:off x="4953000" y="4267200"/>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7269864" y="4227908"/>
              <a:ext cx="664018" cy="446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災害</a:t>
              </a:r>
              <a:endParaRPr kumimoji="1" lang="ja-JP" altLang="en-US" sz="1400" dirty="0">
                <a:solidFill>
                  <a:schemeClr val="tx1"/>
                </a:solidFill>
              </a:endParaRPr>
            </a:p>
          </p:txBody>
        </p:sp>
        <p:cxnSp>
          <p:nvCxnSpPr>
            <p:cNvPr id="29" name="直線矢印コネクタ 28"/>
            <p:cNvCxnSpPr/>
            <p:nvPr/>
          </p:nvCxnSpPr>
          <p:spPr>
            <a:xfrm>
              <a:off x="5384800" y="4438650"/>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a:off x="6172200" y="4438650"/>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p:cNvCxnSpPr/>
            <p:nvPr/>
          </p:nvCxnSpPr>
          <p:spPr>
            <a:xfrm>
              <a:off x="6921500" y="4438650"/>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2" name="グループ化 31"/>
          <p:cNvGrpSpPr/>
          <p:nvPr/>
        </p:nvGrpSpPr>
        <p:grpSpPr>
          <a:xfrm>
            <a:off x="5971824" y="5052347"/>
            <a:ext cx="3234882" cy="999462"/>
            <a:chOff x="4528436" y="5486400"/>
            <a:chExt cx="3234882" cy="999462"/>
          </a:xfrm>
        </p:grpSpPr>
        <p:sp>
          <p:nvSpPr>
            <p:cNvPr id="33" name="楕円 32"/>
            <p:cNvSpPr/>
            <p:nvPr/>
          </p:nvSpPr>
          <p:spPr>
            <a:xfrm>
              <a:off x="4528436" y="5488912"/>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4528436" y="6117562"/>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p:cNvSpPr/>
            <p:nvPr/>
          </p:nvSpPr>
          <p:spPr>
            <a:xfrm>
              <a:off x="5308600" y="5486400"/>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p:cNvSpPr/>
            <p:nvPr/>
          </p:nvSpPr>
          <p:spPr>
            <a:xfrm>
              <a:off x="6083300" y="6117562"/>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p:cNvSpPr/>
            <p:nvPr/>
          </p:nvSpPr>
          <p:spPr>
            <a:xfrm>
              <a:off x="6083300" y="5486400"/>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p:cNvSpPr/>
            <p:nvPr/>
          </p:nvSpPr>
          <p:spPr>
            <a:xfrm>
              <a:off x="5308600" y="6117562"/>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7099300" y="5754817"/>
              <a:ext cx="664018" cy="446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災害</a:t>
              </a:r>
              <a:endParaRPr kumimoji="1" lang="ja-JP" altLang="en-US" sz="1400" dirty="0">
                <a:solidFill>
                  <a:schemeClr val="tx1"/>
                </a:solidFill>
              </a:endParaRPr>
            </a:p>
          </p:txBody>
        </p:sp>
        <p:cxnSp>
          <p:nvCxnSpPr>
            <p:cNvPr id="40" name="直線矢印コネクタ 39"/>
            <p:cNvCxnSpPr/>
            <p:nvPr/>
          </p:nvCxnSpPr>
          <p:spPr>
            <a:xfrm>
              <a:off x="4953000" y="5670550"/>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線矢印コネクタ 40"/>
            <p:cNvCxnSpPr/>
            <p:nvPr/>
          </p:nvCxnSpPr>
          <p:spPr>
            <a:xfrm>
              <a:off x="4951154" y="6295362"/>
              <a:ext cx="289368" cy="6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線矢印コネクタ 41"/>
            <p:cNvCxnSpPr/>
            <p:nvPr/>
          </p:nvCxnSpPr>
          <p:spPr>
            <a:xfrm>
              <a:off x="5753100" y="5670550"/>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a:off x="5753100" y="6295362"/>
              <a:ext cx="289368" cy="6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直線矢印コネクタ 43"/>
            <p:cNvCxnSpPr/>
            <p:nvPr/>
          </p:nvCxnSpPr>
          <p:spPr>
            <a:xfrm flipV="1">
              <a:off x="6568152" y="6041362"/>
              <a:ext cx="353348" cy="260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p:cNvCxnSpPr/>
            <p:nvPr/>
          </p:nvCxnSpPr>
          <p:spPr>
            <a:xfrm>
              <a:off x="6580852" y="5670550"/>
              <a:ext cx="340648" cy="2759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4"/>
          </p:nvPr>
        </p:nvSpPr>
        <p:spPr/>
        <p:txBody>
          <a:bodyPr/>
          <a:lstStyle/>
          <a:p>
            <a:fld id="{48F63A3B-78C7-47BE-AE5E-E10140E04643}" type="slidenum">
              <a:rPr lang="en-US" smtClean="0"/>
              <a:pPr/>
              <a:t>10</a:t>
            </a:fld>
            <a:endParaRPr lang="en-US" dirty="0"/>
          </a:p>
        </p:txBody>
      </p:sp>
    </p:spTree>
    <p:extLst>
      <p:ext uri="{BB962C8B-B14F-4D97-AF65-F5344CB8AC3E}">
        <p14:creationId xmlns:p14="http://schemas.microsoft.com/office/powerpoint/2010/main" val="1010699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E1CCAD3-5B20-8342-A618-9F32FA7E37F5}"/>
              </a:ext>
            </a:extLst>
          </p:cNvPr>
          <p:cNvSpPr>
            <a:spLocks noGrp="1"/>
          </p:cNvSpPr>
          <p:nvPr>
            <p:ph type="title"/>
          </p:nvPr>
        </p:nvSpPr>
        <p:spPr/>
        <p:txBody>
          <a:bodyPr/>
          <a:lstStyle/>
          <a:p>
            <a:r>
              <a:rPr lang="ja-JP" altLang="en-US" dirty="0" smtClean="0"/>
              <a:t>複合型の災害発生モデル</a:t>
            </a:r>
            <a:endParaRPr lang="ja-JP" altLang="en-US" dirty="0"/>
          </a:p>
        </p:txBody>
      </p:sp>
      <p:sp>
        <p:nvSpPr>
          <p:cNvPr id="25" name="正方形/長方形 24">
            <a:extLst>
              <a:ext uri="{FF2B5EF4-FFF2-40B4-BE49-F238E27FC236}">
                <a16:creationId xmlns:a16="http://schemas.microsoft.com/office/drawing/2014/main" id="{1D0C53D1-5186-6348-86E6-2F27556952C5}"/>
              </a:ext>
            </a:extLst>
          </p:cNvPr>
          <p:cNvSpPr/>
          <p:nvPr/>
        </p:nvSpPr>
        <p:spPr>
          <a:xfrm>
            <a:off x="420611" y="1786738"/>
            <a:ext cx="2850744" cy="3749231"/>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・複合型は労働</a:t>
            </a:r>
            <a:r>
              <a:rPr lang="ja-JP" altLang="en-US" sz="1200" dirty="0">
                <a:solidFill>
                  <a:prstClr val="black"/>
                </a:solidFill>
                <a:latin typeface="Meiryo" panose="020B0604030504040204" pitchFamily="34" charset="-128"/>
                <a:ea typeface="Meiryo" panose="020B0604030504040204" pitchFamily="34" charset="-128"/>
              </a:rPr>
              <a:t>災害の</a:t>
            </a:r>
            <a:r>
              <a:rPr lang="ja-JP" altLang="en-US" sz="1200" dirty="0" smtClean="0">
                <a:solidFill>
                  <a:prstClr val="black"/>
                </a:solidFill>
                <a:latin typeface="Meiryo" panose="020B0604030504040204" pitchFamily="34" charset="-128"/>
                <a:ea typeface="Meiryo" panose="020B0604030504040204" pitchFamily="34" charset="-128"/>
              </a:rPr>
              <a:t>典型であり、物と人</a:t>
            </a:r>
            <a:r>
              <a:rPr lang="ja-JP" altLang="en-US" sz="1200" dirty="0">
                <a:solidFill>
                  <a:prstClr val="black"/>
                </a:solidFill>
                <a:latin typeface="Meiryo" panose="020B0604030504040204" pitchFamily="34" charset="-128"/>
                <a:ea typeface="Meiryo" panose="020B0604030504040204" pitchFamily="34" charset="-128"/>
              </a:rPr>
              <a:t>の要素が関係した</a:t>
            </a:r>
            <a:r>
              <a:rPr lang="ja-JP" altLang="en-US" sz="1200" dirty="0" smtClean="0">
                <a:solidFill>
                  <a:prstClr val="black"/>
                </a:solidFill>
                <a:latin typeface="Meiryo" panose="020B0604030504040204" pitchFamily="34" charset="-128"/>
                <a:ea typeface="Meiryo" panose="020B0604030504040204" pitchFamily="34" charset="-128"/>
              </a:rPr>
              <a:t>災害が多くを占める。</a:t>
            </a:r>
            <a:endParaRPr lang="ja-JP" altLang="en-US" sz="1200" dirty="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・人</a:t>
            </a:r>
            <a:r>
              <a:rPr lang="ja-JP" altLang="en-US" sz="1200" dirty="0">
                <a:solidFill>
                  <a:prstClr val="black"/>
                </a:solidFill>
                <a:latin typeface="Meiryo" panose="020B0604030504040204" pitchFamily="34" charset="-128"/>
                <a:ea typeface="Meiryo" panose="020B0604030504040204" pitchFamily="34" charset="-128"/>
              </a:rPr>
              <a:t>（物）に災害を誘発する要素</a:t>
            </a:r>
            <a:r>
              <a:rPr lang="ja-JP" altLang="en-US" sz="1200" dirty="0" smtClean="0">
                <a:solidFill>
                  <a:prstClr val="black"/>
                </a:solidFill>
                <a:latin typeface="Meiryo" panose="020B0604030504040204" pitchFamily="34" charset="-128"/>
                <a:ea typeface="Meiryo" panose="020B0604030504040204" pitchFamily="34" charset="-128"/>
              </a:rPr>
              <a:t>があって</a:t>
            </a:r>
            <a:r>
              <a:rPr lang="ja-JP" altLang="en-US" sz="1200" dirty="0">
                <a:solidFill>
                  <a:prstClr val="black"/>
                </a:solidFill>
                <a:latin typeface="Meiryo" panose="020B0604030504040204" pitchFamily="34" charset="-128"/>
                <a:ea typeface="Meiryo" panose="020B0604030504040204" pitchFamily="34" charset="-128"/>
              </a:rPr>
              <a:t>も、物（人）に要素が</a:t>
            </a:r>
            <a:r>
              <a:rPr lang="ja-JP" altLang="en-US" sz="1200" dirty="0" smtClean="0">
                <a:solidFill>
                  <a:prstClr val="black"/>
                </a:solidFill>
                <a:latin typeface="Meiryo" panose="020B0604030504040204" pitchFamily="34" charset="-128"/>
                <a:ea typeface="Meiryo" panose="020B0604030504040204" pitchFamily="34" charset="-128"/>
              </a:rPr>
              <a:t>一切なければ</a:t>
            </a:r>
            <a:r>
              <a:rPr lang="ja-JP" altLang="en-US" sz="1200" dirty="0">
                <a:solidFill>
                  <a:prstClr val="black"/>
                </a:solidFill>
                <a:latin typeface="Meiryo" panose="020B0604030504040204" pitchFamily="34" charset="-128"/>
                <a:ea typeface="Meiryo" panose="020B0604030504040204" pitchFamily="34" charset="-128"/>
              </a:rPr>
              <a:t>労働災害は発生</a:t>
            </a:r>
            <a:r>
              <a:rPr lang="ja-JP" altLang="en-US" sz="1200" dirty="0" smtClean="0">
                <a:solidFill>
                  <a:prstClr val="black"/>
                </a:solidFill>
                <a:latin typeface="Meiryo" panose="020B0604030504040204" pitchFamily="34" charset="-128"/>
                <a:ea typeface="Meiryo" panose="020B0604030504040204" pitchFamily="34" charset="-128"/>
              </a:rPr>
              <a:t>しにくいと</a:t>
            </a:r>
            <a:r>
              <a:rPr lang="ja-JP" altLang="en-US" sz="1200" dirty="0">
                <a:solidFill>
                  <a:prstClr val="black"/>
                </a:solidFill>
                <a:latin typeface="Meiryo" panose="020B0604030504040204" pitchFamily="34" charset="-128"/>
                <a:ea typeface="Meiryo" panose="020B0604030504040204" pitchFamily="34" charset="-128"/>
              </a:rPr>
              <a:t>考えられる</a:t>
            </a:r>
            <a:r>
              <a:rPr lang="ja-JP" altLang="en-US" sz="1200" dirty="0" smtClean="0">
                <a:solidFill>
                  <a:prstClr val="black"/>
                </a:solidFill>
                <a:latin typeface="Meiryo" panose="020B0604030504040204" pitchFamily="34" charset="-128"/>
                <a:ea typeface="Meiryo" panose="020B0604030504040204" pitchFamily="34" charset="-128"/>
              </a:rPr>
              <a:t>。</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⇒労働災害の発生原因をヒューマンエラーで片づけることは危険。</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例）スマートフォンを操作しながら歩いていて通路で転倒した場合。</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想定要素：通路の状態、教育状況、掲示、通行ルール・・・。</a:t>
            </a:r>
            <a:endParaRPr lang="en-US" altLang="ja-JP" sz="1200" dirty="0">
              <a:solidFill>
                <a:srgbClr val="C00000"/>
              </a:solidFill>
              <a:latin typeface="Meiryo" panose="020B0604030504040204" pitchFamily="34" charset="-128"/>
              <a:ea typeface="Meiryo" panose="020B0604030504040204" pitchFamily="34" charset="-128"/>
            </a:endParaRPr>
          </a:p>
        </p:txBody>
      </p:sp>
      <p:grpSp>
        <p:nvGrpSpPr>
          <p:cNvPr id="26" name="グループ化 25">
            <a:extLst>
              <a:ext uri="{FF2B5EF4-FFF2-40B4-BE49-F238E27FC236}">
                <a16:creationId xmlns:a16="http://schemas.microsoft.com/office/drawing/2014/main" id="{58F483CE-6E72-9142-8BDC-0E85EFB5FBF2}"/>
              </a:ext>
            </a:extLst>
          </p:cNvPr>
          <p:cNvGrpSpPr/>
          <p:nvPr/>
        </p:nvGrpSpPr>
        <p:grpSpPr>
          <a:xfrm>
            <a:off x="416830" y="1139664"/>
            <a:ext cx="2836151" cy="358412"/>
            <a:chOff x="395390" y="2006852"/>
            <a:chExt cx="4444972" cy="358412"/>
          </a:xfrm>
        </p:grpSpPr>
        <p:sp>
          <p:nvSpPr>
            <p:cNvPr id="27" name="正方形/長方形 26">
              <a:extLst>
                <a:ext uri="{FF2B5EF4-FFF2-40B4-BE49-F238E27FC236}">
                  <a16:creationId xmlns:a16="http://schemas.microsoft.com/office/drawing/2014/main" id="{8FCBBB6B-C367-E249-936B-1E07EDA30201}"/>
                </a:ext>
              </a:extLst>
            </p:cNvPr>
            <p:cNvSpPr/>
            <p:nvPr/>
          </p:nvSpPr>
          <p:spPr>
            <a:xfrm>
              <a:off x="418734" y="2006852"/>
              <a:ext cx="4421628" cy="263918"/>
            </a:xfrm>
            <a:prstGeom prst="rect">
              <a:avLst/>
            </a:prstGeom>
          </p:spPr>
          <p:txBody>
            <a:bodyPr wrap="square" lIns="0" tIns="0" rIns="0" bIns="0">
              <a:spAutoFit/>
            </a:bodyPr>
            <a:lstStyle/>
            <a:p>
              <a:pPr lvl="0" defTabSz="591055">
                <a:lnSpc>
                  <a:spcPct val="130000"/>
                </a:lnSpc>
                <a:spcAft>
                  <a:spcPts val="796"/>
                </a:spcAft>
              </a:pPr>
              <a:r>
                <a:rPr lang="ja-JP" altLang="en-US" sz="1400" b="1" spc="239" dirty="0">
                  <a:solidFill>
                    <a:srgbClr val="0B348F"/>
                  </a:solidFill>
                  <a:latin typeface="Meiryo" panose="020B0604030504040204" pitchFamily="34" charset="-128"/>
                  <a:ea typeface="Meiryo" panose="020B0604030504040204" pitchFamily="34" charset="-128"/>
                  <a:cs typeface="Noto Sans CJK JP DemiLight" charset="-128"/>
                </a:rPr>
                <a:t>物</a:t>
              </a:r>
              <a:r>
                <a:rPr lang="ja-JP" altLang="en-US" sz="1400" b="1" spc="239" dirty="0" smtClean="0">
                  <a:solidFill>
                    <a:srgbClr val="0B348F"/>
                  </a:solidFill>
                  <a:latin typeface="Meiryo" panose="020B0604030504040204" pitchFamily="34" charset="-128"/>
                  <a:ea typeface="Meiryo" panose="020B0604030504040204" pitchFamily="34" charset="-128"/>
                  <a:cs typeface="Noto Sans CJK JP DemiLight" charset="-128"/>
                </a:rPr>
                <a:t>と人に要素を分解</a:t>
              </a:r>
              <a:endParaRPr lang="ja-JP" altLang="en-US" sz="1400" b="1" spc="239" dirty="0">
                <a:solidFill>
                  <a:srgbClr val="0B348F"/>
                </a:solidFill>
                <a:latin typeface="Meiryo" panose="020B0604030504040204" pitchFamily="34" charset="-128"/>
                <a:ea typeface="Meiryo" panose="020B0604030504040204" pitchFamily="34" charset="-128"/>
                <a:cs typeface="Noto Sans CJK JP DemiLight" charset="-128"/>
              </a:endParaRPr>
            </a:p>
          </p:txBody>
        </p:sp>
        <p:cxnSp>
          <p:nvCxnSpPr>
            <p:cNvPr id="28" name="直線コネクタ 27">
              <a:extLst>
                <a:ext uri="{FF2B5EF4-FFF2-40B4-BE49-F238E27FC236}">
                  <a16:creationId xmlns:a16="http://schemas.microsoft.com/office/drawing/2014/main" id="{A958213C-2BAB-654A-9A34-2E19BA7BD9AF}"/>
                </a:ext>
              </a:extLst>
            </p:cNvPr>
            <p:cNvCxnSpPr>
              <a:cxnSpLocks/>
            </p:cNvCxnSpPr>
            <p:nvPr/>
          </p:nvCxnSpPr>
          <p:spPr>
            <a:xfrm>
              <a:off x="395390" y="2365264"/>
              <a:ext cx="4444972"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4038600" y="1676400"/>
            <a:ext cx="5456636" cy="4283249"/>
            <a:chOff x="1263994" y="2202843"/>
            <a:chExt cx="4933606" cy="3766157"/>
          </a:xfrm>
        </p:grpSpPr>
        <p:sp>
          <p:nvSpPr>
            <p:cNvPr id="31" name="正方形/長方形 30"/>
            <p:cNvSpPr/>
            <p:nvPr/>
          </p:nvSpPr>
          <p:spPr>
            <a:xfrm>
              <a:off x="2587182" y="2202843"/>
              <a:ext cx="664018" cy="594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災害</a:t>
              </a:r>
              <a:endParaRPr kumimoji="1" lang="ja-JP" altLang="en-US" sz="1400" dirty="0">
                <a:solidFill>
                  <a:schemeClr val="tx1"/>
                </a:solidFill>
              </a:endParaRPr>
            </a:p>
          </p:txBody>
        </p:sp>
        <p:sp>
          <p:nvSpPr>
            <p:cNvPr id="32" name="正方形/長方形 31"/>
            <p:cNvSpPr/>
            <p:nvPr/>
          </p:nvSpPr>
          <p:spPr>
            <a:xfrm>
              <a:off x="3254239" y="3118705"/>
              <a:ext cx="664018" cy="446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人</a:t>
              </a:r>
              <a:endParaRPr kumimoji="1" lang="ja-JP" altLang="en-US" sz="1400" dirty="0">
                <a:solidFill>
                  <a:schemeClr val="tx1"/>
                </a:solidFill>
              </a:endParaRPr>
            </a:p>
          </p:txBody>
        </p:sp>
        <p:sp>
          <p:nvSpPr>
            <p:cNvPr id="33" name="正方形/長方形 32"/>
            <p:cNvSpPr/>
            <p:nvPr/>
          </p:nvSpPr>
          <p:spPr>
            <a:xfrm>
              <a:off x="1923164" y="3118705"/>
              <a:ext cx="664018" cy="446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物</a:t>
              </a:r>
              <a:endParaRPr kumimoji="1" lang="ja-JP" altLang="en-US" sz="1400" dirty="0">
                <a:solidFill>
                  <a:schemeClr val="tx1"/>
                </a:solidFill>
              </a:endParaRPr>
            </a:p>
          </p:txBody>
        </p:sp>
        <p:sp>
          <p:nvSpPr>
            <p:cNvPr id="34" name="楕円 33"/>
            <p:cNvSpPr/>
            <p:nvPr/>
          </p:nvSpPr>
          <p:spPr>
            <a:xfrm>
              <a:off x="3168994" y="3975100"/>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5" name="楕円 34"/>
            <p:cNvSpPr/>
            <p:nvPr/>
          </p:nvSpPr>
          <p:spPr>
            <a:xfrm>
              <a:off x="1899573" y="5600700"/>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6" name="楕円 35"/>
            <p:cNvSpPr/>
            <p:nvPr/>
          </p:nvSpPr>
          <p:spPr>
            <a:xfrm>
              <a:off x="1385531" y="5600700"/>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7" name="楕円 36"/>
            <p:cNvSpPr/>
            <p:nvPr/>
          </p:nvSpPr>
          <p:spPr>
            <a:xfrm>
              <a:off x="3740457" y="3975100"/>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8" name="楕円 37"/>
            <p:cNvSpPr/>
            <p:nvPr/>
          </p:nvSpPr>
          <p:spPr>
            <a:xfrm>
              <a:off x="1892337" y="4787900"/>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9" name="楕円 38"/>
            <p:cNvSpPr/>
            <p:nvPr/>
          </p:nvSpPr>
          <p:spPr>
            <a:xfrm>
              <a:off x="1385531" y="4787900"/>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0" name="楕円 39"/>
            <p:cNvSpPr/>
            <p:nvPr/>
          </p:nvSpPr>
          <p:spPr>
            <a:xfrm>
              <a:off x="2319867" y="3975100"/>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1" name="楕円 40"/>
            <p:cNvSpPr/>
            <p:nvPr/>
          </p:nvSpPr>
          <p:spPr>
            <a:xfrm>
              <a:off x="1745364" y="3975100"/>
              <a:ext cx="355600" cy="368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42" name="直線矢印コネクタ 41"/>
            <p:cNvCxnSpPr/>
            <p:nvPr/>
          </p:nvCxnSpPr>
          <p:spPr>
            <a:xfrm flipV="1">
              <a:off x="1941531" y="3594100"/>
              <a:ext cx="159433" cy="3048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flipH="1" flipV="1">
              <a:off x="2319867" y="3594100"/>
              <a:ext cx="162300" cy="3048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直線矢印コネクタ 43"/>
            <p:cNvCxnSpPr/>
            <p:nvPr/>
          </p:nvCxnSpPr>
          <p:spPr>
            <a:xfrm flipV="1">
              <a:off x="1580467" y="4381500"/>
              <a:ext cx="160664" cy="3009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p:cNvCxnSpPr/>
            <p:nvPr/>
          </p:nvCxnSpPr>
          <p:spPr>
            <a:xfrm flipH="1" flipV="1">
              <a:off x="1928831" y="4368800"/>
              <a:ext cx="139700" cy="3009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直線矢印コネクタ 45"/>
            <p:cNvCxnSpPr/>
            <p:nvPr/>
          </p:nvCxnSpPr>
          <p:spPr>
            <a:xfrm flipV="1">
              <a:off x="1555067" y="5207000"/>
              <a:ext cx="0" cy="300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線矢印コネクタ 46"/>
            <p:cNvCxnSpPr/>
            <p:nvPr/>
          </p:nvCxnSpPr>
          <p:spPr>
            <a:xfrm flipV="1">
              <a:off x="2074198" y="5219700"/>
              <a:ext cx="0" cy="300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直線矢印コネクタ 47"/>
            <p:cNvCxnSpPr/>
            <p:nvPr/>
          </p:nvCxnSpPr>
          <p:spPr>
            <a:xfrm flipV="1">
              <a:off x="3356898" y="3683000"/>
              <a:ext cx="167696" cy="2159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直線矢印コネクタ 48"/>
            <p:cNvCxnSpPr/>
            <p:nvPr/>
          </p:nvCxnSpPr>
          <p:spPr>
            <a:xfrm flipH="1" flipV="1">
              <a:off x="3738101" y="3683000"/>
              <a:ext cx="180000" cy="216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直線矢印コネクタ 49"/>
            <p:cNvCxnSpPr/>
            <p:nvPr/>
          </p:nvCxnSpPr>
          <p:spPr>
            <a:xfrm flipH="1" flipV="1">
              <a:off x="3251200" y="2844800"/>
              <a:ext cx="273394" cy="2017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直線矢印コネクタ 50"/>
            <p:cNvCxnSpPr/>
            <p:nvPr/>
          </p:nvCxnSpPr>
          <p:spPr>
            <a:xfrm flipV="1">
              <a:off x="2267873" y="2844800"/>
              <a:ext cx="276225" cy="2017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フローチャート: 処理 51"/>
            <p:cNvSpPr/>
            <p:nvPr/>
          </p:nvSpPr>
          <p:spPr>
            <a:xfrm>
              <a:off x="1263994" y="2950373"/>
              <a:ext cx="3810000" cy="855790"/>
            </a:xfrm>
            <a:prstGeom prst="flowChartProcess">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3" name="フローチャート: 処理 52"/>
            <p:cNvSpPr/>
            <p:nvPr/>
          </p:nvSpPr>
          <p:spPr>
            <a:xfrm>
              <a:off x="1263994" y="3940905"/>
              <a:ext cx="3810000" cy="440595"/>
            </a:xfrm>
            <a:prstGeom prst="flowChartProcess">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4" name="正方形/長方形 53"/>
            <p:cNvSpPr/>
            <p:nvPr/>
          </p:nvSpPr>
          <p:spPr>
            <a:xfrm>
              <a:off x="4999349" y="3985552"/>
              <a:ext cx="1198251" cy="357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二次要素</a:t>
              </a:r>
              <a:endParaRPr kumimoji="1" lang="ja-JP" altLang="en-US" sz="1400" dirty="0">
                <a:solidFill>
                  <a:schemeClr val="tx1"/>
                </a:solidFill>
              </a:endParaRPr>
            </a:p>
          </p:txBody>
        </p:sp>
        <p:sp>
          <p:nvSpPr>
            <p:cNvPr id="55" name="正方形/長方形 54"/>
            <p:cNvSpPr/>
            <p:nvPr/>
          </p:nvSpPr>
          <p:spPr>
            <a:xfrm>
              <a:off x="4996636" y="3147216"/>
              <a:ext cx="1200964" cy="446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一次要素</a:t>
              </a:r>
              <a:endParaRPr kumimoji="1" lang="ja-JP" altLang="en-US" sz="1400" dirty="0">
                <a:solidFill>
                  <a:schemeClr val="tx1"/>
                </a:solidFill>
              </a:endParaRPr>
            </a:p>
          </p:txBody>
        </p:sp>
      </p:grpSp>
      <p:sp>
        <p:nvSpPr>
          <p:cNvPr id="2" name="スライド番号プレースホルダー 1"/>
          <p:cNvSpPr>
            <a:spLocks noGrp="1"/>
          </p:cNvSpPr>
          <p:nvPr>
            <p:ph type="sldNum" sz="quarter" idx="4"/>
          </p:nvPr>
        </p:nvSpPr>
        <p:spPr/>
        <p:txBody>
          <a:bodyPr/>
          <a:lstStyle/>
          <a:p>
            <a:fld id="{48F63A3B-78C7-47BE-AE5E-E10140E04643}" type="slidenum">
              <a:rPr lang="en-US" smtClean="0"/>
              <a:pPr/>
              <a:t>11</a:t>
            </a:fld>
            <a:endParaRPr lang="en-US" dirty="0"/>
          </a:p>
        </p:txBody>
      </p:sp>
    </p:spTree>
    <p:extLst>
      <p:ext uri="{BB962C8B-B14F-4D97-AF65-F5344CB8AC3E}">
        <p14:creationId xmlns:p14="http://schemas.microsoft.com/office/powerpoint/2010/main" val="3583006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E1CCAD3-5B20-8342-A618-9F32FA7E37F5}"/>
              </a:ext>
            </a:extLst>
          </p:cNvPr>
          <p:cNvSpPr>
            <a:spLocks noGrp="1"/>
          </p:cNvSpPr>
          <p:nvPr>
            <p:ph type="title"/>
          </p:nvPr>
        </p:nvSpPr>
        <p:spPr/>
        <p:txBody>
          <a:bodyPr/>
          <a:lstStyle/>
          <a:p>
            <a:r>
              <a:rPr lang="ja-JP" altLang="en-US" dirty="0" smtClean="0"/>
              <a:t>災害発生の基本モデル</a:t>
            </a:r>
            <a:endParaRPr lang="ja-JP" altLang="en-US" dirty="0"/>
          </a:p>
        </p:txBody>
      </p:sp>
      <p:sp>
        <p:nvSpPr>
          <p:cNvPr id="25" name="正方形/長方形 24">
            <a:extLst>
              <a:ext uri="{FF2B5EF4-FFF2-40B4-BE49-F238E27FC236}">
                <a16:creationId xmlns:a16="http://schemas.microsoft.com/office/drawing/2014/main" id="{1D0C53D1-5186-6348-86E6-2F27556952C5}"/>
              </a:ext>
            </a:extLst>
          </p:cNvPr>
          <p:cNvSpPr/>
          <p:nvPr/>
        </p:nvSpPr>
        <p:spPr>
          <a:xfrm>
            <a:off x="395894" y="5510386"/>
            <a:ext cx="7452705" cy="553998"/>
          </a:xfrm>
          <a:prstGeom prst="rect">
            <a:avLst/>
          </a:prstGeom>
        </p:spPr>
        <p:txBody>
          <a:bodyPr wrap="square" lIns="0" tIns="0" rIns="0" bIns="0">
            <a:spAutoFit/>
          </a:bodyPr>
          <a:lstStyle/>
          <a:p>
            <a:r>
              <a:rPr lang="ja-JP" altLang="en-US" sz="1200" dirty="0" smtClean="0">
                <a:solidFill>
                  <a:prstClr val="black"/>
                </a:solidFill>
                <a:latin typeface="Meiryo" panose="020B0604030504040204" pitchFamily="34" charset="-128"/>
                <a:ea typeface="Meiryo" panose="020B0604030504040204" pitchFamily="34" charset="-128"/>
              </a:rPr>
              <a:t>・</a:t>
            </a:r>
            <a:r>
              <a:rPr lang="ja-JP" altLang="en-US" sz="1200" dirty="0" smtClean="0"/>
              <a:t>起因物</a:t>
            </a:r>
            <a:r>
              <a:rPr lang="ja-JP" altLang="en-US" sz="1200" dirty="0"/>
              <a:t>：災害をもたらすもととなった機械、装置もしくはその他の物または</a:t>
            </a:r>
            <a:r>
              <a:rPr lang="ja-JP" altLang="en-US" sz="1200" dirty="0" smtClean="0"/>
              <a:t>環境等</a:t>
            </a:r>
            <a:endParaRPr lang="en-US" altLang="ja-JP" sz="1200" dirty="0" smtClean="0"/>
          </a:p>
          <a:p>
            <a:r>
              <a:rPr lang="ja-JP" altLang="en-US" sz="1200" dirty="0"/>
              <a:t>　</a:t>
            </a:r>
            <a:endParaRPr lang="en-US" altLang="ja-JP" sz="1200" dirty="0"/>
          </a:p>
          <a:p>
            <a:r>
              <a:rPr lang="ja-JP" altLang="en-US" sz="1200" dirty="0" smtClean="0"/>
              <a:t>・加害物</a:t>
            </a:r>
            <a:r>
              <a:rPr lang="ja-JP" altLang="en-US" sz="1200" dirty="0"/>
              <a:t>：災害をもたらす直接の</a:t>
            </a:r>
            <a:r>
              <a:rPr lang="ja-JP" altLang="en-US" sz="1200" dirty="0" smtClean="0"/>
              <a:t>もの</a:t>
            </a:r>
            <a:endParaRPr lang="en-US" altLang="ja-JP" sz="1200" dirty="0">
              <a:solidFill>
                <a:srgbClr val="C00000"/>
              </a:solidFill>
              <a:latin typeface="Meiryo" panose="020B0604030504040204" pitchFamily="34" charset="-128"/>
              <a:ea typeface="Meiryo" panose="020B0604030504040204" pitchFamily="34" charset="-128"/>
            </a:endParaRPr>
          </a:p>
        </p:txBody>
      </p:sp>
      <p:grpSp>
        <p:nvGrpSpPr>
          <p:cNvPr id="26" name="グループ化 25">
            <a:extLst>
              <a:ext uri="{FF2B5EF4-FFF2-40B4-BE49-F238E27FC236}">
                <a16:creationId xmlns:a16="http://schemas.microsoft.com/office/drawing/2014/main" id="{58F483CE-6E72-9142-8BDC-0E85EFB5FBF2}"/>
              </a:ext>
            </a:extLst>
          </p:cNvPr>
          <p:cNvGrpSpPr/>
          <p:nvPr/>
        </p:nvGrpSpPr>
        <p:grpSpPr>
          <a:xfrm>
            <a:off x="381000" y="5040937"/>
            <a:ext cx="2836151" cy="358412"/>
            <a:chOff x="395390" y="2006852"/>
            <a:chExt cx="4444972" cy="358412"/>
          </a:xfrm>
        </p:grpSpPr>
        <p:sp>
          <p:nvSpPr>
            <p:cNvPr id="27" name="正方形/長方形 26">
              <a:extLst>
                <a:ext uri="{FF2B5EF4-FFF2-40B4-BE49-F238E27FC236}">
                  <a16:creationId xmlns:a16="http://schemas.microsoft.com/office/drawing/2014/main" id="{8FCBBB6B-C367-E249-936B-1E07EDA30201}"/>
                </a:ext>
              </a:extLst>
            </p:cNvPr>
            <p:cNvSpPr/>
            <p:nvPr/>
          </p:nvSpPr>
          <p:spPr>
            <a:xfrm>
              <a:off x="418734" y="2006852"/>
              <a:ext cx="4421628" cy="263918"/>
            </a:xfrm>
            <a:prstGeom prst="rect">
              <a:avLst/>
            </a:prstGeom>
          </p:spPr>
          <p:txBody>
            <a:bodyPr wrap="square" lIns="0" tIns="0" rIns="0" bIns="0">
              <a:spAutoFit/>
            </a:bodyPr>
            <a:lstStyle/>
            <a:p>
              <a:pPr lvl="0" defTabSz="591055">
                <a:lnSpc>
                  <a:spcPct val="130000"/>
                </a:lnSpc>
                <a:spcAft>
                  <a:spcPts val="796"/>
                </a:spcAft>
              </a:pPr>
              <a:r>
                <a:rPr lang="ja-JP" altLang="en-US" sz="1400" b="1" spc="239" dirty="0">
                  <a:solidFill>
                    <a:srgbClr val="0B348F"/>
                  </a:solidFill>
                  <a:latin typeface="Meiryo" panose="020B0604030504040204" pitchFamily="34" charset="-128"/>
                  <a:ea typeface="Meiryo" panose="020B0604030504040204" pitchFamily="34" charset="-128"/>
                  <a:cs typeface="Noto Sans CJK JP DemiLight" charset="-128"/>
                </a:rPr>
                <a:t>物</a:t>
              </a:r>
              <a:r>
                <a:rPr lang="ja-JP" altLang="en-US" sz="1400" b="1" spc="239" dirty="0" smtClean="0">
                  <a:solidFill>
                    <a:srgbClr val="0B348F"/>
                  </a:solidFill>
                  <a:latin typeface="Meiryo" panose="020B0604030504040204" pitchFamily="34" charset="-128"/>
                  <a:ea typeface="Meiryo" panose="020B0604030504040204" pitchFamily="34" charset="-128"/>
                  <a:cs typeface="Noto Sans CJK JP DemiLight" charset="-128"/>
                </a:rPr>
                <a:t>と人に要素を分解</a:t>
              </a:r>
              <a:endParaRPr lang="ja-JP" altLang="en-US" sz="1400" b="1" spc="239" dirty="0">
                <a:solidFill>
                  <a:srgbClr val="0B348F"/>
                </a:solidFill>
                <a:latin typeface="Meiryo" panose="020B0604030504040204" pitchFamily="34" charset="-128"/>
                <a:ea typeface="Meiryo" panose="020B0604030504040204" pitchFamily="34" charset="-128"/>
                <a:cs typeface="Noto Sans CJK JP DemiLight" charset="-128"/>
              </a:endParaRPr>
            </a:p>
          </p:txBody>
        </p:sp>
        <p:cxnSp>
          <p:nvCxnSpPr>
            <p:cNvPr id="28" name="直線コネクタ 27">
              <a:extLst>
                <a:ext uri="{FF2B5EF4-FFF2-40B4-BE49-F238E27FC236}">
                  <a16:creationId xmlns:a16="http://schemas.microsoft.com/office/drawing/2014/main" id="{A958213C-2BAB-654A-9A34-2E19BA7BD9AF}"/>
                </a:ext>
              </a:extLst>
            </p:cNvPr>
            <p:cNvCxnSpPr>
              <a:cxnSpLocks/>
            </p:cNvCxnSpPr>
            <p:nvPr/>
          </p:nvCxnSpPr>
          <p:spPr>
            <a:xfrm>
              <a:off x="395390" y="2365264"/>
              <a:ext cx="4444972"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grpSp>
      <p:grpSp>
        <p:nvGrpSpPr>
          <p:cNvPr id="58" name="グループ化 57"/>
          <p:cNvGrpSpPr/>
          <p:nvPr/>
        </p:nvGrpSpPr>
        <p:grpSpPr>
          <a:xfrm>
            <a:off x="533400" y="1447800"/>
            <a:ext cx="9067800" cy="2792411"/>
            <a:chOff x="615026" y="2036537"/>
            <a:chExt cx="8666288" cy="2411411"/>
          </a:xfrm>
        </p:grpSpPr>
        <p:sp>
          <p:nvSpPr>
            <p:cNvPr id="59" name="正方形/長方形 58"/>
            <p:cNvSpPr/>
            <p:nvPr/>
          </p:nvSpPr>
          <p:spPr>
            <a:xfrm>
              <a:off x="1694834" y="2054452"/>
              <a:ext cx="1384916" cy="594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不</a:t>
              </a:r>
              <a:r>
                <a:rPr kumimoji="1" lang="ja-JP" altLang="en-US" sz="1400" dirty="0" smtClean="0">
                  <a:solidFill>
                    <a:schemeClr val="tx1"/>
                  </a:solidFill>
                </a:rPr>
                <a:t>安全</a:t>
              </a:r>
              <a:r>
                <a:rPr kumimoji="1" lang="ja-JP" altLang="en-US" sz="1400" dirty="0">
                  <a:solidFill>
                    <a:schemeClr val="tx1"/>
                  </a:solidFill>
                </a:rPr>
                <a:t>状態</a:t>
              </a:r>
            </a:p>
          </p:txBody>
        </p:sp>
        <p:sp>
          <p:nvSpPr>
            <p:cNvPr id="60" name="正方形/長方形 59"/>
            <p:cNvSpPr/>
            <p:nvPr/>
          </p:nvSpPr>
          <p:spPr>
            <a:xfrm>
              <a:off x="3965020" y="2082498"/>
              <a:ext cx="2751668" cy="594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物</a:t>
              </a:r>
              <a:endParaRPr kumimoji="1" lang="ja-JP" altLang="en-US" sz="1400" dirty="0">
                <a:solidFill>
                  <a:schemeClr val="tx1"/>
                </a:solidFill>
              </a:endParaRPr>
            </a:p>
          </p:txBody>
        </p:sp>
        <p:sp>
          <p:nvSpPr>
            <p:cNvPr id="61" name="正方形/長方形 60"/>
            <p:cNvSpPr/>
            <p:nvPr/>
          </p:nvSpPr>
          <p:spPr>
            <a:xfrm>
              <a:off x="7664450" y="2036537"/>
              <a:ext cx="1616864" cy="594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現象（災害）</a:t>
              </a:r>
              <a:endParaRPr kumimoji="1" lang="en-US" altLang="ja-JP" sz="1400" dirty="0" smtClean="0">
                <a:solidFill>
                  <a:schemeClr val="tx1"/>
                </a:solidFill>
              </a:endParaRPr>
            </a:p>
          </p:txBody>
        </p:sp>
        <p:sp>
          <p:nvSpPr>
            <p:cNvPr id="62" name="正方形/長方形 61"/>
            <p:cNvSpPr/>
            <p:nvPr/>
          </p:nvSpPr>
          <p:spPr>
            <a:xfrm>
              <a:off x="4152264" y="2172522"/>
              <a:ext cx="902316" cy="339952"/>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起因物</a:t>
              </a:r>
              <a:endParaRPr kumimoji="1" lang="ja-JP" altLang="en-US" sz="1400" dirty="0">
                <a:solidFill>
                  <a:schemeClr val="tx1"/>
                </a:solidFill>
              </a:endParaRPr>
            </a:p>
          </p:txBody>
        </p:sp>
        <p:sp>
          <p:nvSpPr>
            <p:cNvPr id="63" name="正方形/長方形 62"/>
            <p:cNvSpPr/>
            <p:nvPr/>
          </p:nvSpPr>
          <p:spPr>
            <a:xfrm>
              <a:off x="4477057" y="3853146"/>
              <a:ext cx="664018" cy="594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人</a:t>
              </a:r>
              <a:endParaRPr kumimoji="1" lang="en-US" altLang="ja-JP" sz="1400" dirty="0" smtClean="0">
                <a:solidFill>
                  <a:schemeClr val="tx1"/>
                </a:solidFill>
              </a:endParaRPr>
            </a:p>
          </p:txBody>
        </p:sp>
        <p:sp>
          <p:nvSpPr>
            <p:cNvPr id="64" name="正方形/長方形 63"/>
            <p:cNvSpPr/>
            <p:nvPr/>
          </p:nvSpPr>
          <p:spPr>
            <a:xfrm>
              <a:off x="615026" y="2953799"/>
              <a:ext cx="2159616" cy="594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安全管理上の欠陥</a:t>
              </a:r>
              <a:endParaRPr kumimoji="1" lang="en-US" altLang="ja-JP" sz="1400" dirty="0" smtClean="0">
                <a:solidFill>
                  <a:schemeClr val="tx1"/>
                </a:solidFill>
              </a:endParaRPr>
            </a:p>
          </p:txBody>
        </p:sp>
        <p:sp>
          <p:nvSpPr>
            <p:cNvPr id="65" name="正方形/長方形 64"/>
            <p:cNvSpPr/>
            <p:nvPr/>
          </p:nvSpPr>
          <p:spPr>
            <a:xfrm>
              <a:off x="1694834" y="3853146"/>
              <a:ext cx="1384916" cy="594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不安全行動</a:t>
              </a:r>
              <a:endParaRPr kumimoji="1" lang="ja-JP" altLang="en-US" sz="1400" dirty="0">
                <a:solidFill>
                  <a:schemeClr val="tx1"/>
                </a:solidFill>
              </a:endParaRPr>
            </a:p>
          </p:txBody>
        </p:sp>
        <p:sp>
          <p:nvSpPr>
            <p:cNvPr id="66" name="正方形/長方形 65"/>
            <p:cNvSpPr/>
            <p:nvPr/>
          </p:nvSpPr>
          <p:spPr>
            <a:xfrm>
              <a:off x="5676900" y="2172521"/>
              <a:ext cx="902316" cy="339953"/>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加害物</a:t>
              </a:r>
              <a:endParaRPr kumimoji="1" lang="ja-JP" altLang="en-US" sz="1400" dirty="0">
                <a:solidFill>
                  <a:schemeClr val="tx1"/>
                </a:solidFill>
              </a:endParaRPr>
            </a:p>
          </p:txBody>
        </p:sp>
        <p:cxnSp>
          <p:nvCxnSpPr>
            <p:cNvPr id="67" name="直線矢印コネクタ 66"/>
            <p:cNvCxnSpPr/>
            <p:nvPr/>
          </p:nvCxnSpPr>
          <p:spPr>
            <a:xfrm>
              <a:off x="3263900" y="2342497"/>
              <a:ext cx="54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直線矢印コネクタ 67"/>
            <p:cNvCxnSpPr/>
            <p:nvPr/>
          </p:nvCxnSpPr>
          <p:spPr>
            <a:xfrm>
              <a:off x="3263900" y="4150547"/>
              <a:ext cx="1008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68"/>
            <p:cNvCxnSpPr/>
            <p:nvPr/>
          </p:nvCxnSpPr>
          <p:spPr>
            <a:xfrm>
              <a:off x="6950528" y="2333938"/>
              <a:ext cx="50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直線矢印コネクタ 69"/>
            <p:cNvCxnSpPr/>
            <p:nvPr/>
          </p:nvCxnSpPr>
          <p:spPr>
            <a:xfrm flipV="1">
              <a:off x="4816526" y="2783172"/>
              <a:ext cx="0" cy="972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直線矢印コネクタ 70"/>
            <p:cNvCxnSpPr/>
            <p:nvPr/>
          </p:nvCxnSpPr>
          <p:spPr>
            <a:xfrm>
              <a:off x="1260302" y="3714297"/>
              <a:ext cx="250382" cy="2304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直線矢印コネクタ 71"/>
            <p:cNvCxnSpPr/>
            <p:nvPr/>
          </p:nvCxnSpPr>
          <p:spPr>
            <a:xfrm flipV="1">
              <a:off x="1252429" y="2512474"/>
              <a:ext cx="258255" cy="2041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4"/>
          </p:nvPr>
        </p:nvSpPr>
        <p:spPr/>
        <p:txBody>
          <a:bodyPr/>
          <a:lstStyle/>
          <a:p>
            <a:fld id="{48F63A3B-78C7-47BE-AE5E-E10140E04643}" type="slidenum">
              <a:rPr lang="en-US" smtClean="0"/>
              <a:pPr/>
              <a:t>12</a:t>
            </a:fld>
            <a:endParaRPr lang="en-US" dirty="0"/>
          </a:p>
        </p:txBody>
      </p:sp>
    </p:spTree>
    <p:extLst>
      <p:ext uri="{BB962C8B-B14F-4D97-AF65-F5344CB8AC3E}">
        <p14:creationId xmlns:p14="http://schemas.microsoft.com/office/powerpoint/2010/main" val="339532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lstStyle/>
          <a:p>
            <a:r>
              <a:rPr lang="ja-JP" altLang="en-US" dirty="0" smtClean="0"/>
              <a:t>災害の分析方法と留意事項</a:t>
            </a:r>
            <a:endParaRPr lang="ja-JP" altLang="en-US" dirty="0"/>
          </a:p>
        </p:txBody>
      </p:sp>
      <p:grpSp>
        <p:nvGrpSpPr>
          <p:cNvPr id="6" name="グループ化 5"/>
          <p:cNvGrpSpPr/>
          <p:nvPr/>
        </p:nvGrpSpPr>
        <p:grpSpPr>
          <a:xfrm>
            <a:off x="5165098" y="990600"/>
            <a:ext cx="4444972" cy="3453393"/>
            <a:chOff x="5165098" y="1957421"/>
            <a:chExt cx="4444972" cy="3453393"/>
          </a:xfrm>
        </p:grpSpPr>
        <p:sp>
          <p:nvSpPr>
            <p:cNvPr id="23" name="正方形/長方形 22">
              <a:extLst>
                <a:ext uri="{FF2B5EF4-FFF2-40B4-BE49-F238E27FC236}">
                  <a16:creationId xmlns:a16="http://schemas.microsoft.com/office/drawing/2014/main" id="{DC1B0019-632D-3046-A80B-11B02B11C9F4}"/>
                </a:ext>
              </a:extLst>
            </p:cNvPr>
            <p:cNvSpPr/>
            <p:nvPr/>
          </p:nvSpPr>
          <p:spPr>
            <a:xfrm>
              <a:off x="5196174" y="2411788"/>
              <a:ext cx="4329029" cy="2999026"/>
            </a:xfrm>
            <a:prstGeom prst="rect">
              <a:avLst/>
            </a:prstGeom>
          </p:spPr>
          <p:txBody>
            <a:bodyPr wrap="square" lIns="0" tIns="0" rIns="0" bIns="0">
              <a:spAutoFit/>
            </a:bodyPr>
            <a:lstStyle/>
            <a:p>
              <a:pPr>
                <a:lnSpc>
                  <a:spcPct val="130000"/>
                </a:lnSpc>
                <a:spcAft>
                  <a:spcPts val="700"/>
                </a:spcAft>
              </a:pPr>
              <a:r>
                <a:rPr kumimoji="1" lang="ja-JP" altLang="en-US" sz="1200" dirty="0"/>
                <a:t>・厚生労働省では、以下の項目に基づいて災害を分析。</a:t>
              </a:r>
              <a:endParaRPr kumimoji="1" lang="en-US" altLang="ja-JP" sz="1200" dirty="0"/>
            </a:p>
            <a:p>
              <a:pPr>
                <a:lnSpc>
                  <a:spcPct val="130000"/>
                </a:lnSpc>
              </a:pPr>
              <a:r>
                <a:rPr lang="ja-JP" altLang="en-US" sz="1200" dirty="0"/>
                <a:t>　　事故の型（発生状況）、起因物、年齢（経験）等</a:t>
              </a:r>
              <a:endParaRPr lang="en-US" altLang="ja-JP" sz="1050" dirty="0">
                <a:solidFill>
                  <a:srgbClr val="C00000"/>
                </a:solidFill>
              </a:endParaRPr>
            </a:p>
            <a:p>
              <a:pPr>
                <a:lnSpc>
                  <a:spcPct val="130000"/>
                </a:lnSpc>
              </a:pPr>
              <a:endParaRPr kumimoji="1" lang="en-US" altLang="ja-JP" sz="1050" dirty="0">
                <a:solidFill>
                  <a:srgbClr val="C00000"/>
                </a:solidFill>
              </a:endParaRPr>
            </a:p>
            <a:p>
              <a:pPr>
                <a:lnSpc>
                  <a:spcPct val="130000"/>
                </a:lnSpc>
                <a:spcAft>
                  <a:spcPts val="700"/>
                </a:spcAft>
              </a:pPr>
              <a:r>
                <a:rPr lang="ja-JP" altLang="en-US" sz="1200" dirty="0"/>
                <a:t>・分析、傾向把握の重要性</a:t>
              </a:r>
              <a:endParaRPr lang="en-US" altLang="ja-JP" sz="1200" dirty="0"/>
            </a:p>
            <a:p>
              <a:pPr>
                <a:lnSpc>
                  <a:spcPct val="130000"/>
                </a:lnSpc>
                <a:spcAft>
                  <a:spcPts val="700"/>
                </a:spcAft>
              </a:pPr>
              <a:r>
                <a:rPr lang="ja-JP" altLang="en-US" sz="1200" dirty="0"/>
                <a:t>　　再発防止策の検討・実施のみでは</a:t>
              </a:r>
              <a:r>
                <a:rPr lang="ja-JP" altLang="en-US" sz="1200" dirty="0" smtClean="0"/>
                <a:t>不十分です。</a:t>
              </a:r>
              <a:endParaRPr lang="en-US" altLang="ja-JP" sz="1200" dirty="0"/>
            </a:p>
            <a:p>
              <a:pPr>
                <a:lnSpc>
                  <a:spcPct val="130000"/>
                </a:lnSpc>
                <a:spcAft>
                  <a:spcPts val="700"/>
                </a:spcAft>
              </a:pPr>
              <a:r>
                <a:rPr lang="ja-JP" altLang="en-US" sz="1200" dirty="0"/>
                <a:t>　　理由）同種事案の再発、法等の改正、</a:t>
              </a:r>
              <a:r>
                <a:rPr lang="ja-JP" altLang="en-US" sz="1200" dirty="0" smtClean="0"/>
                <a:t>教育から</a:t>
              </a:r>
              <a:r>
                <a:rPr lang="ja-JP" altLang="en-US" sz="1200" dirty="0"/>
                <a:t>の期間経過</a:t>
              </a:r>
              <a:endParaRPr lang="en-US" altLang="ja-JP" sz="1200" dirty="0"/>
            </a:p>
            <a:p>
              <a:pPr>
                <a:lnSpc>
                  <a:spcPct val="130000"/>
                </a:lnSpc>
                <a:spcAft>
                  <a:spcPts val="700"/>
                </a:spcAft>
              </a:pPr>
              <a:r>
                <a:rPr kumimoji="1" lang="ja-JP" altLang="en-US" sz="1200" dirty="0"/>
                <a:t>　　</a:t>
              </a:r>
              <a:r>
                <a:rPr kumimoji="1" lang="ja-JP" altLang="en-US" sz="1200" dirty="0" smtClean="0"/>
                <a:t>→</a:t>
              </a:r>
              <a:r>
                <a:rPr lang="ja-JP" altLang="en-US" sz="1200" dirty="0"/>
                <a:t>対策が有効に機能しているか</a:t>
              </a:r>
              <a:r>
                <a:rPr lang="ja-JP" altLang="en-US" sz="1200" dirty="0" smtClean="0"/>
                <a:t>の</a:t>
              </a:r>
              <a:r>
                <a:rPr lang="ja-JP" altLang="en-US" sz="1200" dirty="0" smtClean="0">
                  <a:solidFill>
                    <a:srgbClr val="FF0000"/>
                  </a:solidFill>
                </a:rPr>
                <a:t>定期的な確認</a:t>
              </a:r>
              <a:r>
                <a:rPr lang="ja-JP" altLang="en-US" sz="1200" dirty="0" smtClean="0"/>
                <a:t>が必要です。</a:t>
              </a:r>
              <a:endParaRPr lang="en-US" altLang="ja-JP" sz="1200" dirty="0"/>
            </a:p>
            <a:p>
              <a:pPr>
                <a:lnSpc>
                  <a:spcPct val="130000"/>
                </a:lnSpc>
                <a:spcAft>
                  <a:spcPts val="700"/>
                </a:spcAft>
              </a:pPr>
              <a:r>
                <a:rPr kumimoji="1" lang="ja-JP" altLang="en-US" sz="1200" dirty="0"/>
                <a:t>　</a:t>
              </a:r>
              <a:endParaRPr kumimoji="1" lang="en-US" altLang="ja-JP" sz="1200" dirty="0"/>
            </a:p>
            <a:p>
              <a:pPr>
                <a:lnSpc>
                  <a:spcPct val="130000"/>
                </a:lnSpc>
                <a:spcAft>
                  <a:spcPts val="700"/>
                </a:spcAft>
              </a:pPr>
              <a:r>
                <a:rPr kumimoji="1" lang="ja-JP" altLang="en-US" sz="1200" b="1" dirty="0"/>
                <a:t>・</a:t>
              </a:r>
              <a:r>
                <a:rPr lang="ja-JP" altLang="en-US" sz="1200" dirty="0">
                  <a:solidFill>
                    <a:srgbClr val="FF0000"/>
                  </a:solidFill>
                </a:rPr>
                <a:t>分析対象は、不休災害を含む全ての労働災害</a:t>
              </a:r>
              <a:r>
                <a:rPr lang="ja-JP" altLang="en-US" sz="1200" dirty="0" smtClean="0">
                  <a:solidFill>
                    <a:srgbClr val="FF0000"/>
                  </a:solidFill>
                </a:rPr>
                <a:t>としてください。</a:t>
              </a:r>
              <a:endParaRPr lang="en-US" altLang="ja-JP" sz="1200" dirty="0" smtClean="0">
                <a:solidFill>
                  <a:srgbClr val="FF0000"/>
                </a:solidFill>
              </a:endParaRPr>
            </a:p>
            <a:p>
              <a:pPr>
                <a:lnSpc>
                  <a:spcPct val="130000"/>
                </a:lnSpc>
                <a:spcAft>
                  <a:spcPts val="700"/>
                </a:spcAft>
              </a:pPr>
              <a:r>
                <a:rPr lang="ja-JP" altLang="en-US" sz="1200" b="1" dirty="0"/>
                <a:t>　</a:t>
              </a:r>
              <a:r>
                <a:rPr lang="ja-JP" altLang="en-US" sz="1200" b="1" dirty="0" smtClean="0"/>
                <a:t>　</a:t>
              </a:r>
              <a:r>
                <a:rPr lang="ja-JP" altLang="en-US" sz="1200" dirty="0" smtClean="0"/>
                <a:t>期間</a:t>
              </a:r>
              <a:r>
                <a:rPr lang="ja-JP" altLang="en-US" sz="1200" dirty="0"/>
                <a:t>は事業場で</a:t>
              </a:r>
              <a:r>
                <a:rPr lang="ja-JP" altLang="en-US" sz="1200" dirty="0" smtClean="0"/>
                <a:t>設定して差し支えありません。</a:t>
              </a:r>
              <a:endParaRPr lang="en-US" altLang="ja-JP" sz="1200" dirty="0"/>
            </a:p>
          </p:txBody>
        </p:sp>
        <p:sp>
          <p:nvSpPr>
            <p:cNvPr id="31" name="正方形/長方形 30">
              <a:extLst>
                <a:ext uri="{FF2B5EF4-FFF2-40B4-BE49-F238E27FC236}">
                  <a16:creationId xmlns:a16="http://schemas.microsoft.com/office/drawing/2014/main" id="{835E8AB9-DFE3-9B44-A739-FAC3710159BF}"/>
                </a:ext>
              </a:extLst>
            </p:cNvPr>
            <p:cNvSpPr/>
            <p:nvPr/>
          </p:nvSpPr>
          <p:spPr>
            <a:xfrm>
              <a:off x="5188442" y="1957421"/>
              <a:ext cx="1891672"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災害分析と傾向把握</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2" name="直線コネクタ 31">
              <a:extLst>
                <a:ext uri="{FF2B5EF4-FFF2-40B4-BE49-F238E27FC236}">
                  <a16:creationId xmlns:a16="http://schemas.microsoft.com/office/drawing/2014/main" id="{38C0DAE7-2292-894B-BA01-4F10DC6FA051}"/>
                </a:ext>
              </a:extLst>
            </p:cNvPr>
            <p:cNvCxnSpPr>
              <a:cxnSpLocks/>
            </p:cNvCxnSpPr>
            <p:nvPr/>
          </p:nvCxnSpPr>
          <p:spPr>
            <a:xfrm>
              <a:off x="5165098"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356792" y="984025"/>
            <a:ext cx="4444972" cy="3063799"/>
            <a:chOff x="356792" y="1957421"/>
            <a:chExt cx="4444972" cy="3063799"/>
          </a:xfrm>
        </p:grpSpPr>
        <p:sp>
          <p:nvSpPr>
            <p:cNvPr id="24" name="正方形/長方形 23">
              <a:extLst>
                <a:ext uri="{FF2B5EF4-FFF2-40B4-BE49-F238E27FC236}">
                  <a16:creationId xmlns:a16="http://schemas.microsoft.com/office/drawing/2014/main" id="{BBF3C642-8A86-5746-8D2F-F1857509C015}"/>
                </a:ext>
              </a:extLst>
            </p:cNvPr>
            <p:cNvSpPr/>
            <p:nvPr/>
          </p:nvSpPr>
          <p:spPr>
            <a:xfrm>
              <a:off x="409685" y="2411788"/>
              <a:ext cx="4329029" cy="2609432"/>
            </a:xfrm>
            <a:prstGeom prst="rect">
              <a:avLst/>
            </a:prstGeom>
          </p:spPr>
          <p:txBody>
            <a:bodyPr wrap="square" lIns="0" tIns="0" rIns="0" bIns="0">
              <a:spAutoFit/>
            </a:bodyPr>
            <a:lstStyle/>
            <a:p>
              <a:pPr>
                <a:lnSpc>
                  <a:spcPct val="130000"/>
                </a:lnSpc>
                <a:spcAft>
                  <a:spcPts val="700"/>
                </a:spcAft>
              </a:pPr>
              <a:r>
                <a:rPr kumimoji="1" lang="ja-JP" altLang="en-US" sz="1200" dirty="0" smtClean="0"/>
                <a:t>・</a:t>
              </a:r>
              <a:r>
                <a:rPr kumimoji="1" lang="ja-JP" altLang="en-US" sz="1200" dirty="0"/>
                <a:t>不安全行動</a:t>
              </a:r>
              <a:r>
                <a:rPr lang="ja-JP" altLang="en-US" sz="1200" dirty="0"/>
                <a:t>（人の原因</a:t>
              </a:r>
              <a:r>
                <a:rPr lang="ja-JP" altLang="en-US" sz="1200" dirty="0" smtClean="0"/>
                <a:t>）</a:t>
              </a:r>
              <a:endParaRPr lang="en-US" altLang="ja-JP" sz="1200" dirty="0" smtClean="0"/>
            </a:p>
            <a:p>
              <a:pPr>
                <a:lnSpc>
                  <a:spcPct val="130000"/>
                </a:lnSpc>
                <a:spcAft>
                  <a:spcPts val="700"/>
                </a:spcAft>
              </a:pPr>
              <a:r>
                <a:rPr lang="ja-JP" altLang="en-US" sz="1200" dirty="0"/>
                <a:t>　</a:t>
              </a:r>
              <a:r>
                <a:rPr kumimoji="1" lang="ja-JP" altLang="en-US" sz="1200" dirty="0" smtClean="0"/>
                <a:t>例</a:t>
              </a:r>
              <a:r>
                <a:rPr kumimoji="1" lang="ja-JP" altLang="en-US" sz="1200" dirty="0"/>
                <a:t>）安全装置の無効化、危険場所への接近、誤った動作など</a:t>
              </a:r>
              <a:endParaRPr kumimoji="1" lang="en-US" altLang="ja-JP" sz="1200" dirty="0"/>
            </a:p>
            <a:p>
              <a:pPr>
                <a:lnSpc>
                  <a:spcPct val="130000"/>
                </a:lnSpc>
                <a:spcAft>
                  <a:spcPts val="700"/>
                </a:spcAft>
              </a:pPr>
              <a:r>
                <a:rPr kumimoji="1" lang="ja-JP" altLang="en-US" sz="1200" dirty="0" smtClean="0"/>
                <a:t>・</a:t>
              </a:r>
              <a:r>
                <a:rPr kumimoji="1" lang="ja-JP" altLang="en-US" sz="1200" dirty="0"/>
                <a:t>不安全状態（物の原因）</a:t>
              </a:r>
              <a:endParaRPr kumimoji="1" lang="en-US" altLang="ja-JP" sz="1200" dirty="0"/>
            </a:p>
            <a:p>
              <a:pPr>
                <a:lnSpc>
                  <a:spcPct val="130000"/>
                </a:lnSpc>
                <a:spcAft>
                  <a:spcPts val="700"/>
                </a:spcAft>
              </a:pPr>
              <a:r>
                <a:rPr kumimoji="1" lang="ja-JP" altLang="en-US" sz="1200" dirty="0"/>
                <a:t>　　例）安全装置</a:t>
              </a:r>
              <a:r>
                <a:rPr lang="ja-JP" altLang="en-US" sz="1200" dirty="0"/>
                <a:t>、作業場所、保護具、作業方法などの</a:t>
              </a:r>
              <a:r>
                <a:rPr kumimoji="1" lang="ja-JP" altLang="en-US" sz="1200" dirty="0">
                  <a:solidFill>
                    <a:srgbClr val="FF0000"/>
                  </a:solidFill>
                </a:rPr>
                <a:t>欠陥</a:t>
              </a:r>
              <a:endParaRPr kumimoji="1" lang="en-US" altLang="ja-JP" sz="1200" dirty="0">
                <a:solidFill>
                  <a:srgbClr val="FF0000"/>
                </a:solidFill>
              </a:endParaRPr>
            </a:p>
            <a:p>
              <a:pPr>
                <a:lnSpc>
                  <a:spcPct val="130000"/>
                </a:lnSpc>
                <a:spcAft>
                  <a:spcPts val="700"/>
                </a:spcAft>
              </a:pPr>
              <a:r>
                <a:rPr lang="ja-JP" altLang="en-US" sz="1200" dirty="0" smtClean="0"/>
                <a:t>・</a:t>
              </a:r>
              <a:r>
                <a:rPr lang="ja-JP" altLang="en-US" sz="1200" dirty="0"/>
                <a:t>不安全行動と不安全状態が組み合わさった理由を明らかにすることが</a:t>
              </a:r>
              <a:r>
                <a:rPr lang="ja-JP" altLang="en-US" sz="1200" dirty="0" smtClean="0"/>
                <a:t>重要です。</a:t>
              </a:r>
              <a:endParaRPr lang="en-US" altLang="ja-JP" sz="1200" dirty="0">
                <a:solidFill>
                  <a:srgbClr val="C00000"/>
                </a:solidFill>
              </a:endParaRPr>
            </a:p>
            <a:p>
              <a:pPr>
                <a:lnSpc>
                  <a:spcPct val="130000"/>
                </a:lnSpc>
                <a:spcAft>
                  <a:spcPts val="700"/>
                </a:spcAft>
              </a:pPr>
              <a:r>
                <a:rPr kumimoji="1" lang="ja-JP" altLang="en-US" sz="1200" dirty="0"/>
                <a:t>　特に近道行動、省略行為の場合</a:t>
              </a:r>
              <a:r>
                <a:rPr lang="ja-JP" altLang="en-US" sz="1200" dirty="0"/>
                <a:t>、人の</a:t>
              </a:r>
              <a:r>
                <a:rPr kumimoji="1" lang="ja-JP" altLang="en-US" sz="1200" dirty="0"/>
                <a:t>不安全行動を問題視</a:t>
              </a:r>
              <a:r>
                <a:rPr kumimoji="1" lang="ja-JP" altLang="en-US" sz="1200" dirty="0" smtClean="0"/>
                <a:t>しがちですが</a:t>
              </a:r>
              <a:r>
                <a:rPr kumimoji="1" lang="ja-JP" altLang="en-US" sz="1200" dirty="0"/>
                <a:t>、</a:t>
              </a:r>
              <a:r>
                <a:rPr kumimoji="1" lang="ja-JP" altLang="en-US" sz="1200" dirty="0" smtClean="0"/>
                <a:t>行為を</a:t>
              </a:r>
              <a:r>
                <a:rPr kumimoji="1" lang="ja-JP" altLang="en-US" sz="1200" dirty="0"/>
                <a:t>誘発するような</a:t>
              </a:r>
              <a:r>
                <a:rPr lang="ja-JP" altLang="en-US" sz="1200" dirty="0"/>
                <a:t>不安全状態がなかったかを確認する必要が</a:t>
              </a:r>
              <a:r>
                <a:rPr lang="ja-JP" altLang="en-US" sz="1200" dirty="0" smtClean="0"/>
                <a:t>あります</a:t>
              </a:r>
              <a:r>
                <a:rPr kumimoji="1" lang="ja-JP" altLang="en-US" sz="1200" dirty="0" smtClean="0"/>
                <a:t>。</a:t>
              </a:r>
              <a:endParaRPr lang="en-US" altLang="ja-JP" sz="1050" dirty="0">
                <a:solidFill>
                  <a:srgbClr val="C00000"/>
                </a:solidFill>
                <a:latin typeface="Meiryo" panose="020B0604030504040204" pitchFamily="34" charset="-128"/>
                <a:ea typeface="Meiryo" panose="020B0604030504040204" pitchFamily="34" charset="-128"/>
              </a:endParaRPr>
            </a:p>
          </p:txBody>
        </p:sp>
        <p:sp>
          <p:nvSpPr>
            <p:cNvPr id="34" name="正方形/長方形 33">
              <a:extLst>
                <a:ext uri="{FF2B5EF4-FFF2-40B4-BE49-F238E27FC236}">
                  <a16:creationId xmlns:a16="http://schemas.microsoft.com/office/drawing/2014/main" id="{53F01B6B-3255-F149-B12D-7649D201C5A6}"/>
                </a:ext>
              </a:extLst>
            </p:cNvPr>
            <p:cNvSpPr/>
            <p:nvPr/>
          </p:nvSpPr>
          <p:spPr>
            <a:xfrm>
              <a:off x="380136" y="1957421"/>
              <a:ext cx="2312043"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不安全行動と不安全状態</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5" name="直線コネクタ 34">
              <a:extLst>
                <a:ext uri="{FF2B5EF4-FFF2-40B4-BE49-F238E27FC236}">
                  <a16:creationId xmlns:a16="http://schemas.microsoft.com/office/drawing/2014/main" id="{589C212B-4811-244F-8C11-0637C71D9CC2}"/>
                </a:ext>
              </a:extLst>
            </p:cNvPr>
            <p:cNvCxnSpPr>
              <a:cxnSpLocks/>
            </p:cNvCxnSpPr>
            <p:nvPr/>
          </p:nvCxnSpPr>
          <p:spPr>
            <a:xfrm>
              <a:off x="356792"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 name="グループ化 13"/>
          <p:cNvGrpSpPr/>
          <p:nvPr/>
        </p:nvGrpSpPr>
        <p:grpSpPr>
          <a:xfrm>
            <a:off x="662043" y="4635527"/>
            <a:ext cx="8610803" cy="1984529"/>
            <a:chOff x="356792" y="1957421"/>
            <a:chExt cx="4444972" cy="1984529"/>
          </a:xfrm>
        </p:grpSpPr>
        <p:sp>
          <p:nvSpPr>
            <p:cNvPr id="15" name="正方形/長方形 14">
              <a:extLst>
                <a:ext uri="{FF2B5EF4-FFF2-40B4-BE49-F238E27FC236}">
                  <a16:creationId xmlns:a16="http://schemas.microsoft.com/office/drawing/2014/main" id="{BBF3C642-8A86-5746-8D2F-F1857509C015}"/>
                </a:ext>
              </a:extLst>
            </p:cNvPr>
            <p:cNvSpPr/>
            <p:nvPr/>
          </p:nvSpPr>
          <p:spPr>
            <a:xfrm>
              <a:off x="409685" y="2411788"/>
              <a:ext cx="4329029" cy="1530162"/>
            </a:xfrm>
            <a:prstGeom prst="rect">
              <a:avLst/>
            </a:prstGeom>
          </p:spPr>
          <p:txBody>
            <a:bodyPr wrap="square" lIns="0" tIns="0" rIns="0" bIns="0">
              <a:spAutoFit/>
            </a:bodyPr>
            <a:lstStyle/>
            <a:p>
              <a:pPr>
                <a:lnSpc>
                  <a:spcPct val="130000"/>
                </a:lnSpc>
                <a:spcAft>
                  <a:spcPts val="700"/>
                </a:spcAft>
              </a:pPr>
              <a:r>
                <a:rPr kumimoji="1" lang="ja-JP" altLang="en-US" sz="1200" dirty="0" smtClean="0"/>
                <a:t>・</a:t>
              </a:r>
              <a:r>
                <a:rPr kumimoji="1" lang="ja-JP" altLang="en-US" sz="1200" dirty="0"/>
                <a:t>人の不安全行動のみを原因とすることの危険性</a:t>
              </a:r>
            </a:p>
            <a:p>
              <a:pPr>
                <a:lnSpc>
                  <a:spcPct val="130000"/>
                </a:lnSpc>
              </a:pPr>
              <a:r>
                <a:rPr kumimoji="1" lang="ja-JP" altLang="en-US" sz="1200" dirty="0"/>
                <a:t>　　労働安全衛生法は労働者に義務を課す</a:t>
              </a:r>
              <a:r>
                <a:rPr kumimoji="1" lang="ja-JP" altLang="en-US" sz="1200" dirty="0" smtClean="0"/>
                <a:t>条文も</a:t>
              </a:r>
              <a:r>
                <a:rPr kumimoji="1" lang="ja-JP" altLang="en-US" sz="1200" dirty="0"/>
                <a:t>あり、労働者の不安全行動が</a:t>
              </a:r>
              <a:r>
                <a:rPr kumimoji="1" lang="ja-JP" altLang="en-US" sz="1200" dirty="0" smtClean="0"/>
                <a:t>問題</a:t>
              </a:r>
              <a:r>
                <a:rPr kumimoji="1" lang="ja-JP" altLang="en-US" sz="1200" dirty="0"/>
                <a:t>となる</a:t>
              </a:r>
              <a:r>
                <a:rPr kumimoji="1" lang="ja-JP" altLang="en-US" sz="1200" dirty="0" smtClean="0"/>
                <a:t>ことがありますが、不安全</a:t>
              </a:r>
              <a:r>
                <a:rPr kumimoji="1" lang="ja-JP" altLang="en-US" sz="1200" dirty="0"/>
                <a:t>行動</a:t>
              </a:r>
              <a:r>
                <a:rPr kumimoji="1" lang="ja-JP" altLang="en-US" sz="1200" dirty="0" smtClean="0"/>
                <a:t>の</a:t>
              </a:r>
              <a:endParaRPr kumimoji="1" lang="en-US" altLang="ja-JP" sz="1200" dirty="0" smtClean="0"/>
            </a:p>
            <a:p>
              <a:pPr>
                <a:lnSpc>
                  <a:spcPct val="130000"/>
                </a:lnSpc>
              </a:pPr>
              <a:r>
                <a:rPr kumimoji="1" lang="ja-JP" altLang="en-US" sz="1200" dirty="0"/>
                <a:t>　</a:t>
              </a:r>
              <a:r>
                <a:rPr kumimoji="1" lang="ja-JP" altLang="en-US" sz="1200" dirty="0" smtClean="0"/>
                <a:t>　みが原因</a:t>
              </a:r>
              <a:r>
                <a:rPr kumimoji="1" lang="ja-JP" altLang="en-US" sz="1200" dirty="0"/>
                <a:t>になること</a:t>
              </a:r>
              <a:r>
                <a:rPr kumimoji="1" lang="ja-JP" altLang="en-US" sz="1200" dirty="0" smtClean="0"/>
                <a:t>は稀です。</a:t>
              </a:r>
              <a:endParaRPr kumimoji="1" lang="en-US" altLang="ja-JP" sz="1200" dirty="0" smtClean="0"/>
            </a:p>
            <a:p>
              <a:pPr>
                <a:lnSpc>
                  <a:spcPct val="130000"/>
                </a:lnSpc>
              </a:pPr>
              <a:r>
                <a:rPr kumimoji="1" lang="ja-JP" altLang="en-US" sz="1200" dirty="0"/>
                <a:t>　</a:t>
              </a:r>
              <a:endParaRPr kumimoji="1" lang="ja-JP" altLang="en-US" sz="1050" dirty="0">
                <a:solidFill>
                  <a:srgbClr val="C00000"/>
                </a:solidFill>
              </a:endParaRPr>
            </a:p>
            <a:p>
              <a:pPr>
                <a:lnSpc>
                  <a:spcPct val="130000"/>
                </a:lnSpc>
              </a:pPr>
              <a:r>
                <a:rPr kumimoji="1" lang="ja-JP" altLang="en-US" sz="1200" dirty="0"/>
                <a:t>・ヒューマンエラーを誘発する安全衛生活動の不備</a:t>
              </a:r>
            </a:p>
            <a:p>
              <a:pPr>
                <a:lnSpc>
                  <a:spcPct val="130000"/>
                </a:lnSpc>
              </a:pPr>
              <a:r>
                <a:rPr kumimoji="1" lang="ja-JP" altLang="en-US" sz="1200" dirty="0"/>
                <a:t>　　例）教育の未実施、巡視時の未指導、点検整備体制の未確立</a:t>
              </a:r>
              <a:r>
                <a:rPr kumimoji="1" lang="ja-JP" altLang="en-US" sz="1200" dirty="0" smtClean="0"/>
                <a:t>など</a:t>
              </a:r>
              <a:endParaRPr kumimoji="1" lang="en-US" altLang="ja-JP" sz="1200" dirty="0"/>
            </a:p>
          </p:txBody>
        </p:sp>
        <p:sp>
          <p:nvSpPr>
            <p:cNvPr id="16" name="正方形/長方形 15">
              <a:extLst>
                <a:ext uri="{FF2B5EF4-FFF2-40B4-BE49-F238E27FC236}">
                  <a16:creationId xmlns:a16="http://schemas.microsoft.com/office/drawing/2014/main" id="{53F01B6B-3255-F149-B12D-7649D201C5A6}"/>
                </a:ext>
              </a:extLst>
            </p:cNvPr>
            <p:cNvSpPr/>
            <p:nvPr/>
          </p:nvSpPr>
          <p:spPr>
            <a:xfrm>
              <a:off x="380136" y="1957421"/>
              <a:ext cx="1627496"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ヒューマンエラーのみを責めない</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17" name="直線コネクタ 16">
              <a:extLst>
                <a:ext uri="{FF2B5EF4-FFF2-40B4-BE49-F238E27FC236}">
                  <a16:creationId xmlns:a16="http://schemas.microsoft.com/office/drawing/2014/main" id="{589C212B-4811-244F-8C11-0637C71D9CC2}"/>
                </a:ext>
              </a:extLst>
            </p:cNvPr>
            <p:cNvCxnSpPr>
              <a:cxnSpLocks/>
            </p:cNvCxnSpPr>
            <p:nvPr/>
          </p:nvCxnSpPr>
          <p:spPr>
            <a:xfrm>
              <a:off x="356792"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4836" y="4315084"/>
            <a:ext cx="1019209" cy="1231672"/>
          </a:xfrm>
          <a:prstGeom prst="rect">
            <a:avLst/>
          </a:prstGeom>
        </p:spPr>
      </p:pic>
      <p:sp>
        <p:nvSpPr>
          <p:cNvPr id="3" name="スライド番号プレースホルダー 2"/>
          <p:cNvSpPr>
            <a:spLocks noGrp="1"/>
          </p:cNvSpPr>
          <p:nvPr>
            <p:ph type="sldNum" sz="quarter" idx="4"/>
          </p:nvPr>
        </p:nvSpPr>
        <p:spPr/>
        <p:txBody>
          <a:bodyPr/>
          <a:lstStyle/>
          <a:p>
            <a:fld id="{48F63A3B-78C7-47BE-AE5E-E10140E04643}" type="slidenum">
              <a:rPr lang="en-US" smtClean="0"/>
              <a:pPr/>
              <a:t>13</a:t>
            </a:fld>
            <a:endParaRPr lang="en-US" dirty="0"/>
          </a:p>
        </p:txBody>
      </p:sp>
    </p:spTree>
    <p:extLst>
      <p:ext uri="{BB962C8B-B14F-4D97-AF65-F5344CB8AC3E}">
        <p14:creationId xmlns:p14="http://schemas.microsoft.com/office/powerpoint/2010/main" val="2110421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p:txBody>
          <a:bodyPr>
            <a:normAutofit/>
          </a:bodyPr>
          <a:lstStyle/>
          <a:p>
            <a:r>
              <a:rPr kumimoji="1" lang="ja-JP" altLang="en-US" dirty="0" smtClean="0"/>
              <a:t>ヒヤリハット</a:t>
            </a:r>
            <a:endParaRPr kumimoji="1" lang="en-US" altLang="ja-JP" dirty="0" smtClean="0"/>
          </a:p>
          <a:p>
            <a:r>
              <a:rPr lang="en-US" altLang="ja-JP" dirty="0" smtClean="0"/>
              <a:t>KY</a:t>
            </a:r>
            <a:r>
              <a:rPr lang="ja-JP" altLang="en-US" dirty="0" smtClean="0"/>
              <a:t>活動</a:t>
            </a:r>
            <a:endParaRPr lang="en-US" altLang="ja-JP" dirty="0" smtClean="0"/>
          </a:p>
          <a:p>
            <a:r>
              <a:rPr lang="ja-JP" altLang="en-US" dirty="0" smtClean="0"/>
              <a:t>安全推進者の配置</a:t>
            </a:r>
            <a:endParaRPr lang="ja-JP" altLang="en-US" dirty="0"/>
          </a:p>
        </p:txBody>
      </p:sp>
      <p:sp>
        <p:nvSpPr>
          <p:cNvPr id="3" name="正方形/長方形 2">
            <a:extLst>
              <a:ext uri="{FF2B5EF4-FFF2-40B4-BE49-F238E27FC236}">
                <a16:creationId xmlns:a16="http://schemas.microsoft.com/office/drawing/2014/main" id="{2EC061C1-22E6-6B4A-91BD-F6ABCB6661EA}"/>
              </a:ext>
            </a:extLst>
          </p:cNvPr>
          <p:cNvSpPr/>
          <p:nvPr/>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2</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Tree>
    <p:extLst>
      <p:ext uri="{BB962C8B-B14F-4D97-AF65-F5344CB8AC3E}">
        <p14:creationId xmlns:p14="http://schemas.microsoft.com/office/powerpoint/2010/main" val="1171991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lstStyle/>
          <a:p>
            <a:r>
              <a:rPr lang="ja-JP" altLang="en-US" dirty="0" smtClean="0"/>
              <a:t>ヒヤリハットとは</a:t>
            </a:r>
            <a:endParaRPr lang="ja-JP" altLang="en-US" dirty="0"/>
          </a:p>
        </p:txBody>
      </p:sp>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827998"/>
            <a:ext cx="9907200" cy="1061793"/>
          </a:xfrm>
          <a:solidFill>
            <a:schemeClr val="bg2"/>
          </a:solidFill>
        </p:spPr>
        <p:txBody>
          <a:bodyPr/>
          <a:lstStyle/>
          <a:p>
            <a:pPr lvl="0">
              <a:buClr>
                <a:srgbClr val="103185"/>
              </a:buClr>
            </a:pPr>
            <a:r>
              <a:rPr lang="ja-JP" altLang="en-US" dirty="0" smtClean="0">
                <a:solidFill>
                  <a:srgbClr val="000000"/>
                </a:solidFill>
              </a:rPr>
              <a:t>ヒヤリハット</a:t>
            </a:r>
            <a:r>
              <a:rPr lang="ja-JP" altLang="en-US" dirty="0">
                <a:solidFill>
                  <a:srgbClr val="000000"/>
                </a:solidFill>
              </a:rPr>
              <a:t>は危ないことが起こりはしたが、災害にはならなかった事象のことです。</a:t>
            </a:r>
          </a:p>
          <a:p>
            <a:pPr lvl="0">
              <a:buClr>
                <a:srgbClr val="103185"/>
              </a:buClr>
            </a:pPr>
            <a:r>
              <a:rPr lang="ja-JP" altLang="en-US" dirty="0">
                <a:solidFill>
                  <a:srgbClr val="000000"/>
                </a:solidFill>
              </a:rPr>
              <a:t>ヒヤリハット活動は、これらの事例を収集し、事前に対策することで災害発生を未然に防止する活動です</a:t>
            </a:r>
            <a:r>
              <a:rPr lang="ja-JP" altLang="en-US" dirty="0" smtClean="0">
                <a:solidFill>
                  <a:srgbClr val="000000"/>
                </a:solidFill>
              </a:rPr>
              <a:t>。</a:t>
            </a:r>
            <a:endParaRPr lang="en-US" altLang="ja-JP" sz="1100" dirty="0">
              <a:solidFill>
                <a:srgbClr val="C00000"/>
              </a:solidFill>
              <a:latin typeface="Meiryo" panose="020B0604030504040204" pitchFamily="34" charset="-128"/>
              <a:ea typeface="Meiryo" panose="020B0604030504040204" pitchFamily="34" charset="-128"/>
            </a:endParaRPr>
          </a:p>
        </p:txBody>
      </p:sp>
      <p:grpSp>
        <p:nvGrpSpPr>
          <p:cNvPr id="4" name="グループ化 3"/>
          <p:cNvGrpSpPr/>
          <p:nvPr/>
        </p:nvGrpSpPr>
        <p:grpSpPr>
          <a:xfrm>
            <a:off x="5320347" y="1931117"/>
            <a:ext cx="4444972" cy="4353896"/>
            <a:chOff x="5165098" y="1957421"/>
            <a:chExt cx="4444972" cy="4353896"/>
          </a:xfrm>
        </p:grpSpPr>
        <p:sp>
          <p:nvSpPr>
            <p:cNvPr id="23" name="正方形/長方形 22">
              <a:extLst>
                <a:ext uri="{FF2B5EF4-FFF2-40B4-BE49-F238E27FC236}">
                  <a16:creationId xmlns:a16="http://schemas.microsoft.com/office/drawing/2014/main" id="{DC1B0019-632D-3046-A80B-11B02B11C9F4}"/>
                </a:ext>
              </a:extLst>
            </p:cNvPr>
            <p:cNvSpPr/>
            <p:nvPr/>
          </p:nvSpPr>
          <p:spPr>
            <a:xfrm>
              <a:off x="5196174" y="2411788"/>
              <a:ext cx="4329029" cy="3899529"/>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労働者</a:t>
              </a:r>
              <a:r>
                <a:rPr lang="en-US" altLang="ja-JP" sz="1200" dirty="0" smtClean="0">
                  <a:solidFill>
                    <a:prstClr val="black"/>
                  </a:solidFill>
                  <a:latin typeface="Meiryo" panose="020B0604030504040204" pitchFamily="34" charset="-128"/>
                  <a:ea typeface="Meiryo" panose="020B0604030504040204" pitchFamily="34" charset="-128"/>
                </a:rPr>
                <a:t>50</a:t>
              </a:r>
              <a:r>
                <a:rPr lang="ja-JP" altLang="en-US" sz="1200" dirty="0" smtClean="0">
                  <a:solidFill>
                    <a:prstClr val="black"/>
                  </a:solidFill>
                  <a:latin typeface="Meiryo" panose="020B0604030504040204" pitchFamily="34" charset="-128"/>
                  <a:ea typeface="Meiryo" panose="020B0604030504040204" pitchFamily="34" charset="-128"/>
                </a:rPr>
                <a:t>人以上の事業場では、安全委員会、衛生委員会等を置き、安全衛生について議論していただいていますが、労働者</a:t>
              </a:r>
              <a:r>
                <a:rPr lang="en-US" altLang="ja-JP" sz="1200" dirty="0" smtClean="0">
                  <a:solidFill>
                    <a:prstClr val="black"/>
                  </a:solidFill>
                  <a:latin typeface="Meiryo" panose="020B0604030504040204" pitchFamily="34" charset="-128"/>
                  <a:ea typeface="Meiryo" panose="020B0604030504040204" pitchFamily="34" charset="-128"/>
                </a:rPr>
                <a:t>50</a:t>
              </a:r>
              <a:r>
                <a:rPr lang="ja-JP" altLang="en-US" sz="1200" dirty="0" smtClean="0">
                  <a:solidFill>
                    <a:prstClr val="black"/>
                  </a:solidFill>
                  <a:latin typeface="Meiryo" panose="020B0604030504040204" pitchFamily="34" charset="-128"/>
                  <a:ea typeface="Meiryo" panose="020B0604030504040204" pitchFamily="34" charset="-128"/>
                </a:rPr>
                <a:t>未満の事業場ではどうすべきでしょうか。</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労働安全衛生規則第</a:t>
              </a:r>
              <a:r>
                <a:rPr lang="en-US" altLang="ja-JP" sz="1200" dirty="0" smtClean="0">
                  <a:solidFill>
                    <a:prstClr val="black"/>
                  </a:solidFill>
                  <a:latin typeface="Meiryo" panose="020B0604030504040204" pitchFamily="34" charset="-128"/>
                  <a:ea typeface="Meiryo" panose="020B0604030504040204" pitchFamily="34" charset="-128"/>
                </a:rPr>
                <a:t>23</a:t>
              </a:r>
              <a:r>
                <a:rPr lang="ja-JP" altLang="en-US" sz="1200" dirty="0" smtClean="0">
                  <a:solidFill>
                    <a:prstClr val="black"/>
                  </a:solidFill>
                  <a:latin typeface="Meiryo" panose="020B0604030504040204" pitchFamily="34" charset="-128"/>
                  <a:ea typeface="Meiryo" panose="020B0604030504040204" pitchFamily="34" charset="-128"/>
                </a:rPr>
                <a:t>条の２にでは次のように定めています。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「委員会を設けている事業者以外の事業者は、安全又は衛生に関する事項について、関係労働者の意見を聴くための機会を設けるようにしなければならない。」</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関係労働者とは、安全問題、衛生問題について当該作業に関係のある労働者を言います。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srgbClr val="FF0000"/>
                  </a:solidFill>
                  <a:latin typeface="Meiryo" panose="020B0604030504040204" pitchFamily="34" charset="-128"/>
                  <a:ea typeface="Meiryo" panose="020B0604030504040204" pitchFamily="34" charset="-128"/>
                </a:rPr>
                <a:t>労働者が１人でもいれば、会議、ミーティング、懇談会などの機会をとらえて安全や衛生について意見を聴く</a:t>
              </a:r>
              <a:r>
                <a:rPr lang="ja-JP" altLang="en-US" sz="1200" dirty="0" smtClean="0">
                  <a:solidFill>
                    <a:prstClr val="black"/>
                  </a:solidFill>
                  <a:latin typeface="Meiryo" panose="020B0604030504040204" pitchFamily="34" charset="-128"/>
                  <a:ea typeface="Meiryo" panose="020B0604030504040204" pitchFamily="34" charset="-128"/>
                </a:rPr>
                <a:t>ようにしてください。</a:t>
              </a:r>
              <a:endParaRPr lang="en-US" altLang="ja-JP" sz="1200" dirty="0" smtClean="0">
                <a:solidFill>
                  <a:prstClr val="black"/>
                </a:solidFill>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835E8AB9-DFE3-9B44-A739-FAC3710159BF}"/>
                </a:ext>
              </a:extLst>
            </p:cNvPr>
            <p:cNvSpPr/>
            <p:nvPr/>
          </p:nvSpPr>
          <p:spPr>
            <a:xfrm>
              <a:off x="5188442" y="1957421"/>
              <a:ext cx="2522229"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労働者と議論する場の確保</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2" name="直線コネクタ 31">
              <a:extLst>
                <a:ext uri="{FF2B5EF4-FFF2-40B4-BE49-F238E27FC236}">
                  <a16:creationId xmlns:a16="http://schemas.microsoft.com/office/drawing/2014/main" id="{38C0DAE7-2292-894B-BA01-4F10DC6FA051}"/>
                </a:ext>
              </a:extLst>
            </p:cNvPr>
            <p:cNvCxnSpPr>
              <a:cxnSpLocks/>
            </p:cNvCxnSpPr>
            <p:nvPr/>
          </p:nvCxnSpPr>
          <p:spPr>
            <a:xfrm>
              <a:off x="5165098"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359346" y="1931117"/>
            <a:ext cx="4444972" cy="3153567"/>
            <a:chOff x="356792" y="1957421"/>
            <a:chExt cx="4444972" cy="3153567"/>
          </a:xfrm>
        </p:grpSpPr>
        <p:sp>
          <p:nvSpPr>
            <p:cNvPr id="24" name="正方形/長方形 23">
              <a:extLst>
                <a:ext uri="{FF2B5EF4-FFF2-40B4-BE49-F238E27FC236}">
                  <a16:creationId xmlns:a16="http://schemas.microsoft.com/office/drawing/2014/main" id="{BBF3C642-8A86-5746-8D2F-F1857509C015}"/>
                </a:ext>
              </a:extLst>
            </p:cNvPr>
            <p:cNvSpPr/>
            <p:nvPr/>
          </p:nvSpPr>
          <p:spPr>
            <a:xfrm>
              <a:off x="409685" y="2411788"/>
              <a:ext cx="4329029" cy="2699200"/>
            </a:xfrm>
            <a:prstGeom prst="rect">
              <a:avLst/>
            </a:prstGeom>
          </p:spPr>
          <p:txBody>
            <a:bodyPr wrap="square" lIns="0" tIns="0" rIns="0" bIns="0">
              <a:spAutoFit/>
            </a:bodyPr>
            <a:lstStyle/>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結論</a:t>
              </a:r>
              <a:r>
                <a:rPr lang="ja-JP" altLang="en-US" sz="1200" dirty="0" smtClean="0">
                  <a:solidFill>
                    <a:prstClr val="black"/>
                  </a:solidFill>
                  <a:latin typeface="Meiryo" panose="020B0604030504040204" pitchFamily="34" charset="-128"/>
                  <a:ea typeface="Meiryo" panose="020B0604030504040204" pitchFamily="34" charset="-128"/>
                </a:rPr>
                <a:t>として、書面での報告、記録が望ましいのですが、はじめて取り組む場合は、</a:t>
              </a:r>
              <a:r>
                <a:rPr lang="ja-JP" altLang="en-US" sz="1200" dirty="0">
                  <a:solidFill>
                    <a:prstClr val="black"/>
                  </a:solidFill>
                  <a:latin typeface="Meiryo" panose="020B0604030504040204" pitchFamily="34" charset="-128"/>
                  <a:ea typeface="Meiryo" panose="020B0604030504040204" pitchFamily="34" charset="-128"/>
                </a:rPr>
                <a:t>口頭</a:t>
              </a:r>
              <a:r>
                <a:rPr lang="ja-JP" altLang="en-US" sz="1200" dirty="0" smtClean="0">
                  <a:solidFill>
                    <a:prstClr val="black"/>
                  </a:solidFill>
                  <a:latin typeface="Meiryo" panose="020B0604030504040204" pitchFamily="34" charset="-128"/>
                  <a:ea typeface="Meiryo" panose="020B0604030504040204" pitchFamily="34" charset="-128"/>
                </a:rPr>
                <a:t>報告・書面記録から</a:t>
              </a:r>
              <a:r>
                <a:rPr lang="ja-JP" altLang="en-US" sz="1200" dirty="0">
                  <a:solidFill>
                    <a:prstClr val="black"/>
                  </a:solidFill>
                  <a:latin typeface="Meiryo" panose="020B0604030504040204" pitchFamily="34" charset="-128"/>
                  <a:ea typeface="Meiryo" panose="020B0604030504040204" pitchFamily="34" charset="-128"/>
                </a:rPr>
                <a:t>始めてみてください</a:t>
              </a:r>
              <a:r>
                <a:rPr lang="ja-JP" altLang="en-US" sz="1200" dirty="0" smtClean="0">
                  <a:solidFill>
                    <a:prstClr val="black"/>
                  </a:solidFill>
                  <a:latin typeface="Meiryo" panose="020B0604030504040204" pitchFamily="34" charset="-128"/>
                  <a:ea typeface="Meiryo" panose="020B0604030504040204" pitchFamily="34" charset="-128"/>
                </a:rPr>
                <a:t>。　</a:t>
              </a:r>
              <a:r>
                <a:rPr lang="en-US" altLang="ja-JP" sz="1200" dirty="0" smtClean="0">
                  <a:solidFill>
                    <a:prstClr val="black"/>
                  </a:solidFill>
                  <a:latin typeface="Meiryo" panose="020B0604030504040204" pitchFamily="34" charset="-128"/>
                  <a:ea typeface="Meiryo" panose="020B0604030504040204" pitchFamily="34" charset="-128"/>
                </a:rPr>
                <a:t>※</a:t>
              </a:r>
              <a:r>
                <a:rPr lang="ja-JP" altLang="en-US" sz="1200" dirty="0">
                  <a:solidFill>
                    <a:prstClr val="black"/>
                  </a:solidFill>
                  <a:latin typeface="Meiryo" panose="020B0604030504040204" pitchFamily="34" charset="-128"/>
                  <a:ea typeface="Meiryo" panose="020B0604030504040204" pitchFamily="34" charset="-128"/>
                </a:rPr>
                <a:t>所定</a:t>
              </a:r>
              <a:r>
                <a:rPr lang="ja-JP" altLang="en-US" sz="1200" dirty="0" smtClean="0">
                  <a:solidFill>
                    <a:prstClr val="black"/>
                  </a:solidFill>
                  <a:latin typeface="Meiryo" panose="020B0604030504040204" pitchFamily="34" charset="-128"/>
                  <a:ea typeface="Meiryo" panose="020B0604030504040204" pitchFamily="34" charset="-128"/>
                </a:rPr>
                <a:t>の様式はありません。</a:t>
              </a:r>
              <a:endParaRPr lang="ja-JP" altLang="en-US" sz="1200" dirty="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活動を定着させるコツは、</a:t>
              </a:r>
              <a:r>
                <a:rPr lang="ja-JP" altLang="en-US" sz="1200" dirty="0">
                  <a:solidFill>
                    <a:srgbClr val="FF0000"/>
                  </a:solidFill>
                  <a:latin typeface="Meiryo" panose="020B0604030504040204" pitchFamily="34" charset="-128"/>
                  <a:ea typeface="Meiryo" panose="020B0604030504040204" pitchFamily="34" charset="-128"/>
                </a:rPr>
                <a:t>報告しやすい方法</a:t>
              </a:r>
              <a:r>
                <a:rPr lang="ja-JP" altLang="en-US" sz="1200" dirty="0">
                  <a:solidFill>
                    <a:prstClr val="black"/>
                  </a:solidFill>
                  <a:latin typeface="Meiryo" panose="020B0604030504040204" pitchFamily="34" charset="-128"/>
                  <a:ea typeface="Meiryo" panose="020B0604030504040204" pitchFamily="34" charset="-128"/>
                </a:rPr>
                <a:t>にすることです</a:t>
              </a:r>
              <a:r>
                <a:rPr lang="ja-JP" altLang="en-US" sz="1200" dirty="0" smtClean="0">
                  <a:solidFill>
                    <a:prstClr val="black"/>
                  </a:solidFill>
                  <a:latin typeface="Meiryo" panose="020B0604030504040204" pitchFamily="34" charset="-128"/>
                  <a:ea typeface="Meiryo" panose="020B0604030504040204" pitchFamily="34" charset="-128"/>
                </a:rPr>
                <a:t>。</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労働者の声を集め、労働災害になる前に対策してください</a:t>
              </a:r>
              <a:r>
                <a:rPr lang="ja-JP" altLang="en-US" sz="1200" dirty="0">
                  <a:solidFill>
                    <a:prstClr val="black"/>
                  </a:solidFill>
                  <a:latin typeface="Meiryo" panose="020B0604030504040204" pitchFamily="34" charset="-128"/>
                  <a:ea typeface="Meiryo" panose="020B0604030504040204" pitchFamily="34" charset="-128"/>
                </a:rPr>
                <a:t>。</a:t>
              </a: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書面での報告は一定の様式を定め、少なくとも</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・いつ、どこで、なにをしていたときにヒヤリとしたか</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・原因と対策、対策完了日</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を</a:t>
              </a:r>
              <a:r>
                <a:rPr lang="ja-JP" altLang="en-US" sz="1200" dirty="0" smtClean="0">
                  <a:solidFill>
                    <a:prstClr val="black"/>
                  </a:solidFill>
                  <a:latin typeface="Meiryo" panose="020B0604030504040204" pitchFamily="34" charset="-128"/>
                  <a:ea typeface="Meiryo" panose="020B0604030504040204" pitchFamily="34" charset="-128"/>
                </a:rPr>
                <a:t>記入するようにしてください。</a:t>
              </a:r>
              <a:endParaRPr lang="ja-JP" altLang="en-US" sz="1200" dirty="0">
                <a:solidFill>
                  <a:prstClr val="black"/>
                </a:solidFill>
                <a:latin typeface="Meiryo" panose="020B0604030504040204" pitchFamily="34" charset="-128"/>
                <a:ea typeface="Meiryo" panose="020B0604030504040204" pitchFamily="34" charset="-128"/>
              </a:endParaRPr>
            </a:p>
          </p:txBody>
        </p:sp>
        <p:sp>
          <p:nvSpPr>
            <p:cNvPr id="34" name="正方形/長方形 33">
              <a:extLst>
                <a:ext uri="{FF2B5EF4-FFF2-40B4-BE49-F238E27FC236}">
                  <a16:creationId xmlns:a16="http://schemas.microsoft.com/office/drawing/2014/main" id="{53F01B6B-3255-F149-B12D-7649D201C5A6}"/>
                </a:ext>
              </a:extLst>
            </p:cNvPr>
            <p:cNvSpPr/>
            <p:nvPr/>
          </p:nvSpPr>
          <p:spPr>
            <a:xfrm>
              <a:off x="380136" y="1957421"/>
              <a:ext cx="2732415"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ヒヤリハットは口頭？書面？</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5" name="直線コネクタ 34">
              <a:extLst>
                <a:ext uri="{FF2B5EF4-FFF2-40B4-BE49-F238E27FC236}">
                  <a16:creationId xmlns:a16="http://schemas.microsoft.com/office/drawing/2014/main" id="{589C212B-4811-244F-8C11-0637C71D9CC2}"/>
                </a:ext>
              </a:extLst>
            </p:cNvPr>
            <p:cNvCxnSpPr>
              <a:cxnSpLocks/>
            </p:cNvCxnSpPr>
            <p:nvPr/>
          </p:nvCxnSpPr>
          <p:spPr>
            <a:xfrm>
              <a:off x="356792"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6" name="図 5"/>
          <p:cNvPicPr>
            <a:picLocks noChangeAspect="1"/>
          </p:cNvPicPr>
          <p:nvPr/>
        </p:nvPicPr>
        <p:blipFill>
          <a:blip r:embed="rId2"/>
          <a:stretch>
            <a:fillRect/>
          </a:stretch>
        </p:blipFill>
        <p:spPr>
          <a:xfrm>
            <a:off x="310414" y="5428883"/>
            <a:ext cx="4980436" cy="1145806"/>
          </a:xfrm>
          <a:prstGeom prst="rect">
            <a:avLst/>
          </a:prstGeom>
        </p:spPr>
      </p:pic>
      <p:pic>
        <p:nvPicPr>
          <p:cNvPr id="8" name="図 7"/>
          <p:cNvPicPr>
            <a:picLocks noChangeAspect="1"/>
          </p:cNvPicPr>
          <p:nvPr/>
        </p:nvPicPr>
        <p:blipFill>
          <a:blip r:embed="rId3"/>
          <a:stretch>
            <a:fillRect/>
          </a:stretch>
        </p:blipFill>
        <p:spPr>
          <a:xfrm>
            <a:off x="3808750" y="4343400"/>
            <a:ext cx="1237595" cy="1127858"/>
          </a:xfrm>
          <a:prstGeom prst="rect">
            <a:avLst/>
          </a:prstGeom>
        </p:spPr>
      </p:pic>
      <p:sp>
        <p:nvSpPr>
          <p:cNvPr id="7" name="スライド番号プレースホルダー 6"/>
          <p:cNvSpPr>
            <a:spLocks noGrp="1"/>
          </p:cNvSpPr>
          <p:nvPr>
            <p:ph type="sldNum" sz="quarter" idx="4"/>
          </p:nvPr>
        </p:nvSpPr>
        <p:spPr/>
        <p:txBody>
          <a:bodyPr/>
          <a:lstStyle/>
          <a:p>
            <a:fld id="{48F63A3B-78C7-47BE-AE5E-E10140E04643}" type="slidenum">
              <a:rPr lang="en-US" smtClean="0"/>
              <a:pPr/>
              <a:t>15</a:t>
            </a:fld>
            <a:endParaRPr lang="en-US" dirty="0"/>
          </a:p>
        </p:txBody>
      </p:sp>
    </p:spTree>
    <p:extLst>
      <p:ext uri="{BB962C8B-B14F-4D97-AF65-F5344CB8AC3E}">
        <p14:creationId xmlns:p14="http://schemas.microsoft.com/office/powerpoint/2010/main" val="3546621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E1CCAD3-5B20-8342-A618-9F32FA7E37F5}"/>
              </a:ext>
            </a:extLst>
          </p:cNvPr>
          <p:cNvSpPr>
            <a:spLocks noGrp="1"/>
          </p:cNvSpPr>
          <p:nvPr>
            <p:ph type="title"/>
          </p:nvPr>
        </p:nvSpPr>
        <p:spPr/>
        <p:txBody>
          <a:bodyPr/>
          <a:lstStyle/>
          <a:p>
            <a:r>
              <a:rPr lang="ja-JP" altLang="en-US" dirty="0" smtClean="0"/>
              <a:t>ヒヤリハット報告書（例）</a:t>
            </a:r>
            <a:endParaRPr lang="ja-JP" altLang="en-US" dirty="0"/>
          </a:p>
        </p:txBody>
      </p:sp>
      <p:pic>
        <p:nvPicPr>
          <p:cNvPr id="3" name="図 2"/>
          <p:cNvPicPr>
            <a:picLocks noChangeAspect="1"/>
          </p:cNvPicPr>
          <p:nvPr/>
        </p:nvPicPr>
        <p:blipFill>
          <a:blip r:embed="rId2"/>
          <a:stretch>
            <a:fillRect/>
          </a:stretch>
        </p:blipFill>
        <p:spPr>
          <a:xfrm>
            <a:off x="5181600" y="157009"/>
            <a:ext cx="4467225" cy="6696075"/>
          </a:xfrm>
          <a:prstGeom prst="rect">
            <a:avLst/>
          </a:prstGeom>
        </p:spPr>
      </p:pic>
      <p:sp>
        <p:nvSpPr>
          <p:cNvPr id="4" name="線吹き出し 1 (枠付き) 3"/>
          <p:cNvSpPr/>
          <p:nvPr/>
        </p:nvSpPr>
        <p:spPr>
          <a:xfrm>
            <a:off x="5144728" y="2227949"/>
            <a:ext cx="2057400" cy="2438400"/>
          </a:xfrm>
          <a:prstGeom prst="borderCallout1">
            <a:avLst>
              <a:gd name="adj1" fmla="val 39718"/>
              <a:gd name="adj2" fmla="val 269"/>
              <a:gd name="adj3" fmla="val 14517"/>
              <a:gd name="adj4" fmla="val -26863"/>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200" dirty="0" smtClean="0">
              <a:solidFill>
                <a:sysClr val="windowText" lastClr="000000"/>
              </a:solidFill>
            </a:endParaRPr>
          </a:p>
        </p:txBody>
      </p:sp>
      <p:sp>
        <p:nvSpPr>
          <p:cNvPr id="29" name="正方形/長方形 28">
            <a:extLst>
              <a:ext uri="{FF2B5EF4-FFF2-40B4-BE49-F238E27FC236}">
                <a16:creationId xmlns:a16="http://schemas.microsoft.com/office/drawing/2014/main" id="{BBF3C642-8A86-5746-8D2F-F1857509C015}"/>
              </a:ext>
            </a:extLst>
          </p:cNvPr>
          <p:cNvSpPr/>
          <p:nvPr/>
        </p:nvSpPr>
        <p:spPr>
          <a:xfrm>
            <a:off x="304800" y="1890775"/>
            <a:ext cx="4419600" cy="5008038"/>
          </a:xfrm>
          <a:prstGeom prst="rect">
            <a:avLst/>
          </a:prstGeom>
        </p:spPr>
        <p:txBody>
          <a:bodyPr wrap="square" lIns="0" tIns="0" rIns="0" bIns="0">
            <a:spAutoFit/>
          </a:bodyPr>
          <a:lstStyle/>
          <a:p>
            <a:pPr>
              <a:lnSpc>
                <a:spcPct val="130000"/>
              </a:lnSpc>
              <a:spcAft>
                <a:spcPts val="700"/>
              </a:spcAft>
            </a:pPr>
            <a:r>
              <a:rPr kumimoji="1" lang="ja-JP" altLang="en-US" sz="1200" dirty="0"/>
              <a:t>　</a:t>
            </a:r>
            <a:r>
              <a:rPr kumimoji="1" lang="ja-JP" altLang="en-US" sz="1200" dirty="0" smtClean="0"/>
              <a:t>原因は可能な限り、細分化することが重要です。</a:t>
            </a:r>
            <a:endParaRPr kumimoji="1" lang="en-US" altLang="ja-JP" sz="1200" dirty="0" smtClean="0"/>
          </a:p>
          <a:p>
            <a:pPr>
              <a:lnSpc>
                <a:spcPct val="130000"/>
              </a:lnSpc>
              <a:spcAft>
                <a:spcPts val="700"/>
              </a:spcAft>
            </a:pPr>
            <a:r>
              <a:rPr kumimoji="1" lang="ja-JP" altLang="en-US" sz="1200" dirty="0">
                <a:latin typeface="Meiryo" panose="020B0604030504040204" pitchFamily="34" charset="-128"/>
                <a:ea typeface="Meiryo" panose="020B0604030504040204" pitchFamily="34" charset="-128"/>
              </a:rPr>
              <a:t>　</a:t>
            </a:r>
            <a:r>
              <a:rPr kumimoji="1" lang="ja-JP" altLang="en-US" sz="1200" dirty="0" smtClean="0">
                <a:latin typeface="Meiryo" panose="020B0604030504040204" pitchFamily="34" charset="-128"/>
                <a:ea typeface="Meiryo" panose="020B0604030504040204" pitchFamily="34" charset="-128"/>
              </a:rPr>
              <a:t>理由）単に原因記入とした場合、重大な原因の見落としがある可能性があるため。</a:t>
            </a:r>
            <a:endParaRPr kumimoji="1" lang="en-US" altLang="ja-JP" sz="1200" dirty="0" smtClean="0">
              <a:latin typeface="Meiryo" panose="020B0604030504040204" pitchFamily="34" charset="-128"/>
              <a:ea typeface="Meiryo" panose="020B0604030504040204" pitchFamily="34" charset="-128"/>
            </a:endParaRPr>
          </a:p>
          <a:p>
            <a:pPr>
              <a:lnSpc>
                <a:spcPct val="130000"/>
              </a:lnSpc>
              <a:spcAft>
                <a:spcPts val="700"/>
              </a:spcAft>
            </a:pPr>
            <a:endParaRPr kumimoji="1" lang="en-US" altLang="ja-JP" sz="1200" dirty="0" smtClean="0">
              <a:latin typeface="Meiryo" panose="020B0604030504040204" pitchFamily="34" charset="-128"/>
              <a:ea typeface="Meiryo" panose="020B0604030504040204" pitchFamily="34" charset="-128"/>
            </a:endParaRPr>
          </a:p>
          <a:p>
            <a:pPr>
              <a:lnSpc>
                <a:spcPct val="130000"/>
              </a:lnSpc>
              <a:spcAft>
                <a:spcPts val="700"/>
              </a:spcAft>
            </a:pPr>
            <a:r>
              <a:rPr kumimoji="1" lang="ja-JP" altLang="en-US" sz="1200" dirty="0">
                <a:latin typeface="Meiryo" panose="020B0604030504040204" pitchFamily="34" charset="-128"/>
                <a:ea typeface="Meiryo" panose="020B0604030504040204" pitchFamily="34" charset="-128"/>
              </a:rPr>
              <a:t>　</a:t>
            </a:r>
            <a:r>
              <a:rPr kumimoji="1" lang="ja-JP" altLang="en-US" sz="1200" dirty="0" smtClean="0">
                <a:latin typeface="Meiryo" panose="020B0604030504040204" pitchFamily="34" charset="-128"/>
                <a:ea typeface="Meiryo" panose="020B0604030504040204" pitchFamily="34" charset="-128"/>
              </a:rPr>
              <a:t>荷物運搬時に濡れた床で転倒しそうになった事例で説明します。</a:t>
            </a:r>
            <a:endParaRPr kumimoji="1" lang="en-US" altLang="ja-JP" sz="1200" dirty="0" smtClean="0">
              <a:latin typeface="Meiryo" panose="020B0604030504040204" pitchFamily="34" charset="-128"/>
              <a:ea typeface="Meiryo" panose="020B0604030504040204" pitchFamily="34" charset="-128"/>
            </a:endParaRPr>
          </a:p>
          <a:p>
            <a:pPr>
              <a:lnSpc>
                <a:spcPct val="130000"/>
              </a:lnSpc>
              <a:spcAft>
                <a:spcPts val="700"/>
              </a:spcAft>
            </a:pPr>
            <a:r>
              <a:rPr kumimoji="1" lang="ja-JP" altLang="en-US" sz="1200" dirty="0" smtClean="0">
                <a:latin typeface="Meiryo" panose="020B0604030504040204" pitchFamily="34" charset="-128"/>
                <a:ea typeface="Meiryo" panose="020B0604030504040204" pitchFamily="34" charset="-128"/>
              </a:rPr>
              <a:t>　（単に原因記入とした場合）</a:t>
            </a:r>
            <a:endParaRPr kumimoji="1" lang="en-US" altLang="ja-JP" sz="1200" dirty="0" smtClean="0">
              <a:latin typeface="Meiryo" panose="020B0604030504040204" pitchFamily="34" charset="-128"/>
              <a:ea typeface="Meiryo" panose="020B0604030504040204" pitchFamily="34" charset="-128"/>
            </a:endParaRPr>
          </a:p>
          <a:p>
            <a:pPr>
              <a:lnSpc>
                <a:spcPct val="130000"/>
              </a:lnSpc>
              <a:spcAft>
                <a:spcPts val="700"/>
              </a:spcAft>
            </a:pPr>
            <a:r>
              <a:rPr kumimoji="1" lang="ja-JP" altLang="en-US" sz="1200" dirty="0">
                <a:latin typeface="Meiryo" panose="020B0604030504040204" pitchFamily="34" charset="-128"/>
                <a:ea typeface="Meiryo" panose="020B0604030504040204" pitchFamily="34" charset="-128"/>
              </a:rPr>
              <a:t>　</a:t>
            </a:r>
            <a:r>
              <a:rPr kumimoji="1" lang="ja-JP" altLang="en-US" sz="1200" dirty="0" smtClean="0">
                <a:latin typeface="Meiryo" panose="020B0604030504040204" pitchFamily="34" charset="-128"/>
                <a:ea typeface="Meiryo" panose="020B0604030504040204" pitchFamily="34" charset="-128"/>
              </a:rPr>
              <a:t>　・床が濡れていたため。</a:t>
            </a:r>
            <a:endParaRPr kumimoji="1" lang="en-US" altLang="ja-JP" sz="1200" dirty="0" smtClean="0">
              <a:latin typeface="Meiryo" panose="020B0604030504040204" pitchFamily="34" charset="-128"/>
              <a:ea typeface="Meiryo" panose="020B0604030504040204" pitchFamily="34" charset="-128"/>
            </a:endParaRPr>
          </a:p>
          <a:p>
            <a:pPr>
              <a:lnSpc>
                <a:spcPct val="130000"/>
              </a:lnSpc>
              <a:spcAft>
                <a:spcPts val="700"/>
              </a:spcAft>
            </a:pPr>
            <a:r>
              <a:rPr kumimoji="1" lang="ja-JP" altLang="en-US" sz="1200" dirty="0">
                <a:latin typeface="Meiryo" panose="020B0604030504040204" pitchFamily="34" charset="-128"/>
                <a:ea typeface="Meiryo" panose="020B0604030504040204" pitchFamily="34" charset="-128"/>
              </a:rPr>
              <a:t>　</a:t>
            </a:r>
            <a:r>
              <a:rPr kumimoji="1" lang="ja-JP" altLang="en-US" sz="1200" dirty="0" smtClean="0">
                <a:latin typeface="Meiryo" panose="020B0604030504040204" pitchFamily="34" charset="-128"/>
                <a:ea typeface="Meiryo" panose="020B0604030504040204" pitchFamily="34" charset="-128"/>
              </a:rPr>
              <a:t>（原因を細分化した場合）</a:t>
            </a:r>
            <a:endParaRPr kumimoji="1" lang="en-US" altLang="ja-JP" sz="1200" dirty="0" smtClean="0">
              <a:latin typeface="Meiryo" panose="020B0604030504040204" pitchFamily="34" charset="-128"/>
              <a:ea typeface="Meiryo" panose="020B0604030504040204" pitchFamily="34" charset="-128"/>
            </a:endParaRPr>
          </a:p>
          <a:p>
            <a:pPr>
              <a:lnSpc>
                <a:spcPct val="130000"/>
              </a:lnSpc>
              <a:spcAft>
                <a:spcPts val="700"/>
              </a:spcAft>
            </a:pPr>
            <a:r>
              <a:rPr kumimoji="1" lang="ja-JP" altLang="en-US" sz="1200" dirty="0">
                <a:latin typeface="Meiryo" panose="020B0604030504040204" pitchFamily="34" charset="-128"/>
                <a:ea typeface="Meiryo" panose="020B0604030504040204" pitchFamily="34" charset="-128"/>
              </a:rPr>
              <a:t>　</a:t>
            </a:r>
            <a:r>
              <a:rPr kumimoji="1" lang="ja-JP" altLang="en-US" sz="1200" dirty="0" smtClean="0">
                <a:latin typeface="Meiryo" panose="020B0604030504040204" pitchFamily="34" charset="-128"/>
                <a:ea typeface="Meiryo" panose="020B0604030504040204" pitchFamily="34" charset="-128"/>
              </a:rPr>
              <a:t>　・雨が吹き込む構造だったため（設備的）。</a:t>
            </a:r>
            <a:endParaRPr kumimoji="1" lang="en-US" altLang="ja-JP" sz="1200" dirty="0" smtClean="0">
              <a:latin typeface="Meiryo" panose="020B0604030504040204" pitchFamily="34" charset="-128"/>
              <a:ea typeface="Meiryo" panose="020B0604030504040204" pitchFamily="34" charset="-128"/>
            </a:endParaRPr>
          </a:p>
          <a:p>
            <a:pPr>
              <a:lnSpc>
                <a:spcPct val="130000"/>
              </a:lnSpc>
              <a:spcAft>
                <a:spcPts val="700"/>
              </a:spcAft>
            </a:pPr>
            <a:r>
              <a:rPr kumimoji="1" lang="ja-JP" altLang="en-US" sz="1200" dirty="0">
                <a:latin typeface="Meiryo" panose="020B0604030504040204" pitchFamily="34" charset="-128"/>
                <a:ea typeface="Meiryo" panose="020B0604030504040204" pitchFamily="34" charset="-128"/>
              </a:rPr>
              <a:t>　</a:t>
            </a:r>
            <a:r>
              <a:rPr kumimoji="1" lang="ja-JP" altLang="en-US" sz="1200" dirty="0" smtClean="0">
                <a:latin typeface="Meiryo" panose="020B0604030504040204" pitchFamily="34" charset="-128"/>
                <a:ea typeface="Meiryo" panose="020B0604030504040204" pitchFamily="34" charset="-128"/>
              </a:rPr>
              <a:t>　・台車がなく、両手がふさがっていたため（作業的）。</a:t>
            </a:r>
            <a:endParaRPr kumimoji="1" lang="en-US" altLang="ja-JP" sz="1200" dirty="0" smtClean="0">
              <a:latin typeface="Meiryo" panose="020B0604030504040204" pitchFamily="34" charset="-128"/>
              <a:ea typeface="Meiryo" panose="020B0604030504040204" pitchFamily="34" charset="-128"/>
            </a:endParaRPr>
          </a:p>
          <a:p>
            <a:pPr>
              <a:lnSpc>
                <a:spcPct val="130000"/>
              </a:lnSpc>
              <a:spcAft>
                <a:spcPts val="700"/>
              </a:spcAft>
            </a:pPr>
            <a:r>
              <a:rPr kumimoji="1" lang="ja-JP" altLang="en-US" sz="1200" dirty="0">
                <a:latin typeface="Meiryo" panose="020B0604030504040204" pitchFamily="34" charset="-128"/>
                <a:ea typeface="Meiryo" panose="020B0604030504040204" pitchFamily="34" charset="-128"/>
              </a:rPr>
              <a:t>　</a:t>
            </a:r>
            <a:r>
              <a:rPr kumimoji="1" lang="ja-JP" altLang="en-US" sz="1200" dirty="0" smtClean="0">
                <a:latin typeface="Meiryo" panose="020B0604030504040204" pitchFamily="34" charset="-128"/>
                <a:ea typeface="Meiryo" panose="020B0604030504040204" pitchFamily="34" charset="-128"/>
              </a:rPr>
              <a:t>　・床が濡れていた場合の清掃用具がなかったため（管理的）。</a:t>
            </a:r>
            <a:endParaRPr kumimoji="1" lang="en-US" altLang="ja-JP" sz="1200" dirty="0" smtClean="0">
              <a:latin typeface="Meiryo" panose="020B0604030504040204" pitchFamily="34" charset="-128"/>
              <a:ea typeface="Meiryo" panose="020B0604030504040204" pitchFamily="34" charset="-128"/>
            </a:endParaRPr>
          </a:p>
          <a:p>
            <a:pPr>
              <a:lnSpc>
                <a:spcPct val="130000"/>
              </a:lnSpc>
              <a:spcAft>
                <a:spcPts val="700"/>
              </a:spcAft>
            </a:pPr>
            <a:r>
              <a:rPr kumimoji="1" lang="ja-JP" altLang="en-US" sz="1200" dirty="0">
                <a:latin typeface="Meiryo" panose="020B0604030504040204" pitchFamily="34" charset="-128"/>
                <a:ea typeface="Meiryo" panose="020B0604030504040204" pitchFamily="34" charset="-128"/>
              </a:rPr>
              <a:t>　</a:t>
            </a:r>
            <a:r>
              <a:rPr kumimoji="1" lang="ja-JP" altLang="en-US" sz="1200" dirty="0" smtClean="0">
                <a:latin typeface="Meiryo" panose="020B0604030504040204" pitchFamily="34" charset="-128"/>
                <a:ea typeface="Meiryo" panose="020B0604030504040204" pitchFamily="34" charset="-128"/>
              </a:rPr>
              <a:t>　・残業が多く、集中力が低下していたため（人間的）。</a:t>
            </a:r>
            <a:endParaRPr lang="en-US" altLang="ja-JP" sz="1050" dirty="0">
              <a:latin typeface="Meiryo" panose="020B0604030504040204" pitchFamily="34" charset="-128"/>
              <a:ea typeface="Meiryo" panose="020B0604030504040204" pitchFamily="34" charset="-128"/>
            </a:endParaRPr>
          </a:p>
          <a:p>
            <a:pPr>
              <a:lnSpc>
                <a:spcPct val="130000"/>
              </a:lnSpc>
              <a:spcAft>
                <a:spcPts val="700"/>
              </a:spcAft>
            </a:pPr>
            <a:endParaRPr kumimoji="1" lang="en-US" altLang="ja-JP" sz="1200" dirty="0">
              <a:latin typeface="Meiryo" panose="020B0604030504040204" pitchFamily="34" charset="-128"/>
              <a:ea typeface="Meiryo" panose="020B0604030504040204" pitchFamily="34" charset="-128"/>
            </a:endParaRPr>
          </a:p>
          <a:p>
            <a:pPr>
              <a:lnSpc>
                <a:spcPct val="130000"/>
              </a:lnSpc>
              <a:spcAft>
                <a:spcPts val="700"/>
              </a:spcAft>
            </a:pPr>
            <a:r>
              <a:rPr kumimoji="1" lang="ja-JP" altLang="en-US" sz="1200" dirty="0">
                <a:latin typeface="Meiryo" panose="020B0604030504040204" pitchFamily="34" charset="-128"/>
                <a:ea typeface="Meiryo" panose="020B0604030504040204" pitchFamily="34" charset="-128"/>
              </a:rPr>
              <a:t>　</a:t>
            </a:r>
            <a:r>
              <a:rPr kumimoji="1" lang="ja-JP" altLang="en-US" sz="1200" dirty="0" smtClean="0">
                <a:latin typeface="Meiryo" panose="020B0604030504040204" pitchFamily="34" charset="-128"/>
                <a:ea typeface="Meiryo" panose="020B0604030504040204" pitchFamily="34" charset="-128"/>
              </a:rPr>
              <a:t>ヒヤリハットは大きな災害になる可能性があります。</a:t>
            </a:r>
            <a:endParaRPr kumimoji="1" lang="en-US" altLang="ja-JP" sz="1200" dirty="0" smtClean="0">
              <a:latin typeface="Meiryo" panose="020B0604030504040204" pitchFamily="34" charset="-128"/>
              <a:ea typeface="Meiryo" panose="020B0604030504040204" pitchFamily="34" charset="-128"/>
            </a:endParaRPr>
          </a:p>
          <a:p>
            <a:pPr>
              <a:lnSpc>
                <a:spcPct val="130000"/>
              </a:lnSpc>
              <a:spcAft>
                <a:spcPts val="700"/>
              </a:spcAft>
            </a:pPr>
            <a:r>
              <a:rPr kumimoji="1" lang="ja-JP" altLang="en-US" sz="1200" dirty="0">
                <a:latin typeface="Meiryo" panose="020B0604030504040204" pitchFamily="34" charset="-128"/>
                <a:ea typeface="Meiryo" panose="020B0604030504040204" pitchFamily="34" charset="-128"/>
              </a:rPr>
              <a:t>　</a:t>
            </a:r>
            <a:r>
              <a:rPr kumimoji="1" lang="ja-JP" altLang="en-US" sz="1200" dirty="0" smtClean="0">
                <a:latin typeface="Meiryo" panose="020B0604030504040204" pitchFamily="34" charset="-128"/>
                <a:ea typeface="Meiryo" panose="020B0604030504040204" pitchFamily="34" charset="-128"/>
              </a:rPr>
              <a:t>労働者から報告があった場合は速やかに対策を検討するようにしてください。</a:t>
            </a:r>
            <a:endParaRPr kumimoji="1" lang="en-US" altLang="ja-JP" sz="1200" dirty="0" smtClean="0">
              <a:latin typeface="Meiryo" panose="020B0604030504040204" pitchFamily="34" charset="-128"/>
              <a:ea typeface="Meiryo" panose="020B0604030504040204" pitchFamily="34" charset="-128"/>
            </a:endParaRPr>
          </a:p>
        </p:txBody>
      </p:sp>
      <p:sp>
        <p:nvSpPr>
          <p:cNvPr id="2" name="スライド番号プレースホルダー 1"/>
          <p:cNvSpPr>
            <a:spLocks noGrp="1"/>
          </p:cNvSpPr>
          <p:nvPr>
            <p:ph type="sldNum" sz="quarter" idx="4"/>
          </p:nvPr>
        </p:nvSpPr>
        <p:spPr/>
        <p:txBody>
          <a:bodyPr/>
          <a:lstStyle/>
          <a:p>
            <a:fld id="{48F63A3B-78C7-47BE-AE5E-E10140E04643}" type="slidenum">
              <a:rPr lang="en-US" smtClean="0"/>
              <a:pPr/>
              <a:t>16</a:t>
            </a:fld>
            <a:endParaRPr lang="en-US" dirty="0"/>
          </a:p>
        </p:txBody>
      </p:sp>
    </p:spTree>
    <p:extLst>
      <p:ext uri="{BB962C8B-B14F-4D97-AF65-F5344CB8AC3E}">
        <p14:creationId xmlns:p14="http://schemas.microsoft.com/office/powerpoint/2010/main" val="2996168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lstStyle/>
          <a:p>
            <a:r>
              <a:rPr lang="ja-JP" altLang="en-US" dirty="0" smtClean="0"/>
              <a:t>ＫＹ活動とは</a:t>
            </a:r>
            <a:endParaRPr lang="ja-JP" altLang="en-US" dirty="0"/>
          </a:p>
        </p:txBody>
      </p:sp>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827998"/>
            <a:ext cx="9907200" cy="1041787"/>
          </a:xfrm>
          <a:solidFill>
            <a:schemeClr val="bg2"/>
          </a:solidFill>
        </p:spPr>
        <p:txBody>
          <a:bodyPr/>
          <a:lstStyle/>
          <a:p>
            <a:pPr lvl="0">
              <a:buClr>
                <a:srgbClr val="103185"/>
              </a:buClr>
            </a:pPr>
            <a:r>
              <a:rPr lang="ja-JP" altLang="en-US" dirty="0" smtClean="0">
                <a:solidFill>
                  <a:srgbClr val="000000"/>
                </a:solidFill>
                <a:latin typeface="+mn-ea"/>
              </a:rPr>
              <a:t>ＫＹは「危険予知」の頭文字をとったものです。</a:t>
            </a:r>
            <a:endParaRPr lang="en-US" altLang="ja-JP" dirty="0" smtClean="0">
              <a:solidFill>
                <a:srgbClr val="000000"/>
              </a:solidFill>
              <a:latin typeface="+mn-ea"/>
            </a:endParaRPr>
          </a:p>
          <a:p>
            <a:pPr lvl="0">
              <a:buClr>
                <a:srgbClr val="103185"/>
              </a:buClr>
            </a:pPr>
            <a:r>
              <a:rPr lang="ja-JP" altLang="en-US" dirty="0" smtClean="0">
                <a:latin typeface="+mn-ea"/>
              </a:rPr>
              <a:t>作業に取り掛かる前に、どのような危険があるかを話し合い、作業者の行動で危険に出会わないようにするものです。</a:t>
            </a:r>
            <a:endParaRPr lang="en-US" altLang="ja-JP" dirty="0">
              <a:latin typeface="+mn-ea"/>
            </a:endParaRPr>
          </a:p>
        </p:txBody>
      </p:sp>
      <p:grpSp>
        <p:nvGrpSpPr>
          <p:cNvPr id="4" name="グループ化 3"/>
          <p:cNvGrpSpPr/>
          <p:nvPr/>
        </p:nvGrpSpPr>
        <p:grpSpPr>
          <a:xfrm>
            <a:off x="5320347" y="1931117"/>
            <a:ext cx="4444972" cy="3543931"/>
            <a:chOff x="5165098" y="1957421"/>
            <a:chExt cx="4444972" cy="3543931"/>
          </a:xfrm>
        </p:grpSpPr>
        <p:sp>
          <p:nvSpPr>
            <p:cNvPr id="23" name="正方形/長方形 22">
              <a:extLst>
                <a:ext uri="{FF2B5EF4-FFF2-40B4-BE49-F238E27FC236}">
                  <a16:creationId xmlns:a16="http://schemas.microsoft.com/office/drawing/2014/main" id="{DC1B0019-632D-3046-A80B-11B02B11C9F4}"/>
                </a:ext>
              </a:extLst>
            </p:cNvPr>
            <p:cNvSpPr/>
            <p:nvPr/>
          </p:nvSpPr>
          <p:spPr>
            <a:xfrm>
              <a:off x="5196174" y="2411788"/>
              <a:ext cx="4329029" cy="3089564"/>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毎日のＫＹのほかに、定期的にイラストシートをもとに集団で危険を探り、対策を検討することも重要です。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イラストシートを使ったＫＹは、多角的な視点を得ることができる点が毎日の一人で行うＫＹと比較して優れています。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毎日のＫＹは安全当番などが発言した場合は限定的に共有できますが、そのほかのリスクを共有できない可能性があります。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管理者、労働者などの関係者が一体となって取り組むことでより多くの危険を発見し、対策を毎日のＫＹに活かすことで、よりよいサイクルを構築できます。</a:t>
              </a:r>
              <a:endParaRPr lang="en-US" altLang="ja-JP" sz="1200" dirty="0" smtClean="0">
                <a:solidFill>
                  <a:prstClr val="black"/>
                </a:solidFill>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835E8AB9-DFE3-9B44-A739-FAC3710159BF}"/>
                </a:ext>
              </a:extLst>
            </p:cNvPr>
            <p:cNvSpPr/>
            <p:nvPr/>
          </p:nvSpPr>
          <p:spPr>
            <a:xfrm>
              <a:off x="5188442" y="1957421"/>
              <a:ext cx="2101857"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イラストシートの活用</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2" name="直線コネクタ 31">
              <a:extLst>
                <a:ext uri="{FF2B5EF4-FFF2-40B4-BE49-F238E27FC236}">
                  <a16:creationId xmlns:a16="http://schemas.microsoft.com/office/drawing/2014/main" id="{38C0DAE7-2292-894B-BA01-4F10DC6FA051}"/>
                </a:ext>
              </a:extLst>
            </p:cNvPr>
            <p:cNvCxnSpPr>
              <a:cxnSpLocks/>
            </p:cNvCxnSpPr>
            <p:nvPr/>
          </p:nvCxnSpPr>
          <p:spPr>
            <a:xfrm>
              <a:off x="5165098"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359346" y="1931117"/>
            <a:ext cx="4444972" cy="4593962"/>
            <a:chOff x="356792" y="1957421"/>
            <a:chExt cx="4444972" cy="4593962"/>
          </a:xfrm>
        </p:grpSpPr>
        <p:sp>
          <p:nvSpPr>
            <p:cNvPr id="24" name="正方形/長方形 23">
              <a:extLst>
                <a:ext uri="{FF2B5EF4-FFF2-40B4-BE49-F238E27FC236}">
                  <a16:creationId xmlns:a16="http://schemas.microsoft.com/office/drawing/2014/main" id="{BBF3C642-8A86-5746-8D2F-F1857509C015}"/>
                </a:ext>
              </a:extLst>
            </p:cNvPr>
            <p:cNvSpPr/>
            <p:nvPr/>
          </p:nvSpPr>
          <p:spPr>
            <a:xfrm>
              <a:off x="409685" y="2411788"/>
              <a:ext cx="4329029" cy="4139595"/>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ＫＹは作業をする前に危険を想定しますが、危険をなくすことが先ではないかとお考えの方がおられると思います。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次の項目でお話しするリスクアセスメントで危険性や有害性を「０」に</a:t>
              </a:r>
              <a:r>
                <a:rPr lang="ja-JP" altLang="en-US" sz="1200" dirty="0">
                  <a:solidFill>
                    <a:prstClr val="black"/>
                  </a:solidFill>
                  <a:latin typeface="Meiryo" panose="020B0604030504040204" pitchFamily="34" charset="-128"/>
                  <a:ea typeface="Meiryo" panose="020B0604030504040204" pitchFamily="34" charset="-128"/>
                </a:rPr>
                <a:t>近</a:t>
              </a:r>
              <a:r>
                <a:rPr lang="ja-JP" altLang="en-US" sz="1200" dirty="0" smtClean="0">
                  <a:solidFill>
                    <a:prstClr val="black"/>
                  </a:solidFill>
                  <a:latin typeface="Meiryo" panose="020B0604030504040204" pitchFamily="34" charset="-128"/>
                  <a:ea typeface="Meiryo" panose="020B0604030504040204" pitchFamily="34" charset="-128"/>
                </a:rPr>
                <a:t>づけるようにしますが、危険を「０」にすることはできません。</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srgbClr val="FF0000"/>
                  </a:solidFill>
                  <a:latin typeface="Meiryo" panose="020B0604030504040204" pitchFamily="34" charset="-128"/>
                  <a:ea typeface="Meiryo" panose="020B0604030504040204" pitchFamily="34" charset="-128"/>
                </a:rPr>
                <a:t>毎日の作業には必ず危険が潜んでいます。</a:t>
              </a:r>
              <a:endParaRPr lang="en-US" altLang="ja-JP" sz="1200" dirty="0" smtClean="0">
                <a:solidFill>
                  <a:srgbClr val="FF0000"/>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日々の作業内容の危険を事前に想定し、労働者自身が行動を決定することで労働災害、ヒヤリハットにならないようにすることがＫＹの目的です。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部門ごとに朝礼やミーティングがある場合は、その機会を活用して、どのような危険があるかを全員で共有し、安全当番、安全担当が行動目標を唱和するなどして関係労働者の意識を高めることは有効といえます。</a:t>
              </a:r>
              <a:endParaRPr lang="ja-JP" altLang="en-US" sz="1200" dirty="0">
                <a:solidFill>
                  <a:prstClr val="black"/>
                </a:solidFill>
                <a:latin typeface="Meiryo" panose="020B0604030504040204" pitchFamily="34" charset="-128"/>
                <a:ea typeface="Meiryo" panose="020B0604030504040204" pitchFamily="34" charset="-128"/>
              </a:endParaRPr>
            </a:p>
          </p:txBody>
        </p:sp>
        <p:sp>
          <p:nvSpPr>
            <p:cNvPr id="34" name="正方形/長方形 33">
              <a:extLst>
                <a:ext uri="{FF2B5EF4-FFF2-40B4-BE49-F238E27FC236}">
                  <a16:creationId xmlns:a16="http://schemas.microsoft.com/office/drawing/2014/main" id="{53F01B6B-3255-F149-B12D-7649D201C5A6}"/>
                </a:ext>
              </a:extLst>
            </p:cNvPr>
            <p:cNvSpPr/>
            <p:nvPr/>
          </p:nvSpPr>
          <p:spPr>
            <a:xfrm>
              <a:off x="380136" y="1957421"/>
              <a:ext cx="2732415"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rPr>
                <a:t>危険</a:t>
              </a: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は「０」にはできません</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5" name="直線コネクタ 34">
              <a:extLst>
                <a:ext uri="{FF2B5EF4-FFF2-40B4-BE49-F238E27FC236}">
                  <a16:creationId xmlns:a16="http://schemas.microsoft.com/office/drawing/2014/main" id="{589C212B-4811-244F-8C11-0637C71D9CC2}"/>
                </a:ext>
              </a:extLst>
            </p:cNvPr>
            <p:cNvCxnSpPr>
              <a:cxnSpLocks/>
            </p:cNvCxnSpPr>
            <p:nvPr/>
          </p:nvCxnSpPr>
          <p:spPr>
            <a:xfrm>
              <a:off x="356792"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8268" y="3487993"/>
            <a:ext cx="1143000" cy="1215957"/>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257800"/>
            <a:ext cx="1524000" cy="1524000"/>
          </a:xfrm>
          <a:prstGeom prst="rect">
            <a:avLst/>
          </a:prstGeom>
        </p:spPr>
      </p:pic>
      <p:sp>
        <p:nvSpPr>
          <p:cNvPr id="6" name="スライド番号プレースホルダー 5"/>
          <p:cNvSpPr>
            <a:spLocks noGrp="1"/>
          </p:cNvSpPr>
          <p:nvPr>
            <p:ph type="sldNum" sz="quarter" idx="4"/>
          </p:nvPr>
        </p:nvSpPr>
        <p:spPr/>
        <p:txBody>
          <a:bodyPr/>
          <a:lstStyle/>
          <a:p>
            <a:fld id="{48F63A3B-78C7-47BE-AE5E-E10140E04643}" type="slidenum">
              <a:rPr lang="en-US" smtClean="0"/>
              <a:pPr/>
              <a:t>17</a:t>
            </a:fld>
            <a:endParaRPr lang="en-US" dirty="0"/>
          </a:p>
        </p:txBody>
      </p:sp>
    </p:spTree>
    <p:extLst>
      <p:ext uri="{BB962C8B-B14F-4D97-AF65-F5344CB8AC3E}">
        <p14:creationId xmlns:p14="http://schemas.microsoft.com/office/powerpoint/2010/main" val="212897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lstStyle/>
          <a:p>
            <a:r>
              <a:rPr lang="ja-JP" altLang="en-US" dirty="0" smtClean="0"/>
              <a:t>安全推進者の配置と適切な職務権限付与</a:t>
            </a:r>
            <a:endParaRPr lang="ja-JP" altLang="en-US" dirty="0"/>
          </a:p>
        </p:txBody>
      </p:sp>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827998"/>
            <a:ext cx="9907200" cy="1041787"/>
          </a:xfrm>
          <a:solidFill>
            <a:schemeClr val="bg2"/>
          </a:solidFill>
        </p:spPr>
        <p:txBody>
          <a:bodyPr/>
          <a:lstStyle/>
          <a:p>
            <a:pPr lvl="0">
              <a:buClr>
                <a:srgbClr val="103185"/>
              </a:buClr>
            </a:pPr>
            <a:r>
              <a:rPr lang="ja-JP" altLang="en-US" dirty="0" smtClean="0">
                <a:solidFill>
                  <a:srgbClr val="000000"/>
                </a:solidFill>
              </a:rPr>
              <a:t>安全管理者選任義務がない事業場（第三次産業等）での労働災害の増加を受け、安全担当者が必要な状況にあります。</a:t>
            </a:r>
            <a:endParaRPr lang="en-US" altLang="ja-JP" sz="1100" dirty="0" smtClean="0">
              <a:solidFill>
                <a:srgbClr val="C00000"/>
              </a:solidFill>
              <a:latin typeface="Meiryo" panose="020B0604030504040204" pitchFamily="34" charset="-128"/>
              <a:ea typeface="Meiryo" panose="020B0604030504040204" pitchFamily="34" charset="-128"/>
            </a:endParaRPr>
          </a:p>
          <a:p>
            <a:pPr lvl="0">
              <a:buClr>
                <a:srgbClr val="103185"/>
              </a:buClr>
            </a:pPr>
            <a:r>
              <a:rPr lang="ja-JP" altLang="en-US" dirty="0" smtClean="0">
                <a:solidFill>
                  <a:srgbClr val="000000"/>
                </a:solidFill>
              </a:rPr>
              <a:t>常時</a:t>
            </a:r>
            <a:r>
              <a:rPr lang="en-US" altLang="ja-JP" dirty="0" smtClean="0">
                <a:solidFill>
                  <a:srgbClr val="000000"/>
                </a:solidFill>
              </a:rPr>
              <a:t>10</a:t>
            </a:r>
            <a:r>
              <a:rPr lang="ja-JP" altLang="en-US" dirty="0" smtClean="0">
                <a:solidFill>
                  <a:srgbClr val="000000"/>
                </a:solidFill>
              </a:rPr>
              <a:t>人以上の労働者を使用する事業場では「安全推進者」の配置をお願いします。</a:t>
            </a:r>
            <a:endParaRPr lang="ja-JP" altLang="en-US" dirty="0">
              <a:solidFill>
                <a:srgbClr val="000000"/>
              </a:solidFill>
            </a:endParaRPr>
          </a:p>
        </p:txBody>
      </p:sp>
      <p:grpSp>
        <p:nvGrpSpPr>
          <p:cNvPr id="4" name="グループ化 3"/>
          <p:cNvGrpSpPr/>
          <p:nvPr/>
        </p:nvGrpSpPr>
        <p:grpSpPr>
          <a:xfrm>
            <a:off x="5320347" y="1931117"/>
            <a:ext cx="4444972" cy="4652439"/>
            <a:chOff x="5165098" y="1957421"/>
            <a:chExt cx="4444972" cy="4652439"/>
          </a:xfrm>
        </p:grpSpPr>
        <p:sp>
          <p:nvSpPr>
            <p:cNvPr id="23" name="正方形/長方形 22">
              <a:extLst>
                <a:ext uri="{FF2B5EF4-FFF2-40B4-BE49-F238E27FC236}">
                  <a16:creationId xmlns:a16="http://schemas.microsoft.com/office/drawing/2014/main" id="{DC1B0019-632D-3046-A80B-11B02B11C9F4}"/>
                </a:ext>
              </a:extLst>
            </p:cNvPr>
            <p:cNvSpPr/>
            <p:nvPr/>
          </p:nvSpPr>
          <p:spPr>
            <a:xfrm>
              <a:off x="5196174" y="2411788"/>
              <a:ext cx="4329029" cy="4198072"/>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１．職場</a:t>
              </a:r>
              <a:r>
                <a:rPr lang="ja-JP" altLang="en-US" sz="1200" dirty="0">
                  <a:solidFill>
                    <a:prstClr val="black"/>
                  </a:solidFill>
                  <a:latin typeface="Meiryo" panose="020B0604030504040204" pitchFamily="34" charset="-128"/>
                  <a:ea typeface="Meiryo" panose="020B0604030504040204" pitchFamily="34" charset="-128"/>
                </a:rPr>
                <a:t>環境及び作業方法の改善に関する</a:t>
              </a:r>
              <a:r>
                <a:rPr lang="ja-JP" altLang="en-US" sz="1200" dirty="0" smtClean="0">
                  <a:solidFill>
                    <a:prstClr val="black"/>
                  </a:solidFill>
                  <a:latin typeface="Meiryo" panose="020B0604030504040204" pitchFamily="34" charset="-128"/>
                  <a:ea typeface="Meiryo" panose="020B0604030504040204" pitchFamily="34" charset="-128"/>
                </a:rPr>
                <a:t>こと</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例</a:t>
              </a:r>
              <a:r>
                <a:rPr lang="ja-JP" altLang="en-US" sz="1200" dirty="0">
                  <a:solidFill>
                    <a:prstClr val="black"/>
                  </a:solidFill>
                  <a:latin typeface="Meiryo" panose="020B0604030504040204" pitchFamily="34" charset="-128"/>
                  <a:ea typeface="Meiryo" panose="020B0604030504040204" pitchFamily="34" charset="-128"/>
                </a:rPr>
                <a:t>：職場内の整理整頓（４Ｓ活動）の</a:t>
              </a:r>
              <a:r>
                <a:rPr lang="ja-JP" altLang="en-US" sz="1200" dirty="0" smtClean="0">
                  <a:solidFill>
                    <a:prstClr val="black"/>
                  </a:solidFill>
                  <a:latin typeface="Meiryo" panose="020B0604030504040204" pitchFamily="34" charset="-128"/>
                  <a:ea typeface="Meiryo" panose="020B0604030504040204" pitchFamily="34" charset="-128"/>
                </a:rPr>
                <a:t>推進</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床</a:t>
              </a:r>
              <a:r>
                <a:rPr lang="ja-JP" altLang="en-US" sz="1200" dirty="0">
                  <a:solidFill>
                    <a:prstClr val="black"/>
                  </a:solidFill>
                  <a:latin typeface="Meiryo" panose="020B0604030504040204" pitchFamily="34" charset="-128"/>
                  <a:ea typeface="Meiryo" panose="020B0604030504040204" pitchFamily="34" charset="-128"/>
                </a:rPr>
                <a:t>の凸凹面の解消等職場内の危険箇所の</a:t>
              </a:r>
              <a:r>
                <a:rPr lang="ja-JP" altLang="en-US" sz="1200" dirty="0" smtClean="0">
                  <a:solidFill>
                    <a:prstClr val="black"/>
                  </a:solidFill>
                  <a:latin typeface="Meiryo" panose="020B0604030504040204" pitchFamily="34" charset="-128"/>
                  <a:ea typeface="Meiryo" panose="020B0604030504040204" pitchFamily="34" charset="-128"/>
                </a:rPr>
                <a:t>改善</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台車</a:t>
              </a:r>
              <a:r>
                <a:rPr lang="ja-JP" altLang="en-US" sz="1200" dirty="0">
                  <a:solidFill>
                    <a:prstClr val="black"/>
                  </a:solidFill>
                  <a:latin typeface="Meiryo" panose="020B0604030504040204" pitchFamily="34" charset="-128"/>
                  <a:ea typeface="Meiryo" panose="020B0604030504040204" pitchFamily="34" charset="-128"/>
                </a:rPr>
                <a:t>等道具の安全な使用に関する</a:t>
              </a:r>
              <a:r>
                <a:rPr lang="ja-JP" altLang="en-US" sz="1200" dirty="0" smtClean="0">
                  <a:solidFill>
                    <a:prstClr val="black"/>
                  </a:solidFill>
                  <a:latin typeface="Meiryo" panose="020B0604030504040204" pitchFamily="34" charset="-128"/>
                  <a:ea typeface="Meiryo" panose="020B0604030504040204" pitchFamily="34" charset="-128"/>
                </a:rPr>
                <a:t>マニュアル整備</a:t>
              </a: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等</a:t>
              </a:r>
              <a:endParaRPr lang="ja-JP" altLang="en-US" sz="1200" dirty="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２</a:t>
              </a:r>
              <a:r>
                <a:rPr lang="ja-JP" altLang="en-US" sz="1200" dirty="0">
                  <a:solidFill>
                    <a:prstClr val="black"/>
                  </a:solidFill>
                  <a:latin typeface="Meiryo" panose="020B0604030504040204" pitchFamily="34" charset="-128"/>
                  <a:ea typeface="Meiryo" panose="020B0604030504040204" pitchFamily="34" charset="-128"/>
                </a:rPr>
                <a:t>．</a:t>
              </a:r>
              <a:r>
                <a:rPr lang="ja-JP" altLang="en-US" sz="1200" dirty="0" smtClean="0">
                  <a:solidFill>
                    <a:prstClr val="black"/>
                  </a:solidFill>
                  <a:latin typeface="Meiryo" panose="020B0604030504040204" pitchFamily="34" charset="-128"/>
                  <a:ea typeface="Meiryo" panose="020B0604030504040204" pitchFamily="34" charset="-128"/>
                </a:rPr>
                <a:t>労働者</a:t>
              </a:r>
              <a:r>
                <a:rPr lang="ja-JP" altLang="en-US" sz="1200" dirty="0">
                  <a:solidFill>
                    <a:prstClr val="black"/>
                  </a:solidFill>
                  <a:latin typeface="Meiryo" panose="020B0604030504040204" pitchFamily="34" charset="-128"/>
                  <a:ea typeface="Meiryo" panose="020B0604030504040204" pitchFamily="34" charset="-128"/>
                </a:rPr>
                <a:t>の安全意識の啓発及び安全教育に関すること</a:t>
              </a: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例：労働</a:t>
              </a:r>
              <a:r>
                <a:rPr lang="ja-JP" altLang="en-US" sz="1200" dirty="0">
                  <a:solidFill>
                    <a:prstClr val="black"/>
                  </a:solidFill>
                  <a:latin typeface="Meiryo" panose="020B0604030504040204" pitchFamily="34" charset="-128"/>
                  <a:ea typeface="Meiryo" panose="020B0604030504040204" pitchFamily="34" charset="-128"/>
                </a:rPr>
                <a:t>災害防止に係る意義の周知</a:t>
              </a:r>
              <a:r>
                <a:rPr lang="ja-JP" altLang="en-US" sz="1200" dirty="0" smtClean="0">
                  <a:solidFill>
                    <a:prstClr val="black"/>
                  </a:solidFill>
                  <a:latin typeface="Meiryo" panose="020B0604030504040204" pitchFamily="34" charset="-128"/>
                  <a:ea typeface="Meiryo" panose="020B0604030504040204" pitchFamily="34" charset="-128"/>
                </a:rPr>
                <a:t>・啓発</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作業</a:t>
              </a:r>
              <a:r>
                <a:rPr lang="ja-JP" altLang="en-US" sz="1200" dirty="0">
                  <a:solidFill>
                    <a:prstClr val="black"/>
                  </a:solidFill>
                  <a:latin typeface="Meiryo" panose="020B0604030504040204" pitchFamily="34" charset="-128"/>
                  <a:ea typeface="Meiryo" panose="020B0604030504040204" pitchFamily="34" charset="-128"/>
                </a:rPr>
                <a:t>に係る安全な作業手順についての</a:t>
              </a:r>
              <a:r>
                <a:rPr lang="ja-JP" altLang="en-US" sz="1200" dirty="0" smtClean="0">
                  <a:solidFill>
                    <a:prstClr val="black"/>
                  </a:solidFill>
                  <a:latin typeface="Meiryo" panose="020B0604030504040204" pitchFamily="34" charset="-128"/>
                  <a:ea typeface="Meiryo" panose="020B0604030504040204" pitchFamily="34" charset="-128"/>
                </a:rPr>
                <a:t>教育</a:t>
              </a:r>
              <a:r>
                <a:rPr lang="ja-JP" altLang="en-US" sz="1200" dirty="0">
                  <a:solidFill>
                    <a:prstClr val="black"/>
                  </a:solidFill>
                  <a:latin typeface="Meiryo" panose="020B0604030504040204" pitchFamily="34" charset="-128"/>
                  <a:ea typeface="Meiryo" panose="020B0604030504040204" pitchFamily="34" charset="-128"/>
                </a:rPr>
                <a:t>・</a:t>
              </a:r>
              <a:r>
                <a:rPr lang="ja-JP" altLang="en-US" sz="1200" dirty="0" smtClean="0">
                  <a:solidFill>
                    <a:prstClr val="black"/>
                  </a:solidFill>
                  <a:latin typeface="Meiryo" panose="020B0604030504040204" pitchFamily="34" charset="-128"/>
                  <a:ea typeface="Meiryo" panose="020B0604030504040204" pitchFamily="34" charset="-128"/>
                </a:rPr>
                <a:t>研修　等</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ja-JP" altLang="en-US" sz="1200" dirty="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３．関係</a:t>
              </a:r>
              <a:r>
                <a:rPr lang="ja-JP" altLang="en-US" sz="1200" dirty="0">
                  <a:solidFill>
                    <a:prstClr val="black"/>
                  </a:solidFill>
                  <a:latin typeface="Meiryo" panose="020B0604030504040204" pitchFamily="34" charset="-128"/>
                  <a:ea typeface="Meiryo" panose="020B0604030504040204" pitchFamily="34" charset="-128"/>
                </a:rPr>
                <a:t>行政機関に対する安全に係る各種報告、届出等に</a:t>
              </a:r>
              <a:r>
                <a:rPr lang="ja-JP" altLang="en-US" sz="1200" dirty="0" smtClean="0">
                  <a:solidFill>
                    <a:prstClr val="black"/>
                  </a:solidFill>
                  <a:latin typeface="Meiryo" panose="020B0604030504040204" pitchFamily="34" charset="-128"/>
                  <a:ea typeface="Meiryo" panose="020B0604030504040204" pitchFamily="34" charset="-128"/>
                </a:rPr>
                <a:t>関す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る</a:t>
              </a:r>
              <a:r>
                <a:rPr lang="ja-JP" altLang="en-US" sz="1200" dirty="0">
                  <a:solidFill>
                    <a:prstClr val="black"/>
                  </a:solidFill>
                  <a:latin typeface="Meiryo" panose="020B0604030504040204" pitchFamily="34" charset="-128"/>
                  <a:ea typeface="Meiryo" panose="020B0604030504040204" pitchFamily="34" charset="-128"/>
                </a:rPr>
                <a:t>こと</a:t>
              </a: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例</a:t>
              </a:r>
              <a:r>
                <a:rPr lang="ja-JP" altLang="en-US" sz="1200" dirty="0">
                  <a:solidFill>
                    <a:prstClr val="black"/>
                  </a:solidFill>
                  <a:latin typeface="Meiryo" panose="020B0604030504040204" pitchFamily="34" charset="-128"/>
                  <a:ea typeface="Meiryo" panose="020B0604030504040204" pitchFamily="34" charset="-128"/>
                </a:rPr>
                <a:t>：労働災害を発生させた場合における労働者死傷病</a:t>
              </a:r>
              <a:r>
                <a:rPr lang="ja-JP" altLang="en-US" sz="1200" dirty="0" smtClean="0">
                  <a:solidFill>
                    <a:prstClr val="black"/>
                  </a:solidFill>
                  <a:latin typeface="Meiryo" panose="020B0604030504040204" pitchFamily="34" charset="-128"/>
                  <a:ea typeface="Meiryo" panose="020B0604030504040204" pitchFamily="34" charset="-128"/>
                </a:rPr>
                <a:t>報告</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の作成</a:t>
              </a:r>
              <a:r>
                <a:rPr lang="ja-JP" altLang="en-US" sz="1200" dirty="0">
                  <a:solidFill>
                    <a:prstClr val="black"/>
                  </a:solidFill>
                  <a:latin typeface="Meiryo" panose="020B0604030504040204" pitchFamily="34" charset="-128"/>
                  <a:ea typeface="Meiryo" panose="020B0604030504040204" pitchFamily="34" charset="-128"/>
                </a:rPr>
                <a:t>及び労働基準監督署長への</a:t>
              </a:r>
              <a:r>
                <a:rPr lang="ja-JP" altLang="en-US" sz="1200" dirty="0" smtClean="0">
                  <a:solidFill>
                    <a:prstClr val="black"/>
                  </a:solidFill>
                  <a:latin typeface="Meiryo" panose="020B0604030504040204" pitchFamily="34" charset="-128"/>
                  <a:ea typeface="Meiryo" panose="020B0604030504040204" pitchFamily="34" charset="-128"/>
                </a:rPr>
                <a:t>提出　等</a:t>
              </a:r>
              <a:endParaRPr lang="en-US" altLang="ja-JP" sz="1200" dirty="0" smtClean="0">
                <a:solidFill>
                  <a:prstClr val="black"/>
                </a:solidFill>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835E8AB9-DFE3-9B44-A739-FAC3710159BF}"/>
                </a:ext>
              </a:extLst>
            </p:cNvPr>
            <p:cNvSpPr/>
            <p:nvPr/>
          </p:nvSpPr>
          <p:spPr>
            <a:xfrm>
              <a:off x="5188442" y="1957421"/>
              <a:ext cx="1681486"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安全推進者の職務</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2" name="直線コネクタ 31">
              <a:extLst>
                <a:ext uri="{FF2B5EF4-FFF2-40B4-BE49-F238E27FC236}">
                  <a16:creationId xmlns:a16="http://schemas.microsoft.com/office/drawing/2014/main" id="{38C0DAE7-2292-894B-BA01-4F10DC6FA051}"/>
                </a:ext>
              </a:extLst>
            </p:cNvPr>
            <p:cNvCxnSpPr>
              <a:cxnSpLocks/>
            </p:cNvCxnSpPr>
            <p:nvPr/>
          </p:nvCxnSpPr>
          <p:spPr>
            <a:xfrm>
              <a:off x="5165098"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359346" y="1931117"/>
            <a:ext cx="4444972" cy="4053301"/>
            <a:chOff x="356792" y="1957421"/>
            <a:chExt cx="4444972" cy="4053301"/>
          </a:xfrm>
        </p:grpSpPr>
        <p:sp>
          <p:nvSpPr>
            <p:cNvPr id="24" name="正方形/長方形 23">
              <a:extLst>
                <a:ext uri="{FF2B5EF4-FFF2-40B4-BE49-F238E27FC236}">
                  <a16:creationId xmlns:a16="http://schemas.microsoft.com/office/drawing/2014/main" id="{BBF3C642-8A86-5746-8D2F-F1857509C015}"/>
                </a:ext>
              </a:extLst>
            </p:cNvPr>
            <p:cNvSpPr/>
            <p:nvPr/>
          </p:nvSpPr>
          <p:spPr>
            <a:xfrm>
              <a:off x="409685" y="2411788"/>
              <a:ext cx="4329029" cy="3598934"/>
            </a:xfrm>
            <a:prstGeom prst="rect">
              <a:avLst/>
            </a:prstGeom>
          </p:spPr>
          <p:txBody>
            <a:bodyPr wrap="square" lIns="0" tIns="0" rIns="0" bIns="0">
              <a:spAutoFit/>
            </a:bodyPr>
            <a:lstStyle/>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店舗・施設ごとの安全の担当者を言います。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安全推進者は、職場内の整理整頓（４Ｓ活動）、交通事故防止等の安全活動に従事した経験がある方から配置してください。</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常時</a:t>
              </a:r>
              <a:r>
                <a:rPr lang="en-US" altLang="ja-JP" sz="1200" dirty="0" smtClean="0">
                  <a:solidFill>
                    <a:prstClr val="black"/>
                  </a:solidFill>
                  <a:latin typeface="Meiryo" panose="020B0604030504040204" pitchFamily="34" charset="-128"/>
                  <a:ea typeface="Meiryo" panose="020B0604030504040204" pitchFamily="34" charset="-128"/>
                </a:rPr>
                <a:t>50</a:t>
              </a:r>
              <a:r>
                <a:rPr lang="ja-JP" altLang="en-US" sz="1200" dirty="0" smtClean="0">
                  <a:solidFill>
                    <a:prstClr val="black"/>
                  </a:solidFill>
                  <a:latin typeface="Meiryo" panose="020B0604030504040204" pitchFamily="34" charset="-128"/>
                  <a:ea typeface="Meiryo" panose="020B0604030504040204" pitchFamily="34" charset="-128"/>
                </a:rPr>
                <a:t>人以上の労働者を使用する事業場、繰り返し労働災害が発生している事業場では安全衛生推進者の資格を有する者</a:t>
              </a:r>
              <a:r>
                <a:rPr lang="ja-JP" altLang="en-US" sz="1200" dirty="0" smtClean="0">
                  <a:solidFill>
                    <a:srgbClr val="FF0000"/>
                  </a:solidFill>
                  <a:latin typeface="Meiryo" panose="020B0604030504040204" pitchFamily="34" charset="-128"/>
                  <a:ea typeface="Meiryo" panose="020B0604030504040204" pitchFamily="34" charset="-128"/>
                </a:rPr>
                <a:t>（</a:t>
              </a:r>
              <a:r>
                <a:rPr lang="en-US" altLang="ja-JP" sz="1200" dirty="0" smtClean="0">
                  <a:solidFill>
                    <a:srgbClr val="FF0000"/>
                  </a:solidFill>
                  <a:latin typeface="Meiryo" panose="020B0604030504040204" pitchFamily="34" charset="-128"/>
                  <a:ea typeface="Meiryo" panose="020B0604030504040204" pitchFamily="34" charset="-128"/>
                </a:rPr>
                <a:t>※</a:t>
              </a:r>
              <a:r>
                <a:rPr lang="ja-JP" altLang="en-US" sz="1200" dirty="0" smtClean="0">
                  <a:solidFill>
                    <a:srgbClr val="FF0000"/>
                  </a:solidFill>
                  <a:latin typeface="Meiryo" panose="020B0604030504040204" pitchFamily="34" charset="-128"/>
                  <a:ea typeface="Meiryo" panose="020B0604030504040204" pitchFamily="34" charset="-128"/>
                </a:rPr>
                <a:t>）</a:t>
              </a:r>
              <a:r>
                <a:rPr lang="ja-JP" altLang="en-US" sz="1200" dirty="0" smtClean="0">
                  <a:solidFill>
                    <a:prstClr val="black"/>
                  </a:solidFill>
                  <a:latin typeface="Meiryo" panose="020B0604030504040204" pitchFamily="34" charset="-128"/>
                  <a:ea typeface="Meiryo" panose="020B0604030504040204" pitchFamily="34" charset="-128"/>
                </a:rPr>
                <a:t>から配置するようにしてください。</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srgbClr val="FF0000"/>
                  </a:solidFill>
                  <a:latin typeface="Meiryo" panose="020B0604030504040204" pitchFamily="34" charset="-128"/>
                  <a:ea typeface="Meiryo" panose="020B0604030504040204" pitchFamily="34" charset="-128"/>
                </a:rPr>
                <a:t>（</a:t>
              </a:r>
              <a:r>
                <a:rPr lang="en-US" altLang="ja-JP" sz="1200" dirty="0" smtClean="0">
                  <a:solidFill>
                    <a:srgbClr val="FF0000"/>
                  </a:solidFill>
                  <a:latin typeface="Meiryo" panose="020B0604030504040204" pitchFamily="34" charset="-128"/>
                  <a:ea typeface="Meiryo" panose="020B0604030504040204" pitchFamily="34" charset="-128"/>
                </a:rPr>
                <a:t>※</a:t>
              </a:r>
              <a:r>
                <a:rPr lang="ja-JP" altLang="en-US" sz="1200" dirty="0" smtClean="0">
                  <a:solidFill>
                    <a:srgbClr val="FF0000"/>
                  </a:solidFill>
                  <a:latin typeface="Meiryo" panose="020B0604030504040204" pitchFamily="34" charset="-128"/>
                  <a:ea typeface="Meiryo" panose="020B0604030504040204" pitchFamily="34" charset="-128"/>
                </a:rPr>
                <a:t>）</a:t>
              </a:r>
              <a:r>
                <a:rPr lang="ja-JP" altLang="en-US" sz="1200" dirty="0" smtClean="0">
                  <a:solidFill>
                    <a:prstClr val="black"/>
                  </a:solidFill>
                  <a:latin typeface="Meiryo" panose="020B0604030504040204" pitchFamily="34" charset="-128"/>
                  <a:ea typeface="Meiryo" panose="020B0604030504040204" pitchFamily="34" charset="-128"/>
                </a:rPr>
                <a:t>安全衛生推進者要請講習修了者</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大卒後１年以上安全衛生の実務を経験した者</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５年以上安全衛生の実務を経験した者　等</a:t>
              </a:r>
              <a:endParaRPr lang="en-US" altLang="ja-JP" sz="1200" dirty="0" smtClean="0">
                <a:solidFill>
                  <a:prstClr val="black"/>
                </a:solidFill>
                <a:latin typeface="Meiryo" panose="020B0604030504040204" pitchFamily="34" charset="-128"/>
                <a:ea typeface="Meiryo" panose="020B0604030504040204" pitchFamily="34" charset="-128"/>
              </a:endParaRPr>
            </a:p>
          </p:txBody>
        </p:sp>
        <p:sp>
          <p:nvSpPr>
            <p:cNvPr id="34" name="正方形/長方形 33">
              <a:extLst>
                <a:ext uri="{FF2B5EF4-FFF2-40B4-BE49-F238E27FC236}">
                  <a16:creationId xmlns:a16="http://schemas.microsoft.com/office/drawing/2014/main" id="{53F01B6B-3255-F149-B12D-7649D201C5A6}"/>
                </a:ext>
              </a:extLst>
            </p:cNvPr>
            <p:cNvSpPr/>
            <p:nvPr/>
          </p:nvSpPr>
          <p:spPr>
            <a:xfrm>
              <a:off x="380136" y="1957421"/>
              <a:ext cx="1681486"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安全推進者とは？</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5" name="直線コネクタ 34">
              <a:extLst>
                <a:ext uri="{FF2B5EF4-FFF2-40B4-BE49-F238E27FC236}">
                  <a16:creationId xmlns:a16="http://schemas.microsoft.com/office/drawing/2014/main" id="{589C212B-4811-244F-8C11-0637C71D9CC2}"/>
                </a:ext>
              </a:extLst>
            </p:cNvPr>
            <p:cNvCxnSpPr>
              <a:cxnSpLocks/>
            </p:cNvCxnSpPr>
            <p:nvPr/>
          </p:nvCxnSpPr>
          <p:spPr>
            <a:xfrm>
              <a:off x="356792"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4544803"/>
            <a:ext cx="1013326" cy="2063334"/>
          </a:xfrm>
          <a:prstGeom prst="rect">
            <a:avLst/>
          </a:prstGeom>
        </p:spPr>
      </p:pic>
      <p:sp>
        <p:nvSpPr>
          <p:cNvPr id="6" name="スライド番号プレースホルダー 5"/>
          <p:cNvSpPr>
            <a:spLocks noGrp="1"/>
          </p:cNvSpPr>
          <p:nvPr>
            <p:ph type="sldNum" sz="quarter" idx="4"/>
          </p:nvPr>
        </p:nvSpPr>
        <p:spPr/>
        <p:txBody>
          <a:bodyPr/>
          <a:lstStyle/>
          <a:p>
            <a:fld id="{48F63A3B-78C7-47BE-AE5E-E10140E04643}" type="slidenum">
              <a:rPr lang="en-US" smtClean="0"/>
              <a:pPr/>
              <a:t>18</a:t>
            </a:fld>
            <a:endParaRPr lang="en-US" dirty="0"/>
          </a:p>
        </p:txBody>
      </p:sp>
    </p:spTree>
    <p:extLst>
      <p:ext uri="{BB962C8B-B14F-4D97-AF65-F5344CB8AC3E}">
        <p14:creationId xmlns:p14="http://schemas.microsoft.com/office/powerpoint/2010/main" val="925483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p:txBody>
          <a:bodyPr>
            <a:normAutofit/>
          </a:bodyPr>
          <a:lstStyle/>
          <a:p>
            <a:r>
              <a:rPr lang="ja-JP" altLang="en-US" dirty="0" smtClean="0"/>
              <a:t>リスクアセスメント導入のすすめ</a:t>
            </a:r>
            <a:r>
              <a:rPr lang="ja-JP" altLang="en-US" dirty="0"/>
              <a:t/>
            </a:r>
            <a:br>
              <a:rPr lang="ja-JP" altLang="en-US" dirty="0"/>
            </a:br>
            <a:endParaRPr lang="ja-JP" altLang="en-US" dirty="0"/>
          </a:p>
        </p:txBody>
      </p:sp>
      <p:sp>
        <p:nvSpPr>
          <p:cNvPr id="3" name="正方形/長方形 2">
            <a:extLst>
              <a:ext uri="{FF2B5EF4-FFF2-40B4-BE49-F238E27FC236}">
                <a16:creationId xmlns:a16="http://schemas.microsoft.com/office/drawing/2014/main" id="{2EC061C1-22E6-6B4A-91BD-F6ABCB6661EA}"/>
              </a:ext>
            </a:extLst>
          </p:cNvPr>
          <p:cNvSpPr/>
          <p:nvPr/>
        </p:nvSpPr>
        <p:spPr>
          <a:xfrm>
            <a:off x="659247" y="3910548"/>
            <a:ext cx="1931554" cy="3785652"/>
          </a:xfrm>
          <a:prstGeom prst="rect">
            <a:avLst/>
          </a:prstGeom>
        </p:spPr>
        <p:txBody>
          <a:bodyPr wrap="none">
            <a:spAutoFit/>
          </a:bodyPr>
          <a:lstStyle/>
          <a:p>
            <a:r>
              <a:rPr lang="en-US" altLang="ja-JP" sz="24000" spc="272" dirty="0" smtClean="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3</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Tree>
    <p:extLst>
      <p:ext uri="{BB962C8B-B14F-4D97-AF65-F5344CB8AC3E}">
        <p14:creationId xmlns:p14="http://schemas.microsoft.com/office/powerpoint/2010/main" val="3243485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8" y="1518630"/>
            <a:ext cx="4555093" cy="4278094"/>
          </a:xfrm>
        </p:spPr>
        <p:txBody>
          <a:bodyPr/>
          <a:lstStyle/>
          <a:p>
            <a:r>
              <a:rPr kumimoji="1" lang="ja-JP" altLang="en-US" dirty="0" smtClean="0"/>
              <a:t>転倒予防</a:t>
            </a:r>
            <a:endParaRPr kumimoji="1" lang="en-US" altLang="ja-JP" dirty="0" smtClean="0"/>
          </a:p>
          <a:p>
            <a:pPr marL="0" indent="0">
              <a:buNone/>
            </a:pPr>
            <a:r>
              <a:rPr lang="ja-JP" altLang="en-US" dirty="0" smtClean="0"/>
              <a:t>　転倒</a:t>
            </a:r>
            <a:r>
              <a:rPr lang="ja-JP" altLang="en-US" dirty="0"/>
              <a:t>の類型</a:t>
            </a:r>
            <a:endParaRPr lang="en-US" altLang="ja-JP" dirty="0"/>
          </a:p>
          <a:p>
            <a:pPr marL="0" indent="0">
              <a:buNone/>
            </a:pPr>
            <a:r>
              <a:rPr lang="ja-JP" altLang="en-US" dirty="0"/>
              <a:t>　転倒対策</a:t>
            </a:r>
            <a:r>
              <a:rPr lang="ja-JP" altLang="en-US" dirty="0" smtClean="0"/>
              <a:t>のポイント</a:t>
            </a:r>
            <a:endParaRPr lang="en-US" altLang="ja-JP" dirty="0"/>
          </a:p>
          <a:p>
            <a:r>
              <a:rPr lang="ja-JP" altLang="en-US" dirty="0" smtClean="0"/>
              <a:t>腰痛予防</a:t>
            </a:r>
            <a:endParaRPr lang="en-US" altLang="ja-JP" dirty="0" smtClean="0"/>
          </a:p>
          <a:p>
            <a:pPr marL="0" indent="0">
              <a:buNone/>
            </a:pPr>
            <a:r>
              <a:rPr lang="ja-JP" altLang="en-US" dirty="0" smtClean="0"/>
              <a:t>　職場における腰痛予防対策指針</a:t>
            </a:r>
            <a:endParaRPr lang="en-US" altLang="ja-JP" dirty="0" smtClean="0"/>
          </a:p>
          <a:p>
            <a:r>
              <a:rPr lang="ja-JP" altLang="en-US" dirty="0" smtClean="0"/>
              <a:t>参考：労働災害の仕組み</a:t>
            </a:r>
            <a:endParaRPr lang="en-US" altLang="ja-JP" dirty="0" smtClean="0"/>
          </a:p>
          <a:p>
            <a:pPr marL="0" indent="0">
              <a:buNone/>
            </a:pPr>
            <a:r>
              <a:rPr lang="ja-JP" altLang="en-US" dirty="0"/>
              <a:t>　</a:t>
            </a:r>
            <a:endParaRPr lang="en-US" altLang="ja-JP" dirty="0" smtClean="0"/>
          </a:p>
        </p:txBody>
      </p:sp>
      <p:sp>
        <p:nvSpPr>
          <p:cNvPr id="3" name="正方形/長方形 2">
            <a:extLst>
              <a:ext uri="{FF2B5EF4-FFF2-40B4-BE49-F238E27FC236}">
                <a16:creationId xmlns:a16="http://schemas.microsoft.com/office/drawing/2014/main" id="{2EC061C1-22E6-6B4A-91BD-F6ABCB6661EA}"/>
              </a:ext>
            </a:extLst>
          </p:cNvPr>
          <p:cNvSpPr/>
          <p:nvPr/>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1</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Tree>
    <p:extLst>
      <p:ext uri="{BB962C8B-B14F-4D97-AF65-F5344CB8AC3E}">
        <p14:creationId xmlns:p14="http://schemas.microsoft.com/office/powerpoint/2010/main" val="166900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lstStyle/>
          <a:p>
            <a:r>
              <a:rPr lang="ja-JP" altLang="en-US" dirty="0" smtClean="0"/>
              <a:t>リスクアセスメントとは</a:t>
            </a:r>
            <a:endParaRPr lang="ja-JP" altLang="en-US" dirty="0"/>
          </a:p>
        </p:txBody>
      </p:sp>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827998"/>
            <a:ext cx="9907200" cy="535880"/>
          </a:xfrm>
          <a:solidFill>
            <a:schemeClr val="bg2"/>
          </a:solidFill>
        </p:spPr>
        <p:txBody>
          <a:bodyPr/>
          <a:lstStyle/>
          <a:p>
            <a:pPr>
              <a:spcBef>
                <a:spcPts val="0"/>
              </a:spcBef>
              <a:spcAft>
                <a:spcPts val="0"/>
              </a:spcAft>
            </a:pPr>
            <a:r>
              <a:rPr lang="ja-JP" altLang="en-US" dirty="0" smtClean="0"/>
              <a:t>職場の潜在的な危険性や有害性を見つけ出し、これを除去、低減して、労働災害を未然に防ぐための手法。</a:t>
            </a:r>
            <a:endParaRPr lang="en-US" altLang="ja-JP" dirty="0" smtClean="0"/>
          </a:p>
        </p:txBody>
      </p:sp>
      <p:grpSp>
        <p:nvGrpSpPr>
          <p:cNvPr id="4" name="グループ化 3"/>
          <p:cNvGrpSpPr/>
          <p:nvPr/>
        </p:nvGrpSpPr>
        <p:grpSpPr>
          <a:xfrm>
            <a:off x="5348519" y="1804850"/>
            <a:ext cx="4444972" cy="1744464"/>
            <a:chOff x="5165098" y="1957421"/>
            <a:chExt cx="4444972" cy="1744464"/>
          </a:xfrm>
        </p:grpSpPr>
        <p:sp>
          <p:nvSpPr>
            <p:cNvPr id="23" name="正方形/長方形 22">
              <a:extLst>
                <a:ext uri="{FF2B5EF4-FFF2-40B4-BE49-F238E27FC236}">
                  <a16:creationId xmlns:a16="http://schemas.microsoft.com/office/drawing/2014/main" id="{DC1B0019-632D-3046-A80B-11B02B11C9F4}"/>
                </a:ext>
              </a:extLst>
            </p:cNvPr>
            <p:cNvSpPr/>
            <p:nvPr/>
          </p:nvSpPr>
          <p:spPr>
            <a:xfrm>
              <a:off x="5196174" y="2411788"/>
              <a:ext cx="4329029" cy="1290097"/>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a:t>
              </a:r>
              <a:r>
                <a:rPr lang="ja-JP" altLang="en-US" sz="1200" dirty="0" smtClean="0">
                  <a:solidFill>
                    <a:srgbClr val="FF0000"/>
                  </a:solidFill>
                  <a:latin typeface="Meiryo" panose="020B0604030504040204" pitchFamily="34" charset="-128"/>
                  <a:ea typeface="Meiryo" panose="020B0604030504040204" pitchFamily="34" charset="-128"/>
                </a:rPr>
                <a:t>対象の化学物質（リスクアセスメント対象物）を新規に採用する場合等はリスクアセスメントを実施</a:t>
              </a:r>
              <a:r>
                <a:rPr lang="ja-JP" altLang="en-US" sz="1200" dirty="0" smtClean="0">
                  <a:solidFill>
                    <a:prstClr val="black"/>
                  </a:solidFill>
                  <a:latin typeface="Meiryo" panose="020B0604030504040204" pitchFamily="34" charset="-128"/>
                  <a:ea typeface="Meiryo" panose="020B0604030504040204" pitchFamily="34" charset="-128"/>
                </a:rPr>
                <a:t>しなければなりません。</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化学物質のリスクアセスメントは、リーフレット「労働災害を防止するためリスクアセスメントを実施しましょう」を参考に取り組んでください。</a:t>
              </a:r>
              <a:endParaRPr lang="en-US" altLang="ja-JP" sz="1200" dirty="0">
                <a:solidFill>
                  <a:prstClr val="black"/>
                </a:solidFill>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835E8AB9-DFE3-9B44-A739-FAC3710159BF}"/>
                </a:ext>
              </a:extLst>
            </p:cNvPr>
            <p:cNvSpPr/>
            <p:nvPr/>
          </p:nvSpPr>
          <p:spPr>
            <a:xfrm>
              <a:off x="5188442" y="1957421"/>
              <a:ext cx="4203715"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法定の化学物質はリスクアセスメントが義務</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2" name="直線コネクタ 31">
              <a:extLst>
                <a:ext uri="{FF2B5EF4-FFF2-40B4-BE49-F238E27FC236}">
                  <a16:creationId xmlns:a16="http://schemas.microsoft.com/office/drawing/2014/main" id="{38C0DAE7-2292-894B-BA01-4F10DC6FA051}"/>
                </a:ext>
              </a:extLst>
            </p:cNvPr>
            <p:cNvCxnSpPr>
              <a:cxnSpLocks/>
            </p:cNvCxnSpPr>
            <p:nvPr/>
          </p:nvCxnSpPr>
          <p:spPr>
            <a:xfrm>
              <a:off x="5165098"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356792" y="1800106"/>
            <a:ext cx="4444972" cy="4474955"/>
            <a:chOff x="356792" y="1957421"/>
            <a:chExt cx="4444972" cy="4474955"/>
          </a:xfrm>
        </p:grpSpPr>
        <p:sp>
          <p:nvSpPr>
            <p:cNvPr id="24" name="正方形/長方形 23">
              <a:extLst>
                <a:ext uri="{FF2B5EF4-FFF2-40B4-BE49-F238E27FC236}">
                  <a16:creationId xmlns:a16="http://schemas.microsoft.com/office/drawing/2014/main" id="{BBF3C642-8A86-5746-8D2F-F1857509C015}"/>
                </a:ext>
              </a:extLst>
            </p:cNvPr>
            <p:cNvSpPr/>
            <p:nvPr/>
          </p:nvSpPr>
          <p:spPr>
            <a:xfrm>
              <a:off x="409685" y="2411788"/>
              <a:ext cx="4329029" cy="4020588"/>
            </a:xfrm>
            <a:prstGeom prst="rect">
              <a:avLst/>
            </a:prstGeom>
          </p:spPr>
          <p:txBody>
            <a:bodyPr wrap="square" lIns="0" tIns="0" rIns="0" bIns="0">
              <a:spAutoFit/>
            </a:bodyPr>
            <a:lstStyle/>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労働災害発生の背景には、ヒヤリハットや不安全行動、不安全状態がありますが、それを示したものがハインリッヒの法則（右図）です。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srgbClr val="FF0000"/>
                  </a:solidFill>
                  <a:latin typeface="Meiryo" panose="020B0604030504040204" pitchFamily="34" charset="-128"/>
                  <a:ea typeface="Meiryo" panose="020B0604030504040204" pitchFamily="34" charset="-128"/>
                </a:rPr>
                <a:t>１の重大災害の背景には、</a:t>
              </a:r>
              <a:r>
                <a:rPr lang="en-US" altLang="ja-JP" sz="1200" dirty="0" smtClean="0">
                  <a:solidFill>
                    <a:srgbClr val="FF0000"/>
                  </a:solidFill>
                  <a:latin typeface="Meiryo" panose="020B0604030504040204" pitchFamily="34" charset="-128"/>
                  <a:ea typeface="Meiryo" panose="020B0604030504040204" pitchFamily="34" charset="-128"/>
                </a:rPr>
                <a:t>29</a:t>
              </a:r>
              <a:r>
                <a:rPr lang="ja-JP" altLang="en-US" sz="1200" dirty="0" smtClean="0">
                  <a:solidFill>
                    <a:srgbClr val="FF0000"/>
                  </a:solidFill>
                  <a:latin typeface="Meiryo" panose="020B0604030504040204" pitchFamily="34" charset="-128"/>
                  <a:ea typeface="Meiryo" panose="020B0604030504040204" pitchFamily="34" charset="-128"/>
                </a:rPr>
                <a:t>の軽傷災害、</a:t>
              </a:r>
              <a:r>
                <a:rPr lang="en-US" altLang="ja-JP" sz="1200" dirty="0" smtClean="0">
                  <a:solidFill>
                    <a:srgbClr val="FF0000"/>
                  </a:solidFill>
                  <a:latin typeface="Meiryo" panose="020B0604030504040204" pitchFamily="34" charset="-128"/>
                  <a:ea typeface="Meiryo" panose="020B0604030504040204" pitchFamily="34" charset="-128"/>
                </a:rPr>
                <a:t>300</a:t>
              </a:r>
              <a:r>
                <a:rPr lang="ja-JP" altLang="en-US" sz="1200" dirty="0" smtClean="0">
                  <a:solidFill>
                    <a:srgbClr val="FF0000"/>
                  </a:solidFill>
                  <a:latin typeface="Meiryo" panose="020B0604030504040204" pitchFamily="34" charset="-128"/>
                  <a:ea typeface="Meiryo" panose="020B0604030504040204" pitchFamily="34" charset="-128"/>
                </a:rPr>
                <a:t>のヒヤリハットと無数の不安全行動や不安全状態が存在</a:t>
              </a:r>
              <a:r>
                <a:rPr lang="ja-JP" altLang="en-US" sz="1200" dirty="0" smtClean="0">
                  <a:solidFill>
                    <a:prstClr val="black"/>
                  </a:solidFill>
                  <a:latin typeface="Meiryo" panose="020B0604030504040204" pitchFamily="34" charset="-128"/>
                  <a:ea typeface="Meiryo" panose="020B0604030504040204" pitchFamily="34" charset="-128"/>
                </a:rPr>
                <a:t>します。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ヒヤリハット報告を導入している事業場もあると思いますが、ヒヤリ、ハッとしない不安全行動や不安全状態は解消されているでしょうか。報告漏れはないでしょうか。</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リスクアセスメントは指針が定められており、労働災害が発生した時だけでなく、新規の設備を導入した時や作業手順を変更したとき等も行うこととしています。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事故やヒヤリハットが実際に発生してからではなく、継続的に事業場の危険性や有害性のリスクを除去、低減することで、リスクが表面化する前に災害の目を摘むことができます。</a:t>
              </a:r>
              <a:endParaRPr lang="en-US" altLang="ja-JP" sz="1050" dirty="0" smtClean="0">
                <a:solidFill>
                  <a:srgbClr val="C00000"/>
                </a:solidFill>
                <a:latin typeface="Meiryo" panose="020B0604030504040204" pitchFamily="34" charset="-128"/>
                <a:ea typeface="Meiryo" panose="020B0604030504040204" pitchFamily="34" charset="-128"/>
              </a:endParaRPr>
            </a:p>
          </p:txBody>
        </p:sp>
        <p:sp>
          <p:nvSpPr>
            <p:cNvPr id="34" name="正方形/長方形 33">
              <a:extLst>
                <a:ext uri="{FF2B5EF4-FFF2-40B4-BE49-F238E27FC236}">
                  <a16:creationId xmlns:a16="http://schemas.microsoft.com/office/drawing/2014/main" id="{53F01B6B-3255-F149-B12D-7649D201C5A6}"/>
                </a:ext>
              </a:extLst>
            </p:cNvPr>
            <p:cNvSpPr/>
            <p:nvPr/>
          </p:nvSpPr>
          <p:spPr>
            <a:xfrm>
              <a:off x="380136" y="1957421"/>
              <a:ext cx="2840008"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リスクアセスメントの重要性</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5" name="直線コネクタ 34">
              <a:extLst>
                <a:ext uri="{FF2B5EF4-FFF2-40B4-BE49-F238E27FC236}">
                  <a16:creationId xmlns:a16="http://schemas.microsoft.com/office/drawing/2014/main" id="{589C212B-4811-244F-8C11-0637C71D9CC2}"/>
                </a:ext>
              </a:extLst>
            </p:cNvPr>
            <p:cNvCxnSpPr>
              <a:cxnSpLocks/>
            </p:cNvCxnSpPr>
            <p:nvPr/>
          </p:nvCxnSpPr>
          <p:spPr>
            <a:xfrm>
              <a:off x="356792"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p:cNvGrpSpPr/>
          <p:nvPr/>
        </p:nvGrpSpPr>
        <p:grpSpPr>
          <a:xfrm>
            <a:off x="5791200" y="3581400"/>
            <a:ext cx="2833714" cy="2937316"/>
            <a:chOff x="3629302" y="6609168"/>
            <a:chExt cx="2736304" cy="2734387"/>
          </a:xfrm>
        </p:grpSpPr>
        <p:grpSp>
          <p:nvGrpSpPr>
            <p:cNvPr id="12" name="グループ化 11"/>
            <p:cNvGrpSpPr/>
            <p:nvPr/>
          </p:nvGrpSpPr>
          <p:grpSpPr>
            <a:xfrm>
              <a:off x="3629302" y="6609168"/>
              <a:ext cx="2736304" cy="2201616"/>
              <a:chOff x="4005064" y="626778"/>
              <a:chExt cx="2736304" cy="2201616"/>
            </a:xfrm>
          </p:grpSpPr>
          <p:grpSp>
            <p:nvGrpSpPr>
              <p:cNvPr id="15" name="グループ化 14"/>
              <p:cNvGrpSpPr/>
              <p:nvPr/>
            </p:nvGrpSpPr>
            <p:grpSpPr>
              <a:xfrm>
                <a:off x="4005064" y="626778"/>
                <a:ext cx="2736304" cy="2201616"/>
                <a:chOff x="4005064" y="626778"/>
                <a:chExt cx="2736304" cy="2201616"/>
              </a:xfrm>
            </p:grpSpPr>
            <p:sp>
              <p:nvSpPr>
                <p:cNvPr id="19" name="二等辺三角形 18"/>
                <p:cNvSpPr/>
                <p:nvPr/>
              </p:nvSpPr>
              <p:spPr>
                <a:xfrm>
                  <a:off x="4005064" y="626778"/>
                  <a:ext cx="2736304" cy="2201616"/>
                </a:xfrm>
                <a:prstGeom prst="triangl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n-ea"/>
                  </a:endParaRPr>
                </a:p>
              </p:txBody>
            </p:sp>
            <p:cxnSp>
              <p:nvCxnSpPr>
                <p:cNvPr id="20" name="直線コネクタ 19"/>
                <p:cNvCxnSpPr/>
                <p:nvPr/>
              </p:nvCxnSpPr>
              <p:spPr>
                <a:xfrm>
                  <a:off x="4916632" y="1352600"/>
                  <a:ext cx="90263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a:off x="4493333" y="2059428"/>
                  <a:ext cx="1756623"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16" name="正方形/長方形 15"/>
              <p:cNvSpPr/>
              <p:nvPr/>
            </p:nvSpPr>
            <p:spPr>
              <a:xfrm>
                <a:off x="4845949" y="921916"/>
                <a:ext cx="1044000"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dirty="0" smtClean="0">
                    <a:latin typeface="+mn-ea"/>
                  </a:rPr>
                  <a:t>重大災害　１</a:t>
                </a:r>
                <a:endParaRPr kumimoji="1" lang="ja-JP" altLang="en-US" sz="1100" dirty="0">
                  <a:latin typeface="+mn-ea"/>
                </a:endParaRPr>
              </a:p>
            </p:txBody>
          </p:sp>
          <p:sp>
            <p:nvSpPr>
              <p:cNvPr id="17" name="正方形/長方形 16"/>
              <p:cNvSpPr/>
              <p:nvPr/>
            </p:nvSpPr>
            <p:spPr>
              <a:xfrm>
                <a:off x="4750678" y="1593067"/>
                <a:ext cx="1240425"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dirty="0" smtClean="0">
                    <a:latin typeface="+mn-ea"/>
                  </a:rPr>
                  <a:t>軽傷災害　</a:t>
                </a:r>
                <a:r>
                  <a:rPr kumimoji="1" lang="en-US" altLang="ja-JP" sz="1100" dirty="0" smtClean="0">
                    <a:latin typeface="+mn-ea"/>
                  </a:rPr>
                  <a:t>29</a:t>
                </a:r>
                <a:endParaRPr kumimoji="1" lang="ja-JP" altLang="en-US" sz="1100" dirty="0">
                  <a:latin typeface="+mn-ea"/>
                </a:endParaRPr>
              </a:p>
            </p:txBody>
          </p:sp>
          <p:sp>
            <p:nvSpPr>
              <p:cNvPr id="18" name="正方形/長方形 17"/>
              <p:cNvSpPr/>
              <p:nvPr/>
            </p:nvSpPr>
            <p:spPr>
              <a:xfrm>
                <a:off x="4629949" y="2346625"/>
                <a:ext cx="1476000"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100" dirty="0" smtClean="0">
                    <a:latin typeface="+mn-ea"/>
                  </a:rPr>
                  <a:t>ヒヤリハット</a:t>
                </a:r>
                <a:r>
                  <a:rPr kumimoji="1" lang="ja-JP" altLang="en-US" sz="1100" dirty="0" smtClean="0">
                    <a:latin typeface="+mn-ea"/>
                  </a:rPr>
                  <a:t>　</a:t>
                </a:r>
                <a:r>
                  <a:rPr kumimoji="1" lang="en-US" altLang="ja-JP" sz="1100" dirty="0" smtClean="0">
                    <a:latin typeface="+mn-ea"/>
                  </a:rPr>
                  <a:t>300</a:t>
                </a:r>
                <a:endParaRPr kumimoji="1" lang="ja-JP" altLang="en-US" sz="1100" dirty="0">
                  <a:latin typeface="+mn-ea"/>
                </a:endParaRPr>
              </a:p>
            </p:txBody>
          </p:sp>
        </p:grpSp>
        <p:sp>
          <p:nvSpPr>
            <p:cNvPr id="13" name="正方形/長方形 12"/>
            <p:cNvSpPr/>
            <p:nvPr/>
          </p:nvSpPr>
          <p:spPr>
            <a:xfrm>
              <a:off x="3629302" y="8813874"/>
              <a:ext cx="2736304" cy="52968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正方形/長方形 13"/>
            <p:cNvSpPr/>
            <p:nvPr/>
          </p:nvSpPr>
          <p:spPr>
            <a:xfrm>
              <a:off x="4061962" y="8938011"/>
              <a:ext cx="1860450" cy="2871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dirty="0" smtClean="0">
                  <a:latin typeface="+mn-ea"/>
                </a:rPr>
                <a:t>不安全行動・不安全状態</a:t>
              </a:r>
              <a:endParaRPr kumimoji="1" lang="ja-JP" altLang="en-US" sz="1100" dirty="0">
                <a:latin typeface="+mn-ea"/>
              </a:endParaRPr>
            </a:p>
          </p:txBody>
        </p:sp>
      </p:gr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5942" y="3485759"/>
            <a:ext cx="1552194" cy="1600200"/>
          </a:xfrm>
          <a:prstGeom prst="rect">
            <a:avLst/>
          </a:prstGeom>
        </p:spPr>
      </p:pic>
      <p:sp>
        <p:nvSpPr>
          <p:cNvPr id="6" name="スライド番号プレースホルダー 5"/>
          <p:cNvSpPr>
            <a:spLocks noGrp="1"/>
          </p:cNvSpPr>
          <p:nvPr>
            <p:ph type="sldNum" sz="quarter" idx="4"/>
          </p:nvPr>
        </p:nvSpPr>
        <p:spPr/>
        <p:txBody>
          <a:bodyPr/>
          <a:lstStyle/>
          <a:p>
            <a:fld id="{48F63A3B-78C7-47BE-AE5E-E10140E04643}" type="slidenum">
              <a:rPr lang="en-US" smtClean="0"/>
              <a:pPr/>
              <a:t>20</a:t>
            </a:fld>
            <a:endParaRPr lang="en-US" dirty="0"/>
          </a:p>
        </p:txBody>
      </p:sp>
    </p:spTree>
    <p:extLst>
      <p:ext uri="{BB962C8B-B14F-4D97-AF65-F5344CB8AC3E}">
        <p14:creationId xmlns:p14="http://schemas.microsoft.com/office/powerpoint/2010/main" val="479281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a:lstStyle/>
          <a:p>
            <a:r>
              <a:rPr lang="ja-JP" altLang="en-US" dirty="0" smtClean="0"/>
              <a:t>リスクアセスメントの手順</a:t>
            </a:r>
            <a:endParaRPr lang="ja-JP" altLang="en-US" dirty="0"/>
          </a:p>
        </p:txBody>
      </p:sp>
      <p:sp>
        <p:nvSpPr>
          <p:cNvPr id="9" name="正方形/長方形 8">
            <a:extLst>
              <a:ext uri="{FF2B5EF4-FFF2-40B4-BE49-F238E27FC236}">
                <a16:creationId xmlns:a16="http://schemas.microsoft.com/office/drawing/2014/main" id="{A889522F-FA51-F14C-BAA2-ADEAB79DDF80}"/>
              </a:ext>
            </a:extLst>
          </p:cNvPr>
          <p:cNvSpPr/>
          <p:nvPr/>
        </p:nvSpPr>
        <p:spPr>
          <a:xfrm>
            <a:off x="357400" y="1447800"/>
            <a:ext cx="9191199" cy="1537204"/>
          </a:xfrm>
          <a:prstGeom prst="rect">
            <a:avLst/>
          </a:prstGeom>
          <a:noFill/>
          <a:ln w="25400" cap="rnd">
            <a:solidFill>
              <a:schemeClr val="accent3"/>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lnSpc>
                <a:spcPct val="120000"/>
              </a:lnSpc>
              <a:spcAft>
                <a:spcPts val="700"/>
              </a:spcAft>
              <a:buClr>
                <a:schemeClr val="accent3"/>
              </a:buClr>
            </a:pPr>
            <a:r>
              <a:rPr kumimoji="1" lang="ja-JP" altLang="en-US" sz="1400" dirty="0" smtClean="0">
                <a:solidFill>
                  <a:schemeClr val="tx1"/>
                </a:solidFill>
                <a:latin typeface="Meiryo" panose="020B0604030504040204" pitchFamily="34" charset="-128"/>
                <a:ea typeface="Meiryo" panose="020B0604030504040204" pitchFamily="34" charset="-128"/>
              </a:rPr>
              <a:t>①危険性・有害性の特定　　</a:t>
            </a:r>
            <a:endParaRPr kumimoji="1" lang="en-US" altLang="ja-JP" sz="1400" dirty="0" smtClean="0">
              <a:solidFill>
                <a:schemeClr val="tx1"/>
              </a:solidFill>
              <a:latin typeface="Meiryo" panose="020B0604030504040204" pitchFamily="34" charset="-128"/>
              <a:ea typeface="Meiryo" panose="020B0604030504040204" pitchFamily="34" charset="-128"/>
            </a:endParaRPr>
          </a:p>
          <a:p>
            <a:pPr lvl="0">
              <a:lnSpc>
                <a:spcPct val="120000"/>
              </a:lnSpc>
              <a:spcAft>
                <a:spcPts val="700"/>
              </a:spcAft>
              <a:buClr>
                <a:schemeClr val="accent3"/>
              </a:buClr>
            </a:pPr>
            <a:r>
              <a:rPr kumimoji="1" lang="ja-JP" altLang="en-US" sz="1400" dirty="0" smtClean="0">
                <a:solidFill>
                  <a:schemeClr val="tx1"/>
                </a:solidFill>
                <a:latin typeface="Meiryo" panose="020B0604030504040204" pitchFamily="34" charset="-128"/>
                <a:ea typeface="Meiryo" panose="020B0604030504040204" pitchFamily="34" charset="-128"/>
              </a:rPr>
              <a:t>②危険性</a:t>
            </a:r>
            <a:r>
              <a:rPr kumimoji="1" lang="ja-JP" altLang="en-US" sz="1400" dirty="0">
                <a:solidFill>
                  <a:schemeClr val="tx1"/>
                </a:solidFill>
                <a:latin typeface="Meiryo" panose="020B0604030504040204" pitchFamily="34" charset="-128"/>
                <a:ea typeface="Meiryo" panose="020B0604030504040204" pitchFamily="34" charset="-128"/>
              </a:rPr>
              <a:t>・有害性ごとのリスクの</a:t>
            </a:r>
            <a:r>
              <a:rPr kumimoji="1" lang="ja-JP" altLang="en-US" sz="1400" dirty="0" smtClean="0">
                <a:solidFill>
                  <a:schemeClr val="tx1"/>
                </a:solidFill>
                <a:latin typeface="Meiryo" panose="020B0604030504040204" pitchFamily="34" charset="-128"/>
                <a:ea typeface="Meiryo" panose="020B0604030504040204" pitchFamily="34" charset="-128"/>
              </a:rPr>
              <a:t>見積もり</a:t>
            </a:r>
            <a:endParaRPr kumimoji="1" lang="ja-JP" altLang="en-US" sz="1100" dirty="0">
              <a:solidFill>
                <a:srgbClr val="C00000"/>
              </a:solidFill>
              <a:latin typeface="Meiryo" panose="020B0604030504040204" pitchFamily="34" charset="-128"/>
              <a:ea typeface="Meiryo" panose="020B0604030504040204" pitchFamily="34" charset="-128"/>
            </a:endParaRPr>
          </a:p>
          <a:p>
            <a:pPr lvl="0">
              <a:lnSpc>
                <a:spcPct val="120000"/>
              </a:lnSpc>
              <a:spcAft>
                <a:spcPts val="700"/>
              </a:spcAft>
              <a:buClr>
                <a:schemeClr val="accent3"/>
              </a:buClr>
            </a:pPr>
            <a:r>
              <a:rPr kumimoji="1" lang="ja-JP" altLang="en-US" sz="1400" dirty="0" smtClean="0">
                <a:solidFill>
                  <a:schemeClr val="tx1"/>
                </a:solidFill>
                <a:latin typeface="Meiryo" panose="020B0604030504040204" pitchFamily="34" charset="-128"/>
                <a:ea typeface="Meiryo" panose="020B0604030504040204" pitchFamily="34" charset="-128"/>
              </a:rPr>
              <a:t>③</a:t>
            </a:r>
            <a:r>
              <a:rPr kumimoji="1" lang="ja-JP" altLang="en-US" sz="1400" dirty="0">
                <a:solidFill>
                  <a:schemeClr val="tx1"/>
                </a:solidFill>
                <a:latin typeface="Meiryo" panose="020B0604030504040204" pitchFamily="34" charset="-128"/>
                <a:ea typeface="Meiryo" panose="020B0604030504040204" pitchFamily="34" charset="-128"/>
              </a:rPr>
              <a:t>リスク低減のための優先度の設定・リスク低減措置内容の</a:t>
            </a:r>
            <a:r>
              <a:rPr kumimoji="1" lang="ja-JP" altLang="en-US" sz="1400" dirty="0" smtClean="0">
                <a:solidFill>
                  <a:schemeClr val="tx1"/>
                </a:solidFill>
                <a:latin typeface="Meiryo" panose="020B0604030504040204" pitchFamily="34" charset="-128"/>
                <a:ea typeface="Meiryo" panose="020B0604030504040204" pitchFamily="34" charset="-128"/>
              </a:rPr>
              <a:t>検討</a:t>
            </a:r>
            <a:endParaRPr kumimoji="1" lang="ja-JP" altLang="en-US" sz="1100" dirty="0">
              <a:solidFill>
                <a:srgbClr val="C00000"/>
              </a:solidFill>
              <a:latin typeface="Meiryo" panose="020B0604030504040204" pitchFamily="34" charset="-128"/>
              <a:ea typeface="Meiryo" panose="020B0604030504040204" pitchFamily="34" charset="-128"/>
            </a:endParaRPr>
          </a:p>
          <a:p>
            <a:pPr lvl="0">
              <a:lnSpc>
                <a:spcPct val="120000"/>
              </a:lnSpc>
              <a:spcAft>
                <a:spcPts val="700"/>
              </a:spcAft>
              <a:buClr>
                <a:schemeClr val="accent3"/>
              </a:buClr>
            </a:pPr>
            <a:r>
              <a:rPr kumimoji="1" lang="ja-JP" altLang="en-US" sz="1400" dirty="0" smtClean="0">
                <a:solidFill>
                  <a:schemeClr val="tx1"/>
                </a:solidFill>
                <a:latin typeface="Meiryo" panose="020B0604030504040204" pitchFamily="34" charset="-128"/>
                <a:ea typeface="Meiryo" panose="020B0604030504040204" pitchFamily="34" charset="-128"/>
              </a:rPr>
              <a:t>④</a:t>
            </a:r>
            <a:r>
              <a:rPr kumimoji="1" lang="ja-JP" altLang="en-US" sz="1400" dirty="0">
                <a:solidFill>
                  <a:schemeClr val="tx1"/>
                </a:solidFill>
                <a:latin typeface="Meiryo" panose="020B0604030504040204" pitchFamily="34" charset="-128"/>
                <a:ea typeface="Meiryo" panose="020B0604030504040204" pitchFamily="34" charset="-128"/>
              </a:rPr>
              <a:t>リスク低減措置の</a:t>
            </a:r>
            <a:r>
              <a:rPr kumimoji="1" lang="ja-JP" altLang="en-US" sz="1400" dirty="0" smtClean="0">
                <a:solidFill>
                  <a:schemeClr val="tx1"/>
                </a:solidFill>
                <a:latin typeface="Meiryo" panose="020B0604030504040204" pitchFamily="34" charset="-128"/>
                <a:ea typeface="Meiryo" panose="020B0604030504040204" pitchFamily="34" charset="-128"/>
              </a:rPr>
              <a:t>実施</a:t>
            </a: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13" name="角丸四角形 12">
            <a:extLst>
              <a:ext uri="{FF2B5EF4-FFF2-40B4-BE49-F238E27FC236}">
                <a16:creationId xmlns:a16="http://schemas.microsoft.com/office/drawing/2014/main" id="{053B0485-00BC-3E4F-B797-35CB015D43DD}"/>
              </a:ext>
            </a:extLst>
          </p:cNvPr>
          <p:cNvSpPr/>
          <p:nvPr/>
        </p:nvSpPr>
        <p:spPr>
          <a:xfrm>
            <a:off x="304800" y="1143000"/>
            <a:ext cx="1621744" cy="394874"/>
          </a:xfrm>
          <a:prstGeom prst="roundRect">
            <a:avLst>
              <a:gd name="adj" fmla="val 0"/>
            </a:avLst>
          </a:prstGeom>
          <a:solidFill>
            <a:schemeClr val="accent3"/>
          </a:solidFill>
          <a:ln w="76200">
            <a:solidFill>
              <a:schemeClr val="bg1"/>
            </a:solidFill>
          </a:ln>
        </p:spPr>
        <p:txBody>
          <a:bodyPr anchor="ctr"/>
          <a:lstStyle/>
          <a:p>
            <a:pPr algn="ctr" defTabSz="591055">
              <a:lnSpc>
                <a:spcPct val="130000"/>
              </a:lnSpc>
              <a:spcAft>
                <a:spcPts val="796"/>
              </a:spcAft>
            </a:pPr>
            <a:r>
              <a:rPr lang="ja-JP" altLang="en-US" sz="1077" b="1" spc="239" dirty="0" smtClean="0">
                <a:latin typeface="+mn-ea"/>
                <a:cs typeface="Noto Sans CJK JP DemiLight" charset="-128"/>
              </a:rPr>
              <a:t>手順</a:t>
            </a:r>
            <a:endParaRPr lang="ja-JP" altLang="en-US" sz="1077" b="1" spc="239" dirty="0">
              <a:latin typeface="+mn-ea"/>
              <a:cs typeface="Noto Sans CJK JP DemiLight" charset="-128"/>
            </a:endParaRPr>
          </a:p>
        </p:txBody>
      </p:sp>
      <p:grpSp>
        <p:nvGrpSpPr>
          <p:cNvPr id="3" name="グループ化 2"/>
          <p:cNvGrpSpPr/>
          <p:nvPr/>
        </p:nvGrpSpPr>
        <p:grpSpPr>
          <a:xfrm>
            <a:off x="302028" y="3193021"/>
            <a:ext cx="9243799" cy="2674378"/>
            <a:chOff x="304800" y="4648869"/>
            <a:chExt cx="9243799" cy="1545091"/>
          </a:xfrm>
        </p:grpSpPr>
        <p:sp>
          <p:nvSpPr>
            <p:cNvPr id="22" name="正方形/長方形 21">
              <a:extLst>
                <a:ext uri="{FF2B5EF4-FFF2-40B4-BE49-F238E27FC236}">
                  <a16:creationId xmlns:a16="http://schemas.microsoft.com/office/drawing/2014/main" id="{17BEF527-CA96-414D-8E31-C6C53CB9C8CE}"/>
                </a:ext>
              </a:extLst>
            </p:cNvPr>
            <p:cNvSpPr/>
            <p:nvPr/>
          </p:nvSpPr>
          <p:spPr>
            <a:xfrm>
              <a:off x="357400" y="4910186"/>
              <a:ext cx="9191199" cy="1283774"/>
            </a:xfrm>
            <a:prstGeom prst="rect">
              <a:avLst/>
            </a:prstGeom>
            <a:noFill/>
            <a:ln w="25400" cap="rnd">
              <a:solidFill>
                <a:schemeClr val="accent3"/>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20000"/>
                </a:lnSpc>
                <a:spcAft>
                  <a:spcPts val="700"/>
                </a:spcAft>
                <a:buClr>
                  <a:schemeClr val="accent3"/>
                </a:buClr>
                <a:buFont typeface="Arial" panose="020B0604020202020204" pitchFamily="34" charset="0"/>
                <a:buChar char="•"/>
              </a:pPr>
              <a:r>
                <a:rPr lang="ja-JP" altLang="en-US" sz="1400" dirty="0" smtClean="0">
                  <a:solidFill>
                    <a:prstClr val="black"/>
                  </a:solidFill>
                  <a:latin typeface="メイリオ" panose="020B0604030504040204" pitchFamily="50" charset="-128"/>
                  <a:ea typeface="メイリオ" panose="020B0604030504040204" pitchFamily="50" charset="-128"/>
                </a:rPr>
                <a:t>災害の発生可能性と重大性からリスクレベルを見積もる方法です。</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lvl="0">
                <a:lnSpc>
                  <a:spcPct val="120000"/>
                </a:lnSpc>
                <a:spcAft>
                  <a:spcPts val="700"/>
                </a:spcAft>
                <a:buClr>
                  <a:schemeClr val="accent3"/>
                </a:buClr>
              </a:pPr>
              <a:r>
                <a:rPr lang="ja-JP" altLang="en-US" sz="1400" dirty="0" smtClean="0">
                  <a:solidFill>
                    <a:prstClr val="black"/>
                  </a:solidFill>
                  <a:latin typeface="メイリオ" panose="020B0604030504040204" pitchFamily="50" charset="-128"/>
                  <a:ea typeface="メイリオ" panose="020B0604030504040204" pitchFamily="50" charset="-128"/>
                </a:rPr>
                <a:t>　　リスクの見積もりはリスク低減措置内容の検討でも行い、リスクが下がったことを確認します。</a:t>
              </a: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23" name="角丸四角形 22">
              <a:extLst>
                <a:ext uri="{FF2B5EF4-FFF2-40B4-BE49-F238E27FC236}">
                  <a16:creationId xmlns:a16="http://schemas.microsoft.com/office/drawing/2014/main" id="{F750ABCF-EA1B-FE43-9E21-86E4028AF7F0}"/>
                </a:ext>
              </a:extLst>
            </p:cNvPr>
            <p:cNvSpPr/>
            <p:nvPr/>
          </p:nvSpPr>
          <p:spPr>
            <a:xfrm>
              <a:off x="304800" y="4648869"/>
              <a:ext cx="1755372" cy="228785"/>
            </a:xfrm>
            <a:prstGeom prst="roundRect">
              <a:avLst>
                <a:gd name="adj" fmla="val 0"/>
              </a:avLst>
            </a:prstGeom>
            <a:solidFill>
              <a:schemeClr val="accent3"/>
            </a:solidFill>
            <a:ln w="76200">
              <a:solidFill>
                <a:schemeClr val="bg1"/>
              </a:solidFill>
            </a:ln>
          </p:spPr>
          <p:txBody>
            <a:bodyPr anchor="ctr"/>
            <a:lstStyle/>
            <a:p>
              <a:pPr algn="ctr" defTabSz="591055">
                <a:lnSpc>
                  <a:spcPct val="130000"/>
                </a:lnSpc>
                <a:spcAft>
                  <a:spcPts val="796"/>
                </a:spcAft>
              </a:pPr>
              <a:r>
                <a:rPr lang="ja-JP" altLang="en-US" sz="1077" b="1" spc="239" dirty="0" smtClean="0">
                  <a:latin typeface="+mn-ea"/>
                  <a:cs typeface="Noto Sans CJK JP DemiLight" charset="-128"/>
                </a:rPr>
                <a:t>リスクの見積もり例</a:t>
              </a:r>
              <a:endParaRPr lang="ja-JP" altLang="en-US" sz="1077" b="1" spc="239" dirty="0">
                <a:latin typeface="+mn-ea"/>
                <a:cs typeface="Noto Sans CJK JP DemiLight" charset="-128"/>
              </a:endParaRPr>
            </a:p>
          </p:txBody>
        </p:sp>
      </p:grpSp>
      <p:graphicFrame>
        <p:nvGraphicFramePr>
          <p:cNvPr id="5" name="表 4"/>
          <p:cNvGraphicFramePr>
            <a:graphicFrameLocks noGrp="1"/>
          </p:cNvGraphicFramePr>
          <p:nvPr>
            <p:extLst/>
          </p:nvPr>
        </p:nvGraphicFramePr>
        <p:xfrm>
          <a:off x="457200" y="4472860"/>
          <a:ext cx="4191000" cy="1277760"/>
        </p:xfrm>
        <a:graphic>
          <a:graphicData uri="http://schemas.openxmlformats.org/drawingml/2006/table">
            <a:tbl>
              <a:tblPr firstRow="1" firstCol="1" lastRow="1" lastCol="1" bandRow="1" bandCol="1"/>
              <a:tblGrid>
                <a:gridCol w="3551695">
                  <a:extLst>
                    <a:ext uri="{9D8B030D-6E8A-4147-A177-3AD203B41FA5}">
                      <a16:colId xmlns:a16="http://schemas.microsoft.com/office/drawing/2014/main" val="3950981257"/>
                    </a:ext>
                  </a:extLst>
                </a:gridCol>
                <a:gridCol w="639305">
                  <a:extLst>
                    <a:ext uri="{9D8B030D-6E8A-4147-A177-3AD203B41FA5}">
                      <a16:colId xmlns:a16="http://schemas.microsoft.com/office/drawing/2014/main" val="2948420272"/>
                    </a:ext>
                  </a:extLst>
                </a:gridCol>
              </a:tblGrid>
              <a:tr h="255552">
                <a:tc gridSpan="2">
                  <a:txBody>
                    <a:bodyPr/>
                    <a:lstStyle/>
                    <a:p>
                      <a:pPr algn="ctr">
                        <a:spcAft>
                          <a:spcPts val="0"/>
                        </a:spcAft>
                      </a:pPr>
                      <a:r>
                        <a:rPr lang="ja-JP" sz="1400" kern="100" dirty="0">
                          <a:effectLst/>
                          <a:latin typeface="+mn-ea"/>
                          <a:ea typeface="+mn-ea"/>
                          <a:cs typeface="Times New Roman" panose="02020603050405020304" pitchFamily="18" charset="0"/>
                        </a:rPr>
                        <a:t>災害</a:t>
                      </a:r>
                      <a:r>
                        <a:rPr lang="ja-JP" sz="1400" kern="100" dirty="0" smtClean="0">
                          <a:effectLst/>
                          <a:latin typeface="+mn-ea"/>
                          <a:ea typeface="+mn-ea"/>
                          <a:cs typeface="Times New Roman" panose="02020603050405020304" pitchFamily="18" charset="0"/>
                        </a:rPr>
                        <a:t>の</a:t>
                      </a:r>
                      <a:r>
                        <a:rPr lang="ja-JP" altLang="en-US" sz="1400" kern="100" dirty="0" smtClean="0">
                          <a:effectLst/>
                          <a:latin typeface="+mn-ea"/>
                          <a:ea typeface="+mn-ea"/>
                          <a:cs typeface="Times New Roman" panose="02020603050405020304" pitchFamily="18" charset="0"/>
                        </a:rPr>
                        <a:t>発生</a:t>
                      </a:r>
                      <a:r>
                        <a:rPr lang="ja-JP" sz="1400" kern="100" dirty="0" smtClean="0">
                          <a:effectLst/>
                          <a:latin typeface="+mn-ea"/>
                          <a:ea typeface="+mn-ea"/>
                          <a:cs typeface="Times New Roman" panose="02020603050405020304" pitchFamily="18" charset="0"/>
                        </a:rPr>
                        <a:t>可能性</a:t>
                      </a:r>
                      <a:endParaRPr lang="ja-JP" sz="1400" kern="100" dirty="0">
                        <a:effectLst/>
                        <a:latin typeface="+mn-ea"/>
                        <a:ea typeface="+mn-ea"/>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83004557"/>
                  </a:ext>
                </a:extLst>
              </a:tr>
              <a:tr h="255552">
                <a:tc>
                  <a:txBody>
                    <a:bodyPr/>
                    <a:lstStyle/>
                    <a:p>
                      <a:pPr algn="just">
                        <a:spcAft>
                          <a:spcPts val="0"/>
                        </a:spcAft>
                      </a:pPr>
                      <a:r>
                        <a:rPr lang="ja-JP" sz="1400" kern="100" dirty="0">
                          <a:effectLst/>
                          <a:latin typeface="+mn-ea"/>
                          <a:ea typeface="+mn-ea"/>
                          <a:cs typeface="Times New Roman" panose="02020603050405020304" pitchFamily="18" charset="0"/>
                        </a:rPr>
                        <a:t>可能性ランク</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mn-ea"/>
                          <a:ea typeface="+mn-ea"/>
                          <a:cs typeface="Times New Roman" panose="02020603050405020304" pitchFamily="18" charset="0"/>
                        </a:rPr>
                        <a:t>記号</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147357"/>
                  </a:ext>
                </a:extLst>
              </a:tr>
              <a:tr h="255552">
                <a:tc>
                  <a:txBody>
                    <a:bodyPr/>
                    <a:lstStyle/>
                    <a:p>
                      <a:pPr algn="just">
                        <a:spcAft>
                          <a:spcPts val="0"/>
                        </a:spcAft>
                      </a:pPr>
                      <a:r>
                        <a:rPr lang="ja-JP" sz="1400" kern="100" dirty="0">
                          <a:effectLst/>
                          <a:latin typeface="+mn-ea"/>
                          <a:ea typeface="+mn-ea"/>
                          <a:cs typeface="Times New Roman" panose="02020603050405020304" pitchFamily="18" charset="0"/>
                        </a:rPr>
                        <a:t>かなり起こる（３ヶ月に１回程度）</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400" kern="100">
                          <a:effectLst/>
                          <a:latin typeface="+mn-ea"/>
                          <a:ea typeface="+mn-ea"/>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77208067"/>
                  </a:ext>
                </a:extLst>
              </a:tr>
              <a:tr h="255552">
                <a:tc>
                  <a:txBody>
                    <a:bodyPr/>
                    <a:lstStyle/>
                    <a:p>
                      <a:pPr algn="just">
                        <a:spcAft>
                          <a:spcPts val="0"/>
                        </a:spcAft>
                      </a:pPr>
                      <a:r>
                        <a:rPr lang="ja-JP" sz="1400" kern="100" dirty="0">
                          <a:effectLst/>
                          <a:latin typeface="+mn-ea"/>
                          <a:ea typeface="+mn-ea"/>
                          <a:cs typeface="Times New Roman" panose="02020603050405020304" pitchFamily="18" charset="0"/>
                        </a:rPr>
                        <a:t>たまに起こる（年に１回程度）</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400" kern="100">
                          <a:effectLst/>
                          <a:latin typeface="+mn-ea"/>
                          <a:ea typeface="+mn-ea"/>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64383180"/>
                  </a:ext>
                </a:extLst>
              </a:tr>
              <a:tr h="255552">
                <a:tc>
                  <a:txBody>
                    <a:bodyPr/>
                    <a:lstStyle/>
                    <a:p>
                      <a:pPr algn="just">
                        <a:spcAft>
                          <a:spcPts val="0"/>
                        </a:spcAft>
                      </a:pPr>
                      <a:r>
                        <a:rPr lang="ja-JP" sz="1400" kern="100" dirty="0">
                          <a:effectLst/>
                          <a:latin typeface="+mn-ea"/>
                          <a:ea typeface="+mn-ea"/>
                          <a:cs typeface="Times New Roman" panose="02020603050405020304" pitchFamily="18" charset="0"/>
                        </a:rPr>
                        <a:t>殆ど起こらない（１０年に１回程度）</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mn-ea"/>
                          <a:ea typeface="+mn-ea"/>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214396"/>
                  </a:ext>
                </a:extLst>
              </a:tr>
            </a:tbl>
          </a:graphicData>
        </a:graphic>
      </p:graphicFrame>
      <p:graphicFrame>
        <p:nvGraphicFramePr>
          <p:cNvPr id="6" name="表 5"/>
          <p:cNvGraphicFramePr>
            <a:graphicFrameLocks noGrp="1"/>
          </p:cNvGraphicFramePr>
          <p:nvPr>
            <p:extLst/>
          </p:nvPr>
        </p:nvGraphicFramePr>
        <p:xfrm>
          <a:off x="4962026" y="4472860"/>
          <a:ext cx="4269974" cy="1299885"/>
        </p:xfrm>
        <a:graphic>
          <a:graphicData uri="http://schemas.openxmlformats.org/drawingml/2006/table">
            <a:tbl>
              <a:tblPr firstRow="1" firstCol="1" lastRow="1" lastCol="1" bandRow="1" bandCol="1"/>
              <a:tblGrid>
                <a:gridCol w="3618623">
                  <a:extLst>
                    <a:ext uri="{9D8B030D-6E8A-4147-A177-3AD203B41FA5}">
                      <a16:colId xmlns:a16="http://schemas.microsoft.com/office/drawing/2014/main" val="99034699"/>
                    </a:ext>
                  </a:extLst>
                </a:gridCol>
                <a:gridCol w="651351">
                  <a:extLst>
                    <a:ext uri="{9D8B030D-6E8A-4147-A177-3AD203B41FA5}">
                      <a16:colId xmlns:a16="http://schemas.microsoft.com/office/drawing/2014/main" val="3624918701"/>
                    </a:ext>
                  </a:extLst>
                </a:gridCol>
              </a:tblGrid>
              <a:tr h="259977">
                <a:tc gridSpan="2">
                  <a:txBody>
                    <a:bodyPr/>
                    <a:lstStyle/>
                    <a:p>
                      <a:pPr algn="ctr">
                        <a:spcAft>
                          <a:spcPts val="0"/>
                        </a:spcAft>
                      </a:pPr>
                      <a:r>
                        <a:rPr lang="ja-JP" sz="1400" kern="100" dirty="0">
                          <a:effectLst/>
                          <a:latin typeface="+mn-ea"/>
                          <a:ea typeface="+mn-ea"/>
                          <a:cs typeface="Times New Roman" panose="02020603050405020304" pitchFamily="18" charset="0"/>
                        </a:rPr>
                        <a:t>災害の重大性（ケガの大きさ）</a:t>
                      </a: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688148801"/>
                  </a:ext>
                </a:extLst>
              </a:tr>
              <a:tr h="259977">
                <a:tc>
                  <a:txBody>
                    <a:bodyPr/>
                    <a:lstStyle/>
                    <a:p>
                      <a:pPr algn="just">
                        <a:spcAft>
                          <a:spcPts val="0"/>
                        </a:spcAft>
                      </a:pPr>
                      <a:r>
                        <a:rPr lang="ja-JP" sz="1400" kern="100" dirty="0">
                          <a:effectLst/>
                          <a:latin typeface="+mn-ea"/>
                          <a:ea typeface="+mn-ea"/>
                          <a:cs typeface="Times New Roman" panose="02020603050405020304" pitchFamily="18" charset="0"/>
                        </a:rPr>
                        <a:t>重大性ランク</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mn-ea"/>
                          <a:ea typeface="+mn-ea"/>
                          <a:cs typeface="Times New Roman" panose="02020603050405020304" pitchFamily="18" charset="0"/>
                        </a:rPr>
                        <a:t>記号</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665723"/>
                  </a:ext>
                </a:extLst>
              </a:tr>
              <a:tr h="259977">
                <a:tc>
                  <a:txBody>
                    <a:bodyPr/>
                    <a:lstStyle/>
                    <a:p>
                      <a:pPr algn="just">
                        <a:spcAft>
                          <a:spcPts val="0"/>
                        </a:spcAft>
                      </a:pPr>
                      <a:r>
                        <a:rPr lang="ja-JP" sz="1400" kern="100" dirty="0">
                          <a:effectLst/>
                          <a:latin typeface="+mn-ea"/>
                          <a:ea typeface="+mn-ea"/>
                          <a:cs typeface="Times New Roman" panose="02020603050405020304" pitchFamily="18" charset="0"/>
                        </a:rPr>
                        <a:t>極めて重大（死亡・重傷）</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400" kern="100">
                          <a:effectLst/>
                          <a:latin typeface="+mn-ea"/>
                          <a:ea typeface="+mn-ea"/>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90127426"/>
                  </a:ext>
                </a:extLst>
              </a:tr>
              <a:tr h="259977">
                <a:tc>
                  <a:txBody>
                    <a:bodyPr/>
                    <a:lstStyle/>
                    <a:p>
                      <a:pPr algn="just">
                        <a:spcAft>
                          <a:spcPts val="0"/>
                        </a:spcAft>
                      </a:pPr>
                      <a:r>
                        <a:rPr lang="ja-JP" sz="1400" kern="100" dirty="0">
                          <a:effectLst/>
                          <a:latin typeface="+mn-ea"/>
                          <a:ea typeface="+mn-ea"/>
                          <a:cs typeface="Times New Roman" panose="02020603050405020304" pitchFamily="18" charset="0"/>
                        </a:rPr>
                        <a:t>重大（休業災害）</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400" kern="100">
                          <a:effectLst/>
                          <a:latin typeface="+mn-ea"/>
                          <a:ea typeface="+mn-ea"/>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62593620"/>
                  </a:ext>
                </a:extLst>
              </a:tr>
              <a:tr h="259977">
                <a:tc>
                  <a:txBody>
                    <a:bodyPr/>
                    <a:lstStyle/>
                    <a:p>
                      <a:pPr algn="just">
                        <a:spcAft>
                          <a:spcPts val="0"/>
                        </a:spcAft>
                      </a:pPr>
                      <a:r>
                        <a:rPr lang="ja-JP" sz="1400" kern="100" dirty="0">
                          <a:effectLst/>
                          <a:latin typeface="+mn-ea"/>
                          <a:ea typeface="+mn-ea"/>
                          <a:cs typeface="Times New Roman" panose="02020603050405020304" pitchFamily="18" charset="0"/>
                        </a:rPr>
                        <a:t>軽微（不休災害）</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mn-ea"/>
                          <a:ea typeface="+mn-ea"/>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719981"/>
                  </a:ext>
                </a:extLst>
              </a:tr>
            </a:tbl>
          </a:graphicData>
        </a:graphic>
      </p:graphicFrame>
      <p:sp>
        <p:nvSpPr>
          <p:cNvPr id="2" name="スライド番号プレースホルダー 1"/>
          <p:cNvSpPr>
            <a:spLocks noGrp="1"/>
          </p:cNvSpPr>
          <p:nvPr>
            <p:ph type="sldNum" sz="quarter" idx="4"/>
          </p:nvPr>
        </p:nvSpPr>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3321716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a:lstStyle/>
          <a:p>
            <a:r>
              <a:rPr lang="ja-JP" altLang="en-US" dirty="0" smtClean="0"/>
              <a:t>リスクアセスメントの手順</a:t>
            </a:r>
            <a:endParaRPr lang="ja-JP" altLang="en-US" dirty="0"/>
          </a:p>
        </p:txBody>
      </p:sp>
      <p:grpSp>
        <p:nvGrpSpPr>
          <p:cNvPr id="2" name="グループ化 1"/>
          <p:cNvGrpSpPr/>
          <p:nvPr/>
        </p:nvGrpSpPr>
        <p:grpSpPr>
          <a:xfrm>
            <a:off x="304800" y="1143000"/>
            <a:ext cx="9243799" cy="2209800"/>
            <a:chOff x="304800" y="1143000"/>
            <a:chExt cx="9243799" cy="2209800"/>
          </a:xfrm>
        </p:grpSpPr>
        <p:sp>
          <p:nvSpPr>
            <p:cNvPr id="9" name="正方形/長方形 8">
              <a:extLst>
                <a:ext uri="{FF2B5EF4-FFF2-40B4-BE49-F238E27FC236}">
                  <a16:creationId xmlns:a16="http://schemas.microsoft.com/office/drawing/2014/main" id="{A889522F-FA51-F14C-BAA2-ADEAB79DDF80}"/>
                </a:ext>
              </a:extLst>
            </p:cNvPr>
            <p:cNvSpPr/>
            <p:nvPr/>
          </p:nvSpPr>
          <p:spPr>
            <a:xfrm>
              <a:off x="357400" y="1447800"/>
              <a:ext cx="9191199" cy="1905000"/>
            </a:xfrm>
            <a:prstGeom prst="rect">
              <a:avLst/>
            </a:prstGeom>
            <a:noFill/>
            <a:ln w="25400" cap="rnd">
              <a:solidFill>
                <a:schemeClr val="accent3"/>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285750" lvl="0" indent="-285750">
                <a:lnSpc>
                  <a:spcPct val="120000"/>
                </a:lnSpc>
                <a:spcAft>
                  <a:spcPts val="700"/>
                </a:spcAft>
                <a:buClr>
                  <a:schemeClr val="accent3"/>
                </a:buClr>
                <a:buFont typeface="Arial" panose="020B0604020202020204" pitchFamily="34" charset="0"/>
                <a:buChar char="•"/>
              </a:pPr>
              <a:r>
                <a:rPr lang="ja-JP" altLang="en-US" sz="1400" dirty="0" smtClean="0">
                  <a:solidFill>
                    <a:prstClr val="black"/>
                  </a:solidFill>
                  <a:latin typeface="メイリオ" panose="020B0604030504040204" pitchFamily="50" charset="-128"/>
                  <a:ea typeface="メイリオ" panose="020B0604030504040204" pitchFamily="50" charset="-128"/>
                </a:rPr>
                <a:t>リスク低減措置は次の順に検討してください。</a:t>
              </a:r>
              <a:endParaRPr lang="en-US" altLang="ja-JP" sz="1100" dirty="0" smtClean="0">
                <a:solidFill>
                  <a:srgbClr val="C00000"/>
                </a:solidFill>
                <a:latin typeface="メイリオ" panose="020B0604030504040204" pitchFamily="50" charset="-128"/>
                <a:ea typeface="メイリオ" panose="020B0604030504040204" pitchFamily="50" charset="-128"/>
              </a:endParaRPr>
            </a:p>
            <a:p>
              <a:pPr lvl="0">
                <a:lnSpc>
                  <a:spcPct val="120000"/>
                </a:lnSpc>
                <a:spcAft>
                  <a:spcPts val="700"/>
                </a:spcAft>
                <a:buClr>
                  <a:schemeClr val="accent3"/>
                </a:buClr>
              </a:pPr>
              <a:r>
                <a:rPr lang="ja-JP" altLang="en-US" sz="1400" dirty="0">
                  <a:solidFill>
                    <a:prstClr val="black"/>
                  </a:solidFill>
                  <a:latin typeface="メイリオ" panose="020B0604030504040204" pitchFamily="50" charset="-128"/>
                  <a:ea typeface="メイリオ" panose="020B0604030504040204" pitchFamily="50" charset="-128"/>
                </a:rPr>
                <a:t>　　①設計や計画の段階における危険な作業の廃止</a:t>
              </a:r>
              <a:r>
                <a:rPr lang="ja-JP" altLang="en-US" sz="1400" dirty="0" smtClean="0">
                  <a:solidFill>
                    <a:prstClr val="black"/>
                  </a:solidFill>
                  <a:latin typeface="メイリオ" panose="020B0604030504040204" pitchFamily="50" charset="-128"/>
                  <a:ea typeface="メイリオ" panose="020B0604030504040204" pitchFamily="50" charset="-128"/>
                </a:rPr>
                <a:t>、変更など</a:t>
              </a:r>
              <a:endParaRPr lang="ja-JP" altLang="en-US" sz="1400" dirty="0">
                <a:solidFill>
                  <a:srgbClr val="C00000"/>
                </a:solidFill>
                <a:latin typeface="メイリオ" panose="020B0604030504040204" pitchFamily="50" charset="-128"/>
                <a:ea typeface="メイリオ" panose="020B0604030504040204" pitchFamily="50" charset="-128"/>
              </a:endParaRPr>
            </a:p>
            <a:p>
              <a:pPr lvl="0">
                <a:lnSpc>
                  <a:spcPct val="120000"/>
                </a:lnSpc>
                <a:spcAft>
                  <a:spcPts val="700"/>
                </a:spcAft>
                <a:buClr>
                  <a:schemeClr val="accent3"/>
                </a:buClr>
              </a:pPr>
              <a:r>
                <a:rPr lang="ja-JP" altLang="en-US" sz="1400" dirty="0" smtClean="0">
                  <a:solidFill>
                    <a:prstClr val="black"/>
                  </a:solidFill>
                  <a:latin typeface="メイリオ" panose="020B0604030504040204" pitchFamily="50" charset="-128"/>
                  <a:ea typeface="メイリオ" panose="020B0604030504040204" pitchFamily="50" charset="-128"/>
                </a:rPr>
                <a:t>　　②インターロック</a:t>
              </a:r>
              <a:r>
                <a:rPr lang="ja-JP" altLang="en-US" sz="1400" dirty="0">
                  <a:solidFill>
                    <a:prstClr val="black"/>
                  </a:solidFill>
                  <a:latin typeface="メイリオ" panose="020B0604030504040204" pitchFamily="50" charset="-128"/>
                  <a:ea typeface="メイリオ" panose="020B0604030504040204" pitchFamily="50" charset="-128"/>
                </a:rPr>
                <a:t>の設置などの</a:t>
              </a:r>
              <a:r>
                <a:rPr lang="ja-JP" altLang="en-US" sz="1400" dirty="0" smtClean="0">
                  <a:solidFill>
                    <a:prstClr val="black"/>
                  </a:solidFill>
                  <a:latin typeface="メイリオ" panose="020B0604030504040204" pitchFamily="50" charset="-128"/>
                  <a:ea typeface="メイリオ" panose="020B0604030504040204" pitchFamily="50" charset="-128"/>
                </a:rPr>
                <a:t>工学的対策</a:t>
              </a:r>
              <a:endParaRPr lang="ja-JP" altLang="en-US" sz="1400" dirty="0">
                <a:solidFill>
                  <a:srgbClr val="C00000"/>
                </a:solidFill>
                <a:latin typeface="メイリオ" panose="020B0604030504040204" pitchFamily="50" charset="-128"/>
                <a:ea typeface="メイリオ" panose="020B0604030504040204" pitchFamily="50" charset="-128"/>
              </a:endParaRPr>
            </a:p>
            <a:p>
              <a:pPr lvl="0">
                <a:lnSpc>
                  <a:spcPct val="120000"/>
                </a:lnSpc>
                <a:spcAft>
                  <a:spcPts val="700"/>
                </a:spcAft>
                <a:buClr>
                  <a:schemeClr val="accent3"/>
                </a:buClr>
              </a:pPr>
              <a:r>
                <a:rPr lang="ja-JP" altLang="en-US" sz="1400" dirty="0" smtClean="0">
                  <a:solidFill>
                    <a:prstClr val="black"/>
                  </a:solidFill>
                  <a:latin typeface="メイリオ" panose="020B0604030504040204" pitchFamily="50" charset="-128"/>
                  <a:ea typeface="メイリオ" panose="020B0604030504040204" pitchFamily="50" charset="-128"/>
                </a:rPr>
                <a:t>　　③マニュアル</a:t>
              </a:r>
              <a:r>
                <a:rPr lang="ja-JP" altLang="en-US" sz="1400" dirty="0">
                  <a:solidFill>
                    <a:prstClr val="black"/>
                  </a:solidFill>
                  <a:latin typeface="メイリオ" panose="020B0604030504040204" pitchFamily="50" charset="-128"/>
                  <a:ea typeface="メイリオ" panose="020B0604030504040204" pitchFamily="50" charset="-128"/>
                </a:rPr>
                <a:t>の整備などの管理的</a:t>
              </a:r>
              <a:r>
                <a:rPr lang="ja-JP" altLang="en-US" sz="1400" dirty="0" smtClean="0">
                  <a:solidFill>
                    <a:prstClr val="black"/>
                  </a:solidFill>
                  <a:latin typeface="メイリオ" panose="020B0604030504040204" pitchFamily="50" charset="-128"/>
                  <a:ea typeface="メイリオ" panose="020B0604030504040204" pitchFamily="50" charset="-128"/>
                </a:rPr>
                <a:t>対策</a:t>
              </a:r>
              <a:endParaRPr lang="ja-JP" altLang="en-US" sz="1100" dirty="0">
                <a:solidFill>
                  <a:srgbClr val="C00000"/>
                </a:solidFill>
                <a:latin typeface="メイリオ" panose="020B0604030504040204" pitchFamily="50" charset="-128"/>
                <a:ea typeface="メイリオ" panose="020B0604030504040204" pitchFamily="50" charset="-128"/>
              </a:endParaRPr>
            </a:p>
            <a:p>
              <a:pPr lvl="0">
                <a:lnSpc>
                  <a:spcPct val="120000"/>
                </a:lnSpc>
                <a:spcAft>
                  <a:spcPts val="700"/>
                </a:spcAft>
                <a:buClr>
                  <a:schemeClr val="accent3"/>
                </a:buClr>
              </a:pPr>
              <a:r>
                <a:rPr lang="ja-JP" altLang="en-US" sz="1400" dirty="0" smtClean="0">
                  <a:solidFill>
                    <a:prstClr val="black"/>
                  </a:solidFill>
                  <a:latin typeface="メイリオ" panose="020B0604030504040204" pitchFamily="50" charset="-128"/>
                  <a:ea typeface="メイリオ" panose="020B0604030504040204" pitchFamily="50" charset="-128"/>
                </a:rPr>
                <a:t>　　④個人用</a:t>
              </a:r>
              <a:r>
                <a:rPr lang="ja-JP" altLang="en-US" sz="1400" dirty="0">
                  <a:solidFill>
                    <a:prstClr val="black"/>
                  </a:solidFill>
                  <a:latin typeface="メイリオ" panose="020B0604030504040204" pitchFamily="50" charset="-128"/>
                  <a:ea typeface="メイリオ" panose="020B0604030504040204" pitchFamily="50" charset="-128"/>
                </a:rPr>
                <a:t>保護具の</a:t>
              </a:r>
              <a:r>
                <a:rPr lang="ja-JP" altLang="en-US" sz="1400" dirty="0" smtClean="0">
                  <a:solidFill>
                    <a:prstClr val="black"/>
                  </a:solidFill>
                  <a:latin typeface="メイリオ" panose="020B0604030504040204" pitchFamily="50" charset="-128"/>
                  <a:ea typeface="メイリオ" panose="020B0604030504040204" pitchFamily="50" charset="-128"/>
                </a:rPr>
                <a:t>使用</a:t>
              </a:r>
              <a:endParaRPr lang="en-US" altLang="ja-JP" sz="1400" dirty="0">
                <a:solidFill>
                  <a:srgbClr val="C00000"/>
                </a:solidFill>
                <a:latin typeface="メイリオ" panose="020B0604030504040204" pitchFamily="50" charset="-128"/>
                <a:ea typeface="メイリオ" panose="020B0604030504040204" pitchFamily="50" charset="-128"/>
              </a:endParaRPr>
            </a:p>
          </p:txBody>
        </p:sp>
        <p:sp>
          <p:nvSpPr>
            <p:cNvPr id="13" name="角丸四角形 12">
              <a:extLst>
                <a:ext uri="{FF2B5EF4-FFF2-40B4-BE49-F238E27FC236}">
                  <a16:creationId xmlns:a16="http://schemas.microsoft.com/office/drawing/2014/main" id="{053B0485-00BC-3E4F-B797-35CB015D43DD}"/>
                </a:ext>
              </a:extLst>
            </p:cNvPr>
            <p:cNvSpPr/>
            <p:nvPr/>
          </p:nvSpPr>
          <p:spPr>
            <a:xfrm>
              <a:off x="304800" y="1143000"/>
              <a:ext cx="2209800" cy="394874"/>
            </a:xfrm>
            <a:prstGeom prst="roundRect">
              <a:avLst>
                <a:gd name="adj" fmla="val 0"/>
              </a:avLst>
            </a:prstGeom>
            <a:solidFill>
              <a:schemeClr val="accent3"/>
            </a:solidFill>
            <a:ln w="76200">
              <a:solidFill>
                <a:schemeClr val="bg1"/>
              </a:solidFill>
            </a:ln>
          </p:spPr>
          <p:txBody>
            <a:bodyPr anchor="ctr"/>
            <a:lstStyle/>
            <a:p>
              <a:pPr algn="ctr" defTabSz="591055">
                <a:lnSpc>
                  <a:spcPct val="130000"/>
                </a:lnSpc>
                <a:spcAft>
                  <a:spcPts val="796"/>
                </a:spcAft>
              </a:pPr>
              <a:r>
                <a:rPr lang="ja-JP" altLang="en-US" sz="1077" b="1" spc="239" dirty="0" smtClean="0">
                  <a:latin typeface="+mn-ea"/>
                  <a:cs typeface="Noto Sans CJK JP DemiLight" charset="-128"/>
                </a:rPr>
                <a:t>リスク低減措置の優先順位</a:t>
              </a:r>
              <a:endParaRPr lang="ja-JP" altLang="en-US" sz="1077" b="1" spc="239" dirty="0">
                <a:latin typeface="+mn-ea"/>
                <a:cs typeface="Noto Sans CJK JP DemiLight" charset="-128"/>
              </a:endParaRPr>
            </a:p>
          </p:txBody>
        </p:sp>
      </p:grpSp>
      <p:grpSp>
        <p:nvGrpSpPr>
          <p:cNvPr id="12" name="グループ化 11"/>
          <p:cNvGrpSpPr/>
          <p:nvPr/>
        </p:nvGrpSpPr>
        <p:grpSpPr>
          <a:xfrm>
            <a:off x="287594" y="3657600"/>
            <a:ext cx="9243799" cy="2743200"/>
            <a:chOff x="304800" y="1143000"/>
            <a:chExt cx="9243799" cy="2743200"/>
          </a:xfrm>
        </p:grpSpPr>
        <p:sp>
          <p:nvSpPr>
            <p:cNvPr id="14" name="正方形/長方形 13">
              <a:extLst>
                <a:ext uri="{FF2B5EF4-FFF2-40B4-BE49-F238E27FC236}">
                  <a16:creationId xmlns:a16="http://schemas.microsoft.com/office/drawing/2014/main" id="{A889522F-FA51-F14C-BAA2-ADEAB79DDF80}"/>
                </a:ext>
              </a:extLst>
            </p:cNvPr>
            <p:cNvSpPr/>
            <p:nvPr/>
          </p:nvSpPr>
          <p:spPr>
            <a:xfrm>
              <a:off x="357400" y="1447800"/>
              <a:ext cx="9191199" cy="2438400"/>
            </a:xfrm>
            <a:prstGeom prst="rect">
              <a:avLst/>
            </a:prstGeom>
            <a:noFill/>
            <a:ln w="25400" cap="rnd">
              <a:solidFill>
                <a:schemeClr val="accent3"/>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285750" lvl="0" indent="-285750">
                <a:lnSpc>
                  <a:spcPct val="120000"/>
                </a:lnSpc>
                <a:spcAft>
                  <a:spcPts val="700"/>
                </a:spcAft>
                <a:buClr>
                  <a:schemeClr val="accent3"/>
                </a:buClr>
                <a:buFont typeface="Arial" panose="020B0604020202020204" pitchFamily="34" charset="0"/>
                <a:buChar char="•"/>
              </a:pPr>
              <a:r>
                <a:rPr lang="ja-JP" altLang="en-US" sz="1400" dirty="0" smtClean="0">
                  <a:solidFill>
                    <a:prstClr val="black"/>
                  </a:solidFill>
                  <a:latin typeface="メイリオ" panose="020B0604030504040204" pitchFamily="50" charset="-128"/>
                  <a:ea typeface="メイリオ" panose="020B0604030504040204" pitchFamily="50" charset="-128"/>
                </a:rPr>
                <a:t>ライオンと人の例えが有名ですのでご紹介します。</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lvl="0">
                <a:lnSpc>
                  <a:spcPct val="120000"/>
                </a:lnSpc>
                <a:spcAft>
                  <a:spcPts val="700"/>
                </a:spcAft>
                <a:buClr>
                  <a:schemeClr val="accent3"/>
                </a:buClr>
              </a:pPr>
              <a:r>
                <a:rPr lang="ja-JP" altLang="en-US" sz="1400" dirty="0" smtClean="0">
                  <a:solidFill>
                    <a:prstClr val="black"/>
                  </a:solidFill>
                  <a:latin typeface="メイリオ" panose="020B0604030504040204" pitchFamily="50" charset="-128"/>
                  <a:ea typeface="メイリオ" panose="020B0604030504040204" pitchFamily="50" charset="-128"/>
                </a:rPr>
                <a:t>　　①ライオン（一般的には危険な生物）を別の小動物に置き換えると、危険性が下がります。</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lvl="0">
                <a:lnSpc>
                  <a:spcPct val="120000"/>
                </a:lnSpc>
                <a:spcAft>
                  <a:spcPts val="700"/>
                </a:spcAft>
                <a:buClr>
                  <a:schemeClr val="accent3"/>
                </a:buClr>
              </a:pPr>
              <a:r>
                <a:rPr lang="ja-JP" altLang="en-US" sz="1400" dirty="0">
                  <a:solidFill>
                    <a:prstClr val="black"/>
                  </a:solidFill>
                  <a:latin typeface="メイリオ" panose="020B0604030504040204" pitchFamily="50" charset="-128"/>
                  <a:ea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rPr>
                <a:t>　②ライオンが必要な場合でも、首輪をつける、柵を設ける等で人との境を作り、危険性を下げます。</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lvl="0">
                <a:lnSpc>
                  <a:spcPct val="120000"/>
                </a:lnSpc>
                <a:spcAft>
                  <a:spcPts val="700"/>
                </a:spcAft>
                <a:buClr>
                  <a:schemeClr val="accent3"/>
                </a:buClr>
              </a:pPr>
              <a:r>
                <a:rPr lang="ja-JP" altLang="en-US" sz="1400" dirty="0">
                  <a:solidFill>
                    <a:prstClr val="black"/>
                  </a:solidFill>
                  <a:latin typeface="メイリオ" panose="020B0604030504040204" pitchFamily="50" charset="-128"/>
                  <a:ea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rPr>
                <a:t>　③柵を設けても掃除や餌やりで近づく必要がありますので、掃除や餌やりの手順書、ルールを整備します。</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lvl="0">
                <a:lnSpc>
                  <a:spcPct val="120000"/>
                </a:lnSpc>
                <a:spcAft>
                  <a:spcPts val="700"/>
                </a:spcAft>
                <a:buClr>
                  <a:schemeClr val="accent3"/>
                </a:buClr>
              </a:pPr>
              <a:r>
                <a:rPr lang="ja-JP" altLang="en-US" sz="1400" dirty="0">
                  <a:solidFill>
                    <a:prstClr val="black"/>
                  </a:solidFill>
                  <a:latin typeface="メイリオ" panose="020B0604030504040204" pitchFamily="50" charset="-128"/>
                  <a:ea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rPr>
                <a:t>　④首輪が外れる等でライオンと接触する可能性が残りますので、万一に備えて保護具をつけて作業します。</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marL="285750" lvl="0" indent="-285750">
                <a:lnSpc>
                  <a:spcPct val="120000"/>
                </a:lnSpc>
                <a:spcAft>
                  <a:spcPts val="700"/>
                </a:spcAft>
                <a:buClr>
                  <a:schemeClr val="accent3"/>
                </a:buClr>
                <a:buFont typeface="Arial" panose="020B0604020202020204" pitchFamily="34" charset="0"/>
                <a:buChar char="•"/>
              </a:pPr>
              <a:r>
                <a:rPr lang="ja-JP" altLang="en-US" sz="1400" dirty="0" smtClean="0">
                  <a:solidFill>
                    <a:prstClr val="black"/>
                  </a:solidFill>
                  <a:latin typeface="メイリオ" panose="020B0604030504040204" pitchFamily="50" charset="-128"/>
                  <a:ea typeface="メイリオ" panose="020B0604030504040204" pitchFamily="50" charset="-128"/>
                </a:rPr>
                <a:t>この順番を守らなければ、せっかくの対策が台無しです。教育をしたから危険な機械を使っても大丈夫というわけにはいきません</a:t>
              </a:r>
              <a:r>
                <a:rPr lang="ja-JP" altLang="en-US" sz="1400" dirty="0">
                  <a:solidFill>
                    <a:prstClr val="black"/>
                  </a:solidFill>
                  <a:latin typeface="メイリオ" panose="020B0604030504040204" pitchFamily="50" charset="-128"/>
                  <a:ea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rPr>
                <a:t>対策は物から人という流れを遵守してください。</a:t>
              </a:r>
              <a:endParaRPr lang="en-US" altLang="ja-JP" sz="1400" dirty="0" smtClean="0">
                <a:solidFill>
                  <a:prstClr val="black"/>
                </a:solidFill>
                <a:latin typeface="メイリオ" panose="020B0604030504040204" pitchFamily="50" charset="-128"/>
                <a:ea typeface="メイリオ" panose="020B0604030504040204" pitchFamily="50" charset="-128"/>
              </a:endParaRPr>
            </a:p>
          </p:txBody>
        </p:sp>
        <p:sp>
          <p:nvSpPr>
            <p:cNvPr id="15" name="角丸四角形 14">
              <a:extLst>
                <a:ext uri="{FF2B5EF4-FFF2-40B4-BE49-F238E27FC236}">
                  <a16:creationId xmlns:a16="http://schemas.microsoft.com/office/drawing/2014/main" id="{053B0485-00BC-3E4F-B797-35CB015D43DD}"/>
                </a:ext>
              </a:extLst>
            </p:cNvPr>
            <p:cNvSpPr/>
            <p:nvPr/>
          </p:nvSpPr>
          <p:spPr>
            <a:xfrm>
              <a:off x="304800" y="1143000"/>
              <a:ext cx="2209800" cy="394874"/>
            </a:xfrm>
            <a:prstGeom prst="roundRect">
              <a:avLst>
                <a:gd name="adj" fmla="val 0"/>
              </a:avLst>
            </a:prstGeom>
            <a:solidFill>
              <a:schemeClr val="accent3"/>
            </a:solidFill>
            <a:ln w="76200">
              <a:solidFill>
                <a:schemeClr val="bg1"/>
              </a:solidFill>
            </a:ln>
          </p:spPr>
          <p:txBody>
            <a:bodyPr anchor="ctr"/>
            <a:lstStyle/>
            <a:p>
              <a:pPr algn="ctr" defTabSz="591055">
                <a:lnSpc>
                  <a:spcPct val="130000"/>
                </a:lnSpc>
                <a:spcAft>
                  <a:spcPts val="796"/>
                </a:spcAft>
              </a:pPr>
              <a:r>
                <a:rPr lang="ja-JP" altLang="en-US" sz="1077" b="1" spc="239" dirty="0" smtClean="0">
                  <a:latin typeface="+mn-ea"/>
                  <a:cs typeface="Noto Sans CJK JP DemiLight" charset="-128"/>
                </a:rPr>
                <a:t>優先順位の理由</a:t>
              </a:r>
              <a:endParaRPr lang="ja-JP" altLang="en-US" sz="1077" b="1" spc="239" dirty="0">
                <a:latin typeface="+mn-ea"/>
                <a:cs typeface="Noto Sans CJK JP DemiLight" charset="-128"/>
              </a:endParaRPr>
            </a:p>
          </p:txBody>
        </p:sp>
      </p:gr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2209800"/>
            <a:ext cx="789209" cy="957262"/>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572959"/>
            <a:ext cx="1750702" cy="1685051"/>
          </a:xfrm>
          <a:prstGeom prst="rect">
            <a:avLst/>
          </a:prstGeom>
        </p:spPr>
      </p:pic>
      <p:sp>
        <p:nvSpPr>
          <p:cNvPr id="5" name="右矢印 4"/>
          <p:cNvSpPr/>
          <p:nvPr/>
        </p:nvSpPr>
        <p:spPr>
          <a:xfrm>
            <a:off x="7563465" y="2286000"/>
            <a:ext cx="898345" cy="497604"/>
          </a:xfrm>
          <a:prstGeom prs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6" name="スライド番号プレースホルダー 5"/>
          <p:cNvSpPr>
            <a:spLocks noGrp="1"/>
          </p:cNvSpPr>
          <p:nvPr>
            <p:ph type="sldNum" sz="quarter" idx="4"/>
          </p:nvPr>
        </p:nvSpPr>
        <p:spPr/>
        <p:txBody>
          <a:bodyPr/>
          <a:lstStyle/>
          <a:p>
            <a:fld id="{48F63A3B-78C7-47BE-AE5E-E10140E04643}" type="slidenum">
              <a:rPr lang="en-US" smtClean="0"/>
              <a:pPr/>
              <a:t>22</a:t>
            </a:fld>
            <a:endParaRPr lang="en-US" dirty="0"/>
          </a:p>
        </p:txBody>
      </p:sp>
    </p:spTree>
    <p:extLst>
      <p:ext uri="{BB962C8B-B14F-4D97-AF65-F5344CB8AC3E}">
        <p14:creationId xmlns:p14="http://schemas.microsoft.com/office/powerpoint/2010/main" val="3841356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lstStyle/>
          <a:p>
            <a:r>
              <a:rPr lang="ja-JP" altLang="en-US" dirty="0" smtClean="0"/>
              <a:t>リスクアセスメント実践</a:t>
            </a:r>
            <a:endParaRPr lang="ja-JP" altLang="en-US" dirty="0"/>
          </a:p>
        </p:txBody>
      </p:sp>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827998"/>
            <a:ext cx="9907200" cy="1041787"/>
          </a:xfrm>
          <a:solidFill>
            <a:schemeClr val="bg2"/>
          </a:solidFill>
        </p:spPr>
        <p:txBody>
          <a:bodyPr/>
          <a:lstStyle/>
          <a:p>
            <a:r>
              <a:rPr lang="ja-JP" altLang="en-US" dirty="0" smtClean="0"/>
              <a:t>次の例でリスクアセスメントを実施してみてください。</a:t>
            </a:r>
            <a:endParaRPr lang="en-US" altLang="ja-JP" dirty="0" smtClean="0"/>
          </a:p>
          <a:p>
            <a:r>
              <a:rPr lang="ja-JP" altLang="en-US" dirty="0" smtClean="0"/>
              <a:t>ちなみにですが、リスクアセスメントの正解は１つではありません。</a:t>
            </a:r>
            <a:endParaRPr lang="ja-JP" altLang="en-US" dirty="0"/>
          </a:p>
        </p:txBody>
      </p:sp>
      <p:grpSp>
        <p:nvGrpSpPr>
          <p:cNvPr id="5" name="グループ化 4"/>
          <p:cNvGrpSpPr/>
          <p:nvPr/>
        </p:nvGrpSpPr>
        <p:grpSpPr>
          <a:xfrm>
            <a:off x="268850" y="2084927"/>
            <a:ext cx="9332349" cy="3662938"/>
            <a:chOff x="356792" y="1957421"/>
            <a:chExt cx="4444972" cy="3662938"/>
          </a:xfrm>
        </p:grpSpPr>
        <p:sp>
          <p:nvSpPr>
            <p:cNvPr id="24" name="正方形/長方形 23">
              <a:extLst>
                <a:ext uri="{FF2B5EF4-FFF2-40B4-BE49-F238E27FC236}">
                  <a16:creationId xmlns:a16="http://schemas.microsoft.com/office/drawing/2014/main" id="{BBF3C642-8A86-5746-8D2F-F1857509C015}"/>
                </a:ext>
              </a:extLst>
            </p:cNvPr>
            <p:cNvSpPr/>
            <p:nvPr/>
          </p:nvSpPr>
          <p:spPr>
            <a:xfrm>
              <a:off x="409685" y="2411788"/>
              <a:ext cx="4329029" cy="3208571"/>
            </a:xfrm>
            <a:prstGeom prst="rect">
              <a:avLst/>
            </a:prstGeom>
          </p:spPr>
          <p:txBody>
            <a:bodyPr wrap="square" lIns="0" tIns="0" rIns="0" bIns="0">
              <a:spAutoFit/>
            </a:bodyPr>
            <a:lstStyle/>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電球</a:t>
              </a:r>
              <a:r>
                <a:rPr lang="ja-JP" altLang="en-US" sz="1200" dirty="0" smtClean="0">
                  <a:solidFill>
                    <a:prstClr val="black"/>
                  </a:solidFill>
                  <a:latin typeface="Meiryo" panose="020B0604030504040204" pitchFamily="34" charset="-128"/>
                  <a:ea typeface="Meiryo" panose="020B0604030504040204" pitchFamily="34" charset="-128"/>
                </a:rPr>
                <a:t>が切れたので、事務所の端に置いてあった脚立で電球交換作業をしようとしました。</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他の人は忙しそうだったので、一人で作業することにしました。</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電球交換は気づいた人がすることになっており、特にルールは決められていませんでした。</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４段脚立の３段目からでは作業がしにくく、一番上の天板に乗ることにしました。</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６段ほどの脚立は事務所から５０ｍほど離れた倉庫にあったと思いますが、取りに行くのが面倒でした。</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会社には脚立以外に高いところの作業に使えるものはありませんでした。</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脚立</a:t>
              </a:r>
              <a:r>
                <a:rPr lang="ja-JP" altLang="en-US" sz="1200" dirty="0" smtClean="0">
                  <a:solidFill>
                    <a:prstClr val="black"/>
                  </a:solidFill>
                  <a:latin typeface="Meiryo" panose="020B0604030504040204" pitchFamily="34" charset="-128"/>
                  <a:ea typeface="Meiryo" panose="020B0604030504040204" pitchFamily="34" charset="-128"/>
                </a:rPr>
                <a:t>の天板に電球を外したところ、バランスを崩して脚立から墜落しました。</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よく見てみると脚立の脚部滑り止めが一部欠けていたようです。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脚立は半年に１回点検することにしていましたが、記録はつけていませんでした。</a:t>
              </a:r>
              <a:r>
                <a:rPr lang="ja-JP" altLang="en-US" sz="1200" dirty="0">
                  <a:solidFill>
                    <a:prstClr val="black"/>
                  </a:solidFill>
                  <a:latin typeface="Meiryo" panose="020B0604030504040204" pitchFamily="34" charset="-128"/>
                  <a:ea typeface="Meiryo" panose="020B0604030504040204" pitchFamily="34" charset="-128"/>
                </a:rPr>
                <a:t>　</a:t>
              </a:r>
              <a:endParaRPr lang="en-US" altLang="ja-JP" sz="1200" dirty="0" smtClean="0">
                <a:solidFill>
                  <a:prstClr val="black"/>
                </a:solidFill>
                <a:latin typeface="Meiryo" panose="020B0604030504040204" pitchFamily="34" charset="-128"/>
                <a:ea typeface="Meiryo" panose="020B0604030504040204" pitchFamily="34" charset="-128"/>
              </a:endParaRPr>
            </a:p>
          </p:txBody>
        </p:sp>
        <p:sp>
          <p:nvSpPr>
            <p:cNvPr id="34" name="正方形/長方形 33">
              <a:extLst>
                <a:ext uri="{FF2B5EF4-FFF2-40B4-BE49-F238E27FC236}">
                  <a16:creationId xmlns:a16="http://schemas.microsoft.com/office/drawing/2014/main" id="{53F01B6B-3255-F149-B12D-7649D201C5A6}"/>
                </a:ext>
              </a:extLst>
            </p:cNvPr>
            <p:cNvSpPr/>
            <p:nvPr/>
          </p:nvSpPr>
          <p:spPr>
            <a:xfrm>
              <a:off x="380136" y="1957421"/>
              <a:ext cx="2302550"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事例）脚立を使って電気を交換していたときに墜落</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5" name="直線コネクタ 34">
              <a:extLst>
                <a:ext uri="{FF2B5EF4-FFF2-40B4-BE49-F238E27FC236}">
                  <a16:creationId xmlns:a16="http://schemas.microsoft.com/office/drawing/2014/main" id="{589C212B-4811-244F-8C11-0637C71D9CC2}"/>
                </a:ext>
              </a:extLst>
            </p:cNvPr>
            <p:cNvCxnSpPr>
              <a:cxnSpLocks/>
            </p:cNvCxnSpPr>
            <p:nvPr/>
          </p:nvCxnSpPr>
          <p:spPr>
            <a:xfrm>
              <a:off x="356792"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1933" y="4000070"/>
            <a:ext cx="2204467" cy="2476929"/>
          </a:xfrm>
          <a:prstGeom prst="rect">
            <a:avLst/>
          </a:prstGeom>
        </p:spPr>
      </p:pic>
      <p:sp>
        <p:nvSpPr>
          <p:cNvPr id="6" name="スライド番号プレースホルダー 5"/>
          <p:cNvSpPr>
            <a:spLocks noGrp="1"/>
          </p:cNvSpPr>
          <p:nvPr>
            <p:ph type="sldNum" sz="quarter" idx="4"/>
          </p:nvPr>
        </p:nvSpPr>
        <p:spPr/>
        <p:txBody>
          <a:bodyPr/>
          <a:lstStyle/>
          <a:p>
            <a:fld id="{48F63A3B-78C7-47BE-AE5E-E10140E04643}" type="slidenum">
              <a:rPr lang="en-US" smtClean="0"/>
              <a:pPr/>
              <a:t>23</a:t>
            </a:fld>
            <a:endParaRPr lang="en-US" dirty="0"/>
          </a:p>
        </p:txBody>
      </p:sp>
    </p:spTree>
    <p:extLst>
      <p:ext uri="{BB962C8B-B14F-4D97-AF65-F5344CB8AC3E}">
        <p14:creationId xmlns:p14="http://schemas.microsoft.com/office/powerpoint/2010/main" val="3141836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a:lstStyle/>
          <a:p>
            <a:r>
              <a:rPr lang="ja-JP" altLang="en-US" dirty="0" smtClean="0"/>
              <a:t>リスクアセスメント実践</a:t>
            </a:r>
            <a:endParaRPr lang="ja-JP" altLang="en-US" dirty="0"/>
          </a:p>
        </p:txBody>
      </p:sp>
      <p:graphicFrame>
        <p:nvGraphicFramePr>
          <p:cNvPr id="5" name="表 4"/>
          <p:cNvGraphicFramePr>
            <a:graphicFrameLocks noGrp="1"/>
          </p:cNvGraphicFramePr>
          <p:nvPr>
            <p:extLst/>
          </p:nvPr>
        </p:nvGraphicFramePr>
        <p:xfrm>
          <a:off x="388938" y="3919249"/>
          <a:ext cx="4191000" cy="1299885"/>
        </p:xfrm>
        <a:graphic>
          <a:graphicData uri="http://schemas.openxmlformats.org/drawingml/2006/table">
            <a:tbl>
              <a:tblPr firstRow="1" firstCol="1" lastRow="1" lastCol="1" bandRow="1" bandCol="1"/>
              <a:tblGrid>
                <a:gridCol w="3551695">
                  <a:extLst>
                    <a:ext uri="{9D8B030D-6E8A-4147-A177-3AD203B41FA5}">
                      <a16:colId xmlns:a16="http://schemas.microsoft.com/office/drawing/2014/main" val="3950981257"/>
                    </a:ext>
                  </a:extLst>
                </a:gridCol>
                <a:gridCol w="639305">
                  <a:extLst>
                    <a:ext uri="{9D8B030D-6E8A-4147-A177-3AD203B41FA5}">
                      <a16:colId xmlns:a16="http://schemas.microsoft.com/office/drawing/2014/main" val="2948420272"/>
                    </a:ext>
                  </a:extLst>
                </a:gridCol>
              </a:tblGrid>
              <a:tr h="259977">
                <a:tc gridSpan="2">
                  <a:txBody>
                    <a:bodyPr/>
                    <a:lstStyle/>
                    <a:p>
                      <a:pPr algn="ctr">
                        <a:spcAft>
                          <a:spcPts val="0"/>
                        </a:spcAft>
                      </a:pPr>
                      <a:r>
                        <a:rPr lang="ja-JP" sz="1400" kern="100" dirty="0">
                          <a:effectLst/>
                          <a:latin typeface="+mn-ea"/>
                          <a:ea typeface="+mn-ea"/>
                          <a:cs typeface="Times New Roman" panose="02020603050405020304" pitchFamily="18" charset="0"/>
                        </a:rPr>
                        <a:t>災害</a:t>
                      </a:r>
                      <a:r>
                        <a:rPr lang="ja-JP" sz="1400" kern="100" dirty="0" smtClean="0">
                          <a:effectLst/>
                          <a:latin typeface="+mn-ea"/>
                          <a:ea typeface="+mn-ea"/>
                          <a:cs typeface="Times New Roman" panose="02020603050405020304" pitchFamily="18" charset="0"/>
                        </a:rPr>
                        <a:t>の</a:t>
                      </a:r>
                      <a:r>
                        <a:rPr lang="ja-JP" altLang="en-US" sz="1400" kern="100" dirty="0" smtClean="0">
                          <a:effectLst/>
                          <a:latin typeface="+mn-ea"/>
                          <a:ea typeface="+mn-ea"/>
                          <a:cs typeface="Times New Roman" panose="02020603050405020304" pitchFamily="18" charset="0"/>
                        </a:rPr>
                        <a:t>発生</a:t>
                      </a:r>
                      <a:r>
                        <a:rPr lang="ja-JP" sz="1400" kern="100" dirty="0" smtClean="0">
                          <a:solidFill>
                            <a:srgbClr val="C00000"/>
                          </a:solidFill>
                          <a:effectLst/>
                          <a:latin typeface="+mn-ea"/>
                          <a:ea typeface="+mn-ea"/>
                          <a:cs typeface="Times New Roman" panose="02020603050405020304" pitchFamily="18" charset="0"/>
                        </a:rPr>
                        <a:t>可能性</a:t>
                      </a:r>
                      <a:endParaRPr lang="ja-JP" sz="1400" kern="100" dirty="0">
                        <a:solidFill>
                          <a:srgbClr val="C00000"/>
                        </a:solidFill>
                        <a:effectLst/>
                        <a:latin typeface="+mn-ea"/>
                        <a:ea typeface="+mn-ea"/>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83004557"/>
                  </a:ext>
                </a:extLst>
              </a:tr>
              <a:tr h="259977">
                <a:tc>
                  <a:txBody>
                    <a:bodyPr/>
                    <a:lstStyle/>
                    <a:p>
                      <a:pPr algn="just">
                        <a:spcAft>
                          <a:spcPts val="0"/>
                        </a:spcAft>
                      </a:pPr>
                      <a:r>
                        <a:rPr lang="ja-JP" sz="1400" kern="100" dirty="0">
                          <a:effectLst/>
                          <a:latin typeface="+mn-ea"/>
                          <a:ea typeface="+mn-ea"/>
                          <a:cs typeface="Times New Roman" panose="02020603050405020304" pitchFamily="18" charset="0"/>
                        </a:rPr>
                        <a:t>可能性ランク</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mn-ea"/>
                          <a:ea typeface="+mn-ea"/>
                          <a:cs typeface="Times New Roman" panose="02020603050405020304" pitchFamily="18" charset="0"/>
                        </a:rPr>
                        <a:t>記号</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147357"/>
                  </a:ext>
                </a:extLst>
              </a:tr>
              <a:tr h="259977">
                <a:tc>
                  <a:txBody>
                    <a:bodyPr/>
                    <a:lstStyle/>
                    <a:p>
                      <a:pPr algn="just">
                        <a:spcAft>
                          <a:spcPts val="0"/>
                        </a:spcAft>
                      </a:pPr>
                      <a:r>
                        <a:rPr lang="ja-JP" sz="1400" kern="100" dirty="0">
                          <a:effectLst/>
                          <a:latin typeface="+mn-ea"/>
                          <a:ea typeface="+mn-ea"/>
                          <a:cs typeface="Times New Roman" panose="02020603050405020304" pitchFamily="18" charset="0"/>
                        </a:rPr>
                        <a:t>かなり起こる（３ヶ月に１回程度）</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400" kern="100">
                          <a:effectLst/>
                          <a:latin typeface="+mn-ea"/>
                          <a:ea typeface="+mn-ea"/>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77208067"/>
                  </a:ext>
                </a:extLst>
              </a:tr>
              <a:tr h="259977">
                <a:tc>
                  <a:txBody>
                    <a:bodyPr/>
                    <a:lstStyle/>
                    <a:p>
                      <a:pPr algn="just">
                        <a:spcAft>
                          <a:spcPts val="0"/>
                        </a:spcAft>
                      </a:pPr>
                      <a:r>
                        <a:rPr lang="ja-JP" sz="1400" kern="100" dirty="0">
                          <a:effectLst/>
                          <a:latin typeface="+mn-ea"/>
                          <a:ea typeface="+mn-ea"/>
                          <a:cs typeface="Times New Roman" panose="02020603050405020304" pitchFamily="18" charset="0"/>
                        </a:rPr>
                        <a:t>たまに起こる（年に１回程度）</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400" kern="100">
                          <a:effectLst/>
                          <a:latin typeface="+mn-ea"/>
                          <a:ea typeface="+mn-ea"/>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64383180"/>
                  </a:ext>
                </a:extLst>
              </a:tr>
              <a:tr h="259977">
                <a:tc>
                  <a:txBody>
                    <a:bodyPr/>
                    <a:lstStyle/>
                    <a:p>
                      <a:pPr algn="just">
                        <a:spcAft>
                          <a:spcPts val="0"/>
                        </a:spcAft>
                      </a:pPr>
                      <a:r>
                        <a:rPr lang="ja-JP" sz="1400" kern="100" dirty="0">
                          <a:effectLst/>
                          <a:latin typeface="+mn-ea"/>
                          <a:ea typeface="+mn-ea"/>
                          <a:cs typeface="Times New Roman" panose="02020603050405020304" pitchFamily="18" charset="0"/>
                        </a:rPr>
                        <a:t>殆ど起こらない（１０年に１回程度）</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mn-ea"/>
                          <a:ea typeface="+mn-ea"/>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214396"/>
                  </a:ext>
                </a:extLst>
              </a:tr>
            </a:tbl>
          </a:graphicData>
        </a:graphic>
      </p:graphicFrame>
      <p:graphicFrame>
        <p:nvGraphicFramePr>
          <p:cNvPr id="6" name="表 5"/>
          <p:cNvGraphicFramePr>
            <a:graphicFrameLocks noGrp="1"/>
          </p:cNvGraphicFramePr>
          <p:nvPr>
            <p:extLst/>
          </p:nvPr>
        </p:nvGraphicFramePr>
        <p:xfrm>
          <a:off x="5524901" y="3919249"/>
          <a:ext cx="4269974" cy="1299885"/>
        </p:xfrm>
        <a:graphic>
          <a:graphicData uri="http://schemas.openxmlformats.org/drawingml/2006/table">
            <a:tbl>
              <a:tblPr firstRow="1" firstCol="1" lastRow="1" lastCol="1" bandRow="1" bandCol="1"/>
              <a:tblGrid>
                <a:gridCol w="3618623">
                  <a:extLst>
                    <a:ext uri="{9D8B030D-6E8A-4147-A177-3AD203B41FA5}">
                      <a16:colId xmlns:a16="http://schemas.microsoft.com/office/drawing/2014/main" val="99034699"/>
                    </a:ext>
                  </a:extLst>
                </a:gridCol>
                <a:gridCol w="651351">
                  <a:extLst>
                    <a:ext uri="{9D8B030D-6E8A-4147-A177-3AD203B41FA5}">
                      <a16:colId xmlns:a16="http://schemas.microsoft.com/office/drawing/2014/main" val="3624918701"/>
                    </a:ext>
                  </a:extLst>
                </a:gridCol>
              </a:tblGrid>
              <a:tr h="259977">
                <a:tc gridSpan="2">
                  <a:txBody>
                    <a:bodyPr/>
                    <a:lstStyle/>
                    <a:p>
                      <a:pPr algn="ctr">
                        <a:spcAft>
                          <a:spcPts val="0"/>
                        </a:spcAft>
                      </a:pPr>
                      <a:r>
                        <a:rPr lang="ja-JP" sz="1400" kern="100" dirty="0">
                          <a:effectLst/>
                          <a:latin typeface="+mn-ea"/>
                          <a:ea typeface="+mn-ea"/>
                          <a:cs typeface="Times New Roman" panose="02020603050405020304" pitchFamily="18" charset="0"/>
                        </a:rPr>
                        <a:t>災害の</a:t>
                      </a:r>
                      <a:r>
                        <a:rPr lang="ja-JP" sz="1400" kern="100" dirty="0">
                          <a:solidFill>
                            <a:srgbClr val="7030A0"/>
                          </a:solidFill>
                          <a:effectLst/>
                          <a:latin typeface="+mn-ea"/>
                          <a:ea typeface="+mn-ea"/>
                          <a:cs typeface="Times New Roman" panose="02020603050405020304" pitchFamily="18" charset="0"/>
                        </a:rPr>
                        <a:t>重大性</a:t>
                      </a:r>
                      <a:r>
                        <a:rPr lang="ja-JP" sz="1400" kern="100" dirty="0">
                          <a:effectLst/>
                          <a:latin typeface="+mn-ea"/>
                          <a:ea typeface="+mn-ea"/>
                          <a:cs typeface="Times New Roman" panose="02020603050405020304" pitchFamily="18" charset="0"/>
                        </a:rPr>
                        <a:t>（ケガの大きさ）</a:t>
                      </a: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688148801"/>
                  </a:ext>
                </a:extLst>
              </a:tr>
              <a:tr h="259977">
                <a:tc>
                  <a:txBody>
                    <a:bodyPr/>
                    <a:lstStyle/>
                    <a:p>
                      <a:pPr algn="just">
                        <a:spcAft>
                          <a:spcPts val="0"/>
                        </a:spcAft>
                      </a:pPr>
                      <a:r>
                        <a:rPr lang="ja-JP" sz="1400" kern="100" dirty="0">
                          <a:effectLst/>
                          <a:latin typeface="+mn-ea"/>
                          <a:ea typeface="+mn-ea"/>
                          <a:cs typeface="Times New Roman" panose="02020603050405020304" pitchFamily="18" charset="0"/>
                        </a:rPr>
                        <a:t>重大性ランク</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mn-ea"/>
                          <a:ea typeface="+mn-ea"/>
                          <a:cs typeface="Times New Roman" panose="02020603050405020304" pitchFamily="18" charset="0"/>
                        </a:rPr>
                        <a:t>記号</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665723"/>
                  </a:ext>
                </a:extLst>
              </a:tr>
              <a:tr h="259977">
                <a:tc>
                  <a:txBody>
                    <a:bodyPr/>
                    <a:lstStyle/>
                    <a:p>
                      <a:pPr algn="just">
                        <a:spcAft>
                          <a:spcPts val="0"/>
                        </a:spcAft>
                      </a:pPr>
                      <a:r>
                        <a:rPr lang="ja-JP" sz="1400" kern="100" dirty="0">
                          <a:effectLst/>
                          <a:latin typeface="+mn-ea"/>
                          <a:ea typeface="+mn-ea"/>
                          <a:cs typeface="Times New Roman" panose="02020603050405020304" pitchFamily="18" charset="0"/>
                        </a:rPr>
                        <a:t>極めて重大（死亡・重傷）</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400" kern="100">
                          <a:effectLst/>
                          <a:latin typeface="+mn-ea"/>
                          <a:ea typeface="+mn-ea"/>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90127426"/>
                  </a:ext>
                </a:extLst>
              </a:tr>
              <a:tr h="259977">
                <a:tc>
                  <a:txBody>
                    <a:bodyPr/>
                    <a:lstStyle/>
                    <a:p>
                      <a:pPr algn="just">
                        <a:spcAft>
                          <a:spcPts val="0"/>
                        </a:spcAft>
                      </a:pPr>
                      <a:r>
                        <a:rPr lang="ja-JP" sz="1400" kern="100" dirty="0">
                          <a:effectLst/>
                          <a:latin typeface="+mn-ea"/>
                          <a:ea typeface="+mn-ea"/>
                          <a:cs typeface="Times New Roman" panose="02020603050405020304" pitchFamily="18" charset="0"/>
                        </a:rPr>
                        <a:t>重大（休業災害）</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400" kern="100">
                          <a:effectLst/>
                          <a:latin typeface="+mn-ea"/>
                          <a:ea typeface="+mn-ea"/>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62593620"/>
                  </a:ext>
                </a:extLst>
              </a:tr>
              <a:tr h="259977">
                <a:tc>
                  <a:txBody>
                    <a:bodyPr/>
                    <a:lstStyle/>
                    <a:p>
                      <a:pPr algn="just">
                        <a:spcAft>
                          <a:spcPts val="0"/>
                        </a:spcAft>
                      </a:pPr>
                      <a:r>
                        <a:rPr lang="ja-JP" sz="1400" kern="100" dirty="0">
                          <a:effectLst/>
                          <a:latin typeface="+mn-ea"/>
                          <a:ea typeface="+mn-ea"/>
                          <a:cs typeface="Times New Roman" panose="02020603050405020304" pitchFamily="18" charset="0"/>
                        </a:rPr>
                        <a:t>軽微（不休災害）</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mn-ea"/>
                          <a:ea typeface="+mn-ea"/>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71998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268960335"/>
              </p:ext>
            </p:extLst>
          </p:nvPr>
        </p:nvGraphicFramePr>
        <p:xfrm>
          <a:off x="360363" y="962523"/>
          <a:ext cx="9434512" cy="2826587"/>
        </p:xfrm>
        <a:graphic>
          <a:graphicData uri="http://schemas.openxmlformats.org/drawingml/2006/table">
            <a:tbl>
              <a:tblPr/>
              <a:tblGrid>
                <a:gridCol w="2011605">
                  <a:extLst>
                    <a:ext uri="{9D8B030D-6E8A-4147-A177-3AD203B41FA5}">
                      <a16:colId xmlns:a16="http://schemas.microsoft.com/office/drawing/2014/main" val="2320886685"/>
                    </a:ext>
                  </a:extLst>
                </a:gridCol>
                <a:gridCol w="2011605">
                  <a:extLst>
                    <a:ext uri="{9D8B030D-6E8A-4147-A177-3AD203B41FA5}">
                      <a16:colId xmlns:a16="http://schemas.microsoft.com/office/drawing/2014/main" val="1554382753"/>
                    </a:ext>
                  </a:extLst>
                </a:gridCol>
                <a:gridCol w="482142">
                  <a:extLst>
                    <a:ext uri="{9D8B030D-6E8A-4147-A177-3AD203B41FA5}">
                      <a16:colId xmlns:a16="http://schemas.microsoft.com/office/drawing/2014/main" val="2069042450"/>
                    </a:ext>
                  </a:extLst>
                </a:gridCol>
                <a:gridCol w="482142">
                  <a:extLst>
                    <a:ext uri="{9D8B030D-6E8A-4147-A177-3AD203B41FA5}">
                      <a16:colId xmlns:a16="http://schemas.microsoft.com/office/drawing/2014/main" val="809018791"/>
                    </a:ext>
                  </a:extLst>
                </a:gridCol>
                <a:gridCol w="749999">
                  <a:extLst>
                    <a:ext uri="{9D8B030D-6E8A-4147-A177-3AD203B41FA5}">
                      <a16:colId xmlns:a16="http://schemas.microsoft.com/office/drawing/2014/main" val="2256321809"/>
                    </a:ext>
                  </a:extLst>
                </a:gridCol>
                <a:gridCol w="2035712">
                  <a:extLst>
                    <a:ext uri="{9D8B030D-6E8A-4147-A177-3AD203B41FA5}">
                      <a16:colId xmlns:a16="http://schemas.microsoft.com/office/drawing/2014/main" val="3928135154"/>
                    </a:ext>
                  </a:extLst>
                </a:gridCol>
                <a:gridCol w="482142">
                  <a:extLst>
                    <a:ext uri="{9D8B030D-6E8A-4147-A177-3AD203B41FA5}">
                      <a16:colId xmlns:a16="http://schemas.microsoft.com/office/drawing/2014/main" val="3079864675"/>
                    </a:ext>
                  </a:extLst>
                </a:gridCol>
                <a:gridCol w="482142">
                  <a:extLst>
                    <a:ext uri="{9D8B030D-6E8A-4147-A177-3AD203B41FA5}">
                      <a16:colId xmlns:a16="http://schemas.microsoft.com/office/drawing/2014/main" val="154381865"/>
                    </a:ext>
                  </a:extLst>
                </a:gridCol>
                <a:gridCol w="697023">
                  <a:extLst>
                    <a:ext uri="{9D8B030D-6E8A-4147-A177-3AD203B41FA5}">
                      <a16:colId xmlns:a16="http://schemas.microsoft.com/office/drawing/2014/main" val="4244817034"/>
                    </a:ext>
                  </a:extLst>
                </a:gridCol>
              </a:tblGrid>
              <a:tr h="840351">
                <a:tc rowSpan="2">
                  <a:txBody>
                    <a:bodyPr/>
                    <a:lstStyle/>
                    <a:p>
                      <a:pPr algn="ctr">
                        <a:spcAft>
                          <a:spcPts val="0"/>
                        </a:spcAft>
                      </a:pPr>
                      <a:r>
                        <a:rPr lang="ja-JP" sz="1400" kern="0" dirty="0" smtClean="0">
                          <a:ln>
                            <a:noFill/>
                          </a:ln>
                          <a:effectLst/>
                          <a:latin typeface="+mn-ea"/>
                          <a:ea typeface="+mn-ea"/>
                          <a:cs typeface="ＭＳ Ｐゴシック" panose="020B0600070205080204" pitchFamily="50" charset="-128"/>
                        </a:rPr>
                        <a:t>①危険</a:t>
                      </a:r>
                      <a:r>
                        <a:rPr lang="ja-JP" sz="1400" kern="0" dirty="0">
                          <a:ln>
                            <a:noFill/>
                          </a:ln>
                          <a:effectLst/>
                          <a:latin typeface="+mn-ea"/>
                          <a:ea typeface="+mn-ea"/>
                          <a:cs typeface="ＭＳ Ｐゴシック" panose="020B0600070205080204" pitchFamily="50" charset="-128"/>
                        </a:rPr>
                        <a:t>要因の</a:t>
                      </a:r>
                      <a:r>
                        <a:rPr lang="ja-JP" sz="1400" kern="0" dirty="0" smtClean="0">
                          <a:ln>
                            <a:noFill/>
                          </a:ln>
                          <a:effectLst/>
                          <a:latin typeface="+mn-ea"/>
                          <a:ea typeface="+mn-ea"/>
                          <a:cs typeface="ＭＳ Ｐゴシック" panose="020B0600070205080204" pitchFamily="50" charset="-128"/>
                        </a:rPr>
                        <a:t>洗い出し</a:t>
                      </a:r>
                      <a:endParaRPr lang="en-US" altLang="ja-JP" sz="1400" kern="0" dirty="0" smtClean="0">
                        <a:ln>
                          <a:noFill/>
                        </a:ln>
                        <a:effectLst/>
                        <a:latin typeface="+mn-ea"/>
                        <a:ea typeface="+mn-ea"/>
                        <a:cs typeface="ＭＳ Ｐゴシック" panose="020B0600070205080204" pitchFamily="50" charset="-128"/>
                      </a:endParaRPr>
                    </a:p>
                  </a:txBody>
                  <a:tcPr marL="57372" marR="57372" marT="0" marB="0"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altLang="en-US" sz="1400" kern="100" dirty="0" smtClean="0">
                          <a:ln>
                            <a:noFill/>
                          </a:ln>
                          <a:effectLst/>
                          <a:latin typeface="+mn-ea"/>
                          <a:ea typeface="+mn-ea"/>
                          <a:cs typeface="Times New Roman" panose="02020603050405020304" pitchFamily="18" charset="0"/>
                        </a:rPr>
                        <a:t>②現状の対策</a:t>
                      </a:r>
                      <a:endParaRPr lang="ja-JP" sz="1400" kern="100" dirty="0">
                        <a:ln>
                          <a:noFill/>
                        </a:ln>
                        <a:effectLst/>
                        <a:latin typeface="+mn-ea"/>
                        <a:ea typeface="+mn-ea"/>
                        <a:cs typeface="Times New Roman" panose="02020603050405020304" pitchFamily="18" charset="0"/>
                      </a:endParaRPr>
                    </a:p>
                  </a:txBody>
                  <a:tcPr marL="57372" marR="5737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altLang="en-US" sz="1400" kern="0" dirty="0" smtClean="0">
                          <a:ln>
                            <a:noFill/>
                          </a:ln>
                          <a:effectLst/>
                          <a:latin typeface="+mn-ea"/>
                          <a:ea typeface="+mn-ea"/>
                          <a:cs typeface="ＭＳ Ｐゴシック" panose="020B0600070205080204" pitchFamily="50" charset="-128"/>
                        </a:rPr>
                        <a:t>③</a:t>
                      </a:r>
                      <a:r>
                        <a:rPr lang="ja-JP" sz="1400" kern="0" dirty="0" smtClean="0">
                          <a:ln>
                            <a:noFill/>
                          </a:ln>
                          <a:effectLst/>
                          <a:latin typeface="+mn-ea"/>
                          <a:ea typeface="+mn-ea"/>
                          <a:cs typeface="ＭＳ Ｐゴシック" panose="020B0600070205080204" pitchFamily="50" charset="-128"/>
                        </a:rPr>
                        <a:t>リスク</a:t>
                      </a:r>
                      <a:endParaRPr lang="ja-JP" sz="1400" kern="100" dirty="0">
                        <a:ln>
                          <a:noFill/>
                        </a:ln>
                        <a:effectLst/>
                        <a:latin typeface="+mn-ea"/>
                        <a:ea typeface="+mn-ea"/>
                        <a:cs typeface="Times New Roman" panose="02020603050405020304" pitchFamily="18" charset="0"/>
                      </a:endParaRPr>
                    </a:p>
                  </a:txBody>
                  <a:tcPr marL="57372" marR="5737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altLang="en-US" sz="1400" kern="0" dirty="0" smtClean="0">
                          <a:ln>
                            <a:noFill/>
                          </a:ln>
                          <a:effectLst/>
                          <a:latin typeface="+mn-ea"/>
                          <a:ea typeface="+mn-ea"/>
                          <a:cs typeface="ＭＳ Ｐゴシック" panose="020B0600070205080204" pitchFamily="50" charset="-128"/>
                        </a:rPr>
                        <a:t>④</a:t>
                      </a:r>
                      <a:r>
                        <a:rPr lang="ja-JP" sz="1400" kern="0" dirty="0" smtClean="0">
                          <a:ln>
                            <a:noFill/>
                          </a:ln>
                          <a:effectLst/>
                          <a:latin typeface="+mn-ea"/>
                          <a:ea typeface="+mn-ea"/>
                          <a:cs typeface="ＭＳ Ｐゴシック" panose="020B0600070205080204" pitchFamily="50" charset="-128"/>
                        </a:rPr>
                        <a:t>評価</a:t>
                      </a:r>
                      <a:endParaRPr lang="ja-JP" sz="1400" kern="100" dirty="0">
                        <a:ln>
                          <a:noFill/>
                        </a:ln>
                        <a:effectLst/>
                        <a:latin typeface="+mn-ea"/>
                        <a:ea typeface="+mn-ea"/>
                        <a:cs typeface="Times New Roman" panose="02020603050405020304" pitchFamily="18" charset="0"/>
                      </a:endParaRPr>
                    </a:p>
                  </a:txBody>
                  <a:tcPr marL="57372" marR="5737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kern="0" dirty="0">
                          <a:ln>
                            <a:noFill/>
                          </a:ln>
                          <a:effectLst/>
                          <a:latin typeface="+mn-ea"/>
                          <a:ea typeface="+mn-ea"/>
                          <a:cs typeface="ＭＳ Ｐゴシック" panose="020B0600070205080204" pitchFamily="50" charset="-128"/>
                        </a:rPr>
                        <a:t>④リスク低減</a:t>
                      </a:r>
                      <a:r>
                        <a:rPr lang="ja-JP" sz="1400" kern="0" dirty="0" smtClean="0">
                          <a:ln>
                            <a:noFill/>
                          </a:ln>
                          <a:effectLst/>
                          <a:latin typeface="+mn-ea"/>
                          <a:ea typeface="+mn-ea"/>
                          <a:cs typeface="ＭＳ Ｐゴシック" panose="020B0600070205080204" pitchFamily="50" charset="-128"/>
                        </a:rPr>
                        <a:t>対策</a:t>
                      </a:r>
                      <a:endParaRPr lang="en-US" altLang="ja-JP" sz="1400" kern="0" dirty="0" smtClean="0">
                        <a:ln>
                          <a:noFill/>
                        </a:ln>
                        <a:effectLst/>
                        <a:latin typeface="+mn-ea"/>
                        <a:ea typeface="+mn-ea"/>
                        <a:cs typeface="ＭＳ Ｐゴシック" panose="020B0600070205080204" pitchFamily="50" charset="-128"/>
                      </a:endParaRPr>
                    </a:p>
                    <a:p>
                      <a:pPr algn="ctr">
                        <a:spcAft>
                          <a:spcPts val="0"/>
                        </a:spcAft>
                      </a:pPr>
                      <a:r>
                        <a:rPr lang="ja-JP" sz="1400" kern="0" dirty="0" smtClean="0">
                          <a:ln>
                            <a:noFill/>
                          </a:ln>
                          <a:effectLst/>
                          <a:latin typeface="+mn-ea"/>
                          <a:ea typeface="+mn-ea"/>
                          <a:cs typeface="ＭＳ Ｐゴシック" panose="020B0600070205080204" pitchFamily="50" charset="-128"/>
                        </a:rPr>
                        <a:t>（</a:t>
                      </a:r>
                      <a:r>
                        <a:rPr lang="ja-JP" sz="1400" kern="0" dirty="0">
                          <a:ln>
                            <a:noFill/>
                          </a:ln>
                          <a:effectLst/>
                          <a:latin typeface="+mn-ea"/>
                          <a:ea typeface="+mn-ea"/>
                          <a:cs typeface="ＭＳ Ｐゴシック" panose="020B0600070205080204" pitchFamily="50" charset="-128"/>
                        </a:rPr>
                        <a:t>再発防止対策）</a:t>
                      </a:r>
                      <a:endParaRPr lang="ja-JP" sz="1400" kern="100" dirty="0">
                        <a:ln>
                          <a:noFill/>
                        </a:ln>
                        <a:effectLst/>
                        <a:latin typeface="+mn-ea"/>
                        <a:ea typeface="+mn-ea"/>
                        <a:cs typeface="Times New Roman" panose="02020603050405020304" pitchFamily="18" charset="0"/>
                      </a:endParaRPr>
                    </a:p>
                  </a:txBody>
                  <a:tcPr marL="57372" marR="5737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lgn="ctr">
                        <a:spcAft>
                          <a:spcPts val="0"/>
                        </a:spcAft>
                      </a:pPr>
                      <a:r>
                        <a:rPr lang="ja-JP" sz="1400" kern="0" dirty="0">
                          <a:ln>
                            <a:noFill/>
                          </a:ln>
                          <a:effectLst/>
                          <a:latin typeface="+mn-ea"/>
                          <a:ea typeface="+mn-ea"/>
                          <a:cs typeface="ＭＳ Ｐゴシック" panose="020B0600070205080204" pitchFamily="50" charset="-128"/>
                        </a:rPr>
                        <a:t>⑤</a:t>
                      </a:r>
                      <a:r>
                        <a:rPr lang="ja-JP" sz="1400" kern="0" dirty="0" smtClean="0">
                          <a:ln>
                            <a:noFill/>
                          </a:ln>
                          <a:effectLst/>
                          <a:latin typeface="+mn-ea"/>
                          <a:ea typeface="+mn-ea"/>
                          <a:cs typeface="ＭＳ Ｐゴシック" panose="020B0600070205080204" pitchFamily="50" charset="-128"/>
                        </a:rPr>
                        <a:t>対策後リスク</a:t>
                      </a:r>
                      <a:endParaRPr lang="ja-JP" sz="1400" kern="100" dirty="0">
                        <a:ln>
                          <a:noFill/>
                        </a:ln>
                        <a:effectLst/>
                        <a:latin typeface="+mn-ea"/>
                        <a:ea typeface="+mn-ea"/>
                        <a:cs typeface="Times New Roman" panose="02020603050405020304" pitchFamily="18" charset="0"/>
                      </a:endParaRPr>
                    </a:p>
                  </a:txBody>
                  <a:tcPr marL="57372" marR="5737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400" kern="0" dirty="0">
                          <a:ln>
                            <a:noFill/>
                          </a:ln>
                          <a:effectLst/>
                          <a:latin typeface="+mn-ea"/>
                          <a:ea typeface="+mn-ea"/>
                          <a:cs typeface="ＭＳ Ｐゴシック" panose="020B0600070205080204" pitchFamily="50" charset="-128"/>
                        </a:rPr>
                        <a:t>⑥</a:t>
                      </a:r>
                      <a:r>
                        <a:rPr lang="ja-JP" sz="1400" kern="0" dirty="0" smtClean="0">
                          <a:ln>
                            <a:noFill/>
                          </a:ln>
                          <a:effectLst/>
                          <a:latin typeface="+mn-ea"/>
                          <a:ea typeface="+mn-ea"/>
                          <a:cs typeface="ＭＳ Ｐゴシック" panose="020B0600070205080204" pitchFamily="50" charset="-128"/>
                        </a:rPr>
                        <a:t>対策後評価</a:t>
                      </a:r>
                      <a:endParaRPr lang="ja-JP" sz="1400" kern="100" dirty="0">
                        <a:ln>
                          <a:noFill/>
                        </a:ln>
                        <a:effectLst/>
                        <a:latin typeface="+mn-ea"/>
                        <a:ea typeface="+mn-ea"/>
                        <a:cs typeface="Times New Roman" panose="02020603050405020304" pitchFamily="18" charset="0"/>
                      </a:endParaRPr>
                    </a:p>
                  </a:txBody>
                  <a:tcPr marL="57372" marR="57372"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851210"/>
                  </a:ext>
                </a:extLst>
              </a:tr>
              <a:tr h="684292">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400" kern="0" dirty="0">
                          <a:ln>
                            <a:noFill/>
                          </a:ln>
                          <a:solidFill>
                            <a:srgbClr val="C00000"/>
                          </a:solidFill>
                          <a:effectLst/>
                          <a:latin typeface="+mn-ea"/>
                          <a:ea typeface="+mn-ea"/>
                          <a:cs typeface="ＭＳ Ｐゴシック" panose="020B0600070205080204" pitchFamily="50" charset="-128"/>
                        </a:rPr>
                        <a:t>可能性</a:t>
                      </a:r>
                      <a:endParaRPr lang="ja-JP" sz="1400" kern="100" dirty="0">
                        <a:ln>
                          <a:noFill/>
                        </a:ln>
                        <a:solidFill>
                          <a:srgbClr val="C00000"/>
                        </a:solidFill>
                        <a:effectLst/>
                        <a:latin typeface="+mn-ea"/>
                        <a:ea typeface="+mn-ea"/>
                        <a:cs typeface="Times New Roman" panose="02020603050405020304" pitchFamily="18" charset="0"/>
                      </a:endParaRPr>
                    </a:p>
                  </a:txBody>
                  <a:tcPr marL="57372" marR="5737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ja-JP" sz="1400" kern="0" dirty="0">
                          <a:ln>
                            <a:noFill/>
                          </a:ln>
                          <a:solidFill>
                            <a:srgbClr val="7030A0"/>
                          </a:solidFill>
                          <a:effectLst/>
                          <a:latin typeface="+mn-ea"/>
                          <a:ea typeface="+mn-ea"/>
                          <a:cs typeface="ＭＳ Ｐゴシック" panose="020B0600070205080204" pitchFamily="50" charset="-128"/>
                        </a:rPr>
                        <a:t>重大性</a:t>
                      </a:r>
                      <a:endParaRPr lang="ja-JP" sz="1400" kern="100" dirty="0">
                        <a:ln>
                          <a:noFill/>
                        </a:ln>
                        <a:solidFill>
                          <a:srgbClr val="7030A0"/>
                        </a:solidFill>
                        <a:effectLst/>
                        <a:latin typeface="+mn-ea"/>
                        <a:ea typeface="+mn-ea"/>
                        <a:cs typeface="Times New Roman" panose="02020603050405020304" pitchFamily="18" charset="0"/>
                      </a:endParaRPr>
                    </a:p>
                  </a:txBody>
                  <a:tcPr marL="57372" marR="57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ja-JP" sz="1400" kern="0" dirty="0">
                          <a:ln>
                            <a:noFill/>
                          </a:ln>
                          <a:effectLst/>
                          <a:latin typeface="+mn-ea"/>
                          <a:ea typeface="+mn-ea"/>
                          <a:cs typeface="ＭＳ Ｐゴシック" panose="020B0600070205080204" pitchFamily="50" charset="-128"/>
                        </a:rPr>
                        <a:t>リスクレベル</a:t>
                      </a:r>
                      <a:endParaRPr lang="ja-JP" sz="1400" kern="100" dirty="0">
                        <a:ln>
                          <a:noFill/>
                        </a:ln>
                        <a:effectLst/>
                        <a:latin typeface="+mn-ea"/>
                        <a:ea typeface="+mn-ea"/>
                        <a:cs typeface="Times New Roman" panose="02020603050405020304" pitchFamily="18" charset="0"/>
                      </a:endParaRPr>
                    </a:p>
                  </a:txBody>
                  <a:tcPr marL="57372" marR="5737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a:spcAft>
                          <a:spcPts val="0"/>
                        </a:spcAft>
                      </a:pPr>
                      <a:r>
                        <a:rPr lang="ja-JP" sz="1400" kern="0" dirty="0">
                          <a:ln>
                            <a:noFill/>
                          </a:ln>
                          <a:solidFill>
                            <a:srgbClr val="C00000"/>
                          </a:solidFill>
                          <a:effectLst/>
                          <a:latin typeface="+mn-ea"/>
                          <a:ea typeface="+mn-ea"/>
                          <a:cs typeface="ＭＳ Ｐゴシック" panose="020B0600070205080204" pitchFamily="50" charset="-128"/>
                        </a:rPr>
                        <a:t>可能性</a:t>
                      </a:r>
                      <a:endParaRPr lang="ja-JP" sz="1400" kern="100" dirty="0">
                        <a:ln>
                          <a:noFill/>
                        </a:ln>
                        <a:solidFill>
                          <a:srgbClr val="C00000"/>
                        </a:solidFill>
                        <a:effectLst/>
                        <a:latin typeface="+mn-ea"/>
                        <a:ea typeface="+mn-ea"/>
                        <a:cs typeface="Times New Roman" panose="02020603050405020304" pitchFamily="18" charset="0"/>
                      </a:endParaRPr>
                    </a:p>
                  </a:txBody>
                  <a:tcPr marL="57372" marR="5737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ja-JP" sz="1400" kern="0" dirty="0">
                          <a:ln>
                            <a:noFill/>
                          </a:ln>
                          <a:solidFill>
                            <a:srgbClr val="7030A0"/>
                          </a:solidFill>
                          <a:effectLst/>
                          <a:latin typeface="+mn-ea"/>
                          <a:ea typeface="+mn-ea"/>
                          <a:cs typeface="ＭＳ Ｐゴシック" panose="020B0600070205080204" pitchFamily="50" charset="-128"/>
                        </a:rPr>
                        <a:t>重大性</a:t>
                      </a:r>
                      <a:endParaRPr lang="ja-JP" sz="1400" kern="100" dirty="0">
                        <a:ln>
                          <a:noFill/>
                        </a:ln>
                        <a:solidFill>
                          <a:srgbClr val="7030A0"/>
                        </a:solidFill>
                        <a:effectLst/>
                        <a:latin typeface="+mn-ea"/>
                        <a:ea typeface="+mn-ea"/>
                        <a:cs typeface="Times New Roman" panose="02020603050405020304" pitchFamily="18" charset="0"/>
                      </a:endParaRPr>
                    </a:p>
                  </a:txBody>
                  <a:tcPr marL="57372" marR="57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ja-JP" sz="1400" kern="0" dirty="0">
                          <a:ln>
                            <a:noFill/>
                          </a:ln>
                          <a:effectLst/>
                          <a:latin typeface="+mn-ea"/>
                          <a:ea typeface="+mn-ea"/>
                          <a:cs typeface="ＭＳ Ｐゴシック" panose="020B0600070205080204" pitchFamily="50" charset="-128"/>
                        </a:rPr>
                        <a:t>リスクレベル</a:t>
                      </a:r>
                      <a:endParaRPr lang="ja-JP" sz="1400" kern="100" dirty="0">
                        <a:ln>
                          <a:noFill/>
                        </a:ln>
                        <a:effectLst/>
                        <a:latin typeface="+mn-ea"/>
                        <a:ea typeface="+mn-ea"/>
                        <a:cs typeface="Times New Roman" panose="02020603050405020304" pitchFamily="18" charset="0"/>
                      </a:endParaRPr>
                    </a:p>
                  </a:txBody>
                  <a:tcPr marL="57372" marR="57372"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0174"/>
                  </a:ext>
                </a:extLst>
              </a:tr>
              <a:tr h="637025">
                <a:tc>
                  <a:txBody>
                    <a:bodyPr/>
                    <a:lstStyle/>
                    <a:p>
                      <a:endParaRPr lang="ja-JP" altLang="en-US" sz="1400" dirty="0">
                        <a:ln>
                          <a:solidFill>
                            <a:schemeClr val="tx1"/>
                          </a:solidFill>
                        </a:ln>
                        <a:solidFill>
                          <a:srgbClr val="C00000"/>
                        </a:solidFill>
                      </a:endParaRPr>
                    </a:p>
                  </a:txBody>
                  <a:tcPr marL="57372" marR="57372" marT="0" marB="0"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kumimoji="1" lang="ja-JP" altLang="en-US" sz="1400" dirty="0">
                        <a:ln>
                          <a:solidFill>
                            <a:schemeClr val="tx1"/>
                          </a:solidFill>
                        </a:ln>
                        <a:solidFill>
                          <a:srgbClr val="C00000"/>
                        </a:solidFill>
                      </a:endParaRPr>
                    </a:p>
                  </a:txBody>
                  <a:tcPr marL="57372" marR="5737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endParaRPr lang="ja-JP" sz="1100" kern="100" dirty="0">
                        <a:ln>
                          <a:solidFill>
                            <a:schemeClr val="tx1"/>
                          </a:solidFill>
                        </a:ln>
                        <a:solidFill>
                          <a:srgbClr val="C00000"/>
                        </a:solidFill>
                        <a:effectLst/>
                        <a:latin typeface="+mn-ea"/>
                        <a:ea typeface="+mn-ea"/>
                        <a:cs typeface="Times New Roman" panose="02020603050405020304" pitchFamily="18" charset="0"/>
                      </a:endParaRPr>
                    </a:p>
                  </a:txBody>
                  <a:tcPr marL="57372" marR="5737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endParaRPr lang="ja-JP" sz="1100" kern="100" dirty="0">
                        <a:ln>
                          <a:solidFill>
                            <a:schemeClr val="tx1"/>
                          </a:solidFill>
                        </a:ln>
                        <a:solidFill>
                          <a:srgbClr val="C00000"/>
                        </a:solidFill>
                        <a:effectLst/>
                        <a:latin typeface="+mn-ea"/>
                        <a:ea typeface="+mn-ea"/>
                        <a:cs typeface="Times New Roman" panose="02020603050405020304" pitchFamily="18" charset="0"/>
                      </a:endParaRPr>
                    </a:p>
                  </a:txBody>
                  <a:tcPr marL="57372" marR="57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endParaRPr lang="ja-JP" sz="1100" kern="100" dirty="0">
                        <a:ln>
                          <a:solidFill>
                            <a:schemeClr val="tx1"/>
                          </a:solidFill>
                        </a:ln>
                        <a:solidFill>
                          <a:srgbClr val="C00000"/>
                        </a:solidFill>
                        <a:effectLst/>
                        <a:latin typeface="+mn-ea"/>
                        <a:ea typeface="+mn-ea"/>
                        <a:cs typeface="Times New Roman" panose="02020603050405020304" pitchFamily="18" charset="0"/>
                      </a:endParaRPr>
                    </a:p>
                  </a:txBody>
                  <a:tcPr marL="57372" marR="5737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endParaRPr lang="ja-JP" sz="1100" kern="100" dirty="0">
                        <a:ln>
                          <a:solidFill>
                            <a:schemeClr val="tx1"/>
                          </a:solidFill>
                        </a:ln>
                        <a:solidFill>
                          <a:srgbClr val="C00000"/>
                        </a:solidFill>
                        <a:effectLst/>
                        <a:latin typeface="+mn-ea"/>
                        <a:ea typeface="+mn-ea"/>
                        <a:cs typeface="Times New Roman" panose="02020603050405020304" pitchFamily="18" charset="0"/>
                      </a:endParaRPr>
                    </a:p>
                  </a:txBody>
                  <a:tcPr marL="57372" marR="5737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endParaRPr lang="ja-JP" sz="1100" kern="100" dirty="0">
                        <a:ln>
                          <a:solidFill>
                            <a:schemeClr val="tx1"/>
                          </a:solidFill>
                        </a:ln>
                        <a:solidFill>
                          <a:srgbClr val="C00000"/>
                        </a:solidFill>
                        <a:effectLst/>
                        <a:latin typeface="+mn-ea"/>
                        <a:ea typeface="+mn-ea"/>
                        <a:cs typeface="Times New Roman" panose="02020603050405020304" pitchFamily="18" charset="0"/>
                      </a:endParaRPr>
                    </a:p>
                  </a:txBody>
                  <a:tcPr marL="57372" marR="5737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endParaRPr lang="ja-JP" sz="1100" kern="100" dirty="0">
                        <a:ln>
                          <a:solidFill>
                            <a:schemeClr val="tx1"/>
                          </a:solidFill>
                        </a:ln>
                        <a:solidFill>
                          <a:srgbClr val="C00000"/>
                        </a:solidFill>
                        <a:effectLst/>
                        <a:latin typeface="+mn-ea"/>
                        <a:ea typeface="+mn-ea"/>
                        <a:cs typeface="Times New Roman" panose="02020603050405020304" pitchFamily="18" charset="0"/>
                      </a:endParaRPr>
                    </a:p>
                  </a:txBody>
                  <a:tcPr marL="57372" marR="57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endParaRPr lang="ja-JP" sz="1100" kern="100" dirty="0">
                        <a:ln>
                          <a:solidFill>
                            <a:schemeClr val="tx1"/>
                          </a:solidFill>
                        </a:ln>
                        <a:solidFill>
                          <a:srgbClr val="C00000"/>
                        </a:solidFill>
                        <a:effectLst/>
                        <a:latin typeface="+mn-ea"/>
                        <a:ea typeface="+mn-ea"/>
                        <a:cs typeface="Times New Roman" panose="02020603050405020304" pitchFamily="18" charset="0"/>
                      </a:endParaRPr>
                    </a:p>
                  </a:txBody>
                  <a:tcPr marL="57372" marR="57372"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020452"/>
                  </a:ext>
                </a:extLst>
              </a:tr>
              <a:tr h="664919">
                <a:tc>
                  <a:txBody>
                    <a:bodyPr/>
                    <a:lstStyle/>
                    <a:p>
                      <a:endParaRPr lang="ja-JP" altLang="en-US" sz="1400" dirty="0">
                        <a:ln>
                          <a:solidFill>
                            <a:schemeClr val="tx1"/>
                          </a:solidFill>
                        </a:ln>
                        <a:solidFill>
                          <a:srgbClr val="C00000"/>
                        </a:solidFill>
                      </a:endParaRPr>
                    </a:p>
                  </a:txBody>
                  <a:tcPr marL="57372" marR="57372" marT="0" marB="0"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kumimoji="1" lang="ja-JP" altLang="en-US" sz="1400" dirty="0">
                        <a:ln>
                          <a:solidFill>
                            <a:schemeClr val="tx1"/>
                          </a:solidFill>
                        </a:ln>
                        <a:solidFill>
                          <a:srgbClr val="C00000"/>
                        </a:solidFill>
                      </a:endParaRPr>
                    </a:p>
                  </a:txBody>
                  <a:tcPr marL="57372" marR="5737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endParaRPr lang="ja-JP" sz="1100" kern="100" dirty="0">
                        <a:ln>
                          <a:solidFill>
                            <a:schemeClr val="tx1"/>
                          </a:solidFill>
                        </a:ln>
                        <a:solidFill>
                          <a:srgbClr val="C00000"/>
                        </a:solidFill>
                        <a:effectLst/>
                        <a:latin typeface="+mn-ea"/>
                        <a:ea typeface="+mn-ea"/>
                        <a:cs typeface="Times New Roman" panose="02020603050405020304" pitchFamily="18" charset="0"/>
                      </a:endParaRPr>
                    </a:p>
                  </a:txBody>
                  <a:tcPr marL="57372" marR="5737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endParaRPr lang="ja-JP" sz="1100" kern="100" dirty="0">
                        <a:ln>
                          <a:solidFill>
                            <a:schemeClr val="tx1"/>
                          </a:solidFill>
                        </a:ln>
                        <a:solidFill>
                          <a:srgbClr val="C00000"/>
                        </a:solidFill>
                        <a:effectLst/>
                        <a:latin typeface="+mn-ea"/>
                        <a:ea typeface="+mn-ea"/>
                        <a:cs typeface="Times New Roman" panose="02020603050405020304" pitchFamily="18" charset="0"/>
                      </a:endParaRPr>
                    </a:p>
                  </a:txBody>
                  <a:tcPr marL="57372" marR="57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endParaRPr lang="ja-JP" sz="1100" kern="100" dirty="0">
                        <a:ln>
                          <a:solidFill>
                            <a:schemeClr val="tx1"/>
                          </a:solidFill>
                        </a:ln>
                        <a:solidFill>
                          <a:srgbClr val="C00000"/>
                        </a:solidFill>
                        <a:effectLst/>
                        <a:latin typeface="+mn-ea"/>
                        <a:ea typeface="+mn-ea"/>
                        <a:cs typeface="Times New Roman" panose="02020603050405020304" pitchFamily="18" charset="0"/>
                      </a:endParaRPr>
                    </a:p>
                  </a:txBody>
                  <a:tcPr marL="57372" marR="5737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endParaRPr lang="ja-JP" sz="1100" kern="100" dirty="0">
                        <a:ln>
                          <a:solidFill>
                            <a:schemeClr val="tx1"/>
                          </a:solidFill>
                        </a:ln>
                        <a:solidFill>
                          <a:srgbClr val="C00000"/>
                        </a:solidFill>
                        <a:effectLst/>
                        <a:latin typeface="+mn-ea"/>
                        <a:ea typeface="+mn-ea"/>
                        <a:cs typeface="Times New Roman" panose="02020603050405020304" pitchFamily="18" charset="0"/>
                      </a:endParaRPr>
                    </a:p>
                  </a:txBody>
                  <a:tcPr marL="57372" marR="5737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endParaRPr lang="ja-JP" sz="1100" kern="100" dirty="0">
                        <a:ln>
                          <a:solidFill>
                            <a:schemeClr val="tx1"/>
                          </a:solidFill>
                        </a:ln>
                        <a:solidFill>
                          <a:srgbClr val="C00000"/>
                        </a:solidFill>
                        <a:effectLst/>
                        <a:latin typeface="+mn-ea"/>
                        <a:ea typeface="+mn-ea"/>
                        <a:cs typeface="Times New Roman" panose="02020603050405020304" pitchFamily="18" charset="0"/>
                      </a:endParaRPr>
                    </a:p>
                  </a:txBody>
                  <a:tcPr marL="57372" marR="5737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endParaRPr lang="ja-JP" sz="1100" kern="100" dirty="0">
                        <a:ln>
                          <a:solidFill>
                            <a:schemeClr val="tx1"/>
                          </a:solidFill>
                        </a:ln>
                        <a:solidFill>
                          <a:srgbClr val="C00000"/>
                        </a:solidFill>
                        <a:effectLst/>
                        <a:latin typeface="+mn-ea"/>
                        <a:ea typeface="+mn-ea"/>
                        <a:cs typeface="Times New Roman" panose="02020603050405020304" pitchFamily="18" charset="0"/>
                      </a:endParaRPr>
                    </a:p>
                  </a:txBody>
                  <a:tcPr marL="57372" marR="57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endParaRPr lang="ja-JP" sz="1100" kern="100" dirty="0">
                        <a:ln>
                          <a:solidFill>
                            <a:schemeClr val="tx1"/>
                          </a:solidFill>
                        </a:ln>
                        <a:solidFill>
                          <a:srgbClr val="C00000"/>
                        </a:solidFill>
                        <a:effectLst/>
                        <a:latin typeface="+mn-ea"/>
                        <a:ea typeface="+mn-ea"/>
                        <a:cs typeface="Times New Roman" panose="02020603050405020304" pitchFamily="18" charset="0"/>
                      </a:endParaRPr>
                    </a:p>
                  </a:txBody>
                  <a:tcPr marL="57372" marR="57372"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1383094"/>
                  </a:ext>
                </a:extLst>
              </a:tr>
            </a:tbl>
          </a:graphicData>
        </a:graphic>
      </p:graphicFrame>
      <p:graphicFrame>
        <p:nvGraphicFramePr>
          <p:cNvPr id="4" name="表 3"/>
          <p:cNvGraphicFramePr>
            <a:graphicFrameLocks noGrp="1"/>
          </p:cNvGraphicFramePr>
          <p:nvPr>
            <p:extLst/>
          </p:nvPr>
        </p:nvGraphicFramePr>
        <p:xfrm>
          <a:off x="388938" y="5301646"/>
          <a:ext cx="9405937" cy="1508728"/>
        </p:xfrm>
        <a:graphic>
          <a:graphicData uri="http://schemas.openxmlformats.org/drawingml/2006/table">
            <a:tbl>
              <a:tblPr firstRow="1" firstCol="1" lastRow="1" lastCol="1" bandRow="1" bandCol="1"/>
              <a:tblGrid>
                <a:gridCol w="1058862">
                  <a:extLst>
                    <a:ext uri="{9D8B030D-6E8A-4147-A177-3AD203B41FA5}">
                      <a16:colId xmlns:a16="http://schemas.microsoft.com/office/drawing/2014/main" val="3899716559"/>
                    </a:ext>
                  </a:extLst>
                </a:gridCol>
                <a:gridCol w="1066800">
                  <a:extLst>
                    <a:ext uri="{9D8B030D-6E8A-4147-A177-3AD203B41FA5}">
                      <a16:colId xmlns:a16="http://schemas.microsoft.com/office/drawing/2014/main" val="1837811006"/>
                    </a:ext>
                  </a:extLst>
                </a:gridCol>
                <a:gridCol w="2235323">
                  <a:extLst>
                    <a:ext uri="{9D8B030D-6E8A-4147-A177-3AD203B41FA5}">
                      <a16:colId xmlns:a16="http://schemas.microsoft.com/office/drawing/2014/main" val="3241504252"/>
                    </a:ext>
                  </a:extLst>
                </a:gridCol>
                <a:gridCol w="5044952">
                  <a:extLst>
                    <a:ext uri="{9D8B030D-6E8A-4147-A177-3AD203B41FA5}">
                      <a16:colId xmlns:a16="http://schemas.microsoft.com/office/drawing/2014/main" val="2091938213"/>
                    </a:ext>
                  </a:extLst>
                </a:gridCol>
              </a:tblGrid>
              <a:tr h="188866">
                <a:tc>
                  <a:txBody>
                    <a:bodyPr/>
                    <a:lstStyle/>
                    <a:p>
                      <a:pPr algn="ctr">
                        <a:spcAft>
                          <a:spcPts val="0"/>
                        </a:spcAft>
                      </a:pPr>
                      <a:r>
                        <a:rPr lang="ja-JP" sz="1000" kern="100">
                          <a:effectLst/>
                          <a:latin typeface="+mn-ea"/>
                          <a:ea typeface="+mn-ea"/>
                          <a:cs typeface="Times New Roman" panose="02020603050405020304" pitchFamily="18" charset="0"/>
                        </a:rPr>
                        <a:t>リスクの見積り</a:t>
                      </a:r>
                    </a:p>
                  </a:txBody>
                  <a:tcPr marL="65505" marR="6550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000" kern="100">
                          <a:effectLst/>
                          <a:latin typeface="+mn-ea"/>
                          <a:ea typeface="+mn-ea"/>
                          <a:cs typeface="Times New Roman" panose="02020603050405020304" pitchFamily="18" charset="0"/>
                        </a:rPr>
                        <a:t>リスクレベル</a:t>
                      </a:r>
                    </a:p>
                  </a:txBody>
                  <a:tcPr marL="65505" marR="65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000" kern="100">
                          <a:effectLst/>
                          <a:latin typeface="+mn-ea"/>
                          <a:ea typeface="+mn-ea"/>
                          <a:cs typeface="Times New Roman" panose="02020603050405020304" pitchFamily="18" charset="0"/>
                        </a:rPr>
                        <a:t>リスクの評価（判定）</a:t>
                      </a:r>
                    </a:p>
                  </a:txBody>
                  <a:tcPr marL="65505" marR="65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000" kern="100">
                          <a:effectLst/>
                          <a:latin typeface="+mn-ea"/>
                          <a:ea typeface="+mn-ea"/>
                          <a:cs typeface="Times New Roman" panose="02020603050405020304" pitchFamily="18" charset="0"/>
                        </a:rPr>
                        <a:t>リスクへの対応</a:t>
                      </a:r>
                    </a:p>
                  </a:txBody>
                  <a:tcPr marL="65505" marR="6550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798289"/>
                  </a:ext>
                </a:extLst>
              </a:tr>
              <a:tr h="188866">
                <a:tc>
                  <a:txBody>
                    <a:bodyPr/>
                    <a:lstStyle/>
                    <a:p>
                      <a:pPr algn="just">
                        <a:spcAft>
                          <a:spcPts val="0"/>
                        </a:spcAft>
                      </a:pPr>
                      <a:r>
                        <a:rPr lang="en-US" altLang="ja-JP" sz="1000" kern="100" dirty="0" smtClean="0">
                          <a:effectLst/>
                          <a:latin typeface="+mn-ea"/>
                          <a:ea typeface="+mn-ea"/>
                          <a:cs typeface="Times New Roman" panose="02020603050405020304" pitchFamily="18" charset="0"/>
                        </a:rPr>
                        <a:t>××</a:t>
                      </a:r>
                      <a:endParaRPr lang="ja-JP" sz="1000" kern="100" dirty="0">
                        <a:effectLst/>
                        <a:latin typeface="+mn-ea"/>
                        <a:ea typeface="+mn-ea"/>
                        <a:cs typeface="Times New Roman" panose="02020603050405020304" pitchFamily="18" charset="0"/>
                      </a:endParaRPr>
                    </a:p>
                  </a:txBody>
                  <a:tcPr marL="65505" marR="6550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000" kern="100">
                          <a:effectLst/>
                          <a:latin typeface="+mn-ea"/>
                          <a:ea typeface="+mn-ea"/>
                          <a:cs typeface="Times New Roman" panose="02020603050405020304" pitchFamily="18" charset="0"/>
                        </a:rPr>
                        <a:t>５</a:t>
                      </a:r>
                    </a:p>
                  </a:txBody>
                  <a:tcPr marL="65505" marR="65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ja-JP" sz="1000" kern="100" dirty="0">
                          <a:effectLst/>
                          <a:latin typeface="+mn-ea"/>
                          <a:ea typeface="+mn-ea"/>
                          <a:cs typeface="Times New Roman" panose="02020603050405020304" pitchFamily="18" charset="0"/>
                        </a:rPr>
                        <a:t>極めて大きい（受け入れ不可能）</a:t>
                      </a:r>
                    </a:p>
                  </a:txBody>
                  <a:tcPr marL="65505" marR="65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ja-JP" sz="1000" kern="100">
                          <a:effectLst/>
                          <a:latin typeface="+mn-ea"/>
                          <a:ea typeface="+mn-ea"/>
                          <a:cs typeface="Times New Roman" panose="02020603050405020304" pitchFamily="18" charset="0"/>
                        </a:rPr>
                        <a:t>受け入れ不可能なリスクであり、即座に他の作業方法に変更する必要がある。</a:t>
                      </a:r>
                    </a:p>
                  </a:txBody>
                  <a:tcPr marL="65505" marR="6550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60377439"/>
                  </a:ext>
                </a:extLst>
              </a:tr>
              <a:tr h="188866">
                <a:tc>
                  <a:txBody>
                    <a:bodyPr/>
                    <a:lstStyle/>
                    <a:p>
                      <a:pPr algn="just">
                        <a:spcAft>
                          <a:spcPts val="0"/>
                        </a:spcAft>
                      </a:pPr>
                      <a:r>
                        <a:rPr lang="ja-JP" sz="1000" kern="100" dirty="0">
                          <a:effectLst/>
                          <a:latin typeface="+mn-ea"/>
                          <a:ea typeface="+mn-ea"/>
                          <a:cs typeface="Times New Roman" panose="02020603050405020304" pitchFamily="18" charset="0"/>
                        </a:rPr>
                        <a:t>×△、△</a:t>
                      </a:r>
                      <a:r>
                        <a:rPr lang="ja-JP" sz="1000" kern="100" dirty="0" smtClean="0">
                          <a:effectLst/>
                          <a:latin typeface="+mn-ea"/>
                          <a:ea typeface="+mn-ea"/>
                          <a:cs typeface="Times New Roman" panose="02020603050405020304" pitchFamily="18" charset="0"/>
                        </a:rPr>
                        <a:t>×</a:t>
                      </a:r>
                      <a:endParaRPr lang="ja-JP" sz="1000" kern="100" dirty="0">
                        <a:effectLst/>
                        <a:latin typeface="+mn-ea"/>
                        <a:ea typeface="+mn-ea"/>
                        <a:cs typeface="Times New Roman" panose="02020603050405020304" pitchFamily="18" charset="0"/>
                      </a:endParaRPr>
                    </a:p>
                  </a:txBody>
                  <a:tcPr marL="65505" marR="6550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000" kern="100">
                          <a:effectLst/>
                          <a:latin typeface="+mn-ea"/>
                          <a:ea typeface="+mn-ea"/>
                          <a:cs typeface="Times New Roman" panose="02020603050405020304" pitchFamily="18" charset="0"/>
                        </a:rPr>
                        <a:t>４</a:t>
                      </a:r>
                    </a:p>
                  </a:txBody>
                  <a:tcPr marL="65505" marR="65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ja-JP" sz="1000" kern="100">
                          <a:effectLst/>
                          <a:latin typeface="+mn-ea"/>
                          <a:ea typeface="+mn-ea"/>
                          <a:cs typeface="Times New Roman" panose="02020603050405020304" pitchFamily="18" charset="0"/>
                        </a:rPr>
                        <a:t>かなり大きい（受け入れ不可能）</a:t>
                      </a:r>
                    </a:p>
                  </a:txBody>
                  <a:tcPr marL="65505" marR="65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ja-JP" sz="1000" kern="100">
                          <a:effectLst/>
                          <a:latin typeface="+mn-ea"/>
                          <a:ea typeface="+mn-ea"/>
                          <a:cs typeface="Times New Roman" panose="02020603050405020304" pitchFamily="18" charset="0"/>
                        </a:rPr>
                        <a:t>受け入れ不可能なリスクであり、抜本的な対策を実施する必要がある。</a:t>
                      </a:r>
                    </a:p>
                  </a:txBody>
                  <a:tcPr marL="65505" marR="6550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3207178"/>
                  </a:ext>
                </a:extLst>
              </a:tr>
              <a:tr h="376632">
                <a:tc>
                  <a:txBody>
                    <a:bodyPr/>
                    <a:lstStyle/>
                    <a:p>
                      <a:pPr algn="just">
                        <a:spcAft>
                          <a:spcPts val="0"/>
                        </a:spcAft>
                      </a:pPr>
                      <a:r>
                        <a:rPr lang="ja-JP" sz="1000" kern="100" dirty="0">
                          <a:effectLst/>
                          <a:latin typeface="+mn-ea"/>
                          <a:ea typeface="+mn-ea"/>
                          <a:cs typeface="Times New Roman" panose="02020603050405020304" pitchFamily="18" charset="0"/>
                        </a:rPr>
                        <a:t>○×、×○、△</a:t>
                      </a:r>
                      <a:r>
                        <a:rPr lang="ja-JP" sz="1000" kern="100" dirty="0" smtClean="0">
                          <a:effectLst/>
                          <a:latin typeface="+mn-ea"/>
                          <a:ea typeface="+mn-ea"/>
                          <a:cs typeface="Times New Roman" panose="02020603050405020304" pitchFamily="18" charset="0"/>
                        </a:rPr>
                        <a:t>△</a:t>
                      </a:r>
                      <a:endParaRPr lang="ja-JP" sz="1000" kern="100" dirty="0">
                        <a:effectLst/>
                        <a:latin typeface="+mn-ea"/>
                        <a:ea typeface="+mn-ea"/>
                        <a:cs typeface="Times New Roman" panose="02020603050405020304" pitchFamily="18" charset="0"/>
                      </a:endParaRPr>
                    </a:p>
                  </a:txBody>
                  <a:tcPr marL="65505" marR="6550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000" kern="100">
                          <a:effectLst/>
                          <a:latin typeface="+mn-ea"/>
                          <a:ea typeface="+mn-ea"/>
                          <a:cs typeface="Times New Roman" panose="02020603050405020304" pitchFamily="18" charset="0"/>
                        </a:rPr>
                        <a:t>３</a:t>
                      </a:r>
                    </a:p>
                  </a:txBody>
                  <a:tcPr marL="65505" marR="65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ja-JP" sz="1000" kern="100">
                          <a:effectLst/>
                          <a:latin typeface="+mn-ea"/>
                          <a:ea typeface="+mn-ea"/>
                          <a:cs typeface="Times New Roman" panose="02020603050405020304" pitchFamily="18" charset="0"/>
                        </a:rPr>
                        <a:t>中程度（受け入れ不可能）</a:t>
                      </a:r>
                    </a:p>
                  </a:txBody>
                  <a:tcPr marL="65505" marR="65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ja-JP" sz="1000" kern="100">
                          <a:effectLst/>
                          <a:latin typeface="+mn-ea"/>
                          <a:ea typeface="+mn-ea"/>
                          <a:cs typeface="Times New Roman" panose="02020603050405020304" pitchFamily="18" charset="0"/>
                        </a:rPr>
                        <a:t>受け入れ不可能なリスクであり、何らかの対策を実施する必要がある。</a:t>
                      </a:r>
                    </a:p>
                  </a:txBody>
                  <a:tcPr marL="65505" marR="6550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02003194"/>
                  </a:ext>
                </a:extLst>
              </a:tr>
              <a:tr h="376632">
                <a:tc>
                  <a:txBody>
                    <a:bodyPr/>
                    <a:lstStyle/>
                    <a:p>
                      <a:pPr algn="just">
                        <a:spcAft>
                          <a:spcPts val="0"/>
                        </a:spcAft>
                      </a:pPr>
                      <a:r>
                        <a:rPr lang="ja-JP" sz="1000" kern="100" dirty="0">
                          <a:effectLst/>
                          <a:latin typeface="+mn-ea"/>
                          <a:ea typeface="+mn-ea"/>
                          <a:cs typeface="Times New Roman" panose="02020603050405020304" pitchFamily="18" charset="0"/>
                        </a:rPr>
                        <a:t>○△、△</a:t>
                      </a:r>
                      <a:r>
                        <a:rPr lang="ja-JP" sz="1000" kern="100" dirty="0" smtClean="0">
                          <a:effectLst/>
                          <a:latin typeface="+mn-ea"/>
                          <a:ea typeface="+mn-ea"/>
                          <a:cs typeface="Times New Roman" panose="02020603050405020304" pitchFamily="18" charset="0"/>
                        </a:rPr>
                        <a:t>○</a:t>
                      </a:r>
                      <a:endParaRPr lang="ja-JP" sz="1000" kern="100" dirty="0">
                        <a:effectLst/>
                        <a:latin typeface="+mn-ea"/>
                        <a:ea typeface="+mn-ea"/>
                        <a:cs typeface="Times New Roman" panose="02020603050405020304" pitchFamily="18" charset="0"/>
                      </a:endParaRPr>
                    </a:p>
                  </a:txBody>
                  <a:tcPr marL="65505" marR="6550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000" kern="100">
                          <a:effectLst/>
                          <a:latin typeface="+mn-ea"/>
                          <a:ea typeface="+mn-ea"/>
                          <a:cs typeface="Times New Roman" panose="02020603050405020304" pitchFamily="18" charset="0"/>
                        </a:rPr>
                        <a:t>２</a:t>
                      </a:r>
                    </a:p>
                  </a:txBody>
                  <a:tcPr marL="65505" marR="65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ja-JP" sz="1000" kern="100">
                          <a:effectLst/>
                          <a:latin typeface="+mn-ea"/>
                          <a:ea typeface="+mn-ea"/>
                          <a:cs typeface="Times New Roman" panose="02020603050405020304" pitchFamily="18" charset="0"/>
                        </a:rPr>
                        <a:t>かなり小さい（許容可能）</a:t>
                      </a:r>
                    </a:p>
                  </a:txBody>
                  <a:tcPr marL="65505" marR="65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ja-JP" sz="1000" kern="100">
                          <a:effectLst/>
                          <a:latin typeface="+mn-ea"/>
                          <a:ea typeface="+mn-ea"/>
                          <a:cs typeface="Times New Roman" panose="02020603050405020304" pitchFamily="18" charset="0"/>
                        </a:rPr>
                        <a:t>許容可能なリスクであり、現時点では特に対策を実施する必要がない。（残留リスクあり）</a:t>
                      </a:r>
                    </a:p>
                  </a:txBody>
                  <a:tcPr marL="65505" marR="6550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72891607"/>
                  </a:ext>
                </a:extLst>
              </a:tr>
              <a:tr h="188866">
                <a:tc>
                  <a:txBody>
                    <a:bodyPr/>
                    <a:lstStyle/>
                    <a:p>
                      <a:pPr algn="just">
                        <a:spcAft>
                          <a:spcPts val="0"/>
                        </a:spcAft>
                      </a:pPr>
                      <a:r>
                        <a:rPr lang="ja-JP" sz="1000" kern="100" dirty="0">
                          <a:effectLst/>
                          <a:latin typeface="+mn-ea"/>
                          <a:ea typeface="+mn-ea"/>
                          <a:cs typeface="Times New Roman" panose="02020603050405020304" pitchFamily="18" charset="0"/>
                        </a:rPr>
                        <a:t>○</a:t>
                      </a:r>
                      <a:r>
                        <a:rPr lang="ja-JP" sz="1000" kern="100" dirty="0" smtClean="0">
                          <a:effectLst/>
                          <a:latin typeface="+mn-ea"/>
                          <a:ea typeface="+mn-ea"/>
                          <a:cs typeface="Times New Roman" panose="02020603050405020304" pitchFamily="18" charset="0"/>
                        </a:rPr>
                        <a:t>○</a:t>
                      </a:r>
                      <a:endParaRPr lang="ja-JP" sz="1000" kern="100" dirty="0">
                        <a:effectLst/>
                        <a:latin typeface="+mn-ea"/>
                        <a:ea typeface="+mn-ea"/>
                        <a:cs typeface="Times New Roman" panose="02020603050405020304" pitchFamily="18" charset="0"/>
                      </a:endParaRPr>
                    </a:p>
                  </a:txBody>
                  <a:tcPr marL="65505" marR="6550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ja-JP" sz="1000" kern="100">
                          <a:effectLst/>
                          <a:latin typeface="+mn-ea"/>
                          <a:ea typeface="+mn-ea"/>
                          <a:cs typeface="Times New Roman" panose="02020603050405020304" pitchFamily="18" charset="0"/>
                        </a:rPr>
                        <a:t>１</a:t>
                      </a:r>
                    </a:p>
                  </a:txBody>
                  <a:tcPr marL="65505" marR="65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spcAft>
                          <a:spcPts val="0"/>
                        </a:spcAft>
                      </a:pPr>
                      <a:r>
                        <a:rPr lang="ja-JP" sz="1000" kern="100" dirty="0">
                          <a:effectLst/>
                          <a:latin typeface="+mn-ea"/>
                          <a:ea typeface="+mn-ea"/>
                          <a:cs typeface="Times New Roman" panose="02020603050405020304" pitchFamily="18" charset="0"/>
                        </a:rPr>
                        <a:t>極めて小さい（受け入れ可能）</a:t>
                      </a:r>
                    </a:p>
                  </a:txBody>
                  <a:tcPr marL="65505" marR="65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spcAft>
                          <a:spcPts val="0"/>
                        </a:spcAft>
                      </a:pPr>
                      <a:r>
                        <a:rPr lang="ja-JP" sz="1000" kern="100" dirty="0">
                          <a:effectLst/>
                          <a:latin typeface="+mn-ea"/>
                          <a:ea typeface="+mn-ea"/>
                          <a:cs typeface="Times New Roman" panose="02020603050405020304" pitchFamily="18" charset="0"/>
                        </a:rPr>
                        <a:t>受け入れ可能なリスクであり、対策の必要がない。</a:t>
                      </a:r>
                      <a:r>
                        <a:rPr lang="ja-JP" sz="1000" kern="100" dirty="0">
                          <a:effectLst/>
                          <a:latin typeface="+mn-ea"/>
                          <a:ea typeface="+mn-ea"/>
                          <a:cs typeface="ＭＳ 明朝" panose="02020609040205080304" pitchFamily="17" charset="-128"/>
                        </a:rPr>
                        <a:t>（残留リスクあり）</a:t>
                      </a:r>
                      <a:endParaRPr lang="ja-JP" sz="1000" kern="100" dirty="0">
                        <a:effectLst/>
                        <a:latin typeface="+mn-ea"/>
                        <a:ea typeface="+mn-ea"/>
                        <a:cs typeface="Times New Roman" panose="02020603050405020304" pitchFamily="18" charset="0"/>
                      </a:endParaRPr>
                    </a:p>
                  </a:txBody>
                  <a:tcPr marL="65505" marR="6550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663616"/>
                  </a:ext>
                </a:extLst>
              </a:tr>
            </a:tbl>
          </a:graphicData>
        </a:graphic>
      </p:graphicFrame>
      <p:sp>
        <p:nvSpPr>
          <p:cNvPr id="2" name="スライド番号プレースホルダー 1"/>
          <p:cNvSpPr>
            <a:spLocks noGrp="1"/>
          </p:cNvSpPr>
          <p:nvPr>
            <p:ph type="sldNum" sz="quarter" idx="4"/>
          </p:nvPr>
        </p:nvSpPr>
        <p:spPr/>
        <p:txBody>
          <a:bodyPr/>
          <a:lstStyle/>
          <a:p>
            <a:fld id="{48F63A3B-78C7-47BE-AE5E-E10140E04643}" type="slidenum">
              <a:rPr lang="en-US" smtClean="0"/>
              <a:pPr/>
              <a:t>24</a:t>
            </a:fld>
            <a:endParaRPr lang="en-US" dirty="0"/>
          </a:p>
        </p:txBody>
      </p:sp>
    </p:spTree>
    <p:extLst>
      <p:ext uri="{BB962C8B-B14F-4D97-AF65-F5344CB8AC3E}">
        <p14:creationId xmlns:p14="http://schemas.microsoft.com/office/powerpoint/2010/main" val="207464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lstStyle/>
          <a:p>
            <a:r>
              <a:rPr lang="ja-JP" altLang="en-US" dirty="0" smtClean="0"/>
              <a:t>転倒の類型</a:t>
            </a:r>
            <a:endParaRPr lang="ja-JP" altLang="en-US" dirty="0"/>
          </a:p>
        </p:txBody>
      </p:sp>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827998"/>
            <a:ext cx="9907200" cy="1041787"/>
          </a:xfrm>
          <a:solidFill>
            <a:schemeClr val="bg2"/>
          </a:solidFill>
        </p:spPr>
        <p:txBody>
          <a:bodyPr/>
          <a:lstStyle/>
          <a:p>
            <a:r>
              <a:rPr lang="ja-JP" altLang="en-US" dirty="0"/>
              <a:t>彦根監督署の令和４年</a:t>
            </a:r>
            <a:r>
              <a:rPr lang="ja-JP" altLang="en-US" dirty="0" smtClean="0"/>
              <a:t>の飲食店の労働災害</a:t>
            </a:r>
            <a:r>
              <a:rPr lang="en-US" altLang="ja-JP" dirty="0" smtClean="0"/>
              <a:t>22</a:t>
            </a:r>
            <a:r>
              <a:rPr lang="ja-JP" altLang="en-US" dirty="0" smtClean="0"/>
              <a:t>件の</a:t>
            </a:r>
            <a:r>
              <a:rPr lang="ja-JP" altLang="en-US" dirty="0"/>
              <a:t>うち</a:t>
            </a:r>
            <a:r>
              <a:rPr lang="ja-JP" altLang="en-US" dirty="0" smtClean="0"/>
              <a:t>、９件が転倒災害です。</a:t>
            </a:r>
            <a:endParaRPr lang="ja-JP" altLang="en-US" dirty="0"/>
          </a:p>
          <a:p>
            <a:r>
              <a:rPr lang="ja-JP" altLang="en-US" dirty="0" smtClean="0"/>
              <a:t>転倒の大きな要因は「滑り、つまずき、踏み外し」。</a:t>
            </a:r>
            <a:endParaRPr lang="en-US" altLang="ja-JP" dirty="0" smtClean="0"/>
          </a:p>
        </p:txBody>
      </p:sp>
      <p:sp>
        <p:nvSpPr>
          <p:cNvPr id="23" name="正方形/長方形 22">
            <a:extLst>
              <a:ext uri="{FF2B5EF4-FFF2-40B4-BE49-F238E27FC236}">
                <a16:creationId xmlns:a16="http://schemas.microsoft.com/office/drawing/2014/main" id="{DC1B0019-632D-3046-A80B-11B02B11C9F4}"/>
              </a:ext>
            </a:extLst>
          </p:cNvPr>
          <p:cNvSpPr/>
          <p:nvPr/>
        </p:nvSpPr>
        <p:spPr>
          <a:xfrm>
            <a:off x="5196174" y="2411788"/>
            <a:ext cx="4329029" cy="3868238"/>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・滑りリスク</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氷、雨水、油、粉</a:t>
            </a:r>
            <a:r>
              <a:rPr lang="ja-JP" altLang="en-US" sz="1200" dirty="0" err="1" smtClean="0">
                <a:solidFill>
                  <a:prstClr val="black"/>
                </a:solidFill>
                <a:latin typeface="Meiryo" panose="020B0604030504040204" pitchFamily="34" charset="-128"/>
                <a:ea typeface="Meiryo" panose="020B0604030504040204" pitchFamily="34" charset="-128"/>
              </a:rPr>
              <a:t>じん</a:t>
            </a:r>
            <a:r>
              <a:rPr lang="ja-JP" altLang="en-US" sz="1200" dirty="0">
                <a:solidFill>
                  <a:prstClr val="black"/>
                </a:solidFill>
                <a:latin typeface="Meiryo" panose="020B0604030504040204" pitchFamily="34" charset="-128"/>
                <a:ea typeface="Meiryo" panose="020B0604030504040204" pitchFamily="34" charset="-128"/>
              </a:rPr>
              <a:t>、</a:t>
            </a:r>
            <a:r>
              <a:rPr lang="ja-JP" altLang="en-US" sz="1200" dirty="0" smtClean="0">
                <a:solidFill>
                  <a:prstClr val="black"/>
                </a:solidFill>
                <a:latin typeface="Meiryo" panose="020B0604030504040204" pitchFamily="34" charset="-128"/>
                <a:ea typeface="Meiryo" panose="020B0604030504040204" pitchFamily="34" charset="-128"/>
              </a:rPr>
              <a:t>靴裏の摩耗</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・つまずきリスク</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段差、すき間、コード、整理整頓不十分</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・踏み外しリスク</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照度、階段の幅・こう配、手すり</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・その他のリスク</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風、気温、重量物、</a:t>
            </a:r>
            <a:r>
              <a:rPr lang="ja-JP" altLang="en-US" sz="1200" dirty="0" smtClean="0">
                <a:solidFill>
                  <a:srgbClr val="FF0000"/>
                </a:solidFill>
                <a:latin typeface="Meiryo" panose="020B0604030504040204" pitchFamily="34" charset="-128"/>
                <a:ea typeface="Meiryo" panose="020B0604030504040204" pitchFamily="34" charset="-128"/>
              </a:rPr>
              <a:t>高齢化</a:t>
            </a:r>
            <a:endParaRPr lang="en-US" altLang="ja-JP" sz="1200" dirty="0" smtClean="0">
              <a:solidFill>
                <a:srgbClr val="FF0000"/>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srgbClr val="FF0000"/>
                </a:solidFill>
                <a:latin typeface="Meiryo" panose="020B0604030504040204" pitchFamily="34" charset="-128"/>
                <a:ea typeface="Meiryo" panose="020B0604030504040204" pitchFamily="34" charset="-128"/>
              </a:rPr>
              <a:t>　</a:t>
            </a:r>
            <a:r>
              <a:rPr lang="ja-JP" altLang="en-US" sz="1200" dirty="0" smtClean="0">
                <a:solidFill>
                  <a:srgbClr val="FF0000"/>
                </a:solidFill>
                <a:latin typeface="Meiryo" panose="020B0604030504040204" pitchFamily="34" charset="-128"/>
                <a:ea typeface="Meiryo" panose="020B0604030504040204" pitchFamily="34" charset="-128"/>
              </a:rPr>
              <a:t>　　　　　　　　　　</a:t>
            </a:r>
            <a:r>
              <a:rPr lang="en-US" altLang="ja-JP" sz="1200" dirty="0" smtClean="0">
                <a:solidFill>
                  <a:srgbClr val="FF0000"/>
                </a:solidFill>
                <a:latin typeface="Meiryo" panose="020B0604030504040204" pitchFamily="34" charset="-128"/>
                <a:ea typeface="Meiryo" panose="020B0604030504040204" pitchFamily="34" charset="-128"/>
              </a:rPr>
              <a:t>※</a:t>
            </a:r>
            <a:r>
              <a:rPr lang="ja-JP" altLang="en-US" sz="1200" dirty="0" smtClean="0">
                <a:solidFill>
                  <a:srgbClr val="FF0000"/>
                </a:solidFill>
                <a:latin typeface="Meiryo" panose="020B0604030504040204" pitchFamily="34" charset="-128"/>
                <a:ea typeface="Meiryo" panose="020B0604030504040204" pitchFamily="34" charset="-128"/>
              </a:rPr>
              <a:t>エイジフレンドリーガイドライン</a:t>
            </a:r>
            <a:endParaRPr lang="en-US" altLang="ja-JP" sz="1200" dirty="0" smtClean="0">
              <a:solidFill>
                <a:srgbClr val="FF0000"/>
              </a:solidFill>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BBF3C642-8A86-5746-8D2F-F1857509C015}"/>
              </a:ext>
            </a:extLst>
          </p:cNvPr>
          <p:cNvSpPr/>
          <p:nvPr/>
        </p:nvSpPr>
        <p:spPr>
          <a:xfrm>
            <a:off x="409685" y="2411788"/>
            <a:ext cx="4329029" cy="4857740"/>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・新型コロナウイルス関係の労働災害を除けば全国で最多。</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参考：Ｒ３・</a:t>
            </a:r>
            <a:r>
              <a:rPr lang="en-US" altLang="ja-JP" sz="1200" dirty="0" smtClean="0">
                <a:solidFill>
                  <a:prstClr val="black"/>
                </a:solidFill>
                <a:latin typeface="Meiryo" panose="020B0604030504040204" pitchFamily="34" charset="-128"/>
                <a:ea typeface="Meiryo" panose="020B0604030504040204" pitchFamily="34" charset="-128"/>
              </a:rPr>
              <a:t>33,672</a:t>
            </a:r>
            <a:r>
              <a:rPr lang="ja-JP" altLang="en-US" sz="1200" dirty="0" smtClean="0">
                <a:solidFill>
                  <a:prstClr val="black"/>
                </a:solidFill>
                <a:latin typeface="Meiryo" panose="020B0604030504040204" pitchFamily="34" charset="-128"/>
                <a:ea typeface="Meiryo" panose="020B0604030504040204" pitchFamily="34" charset="-128"/>
              </a:rPr>
              <a:t>件</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・滋賀県内の労働災害（Ｒ４・全業種）</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a:t>
            </a:r>
            <a:r>
              <a:rPr lang="en-US" altLang="ja-JP" sz="1200" dirty="0" smtClean="0">
                <a:solidFill>
                  <a:prstClr val="black"/>
                </a:solidFill>
                <a:latin typeface="Meiryo" panose="020B0604030504040204" pitchFamily="34" charset="-128"/>
                <a:ea typeface="Meiryo" panose="020B0604030504040204" pitchFamily="34" charset="-128"/>
              </a:rPr>
              <a:t>3,175</a:t>
            </a:r>
            <a:r>
              <a:rPr lang="ja-JP" altLang="en-US" sz="1200" dirty="0" smtClean="0">
                <a:solidFill>
                  <a:prstClr val="black"/>
                </a:solidFill>
                <a:latin typeface="Meiryo" panose="020B0604030504040204" pitchFamily="34" charset="-128"/>
                <a:ea typeface="Meiryo" panose="020B0604030504040204" pitchFamily="34" charset="-128"/>
              </a:rPr>
              <a:t>件　うち　</a:t>
            </a:r>
            <a:r>
              <a:rPr lang="en-US" altLang="ja-JP" sz="1200" dirty="0" smtClean="0">
                <a:solidFill>
                  <a:prstClr val="black"/>
                </a:solidFill>
                <a:latin typeface="Meiryo" panose="020B0604030504040204" pitchFamily="34" charset="-128"/>
                <a:ea typeface="Meiryo" panose="020B0604030504040204" pitchFamily="34" charset="-128"/>
              </a:rPr>
              <a:t>1,672</a:t>
            </a:r>
            <a:r>
              <a:rPr lang="ja-JP" altLang="en-US" sz="1200" dirty="0" smtClean="0">
                <a:solidFill>
                  <a:prstClr val="black"/>
                </a:solidFill>
                <a:latin typeface="Meiryo" panose="020B0604030504040204" pitchFamily="34" charset="-128"/>
                <a:ea typeface="Meiryo" panose="020B0604030504040204" pitchFamily="34" charset="-128"/>
              </a:rPr>
              <a:t>件（新型コロナ等）</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a:t>
            </a:r>
            <a:r>
              <a:rPr lang="en-US" altLang="ja-JP" sz="1200" dirty="0" smtClean="0">
                <a:solidFill>
                  <a:prstClr val="black"/>
                </a:solidFill>
                <a:latin typeface="Meiryo" panose="020B0604030504040204" pitchFamily="34" charset="-128"/>
                <a:ea typeface="Meiryo" panose="020B0604030504040204" pitchFamily="34" charset="-128"/>
              </a:rPr>
              <a:t>427</a:t>
            </a:r>
            <a:r>
              <a:rPr lang="ja-JP" altLang="en-US" sz="1200" dirty="0" smtClean="0">
                <a:solidFill>
                  <a:prstClr val="black"/>
                </a:solidFill>
                <a:latin typeface="Meiryo" panose="020B0604030504040204" pitchFamily="34" charset="-128"/>
                <a:ea typeface="Meiryo" panose="020B0604030504040204" pitchFamily="34" charset="-128"/>
              </a:rPr>
              <a:t>件（</a:t>
            </a:r>
            <a:r>
              <a:rPr lang="ja-JP" altLang="en-US" sz="1200" dirty="0" smtClean="0">
                <a:solidFill>
                  <a:srgbClr val="FF0000"/>
                </a:solidFill>
                <a:latin typeface="Meiryo" panose="020B0604030504040204" pitchFamily="34" charset="-128"/>
                <a:ea typeface="Meiryo" panose="020B0604030504040204" pitchFamily="34" charset="-128"/>
              </a:rPr>
              <a:t>転倒</a:t>
            </a:r>
            <a:r>
              <a:rPr lang="ja-JP" altLang="en-US" sz="1200" dirty="0" smtClean="0">
                <a:solidFill>
                  <a:prstClr val="black"/>
                </a:solidFill>
                <a:latin typeface="Meiryo" panose="020B0604030504040204" pitchFamily="34" charset="-128"/>
                <a:ea typeface="Meiryo" panose="020B0604030504040204" pitchFamily="34" charset="-128"/>
              </a:rPr>
              <a:t>）</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a:t>
            </a: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a:t>
            </a:r>
            <a:r>
              <a:rPr lang="en-US" altLang="ja-JP" sz="1200" dirty="0" smtClean="0">
                <a:solidFill>
                  <a:prstClr val="black"/>
                </a:solidFill>
                <a:latin typeface="Meiryo" panose="020B0604030504040204" pitchFamily="34" charset="-128"/>
                <a:ea typeface="Meiryo" panose="020B0604030504040204" pitchFamily="34" charset="-128"/>
              </a:rPr>
              <a:t>225</a:t>
            </a:r>
            <a:r>
              <a:rPr lang="ja-JP" altLang="en-US" sz="1200" dirty="0" smtClean="0">
                <a:solidFill>
                  <a:prstClr val="black"/>
                </a:solidFill>
                <a:latin typeface="Meiryo" panose="020B0604030504040204" pitchFamily="34" charset="-128"/>
                <a:ea typeface="Meiryo" panose="020B0604030504040204" pitchFamily="34" charset="-128"/>
              </a:rPr>
              <a:t>件（動作の反動・無理な動作）</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・滋賀県内の労働災害（Ｒ４・接客娯楽業（飲食店含む。））</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a:t>
            </a:r>
            <a:r>
              <a:rPr lang="en-US" altLang="ja-JP" sz="1200" dirty="0" smtClean="0">
                <a:solidFill>
                  <a:prstClr val="black"/>
                </a:solidFill>
                <a:latin typeface="Meiryo" panose="020B0604030504040204" pitchFamily="34" charset="-128"/>
                <a:ea typeface="Meiryo" panose="020B0604030504040204" pitchFamily="34" charset="-128"/>
              </a:rPr>
              <a:t>110</a:t>
            </a:r>
            <a:r>
              <a:rPr lang="ja-JP" altLang="en-US" sz="1200" dirty="0" smtClean="0">
                <a:solidFill>
                  <a:prstClr val="black"/>
                </a:solidFill>
                <a:latin typeface="Meiryo" panose="020B0604030504040204" pitchFamily="34" charset="-128"/>
                <a:ea typeface="Meiryo" panose="020B0604030504040204" pitchFamily="34" charset="-128"/>
              </a:rPr>
              <a:t>件　うち　　 </a:t>
            </a:r>
            <a:r>
              <a:rPr lang="en-US" altLang="ja-JP" sz="1200" dirty="0" smtClean="0">
                <a:solidFill>
                  <a:prstClr val="black"/>
                </a:solidFill>
                <a:latin typeface="Meiryo" panose="020B0604030504040204" pitchFamily="34" charset="-128"/>
                <a:ea typeface="Meiryo" panose="020B0604030504040204" pitchFamily="34" charset="-128"/>
              </a:rPr>
              <a:t>42</a:t>
            </a:r>
            <a:r>
              <a:rPr lang="ja-JP" altLang="en-US" sz="1200" dirty="0" smtClean="0">
                <a:solidFill>
                  <a:prstClr val="black"/>
                </a:solidFill>
                <a:latin typeface="Meiryo" panose="020B0604030504040204" pitchFamily="34" charset="-128"/>
                <a:ea typeface="Meiryo" panose="020B0604030504040204" pitchFamily="34" charset="-128"/>
              </a:rPr>
              <a:t>件（</a:t>
            </a:r>
            <a:r>
              <a:rPr lang="ja-JP" altLang="en-US" sz="1200" dirty="0" smtClean="0">
                <a:solidFill>
                  <a:srgbClr val="FF0000"/>
                </a:solidFill>
                <a:latin typeface="Meiryo" panose="020B0604030504040204" pitchFamily="34" charset="-128"/>
                <a:ea typeface="Meiryo" panose="020B0604030504040204" pitchFamily="34" charset="-128"/>
              </a:rPr>
              <a:t>転倒</a:t>
            </a:r>
            <a:r>
              <a:rPr lang="ja-JP" altLang="en-US" sz="1200" dirty="0" smtClean="0">
                <a:solidFill>
                  <a:prstClr val="black"/>
                </a:solidFill>
                <a:latin typeface="Meiryo" panose="020B0604030504040204" pitchFamily="34" charset="-128"/>
                <a:ea typeface="Meiryo" panose="020B0604030504040204" pitchFamily="34" charset="-128"/>
              </a:rPr>
              <a:t>）</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a:t>
            </a:r>
            <a:r>
              <a:rPr lang="en-US" altLang="ja-JP" sz="1200" dirty="0" smtClean="0">
                <a:solidFill>
                  <a:prstClr val="black"/>
                </a:solidFill>
                <a:latin typeface="Meiryo" panose="020B0604030504040204" pitchFamily="34" charset="-128"/>
                <a:ea typeface="Meiryo" panose="020B0604030504040204" pitchFamily="34" charset="-128"/>
              </a:rPr>
              <a:t>16</a:t>
            </a:r>
            <a:r>
              <a:rPr lang="ja-JP" altLang="en-US" sz="1200" dirty="0" smtClean="0">
                <a:solidFill>
                  <a:prstClr val="black"/>
                </a:solidFill>
                <a:latin typeface="Meiryo" panose="020B0604030504040204" pitchFamily="34" charset="-128"/>
                <a:ea typeface="Meiryo" panose="020B0604030504040204" pitchFamily="34" charset="-128"/>
              </a:rPr>
              <a:t>件（切れ、こすれ）</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・平均休業日数は</a:t>
            </a:r>
            <a:r>
              <a:rPr lang="en-US" altLang="ja-JP" sz="1200" dirty="0" smtClean="0">
                <a:solidFill>
                  <a:prstClr val="black"/>
                </a:solidFill>
                <a:latin typeface="Meiryo" panose="020B0604030504040204" pitchFamily="34" charset="-128"/>
                <a:ea typeface="Meiryo" panose="020B0604030504040204" pitchFamily="34" charset="-128"/>
              </a:rPr>
              <a:t>47</a:t>
            </a:r>
            <a:r>
              <a:rPr lang="ja-JP" altLang="en-US" sz="1200" dirty="0" smtClean="0">
                <a:solidFill>
                  <a:prstClr val="black"/>
                </a:solidFill>
                <a:latin typeface="Meiryo" panose="020B0604030504040204" pitchFamily="34" charset="-128"/>
                <a:ea typeface="Meiryo" panose="020B0604030504040204" pitchFamily="34" charset="-128"/>
              </a:rPr>
              <a:t>日と長期の休業を要する。</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転倒後の床等への激突による骨折、打撲が多発。</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a:solidFill>
                <a:prstClr val="black"/>
              </a:solidFill>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835E8AB9-DFE3-9B44-A739-FAC3710159BF}"/>
              </a:ext>
            </a:extLst>
          </p:cNvPr>
          <p:cNvSpPr/>
          <p:nvPr/>
        </p:nvSpPr>
        <p:spPr>
          <a:xfrm>
            <a:off x="5188442" y="1957421"/>
            <a:ext cx="3783343"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３大要因「滑り・つまずき、踏み外し」</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2" name="直線コネクタ 31">
            <a:extLst>
              <a:ext uri="{FF2B5EF4-FFF2-40B4-BE49-F238E27FC236}">
                <a16:creationId xmlns:a16="http://schemas.microsoft.com/office/drawing/2014/main" id="{38C0DAE7-2292-894B-BA01-4F10DC6FA051}"/>
              </a:ext>
            </a:extLst>
          </p:cNvPr>
          <p:cNvCxnSpPr>
            <a:cxnSpLocks/>
          </p:cNvCxnSpPr>
          <p:nvPr/>
        </p:nvCxnSpPr>
        <p:spPr>
          <a:xfrm>
            <a:off x="5165098"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53F01B6B-3255-F149-B12D-7649D201C5A6}"/>
              </a:ext>
            </a:extLst>
          </p:cNvPr>
          <p:cNvSpPr/>
          <p:nvPr/>
        </p:nvSpPr>
        <p:spPr>
          <a:xfrm>
            <a:off x="380136" y="1957421"/>
            <a:ext cx="3783343"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転倒災害は全国的に増加・高止まり傾向</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5" name="直線コネクタ 34">
            <a:extLst>
              <a:ext uri="{FF2B5EF4-FFF2-40B4-BE49-F238E27FC236}">
                <a16:creationId xmlns:a16="http://schemas.microsoft.com/office/drawing/2014/main" id="{589C212B-4811-244F-8C11-0637C71D9CC2}"/>
              </a:ext>
            </a:extLst>
          </p:cNvPr>
          <p:cNvCxnSpPr>
            <a:cxnSpLocks/>
          </p:cNvCxnSpPr>
          <p:nvPr/>
        </p:nvCxnSpPr>
        <p:spPr>
          <a:xfrm>
            <a:off x="356792"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9659" y="3886200"/>
            <a:ext cx="1950411" cy="2137437"/>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9360" y="5257800"/>
            <a:ext cx="758084" cy="1381125"/>
          </a:xfrm>
          <a:prstGeom prst="rect">
            <a:avLst/>
          </a:prstGeom>
        </p:spPr>
      </p:pic>
      <p:sp>
        <p:nvSpPr>
          <p:cNvPr id="5" name="スライド番号プレースホルダー 4"/>
          <p:cNvSpPr>
            <a:spLocks noGrp="1"/>
          </p:cNvSpPr>
          <p:nvPr>
            <p:ph type="sldNum" sz="quarter" idx="4"/>
          </p:nvPr>
        </p:nvSpPr>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255188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lstStyle/>
          <a:p>
            <a:r>
              <a:rPr lang="ja-JP" altLang="en-US" dirty="0" smtClean="0"/>
              <a:t>エイジフレンドリーガイドライン</a:t>
            </a:r>
            <a:endParaRPr lang="ja-JP" altLang="en-US" dirty="0"/>
          </a:p>
        </p:txBody>
      </p:sp>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827998"/>
            <a:ext cx="9907200" cy="1041787"/>
          </a:xfrm>
          <a:solidFill>
            <a:schemeClr val="bg2"/>
          </a:solidFill>
        </p:spPr>
        <p:txBody>
          <a:bodyPr/>
          <a:lstStyle/>
          <a:p>
            <a:r>
              <a:rPr lang="ja-JP" altLang="en-US" dirty="0" smtClean="0"/>
              <a:t>令和２年３月に策定された「高年齢労働者の安全と健康確保のためのガイドライン」のことです。</a:t>
            </a:r>
            <a:endParaRPr lang="en-US" altLang="ja-JP" dirty="0" smtClean="0"/>
          </a:p>
          <a:p>
            <a:r>
              <a:rPr lang="ja-JP" altLang="en-US" dirty="0" smtClean="0"/>
              <a:t>働く</a:t>
            </a:r>
            <a:r>
              <a:rPr lang="ja-JP" altLang="en-US" dirty="0"/>
              <a:t>高齢者</a:t>
            </a:r>
            <a:r>
              <a:rPr lang="ja-JP" altLang="en-US" dirty="0" smtClean="0"/>
              <a:t>の特性に配慮したエイジフレンドリーな職場を目指しましょう。</a:t>
            </a:r>
            <a:endParaRPr lang="en-US" altLang="ja-JP" dirty="0" smtClean="0"/>
          </a:p>
        </p:txBody>
      </p:sp>
      <p:sp>
        <p:nvSpPr>
          <p:cNvPr id="23" name="正方形/長方形 22">
            <a:extLst>
              <a:ext uri="{FF2B5EF4-FFF2-40B4-BE49-F238E27FC236}">
                <a16:creationId xmlns:a16="http://schemas.microsoft.com/office/drawing/2014/main" id="{DC1B0019-632D-3046-A80B-11B02B11C9F4}"/>
              </a:ext>
            </a:extLst>
          </p:cNvPr>
          <p:cNvSpPr/>
          <p:nvPr/>
        </p:nvSpPr>
        <p:spPr>
          <a:xfrm>
            <a:off x="5196174" y="2411788"/>
            <a:ext cx="4329029" cy="4498667"/>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１．安全衛生管理体制の確立</a:t>
            </a:r>
            <a:endParaRPr lang="en-US" altLang="ja-JP" sz="1200" dirty="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２．職場環境の改善　</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３．高年齢労働者の健康や体力の状況の把握と対応</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４．安全衛生教育</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a:t>
            </a:r>
            <a:r>
              <a:rPr lang="ja-JP" altLang="en-US" sz="1200" dirty="0" smtClean="0">
                <a:solidFill>
                  <a:srgbClr val="FF0000"/>
                </a:solidFill>
                <a:latin typeface="Meiryo" panose="020B0604030504040204" pitchFamily="34" charset="-128"/>
                <a:ea typeface="Meiryo" panose="020B0604030504040204" pitchFamily="34" charset="-128"/>
              </a:rPr>
              <a:t>エイジアクション</a:t>
            </a:r>
            <a:r>
              <a:rPr lang="en-US" altLang="ja-JP" sz="1200" dirty="0" smtClean="0">
                <a:solidFill>
                  <a:srgbClr val="FF0000"/>
                </a:solidFill>
                <a:latin typeface="Meiryo" panose="020B0604030504040204" pitchFamily="34" charset="-128"/>
                <a:ea typeface="Meiryo" panose="020B0604030504040204" pitchFamily="34" charset="-128"/>
              </a:rPr>
              <a:t>100</a:t>
            </a:r>
            <a:endParaRPr lang="en-US" altLang="ja-JP" sz="1200" dirty="0">
              <a:solidFill>
                <a:srgbClr val="FF0000"/>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高年齢</a:t>
            </a:r>
            <a:r>
              <a:rPr lang="ja-JP" altLang="en-US" sz="1200" dirty="0">
                <a:solidFill>
                  <a:prstClr val="black"/>
                </a:solidFill>
                <a:latin typeface="Meiryo" panose="020B0604030504040204" pitchFamily="34" charset="-128"/>
                <a:ea typeface="Meiryo" panose="020B0604030504040204" pitchFamily="34" charset="-128"/>
              </a:rPr>
              <a:t>労働者の安全と健康確保のための１００の取組を盛り込んだチェックリストを活用し、改善に向けての取組を進めるための「職場改善ツール」を言います</a:t>
            </a:r>
            <a:r>
              <a:rPr lang="ja-JP" altLang="en-US" sz="1200" dirty="0" smtClean="0">
                <a:solidFill>
                  <a:prstClr val="black"/>
                </a:solidFill>
                <a:latin typeface="Meiryo" panose="020B0604030504040204" pitchFamily="34" charset="-128"/>
                <a:ea typeface="Meiryo" panose="020B0604030504040204" pitchFamily="34" charset="-128"/>
              </a:rPr>
              <a:t>。</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ja-JP" altLang="en-US" sz="1200" dirty="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（チェックリスト例）</a:t>
            </a: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（１）高年齢労働者のこれまでの知識と経験を活かして、戦力として活用している。</a:t>
            </a: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a:t>
            </a:r>
            <a:r>
              <a:rPr lang="en-US" altLang="ja-JP" sz="1200" dirty="0">
                <a:solidFill>
                  <a:prstClr val="black"/>
                </a:solidFill>
                <a:latin typeface="Meiryo" panose="020B0604030504040204" pitchFamily="34" charset="-128"/>
                <a:ea typeface="Meiryo" panose="020B0604030504040204" pitchFamily="34" charset="-128"/>
              </a:rPr>
              <a:t>63</a:t>
            </a:r>
            <a:r>
              <a:rPr lang="ja-JP" altLang="en-US" sz="1200" dirty="0">
                <a:solidFill>
                  <a:prstClr val="black"/>
                </a:solidFill>
                <a:latin typeface="Meiryo" panose="020B0604030504040204" pitchFamily="34" charset="-128"/>
                <a:ea typeface="Meiryo" panose="020B0604030504040204" pitchFamily="34" charset="-128"/>
              </a:rPr>
              <a:t>）書面・ディスプレイ（表示画面）、掲示物等の文字の大きさや色合いは、見やすくなるように工夫している</a:t>
            </a:r>
            <a:r>
              <a:rPr lang="ja-JP" altLang="en-US" sz="1200" dirty="0" smtClean="0">
                <a:solidFill>
                  <a:prstClr val="black"/>
                </a:solidFill>
                <a:latin typeface="Meiryo" panose="020B0604030504040204" pitchFamily="34" charset="-128"/>
                <a:ea typeface="Meiryo" panose="020B0604030504040204" pitchFamily="34" charset="-128"/>
              </a:rPr>
              <a:t>。</a:t>
            </a:r>
            <a:endParaRPr lang="en-US" altLang="ja-JP" sz="1200" dirty="0" smtClean="0">
              <a:solidFill>
                <a:prstClr val="black"/>
              </a:solidFill>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BBF3C642-8A86-5746-8D2F-F1857509C015}"/>
              </a:ext>
            </a:extLst>
          </p:cNvPr>
          <p:cNvSpPr/>
          <p:nvPr/>
        </p:nvSpPr>
        <p:spPr>
          <a:xfrm>
            <a:off x="409685" y="2411788"/>
            <a:ext cx="4329029" cy="3358868"/>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a:t>
            </a:r>
            <a:r>
              <a:rPr lang="en-US" altLang="ja-JP" sz="1200" dirty="0" smtClean="0">
                <a:solidFill>
                  <a:prstClr val="black"/>
                </a:solidFill>
                <a:latin typeface="Meiryo" panose="020B0604030504040204" pitchFamily="34" charset="-128"/>
                <a:ea typeface="Meiryo" panose="020B0604030504040204" pitchFamily="34" charset="-128"/>
              </a:rPr>
              <a:t>60</a:t>
            </a:r>
            <a:r>
              <a:rPr lang="ja-JP" altLang="en-US" sz="1200" dirty="0" smtClean="0">
                <a:solidFill>
                  <a:prstClr val="black"/>
                </a:solidFill>
                <a:latin typeface="Meiryo" panose="020B0604030504040204" pitchFamily="34" charset="-128"/>
                <a:ea typeface="Meiryo" panose="020B0604030504040204" pitchFamily="34" charset="-128"/>
              </a:rPr>
              <a:t>歳以上の労働者の労働災害</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全国：</a:t>
            </a:r>
            <a:r>
              <a:rPr lang="en-US" altLang="ja-JP" sz="1200" dirty="0" smtClean="0">
                <a:solidFill>
                  <a:prstClr val="black"/>
                </a:solidFill>
                <a:latin typeface="Meiryo" panose="020B0604030504040204" pitchFamily="34" charset="-128"/>
                <a:ea typeface="Meiryo" panose="020B0604030504040204" pitchFamily="34" charset="-128"/>
              </a:rPr>
              <a:t>26</a:t>
            </a:r>
            <a:r>
              <a:rPr lang="ja-JP" altLang="en-US" sz="1200" dirty="0" smtClean="0">
                <a:solidFill>
                  <a:prstClr val="black"/>
                </a:solidFill>
                <a:latin typeface="Meiryo" panose="020B0604030504040204" pitchFamily="34" charset="-128"/>
                <a:ea typeface="Meiryo" panose="020B0604030504040204" pitchFamily="34" charset="-128"/>
              </a:rPr>
              <a:t>％（</a:t>
            </a:r>
            <a:r>
              <a:rPr lang="en-US" altLang="ja-JP" sz="1200" dirty="0" smtClean="0">
                <a:solidFill>
                  <a:prstClr val="black"/>
                </a:solidFill>
                <a:latin typeface="Meiryo" panose="020B0604030504040204" pitchFamily="34" charset="-128"/>
                <a:ea typeface="Meiryo" panose="020B0604030504040204" pitchFamily="34" charset="-128"/>
              </a:rPr>
              <a:t>2018</a:t>
            </a:r>
            <a:r>
              <a:rPr lang="ja-JP" altLang="en-US" sz="1200" dirty="0" smtClean="0">
                <a:solidFill>
                  <a:prstClr val="black"/>
                </a:solidFill>
                <a:latin typeface="Meiryo" panose="020B0604030504040204" pitchFamily="34" charset="-128"/>
                <a:ea typeface="Meiryo" panose="020B0604030504040204" pitchFamily="34" charset="-128"/>
              </a:rPr>
              <a:t>年）</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彦根：</a:t>
            </a:r>
            <a:r>
              <a:rPr lang="en-US" altLang="ja-JP" sz="1200" dirty="0" smtClean="0">
                <a:solidFill>
                  <a:prstClr val="black"/>
                </a:solidFill>
                <a:latin typeface="Meiryo" panose="020B0604030504040204" pitchFamily="34" charset="-128"/>
                <a:ea typeface="Meiryo" panose="020B0604030504040204" pitchFamily="34" charset="-128"/>
              </a:rPr>
              <a:t>22.9%</a:t>
            </a:r>
            <a:r>
              <a:rPr lang="ja-JP" altLang="en-US" sz="1200" dirty="0" smtClean="0">
                <a:solidFill>
                  <a:prstClr val="black"/>
                </a:solidFill>
                <a:latin typeface="Meiryo" panose="020B0604030504040204" pitchFamily="34" charset="-128"/>
                <a:ea typeface="Meiryo" panose="020B0604030504040204" pitchFamily="34" charset="-128"/>
              </a:rPr>
              <a:t>（</a:t>
            </a:r>
            <a:r>
              <a:rPr lang="en-US" altLang="ja-JP" sz="1200" dirty="0" smtClean="0">
                <a:solidFill>
                  <a:prstClr val="black"/>
                </a:solidFill>
                <a:latin typeface="Meiryo" panose="020B0604030504040204" pitchFamily="34" charset="-128"/>
                <a:ea typeface="Meiryo" panose="020B0604030504040204" pitchFamily="34" charset="-128"/>
              </a:rPr>
              <a:t>2018</a:t>
            </a:r>
            <a:r>
              <a:rPr lang="ja-JP" altLang="en-US" sz="1200" dirty="0" smtClean="0">
                <a:solidFill>
                  <a:prstClr val="black"/>
                </a:solidFill>
                <a:latin typeface="Meiryo" panose="020B0604030504040204" pitchFamily="34" charset="-128"/>
                <a:ea typeface="Meiryo" panose="020B0604030504040204" pitchFamily="34" charset="-128"/>
              </a:rPr>
              <a:t>年）</a:t>
            </a:r>
            <a:r>
              <a:rPr lang="en-US" altLang="ja-JP" sz="1200" dirty="0" smtClean="0">
                <a:solidFill>
                  <a:prstClr val="black"/>
                </a:solidFill>
                <a:latin typeface="Meiryo" panose="020B0604030504040204" pitchFamily="34" charset="-128"/>
                <a:ea typeface="Meiryo" panose="020B0604030504040204" pitchFamily="34" charset="-128"/>
              </a:rPr>
              <a:t>75</a:t>
            </a:r>
            <a:r>
              <a:rPr lang="ja-JP" altLang="en-US" sz="1200" dirty="0" smtClean="0">
                <a:solidFill>
                  <a:prstClr val="black"/>
                </a:solidFill>
                <a:latin typeface="Meiryo" panose="020B0604030504040204" pitchFamily="34" charset="-128"/>
                <a:ea typeface="Meiryo" panose="020B0604030504040204" pitchFamily="34" charset="-128"/>
              </a:rPr>
              <a:t>件</a:t>
            </a:r>
            <a:r>
              <a:rPr lang="en-US" altLang="ja-JP" sz="1200" dirty="0" smtClean="0">
                <a:solidFill>
                  <a:prstClr val="black"/>
                </a:solidFill>
                <a:latin typeface="Meiryo" panose="020B0604030504040204" pitchFamily="34" charset="-128"/>
                <a:ea typeface="Meiryo" panose="020B0604030504040204" pitchFamily="34" charset="-128"/>
              </a:rPr>
              <a:t>/327</a:t>
            </a:r>
            <a:r>
              <a:rPr lang="ja-JP" altLang="en-US" sz="1200" dirty="0" smtClean="0">
                <a:solidFill>
                  <a:prstClr val="black"/>
                </a:solidFill>
                <a:latin typeface="Meiryo" panose="020B0604030504040204" pitchFamily="34" charset="-128"/>
                <a:ea typeface="Meiryo" panose="020B0604030504040204" pitchFamily="34" charset="-128"/>
              </a:rPr>
              <a:t>件</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a:t>
            </a:r>
            <a:r>
              <a:rPr lang="en-US" altLang="ja-JP" sz="1200" dirty="0" smtClean="0">
                <a:solidFill>
                  <a:prstClr val="black"/>
                </a:solidFill>
                <a:latin typeface="Meiryo" panose="020B0604030504040204" pitchFamily="34" charset="-128"/>
                <a:ea typeface="Meiryo" panose="020B0604030504040204" pitchFamily="34" charset="-128"/>
              </a:rPr>
              <a:t>26.5%</a:t>
            </a:r>
            <a:r>
              <a:rPr lang="ja-JP" altLang="en-US" sz="1200" dirty="0" smtClean="0">
                <a:solidFill>
                  <a:prstClr val="black"/>
                </a:solidFill>
                <a:latin typeface="Meiryo" panose="020B0604030504040204" pitchFamily="34" charset="-128"/>
                <a:ea typeface="Meiryo" panose="020B0604030504040204" pitchFamily="34" charset="-128"/>
              </a:rPr>
              <a:t>（</a:t>
            </a:r>
            <a:r>
              <a:rPr lang="en-US" altLang="ja-JP" sz="1200" dirty="0" smtClean="0">
                <a:solidFill>
                  <a:prstClr val="black"/>
                </a:solidFill>
                <a:latin typeface="Meiryo" panose="020B0604030504040204" pitchFamily="34" charset="-128"/>
                <a:ea typeface="Meiryo" panose="020B0604030504040204" pitchFamily="34" charset="-128"/>
              </a:rPr>
              <a:t>2021</a:t>
            </a:r>
            <a:r>
              <a:rPr lang="ja-JP" altLang="en-US" sz="1200" dirty="0" smtClean="0">
                <a:solidFill>
                  <a:prstClr val="black"/>
                </a:solidFill>
                <a:latin typeface="Meiryo" panose="020B0604030504040204" pitchFamily="34" charset="-128"/>
                <a:ea typeface="Meiryo" panose="020B0604030504040204" pitchFamily="34" charset="-128"/>
              </a:rPr>
              <a:t>年）</a:t>
            </a:r>
            <a:r>
              <a:rPr lang="en-US" altLang="ja-JP" sz="1200" dirty="0" smtClean="0">
                <a:solidFill>
                  <a:prstClr val="black"/>
                </a:solidFill>
                <a:latin typeface="Meiryo" panose="020B0604030504040204" pitchFamily="34" charset="-128"/>
                <a:ea typeface="Meiryo" panose="020B0604030504040204" pitchFamily="34" charset="-128"/>
              </a:rPr>
              <a:t>98</a:t>
            </a:r>
            <a:r>
              <a:rPr lang="ja-JP" altLang="en-US" sz="1200" dirty="0" smtClean="0">
                <a:solidFill>
                  <a:prstClr val="black"/>
                </a:solidFill>
                <a:latin typeface="Meiryo" panose="020B0604030504040204" pitchFamily="34" charset="-128"/>
                <a:ea typeface="Meiryo" panose="020B0604030504040204" pitchFamily="34" charset="-128"/>
              </a:rPr>
              <a:t>件</a:t>
            </a:r>
            <a:r>
              <a:rPr lang="en-US" altLang="ja-JP" sz="1200" dirty="0" smtClean="0">
                <a:solidFill>
                  <a:prstClr val="black"/>
                </a:solidFill>
                <a:latin typeface="Meiryo" panose="020B0604030504040204" pitchFamily="34" charset="-128"/>
                <a:ea typeface="Meiryo" panose="020B0604030504040204" pitchFamily="34" charset="-128"/>
              </a:rPr>
              <a:t>/369</a:t>
            </a:r>
            <a:r>
              <a:rPr lang="ja-JP" altLang="en-US" sz="1200" dirty="0" smtClean="0">
                <a:solidFill>
                  <a:prstClr val="black"/>
                </a:solidFill>
                <a:latin typeface="Meiryo" panose="020B0604030504040204" pitchFamily="34" charset="-128"/>
                <a:ea typeface="Meiryo" panose="020B0604030504040204" pitchFamily="34" charset="-128"/>
              </a:rPr>
              <a:t>件</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・高年齢労働者とは</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厚生労働省のリーフレットでは</a:t>
            </a:r>
            <a:r>
              <a:rPr lang="en-US" altLang="ja-JP" sz="1200" dirty="0" smtClean="0">
                <a:solidFill>
                  <a:prstClr val="black"/>
                </a:solidFill>
                <a:latin typeface="Meiryo" panose="020B0604030504040204" pitchFamily="34" charset="-128"/>
                <a:ea typeface="Meiryo" panose="020B0604030504040204" pitchFamily="34" charset="-128"/>
              </a:rPr>
              <a:t>60</a:t>
            </a:r>
            <a:r>
              <a:rPr lang="ja-JP" altLang="en-US" sz="1200" dirty="0" smtClean="0">
                <a:solidFill>
                  <a:prstClr val="black"/>
                </a:solidFill>
                <a:latin typeface="Meiryo" panose="020B0604030504040204" pitchFamily="34" charset="-128"/>
                <a:ea typeface="Meiryo" panose="020B0604030504040204" pitchFamily="34" charset="-128"/>
              </a:rPr>
              <a:t>歳以上としていますが、中央労働災害防止協会は</a:t>
            </a:r>
            <a:r>
              <a:rPr lang="en-US" altLang="ja-JP" sz="1200" dirty="0" smtClean="0">
                <a:solidFill>
                  <a:prstClr val="black"/>
                </a:solidFill>
                <a:latin typeface="Meiryo" panose="020B0604030504040204" pitchFamily="34" charset="-128"/>
                <a:ea typeface="Meiryo" panose="020B0604030504040204" pitchFamily="34" charset="-128"/>
              </a:rPr>
              <a:t>50</a:t>
            </a:r>
            <a:r>
              <a:rPr lang="ja-JP" altLang="en-US" sz="1200" dirty="0" smtClean="0">
                <a:solidFill>
                  <a:prstClr val="black"/>
                </a:solidFill>
                <a:latin typeface="Meiryo" panose="020B0604030504040204" pitchFamily="34" charset="-128"/>
                <a:ea typeface="Meiryo" panose="020B0604030504040204" pitchFamily="34" charset="-128"/>
              </a:rPr>
              <a:t>歳以上としている資料もあります。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一概に何歳以上ということはできませんが、事業内容、労働者構成などを踏まえて、対策を行うラインを定めてください。</a:t>
            </a:r>
            <a:endParaRPr lang="en-US" altLang="ja-JP" sz="1200" dirty="0" smtClean="0">
              <a:solidFill>
                <a:prstClr val="black"/>
              </a:solidFill>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835E8AB9-DFE3-9B44-A739-FAC3710159BF}"/>
              </a:ext>
            </a:extLst>
          </p:cNvPr>
          <p:cNvSpPr/>
          <p:nvPr/>
        </p:nvSpPr>
        <p:spPr>
          <a:xfrm>
            <a:off x="5188442" y="1957421"/>
            <a:ext cx="1891672"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ガイドラインの概要</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2" name="直線コネクタ 31">
            <a:extLst>
              <a:ext uri="{FF2B5EF4-FFF2-40B4-BE49-F238E27FC236}">
                <a16:creationId xmlns:a16="http://schemas.microsoft.com/office/drawing/2014/main" id="{38C0DAE7-2292-894B-BA01-4F10DC6FA051}"/>
              </a:ext>
            </a:extLst>
          </p:cNvPr>
          <p:cNvCxnSpPr>
            <a:cxnSpLocks/>
          </p:cNvCxnSpPr>
          <p:nvPr/>
        </p:nvCxnSpPr>
        <p:spPr>
          <a:xfrm>
            <a:off x="5165098"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53F01B6B-3255-F149-B12D-7649D201C5A6}"/>
              </a:ext>
            </a:extLst>
          </p:cNvPr>
          <p:cNvSpPr/>
          <p:nvPr/>
        </p:nvSpPr>
        <p:spPr>
          <a:xfrm>
            <a:off x="380136" y="1957421"/>
            <a:ext cx="3783343"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（背景）高年齢労働者の労働災害の増加</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5" name="直線コネクタ 34">
            <a:extLst>
              <a:ext uri="{FF2B5EF4-FFF2-40B4-BE49-F238E27FC236}">
                <a16:creationId xmlns:a16="http://schemas.microsoft.com/office/drawing/2014/main" id="{589C212B-4811-244F-8C11-0637C71D9CC2}"/>
              </a:ext>
            </a:extLst>
          </p:cNvPr>
          <p:cNvCxnSpPr>
            <a:cxnSpLocks/>
          </p:cNvCxnSpPr>
          <p:nvPr/>
        </p:nvCxnSpPr>
        <p:spPr>
          <a:xfrm>
            <a:off x="356792"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4856256"/>
            <a:ext cx="914400" cy="91440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918" y="2431453"/>
            <a:ext cx="1100164" cy="1793746"/>
          </a:xfrm>
          <a:prstGeom prst="rect">
            <a:avLst/>
          </a:prstGeom>
        </p:spPr>
      </p:pic>
      <p:sp>
        <p:nvSpPr>
          <p:cNvPr id="6" name="スライド番号プレースホルダー 5"/>
          <p:cNvSpPr>
            <a:spLocks noGrp="1"/>
          </p:cNvSpPr>
          <p:nvPr>
            <p:ph type="sldNum" sz="quarter" idx="4"/>
          </p:nvPr>
        </p:nvSpPr>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26279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lstStyle/>
          <a:p>
            <a:r>
              <a:rPr lang="ja-JP" altLang="en-US" dirty="0" smtClean="0"/>
              <a:t>転倒対策のポイント</a:t>
            </a:r>
            <a:endParaRPr lang="ja-JP" altLang="en-US" dirty="0"/>
          </a:p>
        </p:txBody>
      </p:sp>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827998"/>
            <a:ext cx="9907200" cy="535880"/>
          </a:xfrm>
          <a:solidFill>
            <a:schemeClr val="bg2"/>
          </a:solidFill>
        </p:spPr>
        <p:txBody>
          <a:bodyPr/>
          <a:lstStyle/>
          <a:p>
            <a:r>
              <a:rPr lang="ja-JP" altLang="en-US" dirty="0" smtClean="0"/>
              <a:t>転倒は法令順守以上に事業場での自主的な活動が重要です。　参考省令：安衛則第</a:t>
            </a:r>
            <a:r>
              <a:rPr lang="en-US" altLang="ja-JP" dirty="0" smtClean="0"/>
              <a:t>540</a:t>
            </a:r>
            <a:r>
              <a:rPr lang="ja-JP" altLang="en-US" dirty="0" smtClean="0"/>
              <a:t>条・</a:t>
            </a:r>
            <a:r>
              <a:rPr lang="en-US" altLang="ja-JP" dirty="0" smtClean="0"/>
              <a:t>544</a:t>
            </a:r>
            <a:r>
              <a:rPr lang="ja-JP" altLang="en-US" dirty="0" smtClean="0"/>
              <a:t>条・</a:t>
            </a:r>
            <a:r>
              <a:rPr lang="en-US" altLang="ja-JP" dirty="0" smtClean="0"/>
              <a:t>558</a:t>
            </a:r>
            <a:r>
              <a:rPr lang="ja-JP" altLang="en-US" dirty="0" smtClean="0"/>
              <a:t>条</a:t>
            </a:r>
            <a:endParaRPr lang="en-US" altLang="ja-JP" dirty="0" smtClean="0"/>
          </a:p>
        </p:txBody>
      </p:sp>
      <p:sp>
        <p:nvSpPr>
          <p:cNvPr id="23" name="正方形/長方形 22">
            <a:extLst>
              <a:ext uri="{FF2B5EF4-FFF2-40B4-BE49-F238E27FC236}">
                <a16:creationId xmlns:a16="http://schemas.microsoft.com/office/drawing/2014/main" id="{DC1B0019-632D-3046-A80B-11B02B11C9F4}"/>
              </a:ext>
            </a:extLst>
          </p:cNvPr>
          <p:cNvSpPr/>
          <p:nvPr/>
        </p:nvSpPr>
        <p:spPr>
          <a:xfrm>
            <a:off x="5196174" y="2411788"/>
            <a:ext cx="4329029" cy="4198072"/>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・転倒危険箇所へのテープの貼り付け</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・コーナー部へのミラー設置</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好事例）半球型のミラーをつるして視認性向上</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・バックヤードの整理整頓</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→通路との区画。</a:t>
            </a:r>
            <a:r>
              <a:rPr lang="en-US" altLang="ja-JP" sz="1200" dirty="0" smtClean="0">
                <a:solidFill>
                  <a:prstClr val="black"/>
                </a:solidFill>
                <a:latin typeface="Meiryo" panose="020B0604030504040204" pitchFamily="34" charset="-128"/>
                <a:ea typeface="Meiryo" panose="020B0604030504040204" pitchFamily="34" charset="-128"/>
              </a:rPr>
              <a:t>※</a:t>
            </a:r>
            <a:r>
              <a:rPr lang="ja-JP" altLang="en-US" sz="1200" dirty="0" smtClean="0">
                <a:solidFill>
                  <a:prstClr val="black"/>
                </a:solidFill>
                <a:latin typeface="Meiryo" panose="020B0604030504040204" pitchFamily="34" charset="-128"/>
                <a:ea typeface="Meiryo" panose="020B0604030504040204" pitchFamily="34" charset="-128"/>
              </a:rPr>
              <a:t>２ｍ以上の直積みは「はい作業主任者」</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・スイングドアの通行方向指定</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→通路と作業場のどちらも左側通行。</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・階段の昇降を内外で明示</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・段差にステップの設置</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・転倒リスクのある場所の掲示</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a:t>
            </a:r>
            <a:r>
              <a:rPr lang="ja-JP" altLang="en-US" sz="1200" dirty="0" smtClean="0">
                <a:solidFill>
                  <a:srgbClr val="FF0000"/>
                </a:solidFill>
                <a:latin typeface="Meiryo" panose="020B0604030504040204" pitchFamily="34" charset="-128"/>
                <a:ea typeface="Meiryo" panose="020B0604030504040204" pitchFamily="34" charset="-128"/>
              </a:rPr>
              <a:t>転倒リスクマップ</a:t>
            </a:r>
            <a:r>
              <a:rPr lang="ja-JP" altLang="en-US" sz="1200" dirty="0" smtClean="0">
                <a:solidFill>
                  <a:prstClr val="black"/>
                </a:solidFill>
                <a:latin typeface="Meiryo" panose="020B0604030504040204" pitchFamily="34" charset="-128"/>
                <a:ea typeface="Meiryo" panose="020B0604030504040204" pitchFamily="34" charset="-128"/>
              </a:rPr>
              <a:t>の作成</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→労働者からのヒヤリング結果から対策を検討。</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a:t>
            </a:r>
            <a:endParaRPr lang="en-US" altLang="ja-JP" sz="1200" dirty="0" smtClean="0">
              <a:solidFill>
                <a:prstClr val="black"/>
              </a:solidFill>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BBF3C642-8A86-5746-8D2F-F1857509C015}"/>
              </a:ext>
            </a:extLst>
          </p:cNvPr>
          <p:cNvSpPr/>
          <p:nvPr/>
        </p:nvSpPr>
        <p:spPr>
          <a:xfrm>
            <a:off x="409685" y="2411788"/>
            <a:ext cx="4329029" cy="3989297"/>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・安衛則第</a:t>
            </a:r>
            <a:r>
              <a:rPr lang="en-US" altLang="ja-JP" sz="1200" dirty="0" smtClean="0">
                <a:solidFill>
                  <a:prstClr val="black"/>
                </a:solidFill>
                <a:latin typeface="Meiryo" panose="020B0604030504040204" pitchFamily="34" charset="-128"/>
                <a:ea typeface="Meiryo" panose="020B0604030504040204" pitchFamily="34" charset="-128"/>
              </a:rPr>
              <a:t>540</a:t>
            </a:r>
            <a:r>
              <a:rPr lang="ja-JP" altLang="en-US" sz="1200" dirty="0" smtClean="0">
                <a:solidFill>
                  <a:prstClr val="black"/>
                </a:solidFill>
                <a:latin typeface="Meiryo" panose="020B0604030504040204" pitchFamily="34" charset="-128"/>
                <a:ea typeface="Meiryo" panose="020B0604030504040204" pitchFamily="34" charset="-128"/>
              </a:rPr>
              <a:t>条</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事</a:t>
            </a:r>
            <a:r>
              <a:rPr lang="ja-JP" altLang="en-US" sz="1200" dirty="0">
                <a:solidFill>
                  <a:prstClr val="black"/>
                </a:solidFill>
                <a:latin typeface="Meiryo" panose="020B0604030504040204" pitchFamily="34" charset="-128"/>
                <a:ea typeface="Meiryo" panose="020B0604030504040204" pitchFamily="34" charset="-128"/>
              </a:rPr>
              <a:t>業者は、作業場に通ずる場所及び作業場内には、</a:t>
            </a:r>
            <a:r>
              <a:rPr lang="ja-JP" altLang="en-US" sz="1200" dirty="0" smtClean="0">
                <a:solidFill>
                  <a:prstClr val="black"/>
                </a:solidFill>
                <a:latin typeface="Meiryo" panose="020B0604030504040204" pitchFamily="34" charset="-128"/>
                <a:ea typeface="Meiryo" panose="020B0604030504040204" pitchFamily="34" charset="-128"/>
              </a:rPr>
              <a:t>労働者が使用</a:t>
            </a:r>
            <a:r>
              <a:rPr lang="ja-JP" altLang="en-US" sz="1200" dirty="0">
                <a:solidFill>
                  <a:prstClr val="black"/>
                </a:solidFill>
                <a:latin typeface="Meiryo" panose="020B0604030504040204" pitchFamily="34" charset="-128"/>
                <a:ea typeface="Meiryo" panose="020B0604030504040204" pitchFamily="34" charset="-128"/>
              </a:rPr>
              <a:t>するための安全な通路を設け、かつ、これを常時</a:t>
            </a:r>
            <a:r>
              <a:rPr lang="ja-JP" altLang="en-US" sz="1200" dirty="0" smtClean="0">
                <a:solidFill>
                  <a:prstClr val="black"/>
                </a:solidFill>
                <a:latin typeface="Meiryo" panose="020B0604030504040204" pitchFamily="34" charset="-128"/>
                <a:ea typeface="Meiryo" panose="020B0604030504040204" pitchFamily="34" charset="-128"/>
              </a:rPr>
              <a:t>有効に保持</a:t>
            </a:r>
            <a:r>
              <a:rPr lang="ja-JP" altLang="en-US" sz="1200" dirty="0">
                <a:solidFill>
                  <a:prstClr val="black"/>
                </a:solidFill>
                <a:latin typeface="Meiryo" panose="020B0604030504040204" pitchFamily="34" charset="-128"/>
                <a:ea typeface="Meiryo" panose="020B0604030504040204" pitchFamily="34" charset="-128"/>
              </a:rPr>
              <a:t>しなければならない</a:t>
            </a:r>
            <a:r>
              <a:rPr lang="ja-JP" altLang="en-US" sz="1200" dirty="0" smtClean="0">
                <a:solidFill>
                  <a:prstClr val="black"/>
                </a:solidFill>
                <a:latin typeface="Meiryo" panose="020B0604030504040204" pitchFamily="34" charset="-128"/>
                <a:ea typeface="Meiryo" panose="020B0604030504040204" pitchFamily="34" charset="-128"/>
              </a:rPr>
              <a:t>。</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・安衛則第</a:t>
            </a:r>
            <a:r>
              <a:rPr lang="en-US" altLang="ja-JP" sz="1200" dirty="0" smtClean="0">
                <a:solidFill>
                  <a:prstClr val="black"/>
                </a:solidFill>
                <a:latin typeface="Meiryo" panose="020B0604030504040204" pitchFamily="34" charset="-128"/>
                <a:ea typeface="Meiryo" panose="020B0604030504040204" pitchFamily="34" charset="-128"/>
              </a:rPr>
              <a:t>544</a:t>
            </a:r>
            <a:r>
              <a:rPr lang="ja-JP" altLang="en-US" sz="1200" dirty="0" smtClean="0">
                <a:solidFill>
                  <a:prstClr val="black"/>
                </a:solidFill>
                <a:latin typeface="Meiryo" panose="020B0604030504040204" pitchFamily="34" charset="-128"/>
                <a:ea typeface="Meiryo" panose="020B0604030504040204" pitchFamily="34" charset="-128"/>
              </a:rPr>
              <a:t>条</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t>　事</a:t>
            </a:r>
            <a:r>
              <a:rPr lang="ja-JP" altLang="en-US" sz="1200" dirty="0"/>
              <a:t>業者は、作業場の床面については、つまずき、すべり</a:t>
            </a:r>
            <a:r>
              <a:rPr lang="ja-JP" altLang="en-US" sz="1200" dirty="0" smtClean="0"/>
              <a:t>等の危険</a:t>
            </a:r>
            <a:r>
              <a:rPr lang="ja-JP" altLang="en-US" sz="1200" dirty="0"/>
              <a:t>のないものとし、かつ、これを安全な状態に保持</a:t>
            </a:r>
            <a:r>
              <a:rPr lang="ja-JP" altLang="en-US" sz="1200" dirty="0" smtClean="0"/>
              <a:t>しなければ</a:t>
            </a:r>
            <a:r>
              <a:rPr lang="ja-JP" altLang="en-US" sz="1200" dirty="0"/>
              <a:t>ならない</a:t>
            </a:r>
            <a:r>
              <a:rPr lang="ja-JP" altLang="en-US" sz="1200" dirty="0" smtClean="0"/>
              <a:t>。</a:t>
            </a:r>
            <a:endParaRPr lang="en-US" altLang="ja-JP" sz="1200" dirty="0" smtClean="0"/>
          </a:p>
          <a:p>
            <a:pPr>
              <a:lnSpc>
                <a:spcPct val="130000"/>
              </a:lnSpc>
              <a:spcAft>
                <a:spcPts val="700"/>
              </a:spcAft>
            </a:pPr>
            <a:endParaRPr lang="en-US" altLang="ja-JP" sz="1200" dirty="0" smtClean="0"/>
          </a:p>
          <a:p>
            <a:pPr>
              <a:lnSpc>
                <a:spcPct val="130000"/>
              </a:lnSpc>
              <a:spcAft>
                <a:spcPts val="700"/>
              </a:spcAft>
            </a:pPr>
            <a:r>
              <a:rPr lang="ja-JP" altLang="en-US" sz="1200" dirty="0" smtClean="0"/>
              <a:t>・安衛則第</a:t>
            </a:r>
            <a:r>
              <a:rPr lang="en-US" altLang="ja-JP" sz="1200" dirty="0" smtClean="0">
                <a:latin typeface="+mj-ea"/>
                <a:ea typeface="+mj-ea"/>
              </a:rPr>
              <a:t>558</a:t>
            </a:r>
            <a:r>
              <a:rPr lang="ja-JP" altLang="en-US" sz="1200" dirty="0" smtClean="0"/>
              <a:t>条</a:t>
            </a:r>
            <a:endParaRPr lang="en-US" altLang="ja-JP" sz="1200" dirty="0" smtClean="0"/>
          </a:p>
          <a:p>
            <a:pPr>
              <a:lnSpc>
                <a:spcPct val="130000"/>
              </a:lnSpc>
              <a:spcAft>
                <a:spcPts val="700"/>
              </a:spcAft>
            </a:pPr>
            <a:r>
              <a:rPr lang="ja-JP" altLang="en-US" sz="1200" dirty="0" smtClean="0"/>
              <a:t>　事</a:t>
            </a:r>
            <a:r>
              <a:rPr lang="ja-JP" altLang="en-US" sz="1200" dirty="0"/>
              <a:t>業者は、作業中の労働者に、通路等の構造又は</a:t>
            </a:r>
            <a:r>
              <a:rPr lang="ja-JP" altLang="en-US" sz="1200" dirty="0" smtClean="0"/>
              <a:t>当該作業の状態</a:t>
            </a:r>
            <a:r>
              <a:rPr lang="ja-JP" altLang="en-US" sz="1200" dirty="0"/>
              <a:t>に応じて、安全靴その他の適当な</a:t>
            </a:r>
            <a:r>
              <a:rPr lang="ja-JP" altLang="en-US" sz="1200" dirty="0" smtClean="0"/>
              <a:t>履物</a:t>
            </a:r>
            <a:r>
              <a:rPr lang="ja-JP" altLang="en-US" sz="1200" dirty="0"/>
              <a:t>を定め、</a:t>
            </a:r>
            <a:r>
              <a:rPr lang="ja-JP" altLang="en-US" sz="1200" dirty="0" smtClean="0"/>
              <a:t>当該履物</a:t>
            </a:r>
            <a:r>
              <a:rPr lang="ja-JP" altLang="en-US" sz="1200" dirty="0"/>
              <a:t>を使用させなければならない</a:t>
            </a:r>
            <a:r>
              <a:rPr lang="ja-JP" altLang="en-US" sz="1200" dirty="0" smtClean="0"/>
              <a:t>。</a:t>
            </a:r>
            <a:endParaRPr lang="en-US" altLang="ja-JP" sz="1200" dirty="0">
              <a:solidFill>
                <a:prstClr val="black"/>
              </a:solidFill>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835E8AB9-DFE3-9B44-A739-FAC3710159BF}"/>
              </a:ext>
            </a:extLst>
          </p:cNvPr>
          <p:cNvSpPr/>
          <p:nvPr/>
        </p:nvSpPr>
        <p:spPr>
          <a:xfrm>
            <a:off x="5188442" y="1957421"/>
            <a:ext cx="1681486"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転倒対策活動の例</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2" name="直線コネクタ 31">
            <a:extLst>
              <a:ext uri="{FF2B5EF4-FFF2-40B4-BE49-F238E27FC236}">
                <a16:creationId xmlns:a16="http://schemas.microsoft.com/office/drawing/2014/main" id="{38C0DAE7-2292-894B-BA01-4F10DC6FA051}"/>
              </a:ext>
            </a:extLst>
          </p:cNvPr>
          <p:cNvCxnSpPr>
            <a:cxnSpLocks/>
          </p:cNvCxnSpPr>
          <p:nvPr/>
        </p:nvCxnSpPr>
        <p:spPr>
          <a:xfrm>
            <a:off x="5165098"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53F01B6B-3255-F149-B12D-7649D201C5A6}"/>
              </a:ext>
            </a:extLst>
          </p:cNvPr>
          <p:cNvSpPr/>
          <p:nvPr/>
        </p:nvSpPr>
        <p:spPr>
          <a:xfrm>
            <a:off x="380136" y="1957421"/>
            <a:ext cx="2942600"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転倒防止の法令・省令は少なめ</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5" name="直線コネクタ 34">
            <a:extLst>
              <a:ext uri="{FF2B5EF4-FFF2-40B4-BE49-F238E27FC236}">
                <a16:creationId xmlns:a16="http://schemas.microsoft.com/office/drawing/2014/main" id="{589C212B-4811-244F-8C11-0637C71D9CC2}"/>
              </a:ext>
            </a:extLst>
          </p:cNvPr>
          <p:cNvCxnSpPr>
            <a:cxnSpLocks/>
          </p:cNvCxnSpPr>
          <p:nvPr/>
        </p:nvCxnSpPr>
        <p:spPr>
          <a:xfrm>
            <a:off x="356792"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3886200"/>
            <a:ext cx="1469538" cy="1592995"/>
          </a:xfrm>
          <a:prstGeom prst="rect">
            <a:avLst/>
          </a:prstGeom>
        </p:spPr>
      </p:pic>
      <p:sp>
        <p:nvSpPr>
          <p:cNvPr id="5" name="スライド番号プレースホルダー 4"/>
          <p:cNvSpPr>
            <a:spLocks noGrp="1"/>
          </p:cNvSpPr>
          <p:nvPr>
            <p:ph type="sldNum" sz="quarter" idx="4"/>
          </p:nvPr>
        </p:nvSpPr>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257062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lstStyle/>
          <a:p>
            <a:r>
              <a:rPr lang="ja-JP" altLang="en-US" dirty="0" smtClean="0"/>
              <a:t>転倒リスクマップ</a:t>
            </a:r>
            <a:endParaRPr lang="ja-JP" altLang="en-US" dirty="0"/>
          </a:p>
        </p:txBody>
      </p:sp>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827998"/>
            <a:ext cx="9907200" cy="1041787"/>
          </a:xfrm>
          <a:solidFill>
            <a:schemeClr val="bg2"/>
          </a:solidFill>
        </p:spPr>
        <p:txBody>
          <a:bodyPr/>
          <a:lstStyle/>
          <a:p>
            <a:r>
              <a:rPr lang="ja-JP" altLang="en-US" dirty="0" smtClean="0"/>
              <a:t>転倒は売場、バックヤード、事務所、階段など、どこでも発生する可能性があります。</a:t>
            </a:r>
            <a:endParaRPr lang="en-US" altLang="ja-JP" dirty="0" smtClean="0"/>
          </a:p>
          <a:p>
            <a:r>
              <a:rPr lang="ja-JP" altLang="en-US" dirty="0" smtClean="0"/>
              <a:t>どこに転倒リスクがあるか、実際に作業する労働者から意見を聴くことが重要です。</a:t>
            </a:r>
            <a:endParaRPr lang="en-US" altLang="ja-JP" dirty="0" smtClean="0"/>
          </a:p>
        </p:txBody>
      </p:sp>
      <p:sp>
        <p:nvSpPr>
          <p:cNvPr id="23" name="正方形/長方形 22">
            <a:extLst>
              <a:ext uri="{FF2B5EF4-FFF2-40B4-BE49-F238E27FC236}">
                <a16:creationId xmlns:a16="http://schemas.microsoft.com/office/drawing/2014/main" id="{DC1B0019-632D-3046-A80B-11B02B11C9F4}"/>
              </a:ext>
            </a:extLst>
          </p:cNvPr>
          <p:cNvSpPr/>
          <p:nvPr/>
        </p:nvSpPr>
        <p:spPr>
          <a:xfrm>
            <a:off x="5196174" y="2411788"/>
            <a:ext cx="4329029" cy="4198072"/>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・ハード対策</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機械や設備などの「物」の対策を言います。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安全衛生対策の考え方では先に「物」の対策を行います。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・ソフト対策</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管理、教育、保護具（靴、手袋）などの「人」への対策を</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言います。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・物の危険と人の危険</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例えば、手すりが片側しかない階段があります。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「両側に手すりをつけること」と「注意して歩くように指</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a:t>
            </a:r>
            <a:r>
              <a:rPr lang="ja-JP" altLang="en-US" sz="1200" dirty="0" err="1" smtClean="0">
                <a:solidFill>
                  <a:prstClr val="black"/>
                </a:solidFill>
                <a:latin typeface="Meiryo" panose="020B0604030504040204" pitchFamily="34" charset="-128"/>
                <a:ea typeface="Meiryo" panose="020B0604030504040204" pitchFamily="34" charset="-128"/>
              </a:rPr>
              <a:t>示する</a:t>
            </a:r>
            <a:r>
              <a:rPr lang="ja-JP" altLang="en-US" sz="1200" dirty="0" smtClean="0">
                <a:solidFill>
                  <a:prstClr val="black"/>
                </a:solidFill>
                <a:latin typeface="Meiryo" panose="020B0604030504040204" pitchFamily="34" charset="-128"/>
                <a:ea typeface="Meiryo" panose="020B0604030504040204" pitchFamily="34" charset="-128"/>
              </a:rPr>
              <a:t>こと」どちらが安全でしょうか。</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人は時に不安全行動をとります。その</a:t>
            </a:r>
            <a:r>
              <a:rPr lang="ja-JP" altLang="en-US" sz="1200" dirty="0">
                <a:solidFill>
                  <a:prstClr val="black"/>
                </a:solidFill>
                <a:latin typeface="Meiryo" panose="020B0604030504040204" pitchFamily="34" charset="-128"/>
                <a:ea typeface="Meiryo" panose="020B0604030504040204" pitchFamily="34" charset="-128"/>
              </a:rPr>
              <a:t>場合</a:t>
            </a:r>
            <a:r>
              <a:rPr lang="ja-JP" altLang="en-US" sz="1200" dirty="0" smtClean="0">
                <a:solidFill>
                  <a:prstClr val="black"/>
                </a:solidFill>
                <a:latin typeface="Meiryo" panose="020B0604030504040204" pitchFamily="34" charset="-128"/>
                <a:ea typeface="Meiryo" panose="020B0604030504040204" pitchFamily="34" charset="-128"/>
              </a:rPr>
              <a:t>でも物が不安全</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状態になければ大きな災害にはなりにくいのです。</a:t>
            </a:r>
            <a:endParaRPr lang="en-US" altLang="ja-JP" sz="1200" dirty="0">
              <a:solidFill>
                <a:prstClr val="black"/>
              </a:solidFill>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BBF3C642-8A86-5746-8D2F-F1857509C015}"/>
              </a:ext>
            </a:extLst>
          </p:cNvPr>
          <p:cNvSpPr/>
          <p:nvPr/>
        </p:nvSpPr>
        <p:spPr>
          <a:xfrm>
            <a:off x="409685" y="2411788"/>
            <a:ext cx="4329029" cy="4198072"/>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１．労働者へのヒヤリング</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売場等の平面図を準備。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２．転倒リスクのある箇所へのシール貼り付け</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滑り（黒シール）</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つまずき（黄色シール）</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踏み外し（赤シール）</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その他（青シール）　等</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３．リスクが多くあがった箇所から現状把握と改善</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対策の方法はハード、ソフトの順です。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結果は関係労働者に周知してください。</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a:t>
            </a:r>
            <a:r>
              <a:rPr lang="en-US" altLang="ja-JP" sz="1200" dirty="0" smtClean="0">
                <a:solidFill>
                  <a:srgbClr val="FF0000"/>
                </a:solidFill>
                <a:latin typeface="Meiryo" panose="020B0604030504040204" pitchFamily="34" charset="-128"/>
                <a:ea typeface="Meiryo" panose="020B0604030504040204" pitchFamily="34" charset="-128"/>
              </a:rPr>
              <a:t>Before</a:t>
            </a:r>
            <a:r>
              <a:rPr lang="ja-JP" altLang="en-US" sz="1200" dirty="0" smtClean="0">
                <a:solidFill>
                  <a:srgbClr val="FF0000"/>
                </a:solidFill>
                <a:latin typeface="Meiryo" panose="020B0604030504040204" pitchFamily="34" charset="-128"/>
                <a:ea typeface="Meiryo" panose="020B0604030504040204" pitchFamily="34" charset="-128"/>
              </a:rPr>
              <a:t>・</a:t>
            </a:r>
            <a:r>
              <a:rPr lang="en-US" altLang="ja-JP" sz="1200" dirty="0" smtClean="0">
                <a:solidFill>
                  <a:srgbClr val="FF0000"/>
                </a:solidFill>
                <a:latin typeface="Meiryo" panose="020B0604030504040204" pitchFamily="34" charset="-128"/>
                <a:ea typeface="Meiryo" panose="020B0604030504040204" pitchFamily="34" charset="-128"/>
              </a:rPr>
              <a:t>After</a:t>
            </a:r>
            <a:r>
              <a:rPr lang="ja-JP" altLang="en-US" sz="1200" dirty="0" smtClean="0">
                <a:solidFill>
                  <a:srgbClr val="FF0000"/>
                </a:solidFill>
                <a:latin typeface="Meiryo" panose="020B0604030504040204" pitchFamily="34" charset="-128"/>
                <a:ea typeface="Meiryo" panose="020B0604030504040204" pitchFamily="34" charset="-128"/>
              </a:rPr>
              <a:t>の記録</a:t>
            </a:r>
            <a:r>
              <a:rPr lang="ja-JP" altLang="en-US" sz="1200" dirty="0" smtClean="0">
                <a:solidFill>
                  <a:prstClr val="black"/>
                </a:solidFill>
                <a:latin typeface="Meiryo" panose="020B0604030504040204" pitchFamily="34" charset="-128"/>
                <a:ea typeface="Meiryo" panose="020B0604030504040204" pitchFamily="34" charset="-128"/>
              </a:rPr>
              <a:t>は変化がよく見えます。</a:t>
            </a:r>
            <a:endParaRPr lang="en-US" altLang="ja-JP" sz="1200" dirty="0">
              <a:solidFill>
                <a:prstClr val="black"/>
              </a:solidFill>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835E8AB9-DFE3-9B44-A739-FAC3710159BF}"/>
              </a:ext>
            </a:extLst>
          </p:cNvPr>
          <p:cNvSpPr/>
          <p:nvPr/>
        </p:nvSpPr>
        <p:spPr>
          <a:xfrm>
            <a:off x="5188442" y="1957421"/>
            <a:ext cx="2101857"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ハード、ソフトとは？</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2" name="直線コネクタ 31">
            <a:extLst>
              <a:ext uri="{FF2B5EF4-FFF2-40B4-BE49-F238E27FC236}">
                <a16:creationId xmlns:a16="http://schemas.microsoft.com/office/drawing/2014/main" id="{38C0DAE7-2292-894B-BA01-4F10DC6FA051}"/>
              </a:ext>
            </a:extLst>
          </p:cNvPr>
          <p:cNvCxnSpPr>
            <a:cxnSpLocks/>
          </p:cNvCxnSpPr>
          <p:nvPr/>
        </p:nvCxnSpPr>
        <p:spPr>
          <a:xfrm>
            <a:off x="5165098"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53F01B6B-3255-F149-B12D-7649D201C5A6}"/>
              </a:ext>
            </a:extLst>
          </p:cNvPr>
          <p:cNvSpPr/>
          <p:nvPr/>
        </p:nvSpPr>
        <p:spPr>
          <a:xfrm>
            <a:off x="380136" y="1957421"/>
            <a:ext cx="2732415"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リスクマップ作成手順（例）</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5" name="直線コネクタ 34">
            <a:extLst>
              <a:ext uri="{FF2B5EF4-FFF2-40B4-BE49-F238E27FC236}">
                <a16:creationId xmlns:a16="http://schemas.microsoft.com/office/drawing/2014/main" id="{589C212B-4811-244F-8C11-0637C71D9CC2}"/>
              </a:ext>
            </a:extLst>
          </p:cNvPr>
          <p:cNvCxnSpPr>
            <a:cxnSpLocks/>
          </p:cNvCxnSpPr>
          <p:nvPr/>
        </p:nvCxnSpPr>
        <p:spPr>
          <a:xfrm>
            <a:off x="356792"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551" y="3733800"/>
            <a:ext cx="1906164" cy="1618121"/>
          </a:xfrm>
          <a:prstGeom prst="rect">
            <a:avLst/>
          </a:prstGeom>
        </p:spPr>
      </p:pic>
      <p:sp>
        <p:nvSpPr>
          <p:cNvPr id="5" name="スライド番号プレースホルダー 4"/>
          <p:cNvSpPr>
            <a:spLocks noGrp="1"/>
          </p:cNvSpPr>
          <p:nvPr>
            <p:ph type="sldNum" sz="quarter" idx="4"/>
          </p:nvPr>
        </p:nvSpPr>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108636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lstStyle/>
          <a:p>
            <a:r>
              <a:rPr lang="ja-JP" altLang="en-US" dirty="0" smtClean="0"/>
              <a:t>腰痛予防</a:t>
            </a:r>
            <a:endParaRPr lang="ja-JP" altLang="en-US" dirty="0"/>
          </a:p>
        </p:txBody>
      </p:sp>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827998"/>
            <a:ext cx="9907200" cy="1041787"/>
          </a:xfrm>
          <a:solidFill>
            <a:schemeClr val="bg2"/>
          </a:solidFill>
        </p:spPr>
        <p:txBody>
          <a:bodyPr/>
          <a:lstStyle/>
          <a:p>
            <a:r>
              <a:rPr lang="ja-JP" altLang="en-US" dirty="0" smtClean="0"/>
              <a:t>腰痛の要因は「動作」、「環境」、「個人」、「</a:t>
            </a:r>
            <a:r>
              <a:rPr lang="zh-CN" altLang="en-US" dirty="0" smtClean="0"/>
              <a:t>心理</a:t>
            </a:r>
            <a:r>
              <a:rPr lang="zh-CN" altLang="en-US" dirty="0"/>
              <a:t>、</a:t>
            </a:r>
            <a:r>
              <a:rPr lang="zh-CN" altLang="en-US" dirty="0" smtClean="0"/>
              <a:t>社会的</a:t>
            </a:r>
            <a:r>
              <a:rPr lang="ja-JP" altLang="en-US" dirty="0" smtClean="0"/>
              <a:t>」に大別されます。</a:t>
            </a:r>
            <a:endParaRPr lang="en-US" altLang="ja-JP" dirty="0" smtClean="0"/>
          </a:p>
          <a:p>
            <a:r>
              <a:rPr lang="ja-JP" altLang="en-US" dirty="0" smtClean="0"/>
              <a:t>小売業では段ボールなどの重量物を取り扱う際の腰痛が多発しています。</a:t>
            </a:r>
            <a:endParaRPr lang="en-US" altLang="ja-JP" dirty="0" smtClean="0"/>
          </a:p>
        </p:txBody>
      </p:sp>
      <p:sp>
        <p:nvSpPr>
          <p:cNvPr id="23" name="正方形/長方形 22">
            <a:extLst>
              <a:ext uri="{FF2B5EF4-FFF2-40B4-BE49-F238E27FC236}">
                <a16:creationId xmlns:a16="http://schemas.microsoft.com/office/drawing/2014/main" id="{DC1B0019-632D-3046-A80B-11B02B11C9F4}"/>
              </a:ext>
            </a:extLst>
          </p:cNvPr>
          <p:cNvSpPr/>
          <p:nvPr/>
        </p:nvSpPr>
        <p:spPr>
          <a:xfrm>
            <a:off x="5196174" y="2411788"/>
            <a:ext cx="4329029" cy="4154984"/>
          </a:xfrm>
          <a:prstGeom prst="rect">
            <a:avLst/>
          </a:prstGeom>
        </p:spPr>
        <p:txBody>
          <a:bodyPr wrap="square" lIns="0" tIns="0" rIns="0" bIns="0">
            <a:spAutoFit/>
          </a:bodyPr>
          <a:lstStyle/>
          <a:p>
            <a:pPr lvl="0">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・ケース在庫</a:t>
            </a:r>
            <a:r>
              <a:rPr lang="ja-JP" altLang="en-US" sz="1200" dirty="0">
                <a:solidFill>
                  <a:prstClr val="black"/>
                </a:solidFill>
                <a:latin typeface="Meiryo" panose="020B0604030504040204" pitchFamily="34" charset="-128"/>
                <a:ea typeface="Meiryo" panose="020B0604030504040204" pitchFamily="34" charset="-128"/>
              </a:rPr>
              <a:t>を棚に積み上げる際に、踏み台を使わずに作業して負傷。</a:t>
            </a:r>
            <a:endParaRPr lang="en-US" altLang="ja-JP" sz="1200" dirty="0">
              <a:solidFill>
                <a:prstClr val="black"/>
              </a:solidFill>
              <a:latin typeface="Meiryo" panose="020B0604030504040204" pitchFamily="34" charset="-128"/>
              <a:ea typeface="Meiryo" panose="020B0604030504040204" pitchFamily="34" charset="-128"/>
            </a:endParaRPr>
          </a:p>
          <a:p>
            <a:pPr lvl="0">
              <a:lnSpc>
                <a:spcPct val="130000"/>
              </a:lnSpc>
              <a:spcAft>
                <a:spcPts val="700"/>
              </a:spcAft>
            </a:pPr>
            <a:endParaRPr lang="en-US" altLang="ja-JP" sz="1200" dirty="0">
              <a:solidFill>
                <a:prstClr val="black"/>
              </a:solidFill>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a:t>
            </a:r>
            <a:r>
              <a:rPr lang="en-US" altLang="ja-JP" sz="1200" dirty="0">
                <a:solidFill>
                  <a:prstClr val="black"/>
                </a:solidFill>
                <a:latin typeface="Meiryo" panose="020B0604030504040204" pitchFamily="34" charset="-128"/>
                <a:ea typeface="Meiryo" panose="020B0604030504040204" pitchFamily="34" charset="-128"/>
              </a:rPr>
              <a:t>20</a:t>
            </a:r>
            <a:r>
              <a:rPr lang="ja-JP" altLang="en-US" sz="1200" dirty="0">
                <a:solidFill>
                  <a:prstClr val="black"/>
                </a:solidFill>
                <a:latin typeface="Meiryo" panose="020B0604030504040204" pitchFamily="34" charset="-128"/>
                <a:ea typeface="Meiryo" panose="020B0604030504040204" pitchFamily="34" charset="-128"/>
              </a:rPr>
              <a:t>ｋｇの荷物を運び、床に下した際</a:t>
            </a:r>
            <a:r>
              <a:rPr lang="ja-JP" altLang="en-US" sz="1200" dirty="0" smtClean="0">
                <a:solidFill>
                  <a:prstClr val="black"/>
                </a:solidFill>
                <a:latin typeface="Meiryo" panose="020B0604030504040204" pitchFamily="34" charset="-128"/>
                <a:ea typeface="Meiryo" panose="020B0604030504040204" pitchFamily="34" charset="-128"/>
              </a:rPr>
              <a:t>に負傷。</a:t>
            </a:r>
            <a:endParaRPr lang="en-US" altLang="ja-JP" sz="1200" dirty="0">
              <a:solidFill>
                <a:prstClr val="black"/>
              </a:solidFill>
              <a:latin typeface="Meiryo" panose="020B0604030504040204" pitchFamily="34" charset="-128"/>
              <a:ea typeface="Meiryo" panose="020B0604030504040204" pitchFamily="34" charset="-128"/>
            </a:endParaRPr>
          </a:p>
          <a:p>
            <a:pPr lvl="0">
              <a:lnSpc>
                <a:spcPct val="130000"/>
              </a:lnSpc>
              <a:spcAft>
                <a:spcPts val="700"/>
              </a:spcAft>
            </a:pPr>
            <a:endParaRPr lang="en-US" altLang="ja-JP" sz="1200" dirty="0">
              <a:solidFill>
                <a:prstClr val="black"/>
              </a:solidFill>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a:t>
            </a:r>
            <a:r>
              <a:rPr lang="en-US" altLang="ja-JP" sz="1200" dirty="0">
                <a:solidFill>
                  <a:prstClr val="black"/>
                </a:solidFill>
                <a:latin typeface="Meiryo" panose="020B0604030504040204" pitchFamily="34" charset="-128"/>
                <a:ea typeface="Meiryo" panose="020B0604030504040204" pitchFamily="34" charset="-128"/>
              </a:rPr>
              <a:t>200</a:t>
            </a:r>
            <a:r>
              <a:rPr lang="ja-JP" altLang="en-US" sz="1200" dirty="0">
                <a:solidFill>
                  <a:prstClr val="black"/>
                </a:solidFill>
                <a:latin typeface="Meiryo" panose="020B0604030504040204" pitchFamily="34" charset="-128"/>
                <a:ea typeface="Meiryo" panose="020B0604030504040204" pitchFamily="34" charset="-128"/>
              </a:rPr>
              <a:t>ｋｇの業務用品を荷下ろししていた際に、倒れそうになったため、支えたところ負傷。</a:t>
            </a:r>
            <a:endParaRPr lang="en-US" altLang="ja-JP" sz="1200" dirty="0">
              <a:solidFill>
                <a:prstClr val="black"/>
              </a:solidFill>
              <a:latin typeface="Meiryo" panose="020B0604030504040204" pitchFamily="34" charset="-128"/>
              <a:ea typeface="Meiryo" panose="020B0604030504040204" pitchFamily="34" charset="-128"/>
            </a:endParaRPr>
          </a:p>
          <a:p>
            <a:pPr lvl="0">
              <a:lnSpc>
                <a:spcPct val="130000"/>
              </a:lnSpc>
              <a:spcAft>
                <a:spcPts val="700"/>
              </a:spcAft>
            </a:pPr>
            <a:endParaRPr lang="en-US" altLang="ja-JP" sz="1200" dirty="0">
              <a:solidFill>
                <a:prstClr val="black"/>
              </a:solidFill>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・中腰の姿勢で片付け作業をしていた際に、腰をひねった状態で</a:t>
            </a:r>
            <a:r>
              <a:rPr lang="en-US" altLang="ja-JP" sz="1200" dirty="0">
                <a:solidFill>
                  <a:prstClr val="black"/>
                </a:solidFill>
                <a:latin typeface="Meiryo" panose="020B0604030504040204" pitchFamily="34" charset="-128"/>
                <a:ea typeface="Meiryo" panose="020B0604030504040204" pitchFamily="34" charset="-128"/>
              </a:rPr>
              <a:t>12</a:t>
            </a:r>
            <a:r>
              <a:rPr lang="ja-JP" altLang="en-US" sz="1200" dirty="0">
                <a:solidFill>
                  <a:prstClr val="black"/>
                </a:solidFill>
                <a:latin typeface="Meiryo" panose="020B0604030504040204" pitchFamily="34" charset="-128"/>
                <a:ea typeface="Meiryo" panose="020B0604030504040204" pitchFamily="34" charset="-128"/>
              </a:rPr>
              <a:t>ｋｇの物を持ち上げて負傷。</a:t>
            </a:r>
            <a:endParaRPr lang="en-US" altLang="ja-JP" sz="1200" dirty="0">
              <a:solidFill>
                <a:prstClr val="black"/>
              </a:solidFill>
              <a:latin typeface="Meiryo" panose="020B0604030504040204" pitchFamily="34" charset="-128"/>
              <a:ea typeface="Meiryo" panose="020B0604030504040204" pitchFamily="34" charset="-128"/>
            </a:endParaRPr>
          </a:p>
          <a:p>
            <a:pPr lvl="0">
              <a:lnSpc>
                <a:spcPct val="130000"/>
              </a:lnSpc>
              <a:spcAft>
                <a:spcPts val="700"/>
              </a:spcAft>
            </a:pPr>
            <a:endParaRPr lang="en-US" altLang="ja-JP" sz="1200" dirty="0">
              <a:solidFill>
                <a:prstClr val="black"/>
              </a:solidFill>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・店舗の</a:t>
            </a:r>
            <a:r>
              <a:rPr lang="en-US" altLang="ja-JP" sz="1200" dirty="0">
                <a:solidFill>
                  <a:prstClr val="black"/>
                </a:solidFill>
                <a:latin typeface="Meiryo" panose="020B0604030504040204" pitchFamily="34" charset="-128"/>
                <a:ea typeface="Meiryo" panose="020B0604030504040204" pitchFamily="34" charset="-128"/>
              </a:rPr>
              <a:t>20</a:t>
            </a:r>
            <a:r>
              <a:rPr lang="ja-JP" altLang="en-US" sz="1200" dirty="0">
                <a:solidFill>
                  <a:prstClr val="black"/>
                </a:solidFill>
                <a:latin typeface="Meiryo" panose="020B0604030504040204" pitchFamily="34" charset="-128"/>
                <a:ea typeface="Meiryo" panose="020B0604030504040204" pitchFamily="34" charset="-128"/>
              </a:rPr>
              <a:t>ｋｇのポールを勢いよく持ち上げようとした際に負傷。</a:t>
            </a:r>
            <a:endParaRPr lang="en-US" altLang="ja-JP" sz="1200" dirty="0">
              <a:solidFill>
                <a:prstClr val="black"/>
              </a:solidFill>
              <a:latin typeface="Meiryo" panose="020B0604030504040204" pitchFamily="34" charset="-128"/>
              <a:ea typeface="Meiryo" panose="020B0604030504040204" pitchFamily="34" charset="-128"/>
            </a:endParaRPr>
          </a:p>
          <a:p>
            <a:pPr lvl="0">
              <a:lnSpc>
                <a:spcPct val="130000"/>
              </a:lnSpc>
              <a:spcAft>
                <a:spcPts val="700"/>
              </a:spcAft>
            </a:pPr>
            <a:endParaRPr lang="en-US" altLang="ja-JP" sz="1200" dirty="0" smtClean="0">
              <a:solidFill>
                <a:srgbClr val="FF0000"/>
              </a:solidFill>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BBF3C642-8A86-5746-8D2F-F1857509C015}"/>
              </a:ext>
            </a:extLst>
          </p:cNvPr>
          <p:cNvSpPr/>
          <p:nvPr/>
        </p:nvSpPr>
        <p:spPr>
          <a:xfrm>
            <a:off x="409685" y="2411788"/>
            <a:ext cx="4329029" cy="3868238"/>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・動作要因</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重量物の取り扱い、人の抱え上げ、拘束姿勢、</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不自然な姿勢、急激又は不用意な動作</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・環境要因</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振動、温度等、床面の状態、照明、作業空間</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・個人要因</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年齢、性別、体格、筋力、既往歴、基礎疾患</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endParaRPr lang="en-US" altLang="ja-JP" sz="1200" dirty="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・心理、社会的要因</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働きがい、支援不足、トラブル、過重労働</a:t>
            </a:r>
            <a:endParaRPr lang="en-US" altLang="ja-JP" sz="1200" dirty="0" smtClean="0">
              <a:solidFill>
                <a:prstClr val="black"/>
              </a:solidFill>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835E8AB9-DFE3-9B44-A739-FAC3710159BF}"/>
              </a:ext>
            </a:extLst>
          </p:cNvPr>
          <p:cNvSpPr/>
          <p:nvPr/>
        </p:nvSpPr>
        <p:spPr>
          <a:xfrm>
            <a:off x="5188442" y="1957421"/>
            <a:ext cx="2312043"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腰痛災害の発生状況事例</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2" name="直線コネクタ 31">
            <a:extLst>
              <a:ext uri="{FF2B5EF4-FFF2-40B4-BE49-F238E27FC236}">
                <a16:creationId xmlns:a16="http://schemas.microsoft.com/office/drawing/2014/main" id="{38C0DAE7-2292-894B-BA01-4F10DC6FA051}"/>
              </a:ext>
            </a:extLst>
          </p:cNvPr>
          <p:cNvCxnSpPr>
            <a:cxnSpLocks/>
          </p:cNvCxnSpPr>
          <p:nvPr/>
        </p:nvCxnSpPr>
        <p:spPr>
          <a:xfrm>
            <a:off x="5165098"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53F01B6B-3255-F149-B12D-7649D201C5A6}"/>
              </a:ext>
            </a:extLst>
          </p:cNvPr>
          <p:cNvSpPr/>
          <p:nvPr/>
        </p:nvSpPr>
        <p:spPr>
          <a:xfrm>
            <a:off x="380136" y="1957421"/>
            <a:ext cx="630557"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rPr>
              <a:t>４</a:t>
            </a: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要因</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5" name="直線コネクタ 34">
            <a:extLst>
              <a:ext uri="{FF2B5EF4-FFF2-40B4-BE49-F238E27FC236}">
                <a16:creationId xmlns:a16="http://schemas.microsoft.com/office/drawing/2014/main" id="{589C212B-4811-244F-8C11-0637C71D9CC2}"/>
              </a:ext>
            </a:extLst>
          </p:cNvPr>
          <p:cNvCxnSpPr>
            <a:cxnSpLocks/>
          </p:cNvCxnSpPr>
          <p:nvPr/>
        </p:nvCxnSpPr>
        <p:spPr>
          <a:xfrm>
            <a:off x="356792"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413998"/>
            <a:ext cx="1764624" cy="1742566"/>
          </a:xfrm>
          <a:prstGeom prst="rect">
            <a:avLst/>
          </a:prstGeom>
        </p:spPr>
      </p:pic>
      <p:sp>
        <p:nvSpPr>
          <p:cNvPr id="4" name="スライド番号プレースホルダー 3"/>
          <p:cNvSpPr>
            <a:spLocks noGrp="1"/>
          </p:cNvSpPr>
          <p:nvPr>
            <p:ph type="sldNum" sz="quarter" idx="4"/>
          </p:nvPr>
        </p:nvSpPr>
        <p:spPr/>
        <p:txBody>
          <a:bodyPr/>
          <a:lstStyle/>
          <a:p>
            <a:fld id="{48F63A3B-78C7-47BE-AE5E-E10140E04643}" type="slidenum">
              <a:rPr lang="en-US" smtClean="0"/>
              <a:pPr/>
              <a:t>7</a:t>
            </a:fld>
            <a:endParaRPr lang="en-US" dirty="0"/>
          </a:p>
        </p:txBody>
      </p:sp>
    </p:spTree>
    <p:extLst>
      <p:ext uri="{BB962C8B-B14F-4D97-AF65-F5344CB8AC3E}">
        <p14:creationId xmlns:p14="http://schemas.microsoft.com/office/powerpoint/2010/main" val="902785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lstStyle/>
          <a:p>
            <a:r>
              <a:rPr lang="ja-JP" altLang="en-US" dirty="0"/>
              <a:t>職場</a:t>
            </a:r>
            <a:r>
              <a:rPr lang="ja-JP" altLang="en-US" dirty="0" smtClean="0"/>
              <a:t>における腰痛予防対策指針</a:t>
            </a:r>
            <a:endParaRPr lang="ja-JP" altLang="en-US" dirty="0"/>
          </a:p>
        </p:txBody>
      </p:sp>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827998"/>
            <a:ext cx="9907200" cy="550884"/>
          </a:xfrm>
          <a:solidFill>
            <a:schemeClr val="bg2"/>
          </a:solidFill>
        </p:spPr>
        <p:txBody>
          <a:bodyPr/>
          <a:lstStyle/>
          <a:p>
            <a:r>
              <a:rPr lang="ja-JP" altLang="en-US" dirty="0" smtClean="0"/>
              <a:t>厚生</a:t>
            </a:r>
            <a:r>
              <a:rPr lang="ja-JP" altLang="en-US" dirty="0"/>
              <a:t>労働省</a:t>
            </a:r>
            <a:r>
              <a:rPr lang="ja-JP" altLang="en-US" dirty="0" smtClean="0"/>
              <a:t>では「職場における腰痛予防対策指針」を定めるほか、腰痛予防体操等の教材を作成しています。</a:t>
            </a:r>
            <a:endParaRPr lang="en-US" altLang="ja-JP" dirty="0" smtClean="0"/>
          </a:p>
        </p:txBody>
      </p:sp>
      <p:sp>
        <p:nvSpPr>
          <p:cNvPr id="23" name="正方形/長方形 22">
            <a:extLst>
              <a:ext uri="{FF2B5EF4-FFF2-40B4-BE49-F238E27FC236}">
                <a16:creationId xmlns:a16="http://schemas.microsoft.com/office/drawing/2014/main" id="{DC1B0019-632D-3046-A80B-11B02B11C9F4}"/>
              </a:ext>
            </a:extLst>
          </p:cNvPr>
          <p:cNvSpPr/>
          <p:nvPr/>
        </p:nvSpPr>
        <p:spPr>
          <a:xfrm>
            <a:off x="5196174" y="2411788"/>
            <a:ext cx="4329029" cy="3538405"/>
          </a:xfrm>
          <a:prstGeom prst="rect">
            <a:avLst/>
          </a:prstGeom>
        </p:spPr>
        <p:txBody>
          <a:bodyPr wrap="square" lIns="0" tIns="0" rIns="0" bIns="0">
            <a:spAutoFit/>
          </a:bodyPr>
          <a:lstStyle/>
          <a:p>
            <a:pPr lvl="0">
              <a:lnSpc>
                <a:spcPct val="130000"/>
              </a:lnSpc>
              <a:spcAft>
                <a:spcPts val="700"/>
              </a:spcAft>
            </a:pPr>
            <a:r>
              <a:rPr lang="ja-JP" altLang="en-US" sz="1200" dirty="0" smtClean="0">
                <a:latin typeface="Meiryo" panose="020B0604030504040204" pitchFamily="34" charset="-128"/>
                <a:ea typeface="Meiryo" panose="020B0604030504040204" pitchFamily="34" charset="-128"/>
              </a:rPr>
              <a:t>・温度</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a:latin typeface="Meiryo" panose="020B0604030504040204" pitchFamily="34" charset="-128"/>
                <a:ea typeface="Meiryo" panose="020B0604030504040204" pitchFamily="34" charset="-128"/>
              </a:rPr>
              <a:t>　</a:t>
            </a:r>
            <a:r>
              <a:rPr lang="ja-JP" altLang="en-US" sz="1200" dirty="0" smtClean="0">
                <a:latin typeface="Meiryo" panose="020B0604030504040204" pitchFamily="34" charset="-128"/>
                <a:ea typeface="Meiryo" panose="020B0604030504040204" pitchFamily="34" charset="-128"/>
              </a:rPr>
              <a:t>　寒冷ばく露は腰痛を悪化させることに留意。</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smtClean="0">
                <a:latin typeface="Meiryo" panose="020B0604030504040204" pitchFamily="34" charset="-128"/>
                <a:ea typeface="Meiryo" panose="020B0604030504040204" pitchFamily="34" charset="-128"/>
              </a:rPr>
              <a:t>・照明</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a:latin typeface="Meiryo" panose="020B0604030504040204" pitchFamily="34" charset="-128"/>
                <a:ea typeface="Meiryo" panose="020B0604030504040204" pitchFamily="34" charset="-128"/>
              </a:rPr>
              <a:t>　</a:t>
            </a:r>
            <a:r>
              <a:rPr lang="ja-JP" altLang="en-US" sz="1200" dirty="0" smtClean="0">
                <a:latin typeface="Meiryo" panose="020B0604030504040204" pitchFamily="34" charset="-128"/>
                <a:ea typeface="Meiryo" panose="020B0604030504040204" pitchFamily="34" charset="-128"/>
              </a:rPr>
              <a:t>　足もと</a:t>
            </a:r>
            <a:r>
              <a:rPr lang="ja-JP" altLang="en-US" sz="1200" dirty="0">
                <a:latin typeface="Meiryo" panose="020B0604030504040204" pitchFamily="34" charset="-128"/>
                <a:ea typeface="Meiryo" panose="020B0604030504040204" pitchFamily="34" charset="-128"/>
              </a:rPr>
              <a:t>や</a:t>
            </a:r>
            <a:r>
              <a:rPr lang="ja-JP" altLang="en-US" sz="1200" dirty="0" smtClean="0">
                <a:latin typeface="Meiryo" panose="020B0604030504040204" pitchFamily="34" charset="-128"/>
                <a:ea typeface="Meiryo" panose="020B0604030504040204" pitchFamily="34" charset="-128"/>
              </a:rPr>
              <a:t>周囲の視界　★転倒防止措置</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smtClean="0">
                <a:latin typeface="Meiryo" panose="020B0604030504040204" pitchFamily="34" charset="-128"/>
                <a:ea typeface="Meiryo" panose="020B0604030504040204" pitchFamily="34" charset="-128"/>
              </a:rPr>
              <a:t>・作業床面</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smtClean="0">
                <a:latin typeface="Meiryo" panose="020B0604030504040204" pitchFamily="34" charset="-128"/>
                <a:ea typeface="Meiryo" panose="020B0604030504040204" pitchFamily="34" charset="-128"/>
              </a:rPr>
              <a:t>　　凹凸の解消　★転倒防止措置</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smtClean="0">
                <a:latin typeface="Meiryo" panose="020B0604030504040204" pitchFamily="34" charset="-128"/>
                <a:ea typeface="Meiryo" panose="020B0604030504040204" pitchFamily="34" charset="-128"/>
              </a:rPr>
              <a:t>・作業空間や設備、荷の配置等</a:t>
            </a:r>
            <a:endParaRPr lang="en-US" altLang="ja-JP" sz="1200" dirty="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smtClean="0">
                <a:latin typeface="Meiryo" panose="020B0604030504040204" pitchFamily="34" charset="-128"/>
                <a:ea typeface="Meiryo" panose="020B0604030504040204" pitchFamily="34" charset="-128"/>
              </a:rPr>
              <a:t>　　整理整頓、作業台や椅子の高さ</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smtClean="0">
                <a:latin typeface="Meiryo" panose="020B0604030504040204" pitchFamily="34" charset="-128"/>
                <a:ea typeface="Meiryo" panose="020B0604030504040204" pitchFamily="34" charset="-128"/>
              </a:rPr>
              <a:t>・振動</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a:latin typeface="Meiryo" panose="020B0604030504040204" pitchFamily="34" charset="-128"/>
                <a:ea typeface="Meiryo" panose="020B0604030504040204" pitchFamily="34" charset="-128"/>
              </a:rPr>
              <a:t>　</a:t>
            </a:r>
            <a:r>
              <a:rPr lang="ja-JP" altLang="en-US" sz="1200" dirty="0" smtClean="0">
                <a:latin typeface="Meiryo" panose="020B0604030504040204" pitchFamily="34" charset="-128"/>
                <a:ea typeface="Meiryo" panose="020B0604030504040204" pitchFamily="34" charset="-128"/>
              </a:rPr>
              <a:t>　重機等の座席の振動軽減</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endParaRPr lang="en-US" altLang="ja-JP" sz="1200" dirty="0" smtClean="0">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BBF3C642-8A86-5746-8D2F-F1857509C015}"/>
              </a:ext>
            </a:extLst>
          </p:cNvPr>
          <p:cNvSpPr/>
          <p:nvPr/>
        </p:nvSpPr>
        <p:spPr>
          <a:xfrm>
            <a:off x="409685" y="2411788"/>
            <a:ext cx="4329029" cy="3868238"/>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・自動化、省力化</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台車、道具の利用</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・作業姿勢、動作</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　　膝をついて作業、正面で作業、同一姿勢の回避</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・作業体制</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複数配置</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・作業標準</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動作、姿勢等の方法　</a:t>
            </a:r>
            <a:r>
              <a:rPr lang="en-US" altLang="ja-JP" sz="1200" dirty="0" smtClean="0">
                <a:solidFill>
                  <a:prstClr val="black"/>
                </a:solidFill>
                <a:latin typeface="Meiryo" panose="020B0604030504040204" pitchFamily="34" charset="-128"/>
                <a:ea typeface="Meiryo" panose="020B0604030504040204" pitchFamily="34" charset="-128"/>
              </a:rPr>
              <a:t>※</a:t>
            </a:r>
            <a:r>
              <a:rPr lang="ja-JP" altLang="en-US" sz="1200" dirty="0" smtClean="0">
                <a:solidFill>
                  <a:prstClr val="black"/>
                </a:solidFill>
                <a:latin typeface="Meiryo" panose="020B0604030504040204" pitchFamily="34" charset="-128"/>
                <a:ea typeface="Meiryo" panose="020B0604030504040204" pitchFamily="34" charset="-128"/>
              </a:rPr>
              <a:t>適宜見直しが必要</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・休憩・作業量、作業の組み合わせ</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適宜休憩、ほかの作業との組み合わせ</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・靴、服装等</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足に適合した靴、伸縮性等を考慮した作業服</a:t>
            </a:r>
            <a:endParaRPr lang="en-US" altLang="ja-JP" sz="1200" dirty="0">
              <a:solidFill>
                <a:prstClr val="black"/>
              </a:solidFill>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835E8AB9-DFE3-9B44-A739-FAC3710159BF}"/>
              </a:ext>
            </a:extLst>
          </p:cNvPr>
          <p:cNvSpPr/>
          <p:nvPr/>
        </p:nvSpPr>
        <p:spPr>
          <a:xfrm>
            <a:off x="5188442" y="1957421"/>
            <a:ext cx="1261114"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作業環境管理</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2" name="直線コネクタ 31">
            <a:extLst>
              <a:ext uri="{FF2B5EF4-FFF2-40B4-BE49-F238E27FC236}">
                <a16:creationId xmlns:a16="http://schemas.microsoft.com/office/drawing/2014/main" id="{38C0DAE7-2292-894B-BA01-4F10DC6FA051}"/>
              </a:ext>
            </a:extLst>
          </p:cNvPr>
          <p:cNvCxnSpPr>
            <a:cxnSpLocks/>
          </p:cNvCxnSpPr>
          <p:nvPr/>
        </p:nvCxnSpPr>
        <p:spPr>
          <a:xfrm>
            <a:off x="5165098"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53F01B6B-3255-F149-B12D-7649D201C5A6}"/>
              </a:ext>
            </a:extLst>
          </p:cNvPr>
          <p:cNvSpPr/>
          <p:nvPr/>
        </p:nvSpPr>
        <p:spPr>
          <a:xfrm>
            <a:off x="380136" y="1957421"/>
            <a:ext cx="840743" cy="263918"/>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作業管理</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5" name="直線コネクタ 34">
            <a:extLst>
              <a:ext uri="{FF2B5EF4-FFF2-40B4-BE49-F238E27FC236}">
                <a16:creationId xmlns:a16="http://schemas.microsoft.com/office/drawing/2014/main" id="{589C212B-4811-244F-8C11-0637C71D9CC2}"/>
              </a:ext>
            </a:extLst>
          </p:cNvPr>
          <p:cNvCxnSpPr>
            <a:cxnSpLocks/>
          </p:cNvCxnSpPr>
          <p:nvPr/>
        </p:nvCxnSpPr>
        <p:spPr>
          <a:xfrm>
            <a:off x="356792"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4"/>
          </p:nvPr>
        </p:nvSpPr>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3429632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lstStyle/>
          <a:p>
            <a:r>
              <a:rPr lang="ja-JP" altLang="en-US" dirty="0"/>
              <a:t>職場</a:t>
            </a:r>
            <a:r>
              <a:rPr lang="ja-JP" altLang="en-US" dirty="0" smtClean="0"/>
              <a:t>における腰痛予防対策指針</a:t>
            </a:r>
            <a:endParaRPr lang="ja-JP" altLang="en-US" dirty="0"/>
          </a:p>
        </p:txBody>
      </p:sp>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827998"/>
            <a:ext cx="9907200" cy="550884"/>
          </a:xfrm>
          <a:solidFill>
            <a:schemeClr val="bg2"/>
          </a:solidFill>
        </p:spPr>
        <p:txBody>
          <a:bodyPr/>
          <a:lstStyle/>
          <a:p>
            <a:r>
              <a:rPr lang="ja-JP" altLang="en-US" dirty="0" smtClean="0"/>
              <a:t>厚生</a:t>
            </a:r>
            <a:r>
              <a:rPr lang="ja-JP" altLang="en-US" dirty="0"/>
              <a:t>労働省</a:t>
            </a:r>
            <a:r>
              <a:rPr lang="ja-JP" altLang="en-US" dirty="0" smtClean="0"/>
              <a:t>では「職場における腰痛予防対策指針」を定めるほか、腰痛予防体操等の教材を作成しています。</a:t>
            </a:r>
            <a:endParaRPr lang="en-US" altLang="ja-JP" dirty="0" smtClean="0"/>
          </a:p>
        </p:txBody>
      </p:sp>
      <p:sp>
        <p:nvSpPr>
          <p:cNvPr id="23" name="正方形/長方形 22">
            <a:extLst>
              <a:ext uri="{FF2B5EF4-FFF2-40B4-BE49-F238E27FC236}">
                <a16:creationId xmlns:a16="http://schemas.microsoft.com/office/drawing/2014/main" id="{DC1B0019-632D-3046-A80B-11B02B11C9F4}"/>
              </a:ext>
            </a:extLst>
          </p:cNvPr>
          <p:cNvSpPr/>
          <p:nvPr/>
        </p:nvSpPr>
        <p:spPr>
          <a:xfrm>
            <a:off x="5196174" y="2411788"/>
            <a:ext cx="4329029" cy="4108304"/>
          </a:xfrm>
          <a:prstGeom prst="rect">
            <a:avLst/>
          </a:prstGeom>
        </p:spPr>
        <p:txBody>
          <a:bodyPr wrap="square" lIns="0" tIns="0" rIns="0" bIns="0">
            <a:spAutoFit/>
          </a:bodyPr>
          <a:lstStyle/>
          <a:p>
            <a:pPr lvl="0">
              <a:lnSpc>
                <a:spcPct val="130000"/>
              </a:lnSpc>
              <a:spcAft>
                <a:spcPts val="700"/>
              </a:spcAft>
            </a:pPr>
            <a:r>
              <a:rPr lang="ja-JP" altLang="en-US" sz="1200" dirty="0" smtClean="0">
                <a:latin typeface="Meiryo" panose="020B0604030504040204" pitchFamily="34" charset="-128"/>
                <a:ea typeface="Meiryo" panose="020B0604030504040204" pitchFamily="34" charset="-128"/>
              </a:rPr>
              <a:t>・腰痛は、事業場内で発生したものが全て業務上の災害として認定されるわけではありません。</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smtClean="0">
                <a:latin typeface="Meiryo" panose="020B0604030504040204" pitchFamily="34" charset="-128"/>
                <a:ea typeface="Meiryo" panose="020B0604030504040204" pitchFamily="34" charset="-128"/>
              </a:rPr>
              <a:t>・災害性の原因による腰痛（１、２をいずれも満たすもの。）</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smtClean="0">
                <a:latin typeface="Meiryo" panose="020B0604030504040204" pitchFamily="34" charset="-128"/>
                <a:ea typeface="Meiryo" panose="020B0604030504040204" pitchFamily="34" charset="-128"/>
              </a:rPr>
              <a:t>１）腰の負傷またはその負傷の原因となった急激な力の作用が、</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a:latin typeface="Meiryo" panose="020B0604030504040204" pitchFamily="34" charset="-128"/>
                <a:ea typeface="Meiryo" panose="020B0604030504040204" pitchFamily="34" charset="-128"/>
              </a:rPr>
              <a:t>　</a:t>
            </a:r>
            <a:r>
              <a:rPr lang="ja-JP" altLang="en-US" sz="1200" dirty="0" smtClean="0">
                <a:latin typeface="Meiryo" panose="020B0604030504040204" pitchFamily="34" charset="-128"/>
                <a:ea typeface="Meiryo" panose="020B0604030504040204" pitchFamily="34" charset="-128"/>
              </a:rPr>
              <a:t>　仕事中の突発的な出来事によって生じたと明らかに認めら</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a:latin typeface="Meiryo" panose="020B0604030504040204" pitchFamily="34" charset="-128"/>
                <a:ea typeface="Meiryo" panose="020B0604030504040204" pitchFamily="34" charset="-128"/>
              </a:rPr>
              <a:t>　</a:t>
            </a:r>
            <a:r>
              <a:rPr lang="ja-JP" altLang="en-US" sz="1200" dirty="0" smtClean="0">
                <a:latin typeface="Meiryo" panose="020B0604030504040204" pitchFamily="34" charset="-128"/>
                <a:ea typeface="Meiryo" panose="020B0604030504040204" pitchFamily="34" charset="-128"/>
              </a:rPr>
              <a:t>　れること。</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smtClean="0">
                <a:latin typeface="Meiryo" panose="020B0604030504040204" pitchFamily="34" charset="-128"/>
                <a:ea typeface="Meiryo" panose="020B0604030504040204" pitchFamily="34" charset="-128"/>
              </a:rPr>
              <a:t>２）腰に作用した力が腰痛を発症させ、または腰痛の既往症・</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a:latin typeface="Meiryo" panose="020B0604030504040204" pitchFamily="34" charset="-128"/>
                <a:ea typeface="Meiryo" panose="020B0604030504040204" pitchFamily="34" charset="-128"/>
              </a:rPr>
              <a:t>　</a:t>
            </a:r>
            <a:r>
              <a:rPr lang="ja-JP" altLang="en-US" sz="1200" dirty="0" smtClean="0">
                <a:latin typeface="Meiryo" panose="020B0604030504040204" pitchFamily="34" charset="-128"/>
                <a:ea typeface="Meiryo" panose="020B0604030504040204" pitchFamily="34" charset="-128"/>
              </a:rPr>
              <a:t>　基礎疾患を著しく悪化させたと医学的に認められること。</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smtClean="0">
                <a:latin typeface="Meiryo" panose="020B0604030504040204" pitchFamily="34" charset="-128"/>
                <a:ea typeface="Meiryo" panose="020B0604030504040204" pitchFamily="34" charset="-128"/>
              </a:rPr>
              <a:t>・災害性の原因によらない腰痛</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a:latin typeface="Meiryo" panose="020B0604030504040204" pitchFamily="34" charset="-128"/>
                <a:ea typeface="Meiryo" panose="020B0604030504040204" pitchFamily="34" charset="-128"/>
              </a:rPr>
              <a:t>　</a:t>
            </a:r>
            <a:r>
              <a:rPr lang="ja-JP" altLang="en-US" sz="1200" dirty="0" smtClean="0">
                <a:latin typeface="Meiryo" panose="020B0604030504040204" pitchFamily="34" charset="-128"/>
                <a:ea typeface="Meiryo" panose="020B0604030504040204" pitchFamily="34" charset="-128"/>
              </a:rPr>
              <a:t>　突発的な出来事が原因ではなく、重量物を取り扱う仕事な</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a:latin typeface="Meiryo" panose="020B0604030504040204" pitchFamily="34" charset="-128"/>
                <a:ea typeface="Meiryo" panose="020B0604030504040204" pitchFamily="34" charset="-128"/>
              </a:rPr>
              <a:t>　</a:t>
            </a:r>
            <a:r>
              <a:rPr lang="ja-JP" altLang="en-US" sz="1200" dirty="0" smtClean="0">
                <a:latin typeface="Meiryo" panose="020B0604030504040204" pitchFamily="34" charset="-128"/>
                <a:ea typeface="Meiryo" panose="020B0604030504040204" pitchFamily="34" charset="-128"/>
              </a:rPr>
              <a:t>　</a:t>
            </a:r>
            <a:r>
              <a:rPr lang="ja-JP" altLang="en-US" sz="1200" dirty="0" err="1" smtClean="0">
                <a:latin typeface="Meiryo" panose="020B0604030504040204" pitchFamily="34" charset="-128"/>
                <a:ea typeface="Meiryo" panose="020B0604030504040204" pitchFamily="34" charset="-128"/>
              </a:rPr>
              <a:t>ど</a:t>
            </a:r>
            <a:r>
              <a:rPr lang="ja-JP" altLang="en-US" sz="1200" dirty="0" smtClean="0">
                <a:latin typeface="Meiryo" panose="020B0604030504040204" pitchFamily="34" charset="-128"/>
                <a:ea typeface="Meiryo" panose="020B0604030504040204" pitchFamily="34" charset="-128"/>
              </a:rPr>
              <a:t>腰に過度の負担のかかる業務に従事する労働者に発症し</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a:latin typeface="Meiryo" panose="020B0604030504040204" pitchFamily="34" charset="-128"/>
                <a:ea typeface="Meiryo" panose="020B0604030504040204" pitchFamily="34" charset="-128"/>
              </a:rPr>
              <a:t>　</a:t>
            </a:r>
            <a:r>
              <a:rPr lang="ja-JP" altLang="en-US" sz="1200" dirty="0" smtClean="0">
                <a:latin typeface="Meiryo" panose="020B0604030504040204" pitchFamily="34" charset="-128"/>
                <a:ea typeface="Meiryo" panose="020B0604030504040204" pitchFamily="34" charset="-128"/>
              </a:rPr>
              <a:t>　</a:t>
            </a:r>
            <a:r>
              <a:rPr lang="ja-JP" altLang="en-US" sz="1200" dirty="0" err="1" smtClean="0">
                <a:latin typeface="Meiryo" panose="020B0604030504040204" pitchFamily="34" charset="-128"/>
                <a:ea typeface="Meiryo" panose="020B0604030504040204" pitchFamily="34" charset="-128"/>
              </a:rPr>
              <a:t>た</a:t>
            </a:r>
            <a:r>
              <a:rPr lang="ja-JP" altLang="en-US" sz="1200" dirty="0" smtClean="0">
                <a:latin typeface="Meiryo" panose="020B0604030504040204" pitchFamily="34" charset="-128"/>
                <a:ea typeface="Meiryo" panose="020B0604030504040204" pitchFamily="34" charset="-128"/>
              </a:rPr>
              <a:t>腰痛で、作業の状態や作業期間などからみて仕事が原因</a:t>
            </a:r>
            <a:endParaRPr lang="en-US" altLang="ja-JP" sz="1200" dirty="0" smtClean="0">
              <a:latin typeface="Meiryo" panose="020B0604030504040204" pitchFamily="34" charset="-128"/>
              <a:ea typeface="Meiryo" panose="020B0604030504040204" pitchFamily="34" charset="-128"/>
            </a:endParaRPr>
          </a:p>
          <a:p>
            <a:pPr lvl="0">
              <a:lnSpc>
                <a:spcPct val="130000"/>
              </a:lnSpc>
              <a:spcAft>
                <a:spcPts val="700"/>
              </a:spcAft>
            </a:pPr>
            <a:r>
              <a:rPr lang="ja-JP" altLang="en-US" sz="1200" dirty="0">
                <a:latin typeface="Meiryo" panose="020B0604030504040204" pitchFamily="34" charset="-128"/>
                <a:ea typeface="Meiryo" panose="020B0604030504040204" pitchFamily="34" charset="-128"/>
              </a:rPr>
              <a:t>　</a:t>
            </a:r>
            <a:r>
              <a:rPr lang="ja-JP" altLang="en-US" sz="1200" dirty="0" smtClean="0">
                <a:latin typeface="Meiryo" panose="020B0604030504040204" pitchFamily="34" charset="-128"/>
                <a:ea typeface="Meiryo" panose="020B0604030504040204" pitchFamily="34" charset="-128"/>
              </a:rPr>
              <a:t>　で発生したと認められるもの。</a:t>
            </a:r>
            <a:endParaRPr lang="en-US" altLang="ja-JP" sz="1200" dirty="0" smtClean="0">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BBF3C642-8A86-5746-8D2F-F1857509C015}"/>
              </a:ext>
            </a:extLst>
          </p:cNvPr>
          <p:cNvSpPr/>
          <p:nvPr/>
        </p:nvSpPr>
        <p:spPr>
          <a:xfrm>
            <a:off x="409685" y="2411788"/>
            <a:ext cx="4329029" cy="4198072"/>
          </a:xfrm>
          <a:prstGeom prst="rect">
            <a:avLst/>
          </a:prstGeom>
        </p:spPr>
        <p:txBody>
          <a:bodyPr wrap="square" lIns="0" tIns="0" rIns="0" bIns="0">
            <a:spAutoFit/>
          </a:bodyPr>
          <a:lstStyle/>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・腰痛健康診断</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・腰痛予防体操</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筋疲労回復、柔軟性、リラクゼーション</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a:t>
            </a:r>
            <a:r>
              <a:rPr lang="ja-JP" altLang="en-US" sz="1200" dirty="0">
                <a:hlinkClick r:id="rId2"/>
              </a:rPr>
              <a:t>転倒予防・腰痛予防の取組 ｜厚生労働省 </a:t>
            </a:r>
            <a:r>
              <a:rPr lang="en-US" altLang="ja-JP" sz="1200" dirty="0">
                <a:hlinkClick r:id="rId2"/>
              </a:rPr>
              <a:t>(mhlw.go.jp)</a:t>
            </a:r>
            <a:r>
              <a:rPr lang="ja-JP" altLang="en-US" sz="1200" dirty="0" smtClean="0">
                <a:solidFill>
                  <a:prstClr val="black"/>
                </a:solidFill>
                <a:latin typeface="Meiryo" panose="020B0604030504040204" pitchFamily="34" charset="-128"/>
                <a:ea typeface="Meiryo" panose="020B0604030504040204" pitchFamily="34" charset="-128"/>
              </a:rPr>
              <a:t>」</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・腰痛復帰時の措置</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本人への配慮、産業医等の意見の尊重</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・労働衛生教育</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内容）腰痛の発生状況及び原因</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腰痛発生要因の特定及びリスクの見積もり方法</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腰痛発生要因の低減措置、腰痛予防体操</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・相談窓口の整備</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smtClean="0">
                <a:solidFill>
                  <a:prstClr val="black"/>
                </a:solidFill>
                <a:latin typeface="Meiryo" panose="020B0604030504040204" pitchFamily="34" charset="-128"/>
                <a:ea typeface="Meiryo" panose="020B0604030504040204" pitchFamily="34" charset="-128"/>
              </a:rPr>
              <a:t>・産業医等による保健指導</a:t>
            </a:r>
            <a:endParaRPr lang="en-US" altLang="ja-JP" sz="1200" dirty="0" smtClean="0">
              <a:solidFill>
                <a:prstClr val="black"/>
              </a:solidFill>
              <a:latin typeface="Meiryo" panose="020B0604030504040204" pitchFamily="34" charset="-128"/>
              <a:ea typeface="Meiryo" panose="020B0604030504040204" pitchFamily="34" charset="-128"/>
            </a:endParaRPr>
          </a:p>
          <a:p>
            <a:pPr>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dirty="0" smtClean="0">
                <a:solidFill>
                  <a:prstClr val="black"/>
                </a:solidFill>
                <a:latin typeface="Meiryo" panose="020B0604030504040204" pitchFamily="34" charset="-128"/>
                <a:ea typeface="Meiryo" panose="020B0604030504040204" pitchFamily="34" charset="-128"/>
              </a:rPr>
              <a:t>　睡眠、禁煙、運動習慣、バランスのとれた食事</a:t>
            </a:r>
            <a:endParaRPr lang="en-US" altLang="ja-JP" sz="1200" dirty="0">
              <a:solidFill>
                <a:prstClr val="black"/>
              </a:solidFill>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835E8AB9-DFE3-9B44-A739-FAC3710159BF}"/>
              </a:ext>
            </a:extLst>
          </p:cNvPr>
          <p:cNvSpPr/>
          <p:nvPr/>
        </p:nvSpPr>
        <p:spPr>
          <a:xfrm>
            <a:off x="5188442" y="1957421"/>
            <a:ext cx="1471300"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腰痛の労災認定</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2" name="直線コネクタ 31">
            <a:extLst>
              <a:ext uri="{FF2B5EF4-FFF2-40B4-BE49-F238E27FC236}">
                <a16:creationId xmlns:a16="http://schemas.microsoft.com/office/drawing/2014/main" id="{38C0DAE7-2292-894B-BA01-4F10DC6FA051}"/>
              </a:ext>
            </a:extLst>
          </p:cNvPr>
          <p:cNvCxnSpPr>
            <a:cxnSpLocks/>
          </p:cNvCxnSpPr>
          <p:nvPr/>
        </p:nvCxnSpPr>
        <p:spPr>
          <a:xfrm>
            <a:off x="5165098"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53F01B6B-3255-F149-B12D-7649D201C5A6}"/>
              </a:ext>
            </a:extLst>
          </p:cNvPr>
          <p:cNvSpPr/>
          <p:nvPr/>
        </p:nvSpPr>
        <p:spPr>
          <a:xfrm>
            <a:off x="380136" y="1957421"/>
            <a:ext cx="2732415"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Meiryo" panose="020B0604030504040204" pitchFamily="34" charset="-128"/>
                <a:ea typeface="Meiryo" panose="020B0604030504040204" pitchFamily="34" charset="-128"/>
                <a:cs typeface="Noto Sans CJK JP DemiLight" charset="-128"/>
              </a:rPr>
              <a:t>健康管理及び労働衛生教育等</a:t>
            </a: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cxnSp>
        <p:nvCxnSpPr>
          <p:cNvPr id="35" name="直線コネクタ 34">
            <a:extLst>
              <a:ext uri="{FF2B5EF4-FFF2-40B4-BE49-F238E27FC236}">
                <a16:creationId xmlns:a16="http://schemas.microsoft.com/office/drawing/2014/main" id="{589C212B-4811-244F-8C11-0637C71D9CC2}"/>
              </a:ext>
            </a:extLst>
          </p:cNvPr>
          <p:cNvCxnSpPr>
            <a:cxnSpLocks/>
          </p:cNvCxnSpPr>
          <p:nvPr/>
        </p:nvCxnSpPr>
        <p:spPr>
          <a:xfrm>
            <a:off x="356792" y="2315833"/>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1" y="2401558"/>
            <a:ext cx="990600" cy="990600"/>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185" y="3805949"/>
            <a:ext cx="1081529" cy="1195060"/>
          </a:xfrm>
          <a:prstGeom prst="rect">
            <a:avLst/>
          </a:prstGeom>
        </p:spPr>
      </p:pic>
      <p:sp>
        <p:nvSpPr>
          <p:cNvPr id="6" name="スライド番号プレースホルダー 5"/>
          <p:cNvSpPr>
            <a:spLocks noGrp="1"/>
          </p:cNvSpPr>
          <p:nvPr>
            <p:ph type="sldNum" sz="quarter" idx="4"/>
          </p:nvPr>
        </p:nvSpPr>
        <p:spPr/>
        <p:txBody>
          <a:body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1105464843"/>
      </p:ext>
    </p:extLst>
  </p:cSld>
  <p:clrMapOvr>
    <a:masterClrMapping/>
  </p:clrMapOvr>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73F0D3CB47D0F40B688D5301E36CDE4" ma:contentTypeVersion="10" ma:contentTypeDescription="新しいドキュメントを作成します。" ma:contentTypeScope="" ma:versionID="73052524deda3e9b18f62a56b40a3f8d">
  <xsd:schema xmlns:xsd="http://www.w3.org/2001/XMLSchema" xmlns:xs="http://www.w3.org/2001/XMLSchema" xmlns:p="http://schemas.microsoft.com/office/2006/metadata/properties" xmlns:ns2="9e542ebf-0f02-4a5b-a3c6-60cb080530a7" targetNamespace="http://schemas.microsoft.com/office/2006/metadata/properties" ma:root="true" ma:fieldsID="2eb0a2b56d81a1b8855d252ab4930b51" ns2:_="">
    <xsd:import namespace="9e542ebf-0f02-4a5b-a3c6-60cb080530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42ebf-0f02-4a5b-a3c6-60cb08053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9FB2F-0580-4DD5-A697-9CFC7FCAC992}">
  <ds:schemaRefs>
    <ds:schemaRef ds:uri="9e542ebf-0f02-4a5b-a3c6-60cb08053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BCEF1F3-83CB-4ED3-A3F4-8761232B3425}">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9e542ebf-0f02-4a5b-a3c6-60cb080530a7"/>
    <ds:schemaRef ds:uri="http://www.w3.org/XML/1998/namespace"/>
  </ds:schemaRefs>
</ds:datastoreItem>
</file>

<file path=customXml/itemProps3.xml><?xml version="1.0" encoding="utf-8"?>
<ds:datastoreItem xmlns:ds="http://schemas.openxmlformats.org/officeDocument/2006/customXml" ds:itemID="{06D4CDE8-92CA-4D90-A2A1-0EC09C4082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14336</TotalTime>
  <Words>5070</Words>
  <Application>Microsoft Office PowerPoint</Application>
  <PresentationFormat>A4 210 x 297 mm</PresentationFormat>
  <Paragraphs>503</Paragraphs>
  <Slides>24</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24</vt:i4>
      </vt:variant>
    </vt:vector>
  </HeadingPairs>
  <TitlesOfParts>
    <vt:vector size="34" baseType="lpstr">
      <vt:lpstr>ＭＳ Ｐゴシック</vt:lpstr>
      <vt:lpstr>ＭＳ 明朝</vt:lpstr>
      <vt:lpstr>Noto Sans CJK JP DemiLight</vt:lpstr>
      <vt:lpstr>Meiryo</vt:lpstr>
      <vt:lpstr>Meiryo</vt:lpstr>
      <vt:lpstr>游ゴシック</vt:lpstr>
      <vt:lpstr>Arial</vt:lpstr>
      <vt:lpstr>Segoe UI</vt:lpstr>
      <vt:lpstr>Times New Roman</vt:lpstr>
      <vt:lpstr>Office テーマ</vt:lpstr>
      <vt:lpstr>労働災害防止対策のポイント</vt:lpstr>
      <vt:lpstr>PowerPoint プレゼンテーション</vt:lpstr>
      <vt:lpstr>転倒の類型</vt:lpstr>
      <vt:lpstr>エイジフレンドリーガイドライン</vt:lpstr>
      <vt:lpstr>転倒対策のポイント</vt:lpstr>
      <vt:lpstr>転倒リスクマップ</vt:lpstr>
      <vt:lpstr>腰痛予防</vt:lpstr>
      <vt:lpstr>職場における腰痛予防対策指針</vt:lpstr>
      <vt:lpstr>職場における腰痛予防対策指針</vt:lpstr>
      <vt:lpstr>参考：労働災害発生の仕組み</vt:lpstr>
      <vt:lpstr>複合型の災害発生モデル</vt:lpstr>
      <vt:lpstr>災害発生の基本モデル</vt:lpstr>
      <vt:lpstr>災害の分析方法と留意事項</vt:lpstr>
      <vt:lpstr>PowerPoint プレゼンテーション</vt:lpstr>
      <vt:lpstr>ヒヤリハットとは</vt:lpstr>
      <vt:lpstr>ヒヤリハット報告書（例）</vt:lpstr>
      <vt:lpstr>ＫＹ活動とは</vt:lpstr>
      <vt:lpstr>安全推進者の配置と適切な職務権限付与</vt:lpstr>
      <vt:lpstr>PowerPoint プレゼンテーション</vt:lpstr>
      <vt:lpstr>リスクアセスメントとは</vt:lpstr>
      <vt:lpstr>リスクアセスメントの手順</vt:lpstr>
      <vt:lpstr>リスクアセスメントの手順</vt:lpstr>
      <vt:lpstr>リスクアセスメント実践</vt:lpstr>
      <vt:lpstr>リスクアセスメント実践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木田一弥</dc:creator>
  <cp:lastModifiedBy>木田一弥</cp:lastModifiedBy>
  <cp:revision>581</cp:revision>
  <cp:lastPrinted>2023-05-22T08:33:55Z</cp:lastPrinted>
  <dcterms:created xsi:type="dcterms:W3CDTF">2021-01-07T10:15:48Z</dcterms:created>
  <dcterms:modified xsi:type="dcterms:W3CDTF">2023-06-15T04:42:32Z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0x010100573F0D3CB47D0F40B688D5301E36CDE4</vt:lpwstr>
  </property>
</Properties>
</file>