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76"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401765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388471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235775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68091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133686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328642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301380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32909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125034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679811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35942A-58D9-40A4-8175-39975C100BCC}" type="datetimeFigureOut">
              <a:rPr kumimoji="1" lang="ja-JP" altLang="en-US" smtClean="0"/>
              <a:t>2015/12/24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229113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AC35942A-58D9-40A4-8175-39975C100BCC}" type="datetimeFigureOut">
              <a:rPr kumimoji="1" lang="ja-JP" altLang="en-US" smtClean="0"/>
              <a:t>2015/12/24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90794F08-0661-465A-ACD6-43EA3BFB678E}" type="slidenum">
              <a:rPr kumimoji="1" lang="ja-JP" altLang="en-US" smtClean="0"/>
              <a:t>‹#›</a:t>
            </a:fld>
            <a:endParaRPr kumimoji="1" lang="ja-JP" altLang="en-US"/>
          </a:p>
        </p:txBody>
      </p:sp>
    </p:spTree>
    <p:extLst>
      <p:ext uri="{BB962C8B-B14F-4D97-AF65-F5344CB8AC3E}">
        <p14:creationId xmlns:p14="http://schemas.microsoft.com/office/powerpoint/2010/main" val="2353654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hlw.go.jp/chosakuken/"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higa-roudoukyoku.jsite.mhlw.go.jp/jirei_toukei/anzen_eisei.html" TargetMode="External"/><Relationship Id="rId4" Type="http://schemas.openxmlformats.org/officeDocument/2006/relationships/hyperlink" Target="http://shiga-roudoukyoku.jsite.mhlw.go.jp/link_chosakuken_menseki.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632" y="272480"/>
            <a:ext cx="6408712" cy="1290628"/>
          </a:xfrm>
        </p:spPr>
        <p:txBody>
          <a:bodyPr>
            <a:normAutofit/>
          </a:bodyPr>
          <a:lstStyle/>
          <a:p>
            <a:r>
              <a:rPr lang="ja-JP" altLang="en-US" sz="3000" dirty="0" smtClean="0">
                <a:latin typeface="ＤＦ特太ゴシック体" panose="020B0509000000000000" pitchFamily="49" charset="-128"/>
                <a:ea typeface="ＤＦ特太ゴシック体" panose="020B0509000000000000" pitchFamily="49" charset="-128"/>
              </a:rPr>
              <a:t>「あんぜんプロジェクト</a:t>
            </a:r>
            <a:r>
              <a:rPr lang="ja-JP" altLang="en-US" sz="3000" dirty="0">
                <a:latin typeface="ＤＦ特太ゴシック体" panose="020B0509000000000000" pitchFamily="49" charset="-128"/>
                <a:ea typeface="ＤＦ特太ゴシック体" panose="020B0509000000000000" pitchFamily="49" charset="-128"/>
              </a:rPr>
              <a:t>」</a:t>
            </a:r>
            <a:r>
              <a:rPr lang="ja-JP" altLang="en-US" sz="3000" dirty="0" smtClean="0">
                <a:latin typeface="ＤＦ特太ゴシック体" panose="020B0509000000000000" pitchFamily="49" charset="-128"/>
                <a:ea typeface="ＤＦ特太ゴシック体" panose="020B0509000000000000" pitchFamily="49" charset="-128"/>
              </a:rPr>
              <a:t>に</a:t>
            </a:r>
            <a:r>
              <a:rPr lang="en-US" altLang="ja-JP" sz="3000" dirty="0" smtClean="0">
                <a:latin typeface="ＤＦ特太ゴシック体" panose="020B0509000000000000" pitchFamily="49" charset="-128"/>
                <a:ea typeface="ＤＦ特太ゴシック体" panose="020B0509000000000000" pitchFamily="49" charset="-128"/>
              </a:rPr>
              <a:t/>
            </a:r>
            <a:br>
              <a:rPr lang="en-US" altLang="ja-JP" sz="3000" dirty="0" smtClean="0">
                <a:latin typeface="ＤＦ特太ゴシック体" panose="020B0509000000000000" pitchFamily="49" charset="-128"/>
                <a:ea typeface="ＤＦ特太ゴシック体" panose="020B0509000000000000" pitchFamily="49" charset="-128"/>
              </a:rPr>
            </a:br>
            <a:r>
              <a:rPr lang="ja-JP" altLang="en-US" sz="3000" dirty="0" smtClean="0">
                <a:latin typeface="ＤＦ特太ゴシック体" panose="020B0509000000000000" pitchFamily="49" charset="-128"/>
                <a:ea typeface="ＤＦ特太ゴシック体" panose="020B0509000000000000" pitchFamily="49" charset="-128"/>
              </a:rPr>
              <a:t>参加しませんか？</a:t>
            </a:r>
            <a:endParaRPr kumimoji="1" lang="ja-JP" altLang="en-US" sz="3000" dirty="0">
              <a:latin typeface="ＤＦ特太ゴシック体" panose="020B0509000000000000" pitchFamily="49" charset="-128"/>
              <a:ea typeface="ＤＦ特太ゴシック体" panose="020B0509000000000000" pitchFamily="49" charset="-128"/>
            </a:endParaRPr>
          </a:p>
        </p:txBody>
      </p:sp>
      <p:sp>
        <p:nvSpPr>
          <p:cNvPr id="4" name="テキスト ボックス 3"/>
          <p:cNvSpPr txBox="1"/>
          <p:nvPr/>
        </p:nvSpPr>
        <p:spPr>
          <a:xfrm>
            <a:off x="246787" y="2515618"/>
            <a:ext cx="2517100" cy="408623"/>
          </a:xfrm>
          <a:prstGeom prst="roundRect">
            <a:avLst/>
          </a:prstGeom>
          <a:noFill/>
          <a:ln>
            <a:solidFill>
              <a:schemeClr val="tx1"/>
            </a:solidFill>
          </a:ln>
        </p:spPr>
        <p:txBody>
          <a:bodyPr wrap="none" rtlCol="0">
            <a:spAutoFit/>
          </a:bodyPr>
          <a:lstStyle/>
          <a:p>
            <a:r>
              <a:rPr kumimoji="1" lang="ja-JP" altLang="en-US" dirty="0" smtClean="0">
                <a:latin typeface="ＤＦ特太ゴシック体" panose="020B0509000000000000" pitchFamily="49" charset="-128"/>
                <a:ea typeface="ＤＦ特太ゴシック体" panose="020B0509000000000000" pitchFamily="49" charset="-128"/>
              </a:rPr>
              <a:t>安全プロジェクトでは</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5" name="テキスト ボックス 4"/>
          <p:cNvSpPr txBox="1"/>
          <p:nvPr/>
        </p:nvSpPr>
        <p:spPr>
          <a:xfrm>
            <a:off x="347997" y="3008784"/>
            <a:ext cx="6336704" cy="738664"/>
          </a:xfrm>
          <a:prstGeom prst="rect">
            <a:avLst/>
          </a:prstGeom>
          <a:noFill/>
        </p:spPr>
        <p:txBody>
          <a:bodyPr wrap="square" rtlCol="0">
            <a:spAutoFit/>
          </a:bodyPr>
          <a:lstStyle/>
          <a:p>
            <a:pPr marL="108000" indent="-457200">
              <a:spcAft>
                <a:spcPts val="300"/>
              </a:spcAft>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・従業員の安全に一生懸命に取り組むと宣言する、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事業場・企業または企業グループを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イメージアップを図るために、厚生労働省ホームページ上で紹介しています。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43408" y="4517234"/>
            <a:ext cx="6266819" cy="1454244"/>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参加には、自社ＨＰなどに、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事業場などで</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の安全活動の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状況</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災害の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発生状況</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を公表することが必要です</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spcBef>
                <a:spcPts val="300"/>
              </a:spcBef>
            </a:pP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CSR </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の一部でもかまいません</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。自社ＨＰに安全衛生情報を公表していない場合は、安全プロジェクトのＨＰ上に公表することもできます。</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24215" y="3942783"/>
            <a:ext cx="2750165" cy="408623"/>
          </a:xfrm>
          <a:prstGeom prst="roundRect">
            <a:avLst/>
          </a:prstGeom>
          <a:noFill/>
          <a:ln>
            <a:solidFill>
              <a:schemeClr val="tx1"/>
            </a:solidFill>
          </a:ln>
        </p:spPr>
        <p:txBody>
          <a:bodyPr wrap="none" rtlCol="0">
            <a:spAutoFit/>
          </a:bodyPr>
          <a:lstStyle/>
          <a:p>
            <a:r>
              <a:rPr kumimoji="1" lang="ja-JP" altLang="en-US" dirty="0" smtClean="0">
                <a:latin typeface="ＤＦ特太ゴシック体" panose="020B0509000000000000" pitchFamily="49" charset="-128"/>
                <a:ea typeface="ＤＦ特太ゴシック体" panose="020B0509000000000000" pitchFamily="49" charset="-128"/>
              </a:rPr>
              <a:t>何を宣言するのですか？</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8" name="テキスト ボックス 7"/>
          <p:cNvSpPr txBox="1"/>
          <p:nvPr/>
        </p:nvSpPr>
        <p:spPr>
          <a:xfrm>
            <a:off x="332656" y="7617296"/>
            <a:ext cx="6227534" cy="881539"/>
          </a:xfrm>
          <a:prstGeom prst="snip2DiagRect">
            <a:avLst/>
          </a:prstGeom>
          <a:noFill/>
          <a:ln>
            <a:solidFill>
              <a:schemeClr val="accent1"/>
            </a:solidFill>
          </a:ln>
        </p:spPr>
        <p:txBody>
          <a:bodyPr wrap="non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あんぜんプロジェクト</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　労働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災害のない日本を目指して</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働く方の安全に一生懸命に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取り組み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働く人」、「企業」</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家族</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元気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になる職場を創るプロジェクトです</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3795392" y="2413463"/>
            <a:ext cx="2647397" cy="510778"/>
          </a:xfrm>
          <a:prstGeom prst="round2DiagRect">
            <a:avLst/>
          </a:prstGeom>
          <a:noFill/>
          <a:ln>
            <a:solidFill>
              <a:schemeClr val="accent1"/>
            </a:solidFill>
          </a:ln>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手続きは</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簡単</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（申請書は</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Ａ４で１ページのみ</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1340768" y="8553400"/>
            <a:ext cx="5044971" cy="707886"/>
          </a:xfrm>
          <a:prstGeom prst="rect">
            <a:avLst/>
          </a:prstGeom>
          <a:noFill/>
        </p:spPr>
        <p:txBody>
          <a:bodyPr wrap="non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厚生労働省</a:t>
            </a:r>
            <a:endParaRPr kumimoji="1" lang="en-US" altLang="ja-JP" sz="105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滋賀労働局　各労働基準監督署（大津 彦根 東近江）</a:t>
            </a:r>
            <a:endParaRPr kumimoji="1" lang="en-US" altLang="ja-JP" sz="16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働きやすい滋賀をめざして（労働災害ゼロ 業務上疾病ゼロへ）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03532" y="1496616"/>
            <a:ext cx="5825634" cy="707886"/>
          </a:xfrm>
          <a:prstGeom prst="rect">
            <a:avLst/>
          </a:prstGeom>
          <a:noFill/>
        </p:spPr>
        <p:txBody>
          <a:bodyPr wrap="none" rtlCol="0">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求職者・投資家・消費者・社会</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向けて、働く</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方の安全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一生懸命に取り組んで</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いる企業だとアピール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しましょう！</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t>（</a:t>
            </a:r>
            <a:r>
              <a:rPr lang="en-US" altLang="ja-JP" sz="1200" dirty="0" smtClean="0"/>
              <a:t>ISO26000</a:t>
            </a:r>
            <a:r>
              <a:rPr lang="ja-JP" altLang="en-US" sz="1200" dirty="0" smtClean="0"/>
              <a:t>（社会的責任／</a:t>
            </a:r>
            <a:r>
              <a:rPr lang="en-US" altLang="ja-JP" sz="1200" dirty="0" smtClean="0"/>
              <a:t>2010</a:t>
            </a:r>
            <a:r>
              <a:rPr lang="ja-JP" altLang="en-US" sz="1200" dirty="0" smtClean="0"/>
              <a:t>年制定）では労働に</a:t>
            </a:r>
            <a:r>
              <a:rPr lang="ja-JP" altLang="en-US" sz="1200" dirty="0"/>
              <a:t>おける安全衛生も項目に</a:t>
            </a:r>
            <a:r>
              <a:rPr lang="ja-JP" altLang="en-US" sz="1200" dirty="0" smtClean="0"/>
              <a:t>入りました）</a:t>
            </a:r>
            <a:endParaRPr lang="ja-JP" altLang="en-US" sz="1200" dirty="0"/>
          </a:p>
        </p:txBody>
      </p:sp>
      <p:sp>
        <p:nvSpPr>
          <p:cNvPr id="13" name="テキスト ボックス 12"/>
          <p:cNvSpPr txBox="1"/>
          <p:nvPr/>
        </p:nvSpPr>
        <p:spPr>
          <a:xfrm>
            <a:off x="116632" y="56456"/>
            <a:ext cx="4493538" cy="338554"/>
          </a:xfrm>
          <a:prstGeom prst="rect">
            <a:avLst/>
          </a:prstGeom>
          <a:noFill/>
        </p:spPr>
        <p:txBody>
          <a:bodyPr wrap="none" rtlCol="0">
            <a:spAutoFit/>
          </a:bodyPr>
          <a:lstStyle/>
          <a:p>
            <a:r>
              <a:rPr kumimoji="1" lang="ja-JP" altLang="en-US" sz="1600" dirty="0" smtClean="0">
                <a:latin typeface="HGS創英角ﾎﾟｯﾌﾟ体" panose="040B0A00000000000000" pitchFamily="50" charset="-128"/>
                <a:ea typeface="HGS創英角ﾎﾟｯﾌﾟ体" panose="040B0A00000000000000" pitchFamily="50" charset="-128"/>
              </a:rPr>
              <a:t>（事業主、広報担当者、安全衛生担当の方へ）</a:t>
            </a:r>
            <a:endParaRPr kumimoji="1" lang="ja-JP" altLang="en-US" sz="1600" dirty="0">
              <a:latin typeface="HGS創英角ﾎﾟｯﾌﾟ体" panose="040B0A00000000000000" pitchFamily="50" charset="-128"/>
              <a:ea typeface="HGS創英角ﾎﾟｯﾌﾟ体" panose="040B0A00000000000000" pitchFamily="50" charset="-128"/>
            </a:endParaRPr>
          </a:p>
        </p:txBody>
      </p:sp>
      <p:sp>
        <p:nvSpPr>
          <p:cNvPr id="14" name="テキスト ボックス 13"/>
          <p:cNvSpPr txBox="1"/>
          <p:nvPr/>
        </p:nvSpPr>
        <p:spPr>
          <a:xfrm>
            <a:off x="224215" y="6353671"/>
            <a:ext cx="3095335" cy="646331"/>
          </a:xfrm>
          <a:prstGeom prst="rect">
            <a:avLst/>
          </a:prstGeom>
          <a:noFill/>
          <a:ln>
            <a:solidFill>
              <a:schemeClr val="tx1"/>
            </a:solidFill>
          </a:ln>
        </p:spPr>
        <p:txBody>
          <a:bodyPr wrap="none" rtlCol="0">
            <a:spAutoFit/>
          </a:bodyPr>
          <a:lstStyle/>
          <a:p>
            <a:r>
              <a:rPr lang="ja-JP" altLang="en-US" sz="1200" dirty="0" smtClean="0"/>
              <a:t>参加</a:t>
            </a:r>
            <a:r>
              <a:rPr lang="ja-JP" altLang="en-US" sz="1200" dirty="0"/>
              <a:t>手続き申請窓口（富士通株式会社）</a:t>
            </a:r>
          </a:p>
          <a:p>
            <a:r>
              <a:rPr lang="ja-JP" altLang="en-US" sz="1200" dirty="0"/>
              <a:t>電話：</a:t>
            </a:r>
            <a:r>
              <a:rPr lang="en-US" altLang="ja-JP" sz="1200" dirty="0"/>
              <a:t>03-5962-3138</a:t>
            </a:r>
          </a:p>
          <a:p>
            <a:r>
              <a:rPr lang="en-US" altLang="ja-JP" sz="1200" dirty="0" err="1"/>
              <a:t>e-mail:contact-anzenproject@cs.jp.fujitsu.com</a:t>
            </a:r>
            <a:endParaRPr kumimoji="1" lang="ja-JP" altLang="en-US" sz="1200" dirty="0"/>
          </a:p>
        </p:txBody>
      </p:sp>
      <p:sp>
        <p:nvSpPr>
          <p:cNvPr id="15" name="テキスト ボックス 14"/>
          <p:cNvSpPr txBox="1"/>
          <p:nvPr/>
        </p:nvSpPr>
        <p:spPr>
          <a:xfrm>
            <a:off x="3476818" y="6353671"/>
            <a:ext cx="3192542" cy="646331"/>
          </a:xfrm>
          <a:prstGeom prst="rect">
            <a:avLst/>
          </a:prstGeom>
          <a:noFill/>
          <a:ln>
            <a:solidFill>
              <a:schemeClr val="tx1"/>
            </a:solidFill>
          </a:ln>
        </p:spPr>
        <p:txBody>
          <a:bodyPr wrap="square" rtlCol="0">
            <a:spAutoFit/>
          </a:bodyPr>
          <a:lstStyle/>
          <a:p>
            <a:r>
              <a:rPr lang="ja-JP" altLang="en-US" sz="1200" dirty="0" smtClean="0"/>
              <a:t>あんぜん</a:t>
            </a:r>
            <a:r>
              <a:rPr lang="ja-JP" altLang="en-US" sz="1200" dirty="0"/>
              <a:t>プロジェクト事務局</a:t>
            </a:r>
          </a:p>
          <a:p>
            <a:r>
              <a:rPr lang="ja-JP" altLang="en-US" sz="1200" dirty="0"/>
              <a:t>（厚生労働省労働基準局安全衛生部安全課）</a:t>
            </a:r>
          </a:p>
          <a:p>
            <a:r>
              <a:rPr lang="ja-JP" altLang="en-US" sz="1200" dirty="0"/>
              <a:t>電話：</a:t>
            </a:r>
            <a:r>
              <a:rPr lang="en-US" altLang="ja-JP" sz="1200" dirty="0"/>
              <a:t>03-3595-3225</a:t>
            </a:r>
            <a:endParaRPr kumimoji="1" lang="ja-JP" altLang="en-US" sz="1200" dirty="0"/>
          </a:p>
        </p:txBody>
      </p:sp>
      <p:sp>
        <p:nvSpPr>
          <p:cNvPr id="16" name="テキスト ボックス 15"/>
          <p:cNvSpPr txBox="1"/>
          <p:nvPr/>
        </p:nvSpPr>
        <p:spPr>
          <a:xfrm>
            <a:off x="188640" y="7042393"/>
            <a:ext cx="6445145" cy="430887"/>
          </a:xfrm>
          <a:prstGeom prst="rect">
            <a:avLst/>
          </a:prstGeom>
          <a:noFill/>
        </p:spPr>
        <p:txBody>
          <a:bodyPr wrap="square" rtlCol="0">
            <a:spAutoFit/>
          </a:bodyPr>
          <a:lstStyle/>
          <a:p>
            <a:pPr marL="108000" indent="-457200"/>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あんぜんプロジェクトの参加手続きに係る事務は、平成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年度、厚生労働省と委託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契約を締結した富士通株式会社が実施しています。</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224214" y="6067288"/>
            <a:ext cx="3095335" cy="286383"/>
          </a:xfrm>
          <a:prstGeom prst="rect">
            <a:avLst/>
          </a:prstGeom>
          <a:noFill/>
          <a:ln>
            <a:solidFill>
              <a:schemeClr val="tx1"/>
            </a:solidFill>
          </a:ln>
        </p:spPr>
        <p:txBody>
          <a:bodyPr wrap="square" rtlCol="0">
            <a:spAutoFit/>
          </a:bodyPr>
          <a:lstStyle/>
          <a:p>
            <a:r>
              <a:rPr lang="ja-JP" altLang="en-US" sz="1200" dirty="0"/>
              <a:t>参加手続きについての</a:t>
            </a:r>
            <a:r>
              <a:rPr lang="ja-JP" altLang="en-US" sz="1200" dirty="0" smtClean="0"/>
              <a:t>お問い合わせ</a:t>
            </a:r>
            <a:endParaRPr lang="ja-JP" altLang="en-US" sz="1200" dirty="0"/>
          </a:p>
        </p:txBody>
      </p:sp>
      <p:sp>
        <p:nvSpPr>
          <p:cNvPr id="18" name="テキスト ボックス 17"/>
          <p:cNvSpPr txBox="1"/>
          <p:nvPr/>
        </p:nvSpPr>
        <p:spPr>
          <a:xfrm>
            <a:off x="3476818" y="6076672"/>
            <a:ext cx="3192541" cy="276999"/>
          </a:xfrm>
          <a:prstGeom prst="rect">
            <a:avLst/>
          </a:prstGeom>
          <a:noFill/>
          <a:ln>
            <a:solidFill>
              <a:schemeClr val="tx1"/>
            </a:solidFill>
          </a:ln>
        </p:spPr>
        <p:txBody>
          <a:bodyPr wrap="square" rtlCol="0">
            <a:spAutoFit/>
          </a:bodyPr>
          <a:lstStyle/>
          <a:p>
            <a:r>
              <a:rPr lang="ja-JP" altLang="en-US" sz="1200" dirty="0"/>
              <a:t>あんぜんプロジェクトについての</a:t>
            </a:r>
            <a:r>
              <a:rPr lang="ja-JP" altLang="en-US" sz="1200" dirty="0" smtClean="0"/>
              <a:t>お問い合わせ</a:t>
            </a:r>
            <a:endParaRPr lang="ja-JP" altLang="en-US" sz="1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787" y="8724501"/>
            <a:ext cx="1003701" cy="92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3802757" y="4592960"/>
            <a:ext cx="2640032" cy="649188"/>
          </a:xfrm>
          <a:prstGeom prst="ellipse">
            <a:avLst/>
          </a:prstGeom>
          <a:noFill/>
          <a:ln>
            <a:solidFill>
              <a:schemeClr val="tx2">
                <a:lumMod val="60000"/>
                <a:lumOff val="40000"/>
              </a:schemeClr>
            </a:solidFill>
          </a:ln>
        </p:spPr>
        <p:txBody>
          <a:bodyPr wrap="none" rtlCol="0">
            <a:spAutoFit/>
          </a:bodyP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今すぐ「あんぜん</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プロジェクト」で検索！</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66327" y="3840359"/>
            <a:ext cx="2452211" cy="613470"/>
          </a:xfrm>
          <a:prstGeom prst="horizontalScroll">
            <a:avLst/>
          </a:prstGeom>
          <a:noFill/>
          <a:ln>
            <a:solidFill>
              <a:schemeClr val="accent1"/>
            </a:solidFill>
          </a:ln>
        </p:spPr>
        <p:txBody>
          <a:bodyPr wrap="non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環境や品質に加えて</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安全の取組も発信しませんか？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32656" y="416496"/>
            <a:ext cx="6264696"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
          <p:cNvSpPr txBox="1">
            <a:spLocks noChangeArrowheads="1"/>
          </p:cNvSpPr>
          <p:nvPr/>
        </p:nvSpPr>
        <p:spPr bwMode="auto">
          <a:xfrm>
            <a:off x="1320569" y="9249573"/>
            <a:ext cx="5393881" cy="671979"/>
          </a:xfrm>
          <a:prstGeom prst="rect">
            <a:avLst/>
          </a:prstGeom>
          <a:noFill/>
          <a:ln w="9525">
            <a:noFill/>
            <a:miter lim="800000"/>
            <a:headEnd/>
            <a:tailEnd/>
          </a:ln>
        </p:spPr>
        <p:txBody>
          <a:bodyPr rot="0" vert="horz" wrap="square" lIns="91440" tIns="45720" rIns="91440" bIns="45720" anchor="t" anchorCtr="0">
            <a:spAutoFit/>
          </a:bodyPr>
          <a:lstStyle/>
          <a:p>
            <a:pPr marL="72000" indent="-457200" algn="just">
              <a:spcAft>
                <a:spcPts val="200"/>
              </a:spcAft>
            </a:pPr>
            <a:r>
              <a:rPr lang="en-US" altLang="ja-JP" sz="900" kern="100" dirty="0">
                <a:latin typeface="Century"/>
                <a:ea typeface="メイリオ"/>
                <a:cs typeface="Times New Roman"/>
              </a:rPr>
              <a:t>※</a:t>
            </a:r>
            <a:r>
              <a:rPr lang="ja-JP" altLang="en-US" sz="900" kern="100" dirty="0">
                <a:latin typeface="Century"/>
                <a:ea typeface="メイリオ"/>
                <a:cs typeface="Times New Roman"/>
              </a:rPr>
              <a:t>このリーフレットや</a:t>
            </a:r>
            <a:r>
              <a:rPr lang="ja-JP" altLang="ja-JP" sz="900" kern="100" dirty="0">
                <a:latin typeface="Century"/>
                <a:ea typeface="メイリオ"/>
                <a:cs typeface="Times New Roman"/>
              </a:rPr>
              <a:t>ゼロ災ロゴマークは </a:t>
            </a:r>
            <a:r>
              <a:rPr lang="ja-JP" altLang="en-US" sz="900" kern="100" dirty="0" smtClean="0">
                <a:latin typeface="Century"/>
                <a:ea typeface="メイリオ"/>
                <a:cs typeface="Times New Roman"/>
              </a:rPr>
              <a:t>公序</a:t>
            </a:r>
            <a:r>
              <a:rPr lang="ja-JP" altLang="en-US" sz="900" kern="100" dirty="0">
                <a:latin typeface="Century"/>
                <a:ea typeface="メイリオ"/>
                <a:cs typeface="Times New Roman"/>
              </a:rPr>
              <a:t>良俗に反する場合等を除き、</a:t>
            </a:r>
            <a:r>
              <a:rPr lang="ja-JP" altLang="ja-JP" sz="900" kern="100" dirty="0">
                <a:latin typeface="Century"/>
                <a:ea typeface="メイリオ"/>
                <a:cs typeface="Times New Roman"/>
              </a:rPr>
              <a:t>滋賀労働局ＨＰ</a:t>
            </a:r>
            <a:r>
              <a:rPr lang="ja-JP" altLang="ja-JP" sz="900" kern="100" dirty="0" smtClean="0">
                <a:latin typeface="Century"/>
                <a:ea typeface="メイリオ"/>
                <a:cs typeface="Times New Roman"/>
              </a:rPr>
              <a:t>からダウンロード</a:t>
            </a:r>
            <a:r>
              <a:rPr lang="ja-JP" altLang="ja-JP" sz="900" kern="100" dirty="0">
                <a:latin typeface="Century"/>
                <a:ea typeface="メイリオ"/>
                <a:cs typeface="Times New Roman"/>
              </a:rPr>
              <a:t>し </a:t>
            </a:r>
            <a:r>
              <a:rPr lang="ja-JP" altLang="en-US" sz="900" kern="100" dirty="0">
                <a:latin typeface="Century"/>
                <a:ea typeface="メイリオ"/>
                <a:cs typeface="Times New Roman"/>
              </a:rPr>
              <a:t>、自由に利用</a:t>
            </a:r>
            <a:r>
              <a:rPr lang="ja-JP" altLang="en-US" sz="900" kern="100" dirty="0" smtClean="0">
                <a:latin typeface="Century"/>
                <a:ea typeface="メイリオ"/>
                <a:cs typeface="Times New Roman"/>
              </a:rPr>
              <a:t>できます。</a:t>
            </a:r>
            <a:r>
              <a:rPr lang="ja-JP" altLang="en-US" sz="900" kern="100" dirty="0">
                <a:latin typeface="Century"/>
                <a:ea typeface="メイリオ"/>
                <a:cs typeface="Times New Roman"/>
              </a:rPr>
              <a:t>コンテンツ利用に当たっては、</a:t>
            </a:r>
            <a:r>
              <a:rPr lang="ja-JP" altLang="en-US" sz="900" kern="100" dirty="0">
                <a:latin typeface="Century"/>
                <a:ea typeface="メイリオ"/>
                <a:cs typeface="Times New Roman"/>
                <a:hlinkClick r:id="rId3"/>
              </a:rPr>
              <a:t>厚生労働省</a:t>
            </a:r>
            <a:r>
              <a:rPr lang="ja-JP" altLang="en-US" sz="900" kern="100" dirty="0">
                <a:latin typeface="Century"/>
                <a:ea typeface="メイリオ"/>
                <a:cs typeface="Times New Roman"/>
              </a:rPr>
              <a:t>／</a:t>
            </a:r>
            <a:r>
              <a:rPr lang="ja-JP" altLang="en-US" sz="900" kern="100" dirty="0">
                <a:latin typeface="Century"/>
                <a:ea typeface="メイリオ"/>
                <a:cs typeface="Times New Roman"/>
                <a:hlinkClick r:id="rId4"/>
              </a:rPr>
              <a:t>滋賀労働局</a:t>
            </a:r>
            <a:r>
              <a:rPr lang="en-US" altLang="ja-JP" sz="900" kern="100" dirty="0" smtClean="0">
                <a:latin typeface="Century"/>
                <a:ea typeface="メイリオ"/>
                <a:cs typeface="Times New Roman"/>
              </a:rPr>
              <a:t>HP</a:t>
            </a:r>
            <a:r>
              <a:rPr lang="ja-JP" altLang="en-US" sz="900" kern="100" dirty="0" smtClean="0">
                <a:latin typeface="Century"/>
                <a:ea typeface="メイリオ"/>
                <a:cs typeface="Times New Roman"/>
              </a:rPr>
              <a:t>の</a:t>
            </a:r>
            <a:r>
              <a:rPr lang="ja-JP" altLang="en-US" sz="900" kern="100" dirty="0">
                <a:latin typeface="Century"/>
                <a:ea typeface="メイリオ"/>
                <a:cs typeface="Times New Roman"/>
              </a:rPr>
              <a:t>利用ルールに同意したものとみなします</a:t>
            </a:r>
            <a:r>
              <a:rPr lang="ja-JP" altLang="en-US" sz="900" kern="100" dirty="0" smtClean="0">
                <a:latin typeface="Century"/>
                <a:ea typeface="メイリオ"/>
                <a:cs typeface="Times New Roman"/>
              </a:rPr>
              <a:t>。</a:t>
            </a:r>
            <a:endParaRPr lang="en-US" altLang="ja-JP" sz="900" kern="100" dirty="0" smtClean="0">
              <a:latin typeface="Century"/>
              <a:ea typeface="メイリオ"/>
              <a:cs typeface="Times New Roman"/>
            </a:endParaRPr>
          </a:p>
          <a:p>
            <a:pPr marL="72000" indent="-457200" algn="just">
              <a:spcAft>
                <a:spcPts val="200"/>
              </a:spcAft>
            </a:pPr>
            <a:r>
              <a:rPr lang="ja-JP" altLang="en-US" sz="900" kern="100" dirty="0">
                <a:latin typeface="Century"/>
                <a:ea typeface="メイリオ"/>
                <a:cs typeface="Times New Roman"/>
              </a:rPr>
              <a:t>　</a:t>
            </a:r>
            <a:r>
              <a:rPr lang="en-US" altLang="ja-JP" sz="900" kern="100" dirty="0" smtClean="0">
                <a:latin typeface="メイリオ"/>
                <a:ea typeface="ＭＳ 明朝"/>
                <a:cs typeface="Times New Roman"/>
                <a:hlinkClick r:id="rId5"/>
              </a:rPr>
              <a:t>http</a:t>
            </a:r>
            <a:r>
              <a:rPr lang="en-US" altLang="ja-JP" sz="900" kern="100" dirty="0">
                <a:latin typeface="メイリオ"/>
                <a:ea typeface="ＭＳ 明朝"/>
                <a:cs typeface="Times New Roman"/>
                <a:hlinkClick r:id="rId5"/>
              </a:rPr>
              <a:t>://shiga-roudoukyoku.jsite.mhlw.go.jp/jirei_toukei/anzen_eisei.html</a:t>
            </a:r>
            <a:endParaRPr lang="ja-JP" altLang="ja-JP" sz="1100" kern="100" dirty="0">
              <a:latin typeface="Century"/>
              <a:ea typeface="ＭＳ 明朝"/>
              <a:cs typeface="Times New Roman"/>
            </a:endParaRPr>
          </a:p>
        </p:txBody>
      </p:sp>
    </p:spTree>
    <p:extLst>
      <p:ext uri="{BB962C8B-B14F-4D97-AF65-F5344CB8AC3E}">
        <p14:creationId xmlns:p14="http://schemas.microsoft.com/office/powerpoint/2010/main" val="3833185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622780" y="128464"/>
            <a:ext cx="5616624" cy="432048"/>
          </a:xfrm>
          <a:solidFill>
            <a:schemeClr val="tx2">
              <a:lumMod val="20000"/>
              <a:lumOff val="80000"/>
            </a:schemeClr>
          </a:solidFill>
          <a:scene3d>
            <a:camera prst="orthographicFront"/>
            <a:lightRig rig="threePt" dir="t"/>
          </a:scene3d>
          <a:sp3d>
            <a:bevelT w="114300" prst="artDeco"/>
          </a:sp3d>
        </p:spPr>
        <p:txBody>
          <a:bodyPr>
            <a:noAutofit/>
          </a:bodyPr>
          <a:lstStyle/>
          <a:p>
            <a:r>
              <a:rPr lang="ja-JP" altLang="en-US" sz="3200" b="1" dirty="0">
                <a:solidFill>
                  <a:schemeClr val="tx1">
                    <a:lumMod val="65000"/>
                    <a:lumOff val="35000"/>
                  </a:schemeClr>
                </a:solidFill>
                <a:effectLst>
                  <a:outerShdw blurRad="38100" dist="38100" dir="2700000" algn="tl">
                    <a:srgbClr val="000000">
                      <a:alpha val="43137"/>
                    </a:srgbClr>
                  </a:outerShdw>
                </a:effectLst>
              </a:rPr>
              <a:t>あんぜんプロジェクト</a:t>
            </a:r>
            <a:r>
              <a:rPr lang="en-US" altLang="ja-JP" sz="3600" b="1" dirty="0">
                <a:solidFill>
                  <a:schemeClr val="tx1">
                    <a:lumMod val="65000"/>
                    <a:lumOff val="35000"/>
                  </a:schemeClr>
                </a:solidFill>
                <a:effectLst>
                  <a:outerShdw blurRad="38100" dist="38100" dir="2700000" algn="tl">
                    <a:srgbClr val="000000">
                      <a:alpha val="43137"/>
                    </a:srgbClr>
                  </a:outerShdw>
                </a:effectLst>
              </a:rPr>
              <a:t>FAQ</a:t>
            </a:r>
            <a:endParaRPr kumimoji="1" lang="ja-JP" altLang="en-US" sz="3600" dirty="0">
              <a:solidFill>
                <a:schemeClr val="tx1">
                  <a:lumMod val="65000"/>
                  <a:lumOff val="35000"/>
                </a:schemeClr>
              </a:solidFill>
              <a:effectLst>
                <a:outerShdw blurRad="38100" dist="38100" dir="2700000" algn="tl">
                  <a:srgbClr val="000000">
                    <a:alpha val="43137"/>
                  </a:srgbClr>
                </a:outerShdw>
              </a:effectLst>
            </a:endParaRPr>
          </a:p>
        </p:txBody>
      </p:sp>
      <p:sp>
        <p:nvSpPr>
          <p:cNvPr id="5" name="サブタイトル 2"/>
          <p:cNvSpPr txBox="1">
            <a:spLocks/>
          </p:cNvSpPr>
          <p:nvPr/>
        </p:nvSpPr>
        <p:spPr>
          <a:xfrm>
            <a:off x="402213" y="665087"/>
            <a:ext cx="5697760" cy="227856"/>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b="1" dirty="0" smtClean="0"/>
              <a:t>《</a:t>
            </a:r>
            <a:r>
              <a:rPr lang="ja-JP" altLang="en-US" b="1" dirty="0" smtClean="0"/>
              <a:t>１</a:t>
            </a:r>
            <a:r>
              <a:rPr lang="en-US" altLang="ja-JP" b="1" dirty="0" smtClean="0"/>
              <a:t>》</a:t>
            </a:r>
            <a:r>
              <a:rPr lang="ja-JP" altLang="en-US" b="1" dirty="0" smtClean="0"/>
              <a:t>　</a:t>
            </a:r>
            <a:r>
              <a:rPr lang="ja-JP" altLang="en-US" sz="3100" b="1" dirty="0" smtClean="0">
                <a:latin typeface="ＤＦ特太ゴシック体" panose="020B0509000000000000" pitchFamily="49" charset="-128"/>
                <a:ea typeface="ＤＦ特太ゴシック体" panose="020B0509000000000000" pitchFamily="49" charset="-128"/>
              </a:rPr>
              <a:t>プロジェクトの趣旨について教えてください。</a:t>
            </a:r>
            <a:endParaRPr lang="ja-JP" altLang="en-US" sz="3100" b="1" dirty="0">
              <a:latin typeface="ＤＦ特太ゴシック体" panose="020B0509000000000000" pitchFamily="49" charset="-128"/>
              <a:ea typeface="ＤＦ特太ゴシック体" panose="020B0509000000000000" pitchFamily="49" charset="-128"/>
            </a:endParaRPr>
          </a:p>
        </p:txBody>
      </p:sp>
      <p:sp>
        <p:nvSpPr>
          <p:cNvPr id="6" name="テキスト ボックス 5"/>
          <p:cNvSpPr txBox="1"/>
          <p:nvPr/>
        </p:nvSpPr>
        <p:spPr>
          <a:xfrm>
            <a:off x="491624" y="857813"/>
            <a:ext cx="5910664" cy="1785104"/>
          </a:xfrm>
          <a:prstGeom prst="rect">
            <a:avLst/>
          </a:prstGeom>
          <a:noFill/>
        </p:spPr>
        <p:txBody>
          <a:bodyPr wrap="square" rtlCol="0">
            <a:spAutoFit/>
          </a:bodyPr>
          <a:lstStyle/>
          <a:p>
            <a:r>
              <a:rPr lang="ja-JP" altLang="en-US" sz="1000" dirty="0"/>
              <a:t>　</a:t>
            </a:r>
            <a:r>
              <a:rPr lang="ja-JP" altLang="en-US" sz="1000" dirty="0" smtClean="0"/>
              <a:t>働く</a:t>
            </a:r>
            <a:r>
              <a:rPr lang="ja-JP" altLang="en-US" sz="1000" dirty="0"/>
              <a:t>人の安全を確保することは事業者の責務であり、企業において</a:t>
            </a:r>
            <a:r>
              <a:rPr lang="ja-JP" altLang="en-US" sz="1000" dirty="0" smtClean="0"/>
              <a:t>最優先に取り組んで</a:t>
            </a:r>
            <a:r>
              <a:rPr lang="ja-JP" altLang="en-US" sz="1000" dirty="0"/>
              <a:t>いただきたいことです。安全へ</a:t>
            </a:r>
            <a:r>
              <a:rPr lang="ja-JP" altLang="en-US" sz="1000" dirty="0" smtClean="0"/>
              <a:t>の取組</a:t>
            </a:r>
            <a:r>
              <a:rPr lang="ja-JP" altLang="en-US" sz="1000" dirty="0"/>
              <a:t>は働く人の命や健康を守るだけでなく、生産性の向上が期待されるとともに、企業内の士気を高め、働く人同士の</a:t>
            </a:r>
            <a:r>
              <a:rPr lang="ja-JP" altLang="en-US" sz="1000" dirty="0" smtClean="0"/>
              <a:t>信頼感</a:t>
            </a:r>
            <a:r>
              <a:rPr lang="ja-JP" altLang="en-US" sz="1000" dirty="0"/>
              <a:t>の向上につながることが期待されます。このような労働環境であれば、働く人は働きがいをもって業務をこなし、個々</a:t>
            </a:r>
            <a:r>
              <a:rPr lang="ja-JP" altLang="en-US" sz="1000" dirty="0" smtClean="0"/>
              <a:t>の能力</a:t>
            </a:r>
            <a:r>
              <a:rPr lang="ja-JP" altLang="en-US" sz="1000" dirty="0"/>
              <a:t>を向上できます。また、ご家族も安心して働く人を会社に送り出せます。安全への取組は、いわば、企業の礎です。</a:t>
            </a:r>
          </a:p>
          <a:p>
            <a:r>
              <a:rPr lang="ja-JP" altLang="en-US" sz="1000" dirty="0"/>
              <a:t>　このように、良い製品やサービスを消費者に提供することとそこで働く人の安全への取組は切り離せないものであり、</a:t>
            </a:r>
            <a:r>
              <a:rPr lang="ja-JP" altLang="en-US" sz="1000" dirty="0" smtClean="0"/>
              <a:t>消費者</a:t>
            </a:r>
            <a:r>
              <a:rPr lang="ja-JP" altLang="en-US" sz="1000" dirty="0"/>
              <a:t>の皆様にとっても、両者はともに企業のマネジメントのレベルを示すものとして重要な指標であると考えています。</a:t>
            </a:r>
          </a:p>
          <a:p>
            <a:r>
              <a:rPr lang="ja-JP" altLang="en-US" sz="1000" dirty="0"/>
              <a:t>　「あんぜんプロジェクト」に参加する企業（プロジェクトメンバー）は、このような理念のもと、労働災害のない日本を</a:t>
            </a:r>
            <a:r>
              <a:rPr lang="ja-JP" altLang="en-US" sz="1000" dirty="0" smtClean="0"/>
              <a:t>目指して</a:t>
            </a:r>
            <a:r>
              <a:rPr lang="ja-JP" altLang="en-US" sz="1000" dirty="0"/>
              <a:t>、働く人の安全に一生懸命に取り組むものとします。また、プロジェクトメンバーの取組を広く国民の皆様に紹介</a:t>
            </a:r>
            <a:r>
              <a:rPr lang="ja-JP" altLang="en-US" sz="1000" dirty="0" smtClean="0"/>
              <a:t>する</a:t>
            </a:r>
            <a:r>
              <a:rPr lang="ja-JP" altLang="en-US" sz="1000" dirty="0"/>
              <a:t>ことで、企業価値（安全ブランド）の向上に繋がることを期待するものです。</a:t>
            </a:r>
            <a:endParaRPr kumimoji="1" lang="ja-JP" altLang="en-US" sz="1000" dirty="0"/>
          </a:p>
        </p:txBody>
      </p:sp>
      <p:sp>
        <p:nvSpPr>
          <p:cNvPr id="7" name="タイトル 1"/>
          <p:cNvSpPr txBox="1">
            <a:spLocks/>
          </p:cNvSpPr>
          <p:nvPr/>
        </p:nvSpPr>
        <p:spPr>
          <a:xfrm>
            <a:off x="394556" y="2656975"/>
            <a:ext cx="3587350" cy="274241"/>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b="1" dirty="0" smtClean="0"/>
              <a:t>《</a:t>
            </a:r>
            <a:r>
              <a:rPr lang="ja-JP" altLang="en-US" b="1" dirty="0" smtClean="0"/>
              <a:t>２</a:t>
            </a:r>
            <a:r>
              <a:rPr lang="en-US" altLang="ja-JP" b="1" dirty="0" smtClean="0"/>
              <a:t>》</a:t>
            </a:r>
            <a:r>
              <a:rPr lang="ja-JP" altLang="en-US" b="1" dirty="0" smtClean="0"/>
              <a:t>　</a:t>
            </a:r>
            <a:r>
              <a:rPr lang="ja-JP" altLang="en-US" sz="4000" b="1" dirty="0" smtClean="0">
                <a:latin typeface="ＤＦ特太ゴシック体" panose="020B0509000000000000" pitchFamily="49" charset="-128"/>
                <a:ea typeface="ＤＦ特太ゴシック体" panose="020B0509000000000000" pitchFamily="49" charset="-128"/>
              </a:rPr>
              <a:t>プロジェクトに参加するとどうなるのでしょうか</a:t>
            </a:r>
            <a:r>
              <a:rPr lang="en-US" altLang="ja-JP" sz="4000" b="1" dirty="0" smtClean="0">
                <a:latin typeface="ＤＦ特太ゴシック体" panose="020B0509000000000000" pitchFamily="49" charset="-128"/>
                <a:ea typeface="ＤＦ特太ゴシック体" panose="020B0509000000000000" pitchFamily="49" charset="-128"/>
              </a:rPr>
              <a:t>?</a:t>
            </a:r>
            <a:endParaRPr lang="ja-JP" altLang="en-US" sz="4000" b="1" dirty="0">
              <a:latin typeface="ＤＦ特太ゴシック体" panose="020B0509000000000000" pitchFamily="49" charset="-128"/>
              <a:ea typeface="ＤＦ特太ゴシック体" panose="020B0509000000000000" pitchFamily="49" charset="-128"/>
            </a:endParaRPr>
          </a:p>
        </p:txBody>
      </p:sp>
      <p:sp>
        <p:nvSpPr>
          <p:cNvPr id="8" name="コンテンツ プレースホルダー 2"/>
          <p:cNvSpPr>
            <a:spLocks noGrp="1"/>
          </p:cNvSpPr>
          <p:nvPr>
            <p:ph idx="1"/>
          </p:nvPr>
        </p:nvSpPr>
        <p:spPr>
          <a:xfrm>
            <a:off x="480107" y="2859020"/>
            <a:ext cx="5910660" cy="648072"/>
          </a:xfrm>
        </p:spPr>
        <p:txBody>
          <a:bodyPr>
            <a:noAutofit/>
          </a:bodyPr>
          <a:lstStyle/>
          <a:p>
            <a:pPr marL="108000" indent="-457200">
              <a:buNone/>
            </a:pPr>
            <a:r>
              <a:rPr lang="ja-JP" altLang="en-US" sz="1000" dirty="0"/>
              <a:t>①プロジェクトメンバーは、労働災害のない日本を目指して、働く人の安全に一生懸命に取り組むものとし</a:t>
            </a:r>
            <a:r>
              <a:rPr lang="ja-JP" altLang="en-US" sz="1000" dirty="0" smtClean="0"/>
              <a:t>、　　その</a:t>
            </a:r>
            <a:r>
              <a:rPr lang="ja-JP" altLang="en-US" sz="1000" dirty="0"/>
              <a:t>安全</a:t>
            </a:r>
            <a:r>
              <a:rPr lang="ja-JP" altLang="en-US" sz="1000" dirty="0" smtClean="0"/>
              <a:t>活動の</a:t>
            </a:r>
            <a:r>
              <a:rPr lang="ja-JP" altLang="en-US" sz="1000" dirty="0"/>
              <a:t>状況、労働災害の発生状況等をホームページで公開していただきます。</a:t>
            </a:r>
          </a:p>
          <a:p>
            <a:pPr marL="108000" indent="-457200">
              <a:buNone/>
            </a:pPr>
            <a:r>
              <a:rPr lang="ja-JP" altLang="en-US" sz="1000" dirty="0"/>
              <a:t>②「あんぜんプロジェクト」ホームページでは、プロジェクトメンバーの企業名等を公表し、該当ページにリンクを</a:t>
            </a:r>
            <a:r>
              <a:rPr lang="ja-JP" altLang="en-US" sz="1000" dirty="0" smtClean="0"/>
              <a:t>張らせていただきます。</a:t>
            </a:r>
            <a:endParaRPr lang="ja-JP" altLang="en-US" sz="1000" dirty="0"/>
          </a:p>
          <a:p>
            <a:pPr marL="144000" indent="-457200">
              <a:buNone/>
            </a:pPr>
            <a:r>
              <a:rPr lang="en-US" altLang="ja-JP" sz="1000" dirty="0"/>
              <a:t>※</a:t>
            </a:r>
            <a:r>
              <a:rPr lang="ja-JP" altLang="en-US" sz="1000" dirty="0"/>
              <a:t>ホームページのレイアウトは、事務局により、事前の通知なく改訂される場合がありますので、予めご承知ください。</a:t>
            </a:r>
            <a:endParaRPr kumimoji="1" lang="ja-JP" altLang="en-US" sz="1000" dirty="0"/>
          </a:p>
        </p:txBody>
      </p:sp>
      <p:sp>
        <p:nvSpPr>
          <p:cNvPr id="9" name="タイトル 1"/>
          <p:cNvSpPr txBox="1">
            <a:spLocks/>
          </p:cNvSpPr>
          <p:nvPr/>
        </p:nvSpPr>
        <p:spPr>
          <a:xfrm>
            <a:off x="394556" y="3930637"/>
            <a:ext cx="3531837" cy="193034"/>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b="1" dirty="0" smtClean="0"/>
              <a:t>《</a:t>
            </a:r>
            <a:r>
              <a:rPr lang="ja-JP" altLang="en-US" b="1" dirty="0"/>
              <a:t>３</a:t>
            </a:r>
            <a:r>
              <a:rPr lang="en-US" altLang="ja-JP" b="1" dirty="0"/>
              <a:t>》</a:t>
            </a:r>
            <a:r>
              <a:rPr lang="ja-JP" altLang="en-US" dirty="0" smtClean="0"/>
              <a:t>　</a:t>
            </a:r>
            <a:r>
              <a:rPr lang="ja-JP" altLang="en-US" sz="4000" b="1" dirty="0" smtClean="0">
                <a:latin typeface="ＤＦ特太ゴシック体" panose="020B0509000000000000" pitchFamily="49" charset="-128"/>
                <a:ea typeface="ＤＦ特太ゴシック体" panose="020B0509000000000000" pitchFamily="49" charset="-128"/>
              </a:rPr>
              <a:t>プロジェクトに参加資格はあるのでしょうか</a:t>
            </a:r>
            <a:r>
              <a:rPr lang="en-US" altLang="ja-JP" sz="4000" b="1" dirty="0" smtClean="0">
                <a:latin typeface="ＤＦ特太ゴシック体" panose="020B0509000000000000" pitchFamily="49" charset="-128"/>
                <a:ea typeface="ＤＦ特太ゴシック体" panose="020B0509000000000000" pitchFamily="49" charset="-128"/>
              </a:rPr>
              <a:t>?</a:t>
            </a:r>
            <a:endParaRPr lang="ja-JP" altLang="en-US" sz="4000" b="1" dirty="0">
              <a:latin typeface="ＤＦ特太ゴシック体" panose="020B0509000000000000" pitchFamily="49" charset="-128"/>
              <a:ea typeface="ＤＦ特太ゴシック体" panose="020B0509000000000000" pitchFamily="49" charset="-128"/>
            </a:endParaRPr>
          </a:p>
        </p:txBody>
      </p:sp>
      <p:sp>
        <p:nvSpPr>
          <p:cNvPr id="10" name="コンテンツ プレースホルダー 2"/>
          <p:cNvSpPr txBox="1">
            <a:spLocks/>
          </p:cNvSpPr>
          <p:nvPr/>
        </p:nvSpPr>
        <p:spPr>
          <a:xfrm>
            <a:off x="450069" y="4123671"/>
            <a:ext cx="5853606" cy="8205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252000" indent="-457200">
              <a:buFont typeface="Arial" panose="020B0604020202020204" pitchFamily="34" charset="0"/>
              <a:buNone/>
            </a:pPr>
            <a:r>
              <a:rPr lang="ja-JP" altLang="en-US" sz="1000" dirty="0" smtClean="0"/>
              <a:t>　以下の（１）～（３）が参加資格となります。</a:t>
            </a:r>
          </a:p>
          <a:p>
            <a:pPr marL="252000" indent="-457200">
              <a:buFont typeface="Arial" panose="020B0604020202020204" pitchFamily="34" charset="0"/>
              <a:buNone/>
            </a:pPr>
            <a:r>
              <a:rPr lang="ja-JP" altLang="en-US" sz="1000" dirty="0" smtClean="0"/>
              <a:t>（１）</a:t>
            </a:r>
            <a:r>
              <a:rPr lang="en-US" altLang="ja-JP" sz="1000" dirty="0" smtClean="0"/>
              <a:t> </a:t>
            </a:r>
            <a:r>
              <a:rPr lang="ja-JP" altLang="en-US" sz="1000" dirty="0" smtClean="0"/>
              <a:t>働く方の安全に一生懸命に取り組んでいる事業場・企業または企業グループであること。</a:t>
            </a:r>
          </a:p>
          <a:p>
            <a:pPr marL="252000" indent="-457200">
              <a:buFont typeface="Arial" panose="020B0604020202020204" pitchFamily="34" charset="0"/>
              <a:buNone/>
            </a:pPr>
            <a:r>
              <a:rPr lang="ja-JP" altLang="en-US" sz="1000" dirty="0" smtClean="0"/>
              <a:t>（２）</a:t>
            </a:r>
            <a:r>
              <a:rPr lang="en-US" altLang="ja-JP" sz="1000" dirty="0" smtClean="0"/>
              <a:t> </a:t>
            </a:r>
            <a:r>
              <a:rPr lang="ja-JP" altLang="en-US" sz="1000" dirty="0" smtClean="0"/>
              <a:t>事業場・企業または企業グループでの安全活動の状況、労働災害の発生状況等をホームページで公開していること（企業の</a:t>
            </a:r>
            <a:r>
              <a:rPr lang="en-US" altLang="ja-JP" sz="1000" dirty="0" smtClean="0"/>
              <a:t>CSR </a:t>
            </a:r>
            <a:r>
              <a:rPr lang="ja-JP" altLang="en-US" sz="1000" dirty="0" smtClean="0"/>
              <a:t>報告書の一部でもかまいません。）。</a:t>
            </a:r>
          </a:p>
          <a:p>
            <a:pPr marL="252000" indent="-457200">
              <a:buFont typeface="Arial" panose="020B0604020202020204" pitchFamily="34" charset="0"/>
              <a:buNone/>
            </a:pPr>
            <a:r>
              <a:rPr lang="ja-JP" altLang="en-US" sz="1000" dirty="0" smtClean="0"/>
              <a:t>（３）</a:t>
            </a:r>
            <a:r>
              <a:rPr lang="en-US" altLang="ja-JP" sz="1000" dirty="0" smtClean="0"/>
              <a:t> </a:t>
            </a:r>
            <a:r>
              <a:rPr lang="ja-JP" altLang="en-US" sz="1000" dirty="0" smtClean="0"/>
              <a:t>労働保険に加入していること。</a:t>
            </a:r>
            <a:endParaRPr lang="ja-JP" altLang="en-US" sz="1000" dirty="0"/>
          </a:p>
        </p:txBody>
      </p:sp>
      <p:sp>
        <p:nvSpPr>
          <p:cNvPr id="11" name="タイトル 1"/>
          <p:cNvSpPr txBox="1">
            <a:spLocks/>
          </p:cNvSpPr>
          <p:nvPr/>
        </p:nvSpPr>
        <p:spPr>
          <a:xfrm>
            <a:off x="379140" y="5121169"/>
            <a:ext cx="3373151" cy="186123"/>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b="1" dirty="0" smtClean="0"/>
              <a:t>《</a:t>
            </a:r>
            <a:r>
              <a:rPr lang="ja-JP" altLang="en-US" b="1" dirty="0" smtClean="0"/>
              <a:t>４</a:t>
            </a:r>
            <a:r>
              <a:rPr lang="en-US" altLang="ja-JP" b="1" dirty="0" smtClean="0"/>
              <a:t>》</a:t>
            </a:r>
            <a:r>
              <a:rPr lang="ja-JP" altLang="en-US" b="1" dirty="0" smtClean="0"/>
              <a:t>　</a:t>
            </a:r>
            <a:r>
              <a:rPr lang="ja-JP" altLang="en-US" sz="4000" b="1" dirty="0" smtClean="0">
                <a:latin typeface="ＤＦ特太ゴシック体" panose="020B0509000000000000" pitchFamily="49" charset="-128"/>
                <a:ea typeface="ＤＦ特太ゴシック体" panose="020B0509000000000000" pitchFamily="49" charset="-128"/>
              </a:rPr>
              <a:t>申込みするための手続きを教えてください。</a:t>
            </a:r>
            <a:endParaRPr lang="ja-JP" altLang="en-US" sz="4000" b="1" dirty="0">
              <a:latin typeface="ＤＦ特太ゴシック体" panose="020B0509000000000000" pitchFamily="49" charset="-128"/>
              <a:ea typeface="ＤＦ特太ゴシック体" panose="020B0509000000000000" pitchFamily="49" charset="-128"/>
            </a:endParaRPr>
          </a:p>
        </p:txBody>
      </p:sp>
      <p:sp>
        <p:nvSpPr>
          <p:cNvPr id="12" name="コンテンツ プレースホルダー 2"/>
          <p:cNvSpPr txBox="1">
            <a:spLocks/>
          </p:cNvSpPr>
          <p:nvPr/>
        </p:nvSpPr>
        <p:spPr>
          <a:xfrm>
            <a:off x="491624" y="5241032"/>
            <a:ext cx="5908476"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000" dirty="0" smtClean="0"/>
              <a:t>　次の</a:t>
            </a:r>
            <a:r>
              <a:rPr lang="en-US" altLang="ja-JP" sz="1000" dirty="0" smtClean="0"/>
              <a:t>URL</a:t>
            </a:r>
            <a:r>
              <a:rPr lang="ja-JP" altLang="en-US" sz="1000" dirty="0" smtClean="0"/>
              <a:t>（</a:t>
            </a:r>
            <a:r>
              <a:rPr lang="en-US" altLang="ja-JP" sz="1000" dirty="0" smtClean="0"/>
              <a:t>http://anzeninfo.mhlw.go.jp/anzenproject/registration/index.html</a:t>
            </a:r>
            <a:r>
              <a:rPr lang="ja-JP" altLang="en-US" sz="1000" dirty="0" smtClean="0"/>
              <a:t>）から申請書（エクセル）をダウンロードし、必要事項を記入の上、参加手続き申請窓口まで送付してください。</a:t>
            </a:r>
          </a:p>
          <a:p>
            <a:pPr marL="0" indent="0">
              <a:buFont typeface="Arial" panose="020B0604020202020204" pitchFamily="34" charset="0"/>
              <a:buNone/>
            </a:pPr>
            <a:r>
              <a:rPr lang="ja-JP" altLang="en-US" sz="1000" dirty="0" smtClean="0"/>
              <a:t>　</a:t>
            </a:r>
            <a:r>
              <a:rPr lang="en-US" altLang="ja-JP" sz="1000" dirty="0" smtClean="0"/>
              <a:t>【 e-mail : contact-anzenproject@cs.jp.fujitsu.com 】</a:t>
            </a:r>
          </a:p>
          <a:p>
            <a:pPr marL="72000" indent="-457200">
              <a:buFont typeface="Arial" panose="020B0604020202020204" pitchFamily="34" charset="0"/>
              <a:buNone/>
            </a:pPr>
            <a:r>
              <a:rPr lang="ja-JP" altLang="en-US" sz="1000" dirty="0" smtClean="0"/>
              <a:t>申請書の内容を事務局で確認した後、掲載予定日をご連絡いたします。</a:t>
            </a:r>
          </a:p>
          <a:p>
            <a:pPr marL="144000" indent="-457200">
              <a:buFont typeface="Arial" panose="020B0604020202020204" pitchFamily="34" charset="0"/>
              <a:buNone/>
            </a:pPr>
            <a:r>
              <a:rPr lang="en-US" altLang="ja-JP" sz="1000" dirty="0" smtClean="0"/>
              <a:t>※</a:t>
            </a:r>
            <a:r>
              <a:rPr lang="ja-JP" altLang="en-US" sz="1000" dirty="0" smtClean="0"/>
              <a:t>申請書の記載等から「あんぜんプロジェクト」の趣旨に反することが明らかであると認められる場合には、参加が承認されないこともあります。</a:t>
            </a:r>
            <a:endParaRPr lang="ja-JP" altLang="en-US" sz="1000" dirty="0"/>
          </a:p>
        </p:txBody>
      </p:sp>
      <p:sp>
        <p:nvSpPr>
          <p:cNvPr id="13" name="タイトル 1"/>
          <p:cNvSpPr txBox="1">
            <a:spLocks/>
          </p:cNvSpPr>
          <p:nvPr/>
        </p:nvSpPr>
        <p:spPr>
          <a:xfrm>
            <a:off x="404664" y="6393160"/>
            <a:ext cx="3986824" cy="24771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b="1" dirty="0" smtClean="0"/>
              <a:t>《</a:t>
            </a:r>
            <a:r>
              <a:rPr lang="ja-JP" altLang="en-US" b="1" dirty="0" smtClean="0"/>
              <a:t>５</a:t>
            </a:r>
            <a:r>
              <a:rPr lang="en-US" altLang="ja-JP" b="1" dirty="0" smtClean="0"/>
              <a:t>》</a:t>
            </a:r>
            <a:r>
              <a:rPr lang="ja-JP" altLang="en-US" dirty="0" smtClean="0"/>
              <a:t>　</a:t>
            </a:r>
            <a:r>
              <a:rPr lang="ja-JP" altLang="en-US" sz="4000" b="1" dirty="0" smtClean="0">
                <a:latin typeface="ＤＦ特太ゴシック体" panose="020B0509000000000000" pitchFamily="49" charset="-128"/>
                <a:ea typeface="ＤＦ特太ゴシック体" panose="020B0509000000000000" pitchFamily="49" charset="-128"/>
              </a:rPr>
              <a:t>プロジェクトに加入するとお金がかかるのでしょうか</a:t>
            </a:r>
            <a:r>
              <a:rPr lang="en-US" altLang="ja-JP" sz="4000" b="1" dirty="0" smtClean="0">
                <a:latin typeface="ＤＦ特太ゴシック体" panose="020B0509000000000000" pitchFamily="49" charset="-128"/>
                <a:ea typeface="ＤＦ特太ゴシック体" panose="020B0509000000000000" pitchFamily="49" charset="-128"/>
              </a:rPr>
              <a:t>?</a:t>
            </a:r>
            <a:endParaRPr lang="ja-JP" altLang="en-US" sz="4000" b="1" dirty="0">
              <a:latin typeface="ＤＦ特太ゴシック体" panose="020B0509000000000000" pitchFamily="49" charset="-128"/>
              <a:ea typeface="ＤＦ特太ゴシック体" panose="020B0509000000000000" pitchFamily="49" charset="-128"/>
            </a:endParaRPr>
          </a:p>
        </p:txBody>
      </p:sp>
      <p:sp>
        <p:nvSpPr>
          <p:cNvPr id="14" name="コンテンツ プレースホルダー 2"/>
          <p:cNvSpPr txBox="1">
            <a:spLocks/>
          </p:cNvSpPr>
          <p:nvPr/>
        </p:nvSpPr>
        <p:spPr>
          <a:xfrm>
            <a:off x="402213" y="6672763"/>
            <a:ext cx="4305334" cy="224453"/>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t>　　</a:t>
            </a:r>
            <a:r>
              <a:rPr lang="ja-JP" altLang="en-US" dirty="0"/>
              <a:t> </a:t>
            </a:r>
            <a:r>
              <a:rPr lang="ja-JP" altLang="en-US" sz="3100" dirty="0" smtClean="0"/>
              <a:t>プロジェクト参加は無料です。その後の会費等も一切ご不要です。</a:t>
            </a:r>
            <a:endParaRPr lang="ja-JP" altLang="en-US" sz="3100" dirty="0"/>
          </a:p>
        </p:txBody>
      </p:sp>
      <p:sp>
        <p:nvSpPr>
          <p:cNvPr id="15" name="タイトル 1"/>
          <p:cNvSpPr txBox="1">
            <a:spLocks/>
          </p:cNvSpPr>
          <p:nvPr/>
        </p:nvSpPr>
        <p:spPr>
          <a:xfrm>
            <a:off x="394556" y="6897216"/>
            <a:ext cx="4392488" cy="271177"/>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b="1" dirty="0" smtClean="0"/>
              <a:t>《</a:t>
            </a:r>
            <a:r>
              <a:rPr lang="ja-JP" altLang="en-US" b="1" dirty="0" smtClean="0"/>
              <a:t>６</a:t>
            </a:r>
            <a:r>
              <a:rPr lang="en-US" altLang="ja-JP" b="1" dirty="0" smtClean="0"/>
              <a:t>》</a:t>
            </a:r>
            <a:r>
              <a:rPr lang="ja-JP" altLang="en-US" b="1" dirty="0" smtClean="0"/>
              <a:t>　</a:t>
            </a:r>
            <a:r>
              <a:rPr lang="ja-JP" altLang="en-US" sz="4000" b="1" dirty="0" smtClean="0">
                <a:latin typeface="ＤＦ特太ゴシック体" panose="020B0509000000000000" pitchFamily="49" charset="-128"/>
                <a:ea typeface="ＤＦ特太ゴシック体" panose="020B0509000000000000" pitchFamily="49" charset="-128"/>
              </a:rPr>
              <a:t>プロジェクトに入るとどんなメリットがあるのでしょうか</a:t>
            </a:r>
            <a:r>
              <a:rPr lang="en-US" altLang="ja-JP" sz="4000" dirty="0" smtClean="0">
                <a:latin typeface="ＤＦ特太ゴシック体" panose="020B0509000000000000" pitchFamily="49" charset="-128"/>
                <a:ea typeface="ＤＦ特太ゴシック体" panose="020B0509000000000000" pitchFamily="49" charset="-128"/>
              </a:rPr>
              <a:t>?</a:t>
            </a:r>
            <a:endParaRPr lang="ja-JP" altLang="en-US" sz="4000" dirty="0">
              <a:latin typeface="ＤＦ特太ゴシック体" panose="020B0509000000000000" pitchFamily="49" charset="-128"/>
              <a:ea typeface="ＤＦ特太ゴシック体" panose="020B0509000000000000" pitchFamily="49" charset="-128"/>
            </a:endParaRPr>
          </a:p>
        </p:txBody>
      </p:sp>
      <p:sp>
        <p:nvSpPr>
          <p:cNvPr id="16" name="コンテンツ プレースホルダー 2"/>
          <p:cNvSpPr txBox="1">
            <a:spLocks/>
          </p:cNvSpPr>
          <p:nvPr/>
        </p:nvSpPr>
        <p:spPr>
          <a:xfrm>
            <a:off x="499725" y="7113240"/>
            <a:ext cx="5862735" cy="9416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44000" indent="-457200">
              <a:buFont typeface="Arial" panose="020B0604020202020204" pitchFamily="34" charset="0"/>
              <a:buNone/>
            </a:pPr>
            <a:r>
              <a:rPr lang="ja-JP" altLang="en-US" sz="1000" dirty="0" smtClean="0"/>
              <a:t>　 あんぜんプロジェクトにご参加いただくと</a:t>
            </a:r>
            <a:r>
              <a:rPr lang="en-US" altLang="ja-JP" sz="1000" dirty="0" smtClean="0"/>
              <a:t>…</a:t>
            </a:r>
          </a:p>
          <a:p>
            <a:pPr marL="144000" indent="-457200">
              <a:buFont typeface="Arial" panose="020B0604020202020204" pitchFamily="34" charset="0"/>
              <a:buNone/>
            </a:pPr>
            <a:r>
              <a:rPr lang="ja-JP" altLang="en-US" sz="1000" dirty="0" smtClean="0"/>
              <a:t>①あんぜんプロジェクト公式ロゴマークをご使用いただけます。</a:t>
            </a:r>
          </a:p>
          <a:p>
            <a:pPr marL="144000" indent="-457200">
              <a:buFont typeface="Arial" panose="020B0604020202020204" pitchFamily="34" charset="0"/>
              <a:buNone/>
            </a:pPr>
            <a:r>
              <a:rPr lang="ja-JP" altLang="en-US" sz="1000" dirty="0" smtClean="0"/>
              <a:t>②自社の安全対策に積極的に取り組んでいる企業であることを広く世の中にアピールできます。</a:t>
            </a:r>
          </a:p>
          <a:p>
            <a:pPr marL="144000" indent="-457200">
              <a:buFont typeface="Arial" panose="020B0604020202020204" pitchFamily="34" charset="0"/>
              <a:buNone/>
            </a:pPr>
            <a:r>
              <a:rPr lang="ja-JP" altLang="en-US" sz="1000" dirty="0" smtClean="0"/>
              <a:t>③その他、プロジェクトメンバーがより安全対策に取り組んでいけるよう、厚生労働省では様々な企画を随時検討していきます。</a:t>
            </a:r>
            <a:endParaRPr lang="ja-JP" altLang="en-US" sz="1000" dirty="0"/>
          </a:p>
        </p:txBody>
      </p:sp>
      <p:sp>
        <p:nvSpPr>
          <p:cNvPr id="17" name="タイトル 1"/>
          <p:cNvSpPr txBox="1">
            <a:spLocks/>
          </p:cNvSpPr>
          <p:nvPr/>
        </p:nvSpPr>
        <p:spPr>
          <a:xfrm>
            <a:off x="415330" y="8049344"/>
            <a:ext cx="5661248" cy="338359"/>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b="1" dirty="0" smtClean="0"/>
              <a:t>《</a:t>
            </a:r>
            <a:r>
              <a:rPr lang="ja-JP" altLang="en-US" b="1" dirty="0" smtClean="0"/>
              <a:t>７</a:t>
            </a:r>
            <a:r>
              <a:rPr lang="en-US" altLang="ja-JP" b="1" dirty="0" smtClean="0"/>
              <a:t>》</a:t>
            </a:r>
            <a:r>
              <a:rPr lang="ja-JP" altLang="en-US" b="1" dirty="0" smtClean="0"/>
              <a:t>　</a:t>
            </a:r>
            <a:r>
              <a:rPr lang="ja-JP" altLang="en-US" sz="4000" b="1" dirty="0" smtClean="0">
                <a:latin typeface="ＤＦ特太ゴシック体" panose="020B0509000000000000" pitchFamily="49" charset="-128"/>
                <a:ea typeface="ＤＦ特太ゴシック体" panose="020B0509000000000000" pitchFamily="49" charset="-128"/>
              </a:rPr>
              <a:t>自社ホームページを開設していなくともプロジェクト参加は可能でしょうか</a:t>
            </a:r>
            <a:r>
              <a:rPr lang="en-US" altLang="ja-JP" sz="4000" b="1" dirty="0" smtClean="0">
                <a:latin typeface="ＤＦ特太ゴシック体" panose="020B0509000000000000" pitchFamily="49" charset="-128"/>
                <a:ea typeface="ＤＦ特太ゴシック体" panose="020B0509000000000000" pitchFamily="49" charset="-128"/>
              </a:rPr>
              <a:t>?</a:t>
            </a:r>
            <a:endParaRPr lang="ja-JP" altLang="en-US" sz="4000" b="1" dirty="0">
              <a:latin typeface="ＤＦ特太ゴシック体" panose="020B0509000000000000" pitchFamily="49" charset="-128"/>
              <a:ea typeface="ＤＦ特太ゴシック体" panose="020B0509000000000000" pitchFamily="49" charset="-128"/>
            </a:endParaRPr>
          </a:p>
        </p:txBody>
      </p:sp>
      <p:sp>
        <p:nvSpPr>
          <p:cNvPr id="18" name="コンテンツ プレースホルダー 2"/>
          <p:cNvSpPr txBox="1">
            <a:spLocks/>
          </p:cNvSpPr>
          <p:nvPr/>
        </p:nvSpPr>
        <p:spPr>
          <a:xfrm>
            <a:off x="508855" y="8337376"/>
            <a:ext cx="5893432" cy="86409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100" dirty="0" smtClean="0"/>
              <a:t>    あんぜんプロジェクトでは、働く人の安全の確保に積極的に取り組んでいるものの、自社ホームページを開設していない企業が、プロジェクトメンバーの申請を行えるように、安全方針、安全活動の具体例、労働災害発生状況等を公開するための専用ページを立ち上げております。　　　</a:t>
            </a:r>
          </a:p>
          <a:p>
            <a:pPr marL="144000" indent="-457200">
              <a:buFont typeface="Arial" panose="020B0604020202020204" pitchFamily="34" charset="0"/>
              <a:buNone/>
            </a:pPr>
            <a:r>
              <a:rPr lang="en-US" altLang="ja-JP" sz="1100" dirty="0" smtClean="0"/>
              <a:t>※</a:t>
            </a:r>
            <a:r>
              <a:rPr lang="ja-JP" altLang="en-US" sz="1100" dirty="0" smtClean="0"/>
              <a:t>専用ページの使用を希望される場合は、「安全プロジェクト参加申請書」とともに「専用ページ使用申請書」を事務局にご提出ください。</a:t>
            </a:r>
            <a:endParaRPr lang="ja-JP" altLang="en-US" sz="1100" dirty="0"/>
          </a:p>
        </p:txBody>
      </p:sp>
      <p:sp>
        <p:nvSpPr>
          <p:cNvPr id="19" name="テキスト ボックス 18"/>
          <p:cNvSpPr txBox="1"/>
          <p:nvPr/>
        </p:nvSpPr>
        <p:spPr>
          <a:xfrm>
            <a:off x="536621" y="9201472"/>
            <a:ext cx="5853607" cy="430887"/>
          </a:xfrm>
          <a:prstGeom prst="rect">
            <a:avLst/>
          </a:prstGeom>
          <a:solidFill>
            <a:schemeClr val="accent1">
              <a:lumMod val="40000"/>
              <a:lumOff val="60000"/>
            </a:schemeClr>
          </a:solidFill>
          <a:effectLst>
            <a:glow rad="139700">
              <a:schemeClr val="accent5">
                <a:satMod val="175000"/>
                <a:alpha val="40000"/>
              </a:schemeClr>
            </a:glow>
            <a:innerShdw blurRad="114300">
              <a:prstClr val="black"/>
            </a:innerShdw>
          </a:effectLst>
        </p:spPr>
        <p:txBody>
          <a:bodyPr wrap="square" rtlCol="0">
            <a:spAutoFit/>
          </a:bodyPr>
          <a:lstStyle/>
          <a:p>
            <a:r>
              <a:rPr lang="ja-JP" altLang="en-US" sz="900" dirty="0" smtClean="0"/>
              <a:t>　　　　</a:t>
            </a:r>
            <a:r>
              <a:rPr lang="en-US" altLang="ja-JP" sz="900" dirty="0" smtClean="0"/>
              <a:t>※</a:t>
            </a:r>
            <a:r>
              <a:rPr lang="ja-JP" altLang="en-US" sz="900" dirty="0"/>
              <a:t>以上の他、あんぜんプロジェクトの詳細については、以下の</a:t>
            </a:r>
            <a:r>
              <a:rPr lang="en-US" altLang="ja-JP" sz="900" dirty="0"/>
              <a:t>URL </a:t>
            </a:r>
            <a:r>
              <a:rPr lang="ja-JP" altLang="en-US" sz="900" dirty="0"/>
              <a:t>からホームページをご覧ください</a:t>
            </a:r>
            <a:r>
              <a:rPr lang="ja-JP" altLang="en-US" sz="1000" dirty="0"/>
              <a:t>。</a:t>
            </a:r>
          </a:p>
          <a:p>
            <a:r>
              <a:rPr lang="ja-JP" altLang="en-US" sz="1100" b="1" dirty="0" smtClean="0"/>
              <a:t>　　　　　　</a:t>
            </a:r>
            <a:r>
              <a:rPr lang="ja-JP" altLang="en-US" sz="1200" b="1" dirty="0" smtClean="0"/>
              <a:t>　</a:t>
            </a:r>
            <a:r>
              <a:rPr lang="en-US" altLang="ja-JP" sz="1200" b="1" dirty="0" smtClean="0"/>
              <a:t>http</a:t>
            </a:r>
            <a:r>
              <a:rPr lang="en-US" altLang="ja-JP" sz="1200" b="1" dirty="0"/>
              <a:t>://anzeninfo.mhlw.go.jp/anzenproject/registration/index.html</a:t>
            </a:r>
            <a:endParaRPr kumimoji="1" lang="ja-JP" altLang="en-US" sz="1200" dirty="0"/>
          </a:p>
        </p:txBody>
      </p:sp>
      <p:sp>
        <p:nvSpPr>
          <p:cNvPr id="20" name="テキスト ボックス 19"/>
          <p:cNvSpPr txBox="1"/>
          <p:nvPr/>
        </p:nvSpPr>
        <p:spPr>
          <a:xfrm>
            <a:off x="5157192" y="9652084"/>
            <a:ext cx="1709122" cy="253916"/>
          </a:xfrm>
          <a:prstGeom prst="rect">
            <a:avLst/>
          </a:prstGeom>
          <a:noFill/>
        </p:spPr>
        <p:txBody>
          <a:bodyPr wrap="none" rtlCol="0">
            <a:spAutoFit/>
          </a:bodyPr>
          <a:lstStyle/>
          <a:p>
            <a:r>
              <a:rPr kumimoji="1" lang="ja-JP" altLang="en-US" sz="1050" dirty="0" smtClean="0"/>
              <a:t>（</a:t>
            </a:r>
            <a:r>
              <a:rPr lang="en-US" altLang="ja-JP" sz="1050" smtClean="0"/>
              <a:t>2015.12</a:t>
            </a:r>
            <a:r>
              <a:rPr kumimoji="1" lang="ja-JP" altLang="en-US" sz="1050" smtClean="0"/>
              <a:t>滋賀</a:t>
            </a:r>
            <a:r>
              <a:rPr kumimoji="1" lang="ja-JP" altLang="en-US" sz="1050" dirty="0" smtClean="0"/>
              <a:t>労働局更新）</a:t>
            </a:r>
            <a:endParaRPr kumimoji="1" lang="ja-JP" altLang="en-US" sz="1050" dirty="0"/>
          </a:p>
        </p:txBody>
      </p:sp>
      <p:sp>
        <p:nvSpPr>
          <p:cNvPr id="2" name="テキスト ボックス 1"/>
          <p:cNvSpPr txBox="1"/>
          <p:nvPr/>
        </p:nvSpPr>
        <p:spPr>
          <a:xfrm>
            <a:off x="536621" y="9633520"/>
            <a:ext cx="3376245" cy="261610"/>
          </a:xfrm>
          <a:prstGeom prst="rect">
            <a:avLst/>
          </a:prstGeom>
          <a:noFill/>
        </p:spPr>
        <p:txBody>
          <a:bodyPr wrap="none" rtlCol="0">
            <a:spAutoFit/>
          </a:bodyPr>
          <a:lstStyle/>
          <a:p>
            <a:r>
              <a:rPr kumimoji="1" lang="ja-JP" altLang="en-US" sz="1100" dirty="0" smtClean="0"/>
              <a:t>滋賀労働局労働基準部健康安全課 </a:t>
            </a:r>
            <a:r>
              <a:rPr kumimoji="1" lang="en-US" altLang="ja-JP" sz="1100" dirty="0" smtClean="0"/>
              <a:t>TEL:077-522-6650</a:t>
            </a:r>
            <a:endParaRPr kumimoji="1" lang="ja-JP" altLang="en-US" sz="1100" dirty="0"/>
          </a:p>
        </p:txBody>
      </p:sp>
    </p:spTree>
    <p:extLst>
      <p:ext uri="{BB962C8B-B14F-4D97-AF65-F5344CB8AC3E}">
        <p14:creationId xmlns:p14="http://schemas.microsoft.com/office/powerpoint/2010/main" val="928622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561</TotalTime>
  <Words>397</Words>
  <Application>Microsoft Office PowerPoint</Application>
  <PresentationFormat>A4 210 x 297 mm</PresentationFormat>
  <Paragraphs>69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「あんぜんプロジェクト」に 参加しませんか？</vt:lpstr>
      <vt:lpstr>あんぜんプロジェクトFAQ</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「あんぜんプロジェクト」に参加しませんか？</dc:title>
  <dc:creator>小林　弦太</dc:creator>
  <cp:lastModifiedBy>小林　弦太</cp:lastModifiedBy>
  <cp:revision>102</cp:revision>
  <cp:lastPrinted>2014-10-09T00:15:44Z</cp:lastPrinted>
  <dcterms:created xsi:type="dcterms:W3CDTF">2014-06-17T03:34:38Z</dcterms:created>
  <dcterms:modified xsi:type="dcterms:W3CDTF">2015-12-24T08:31:49Z</dcterms:modified>
</cp:coreProperties>
</file>