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</p:sldIdLst>
  <p:sldSz cx="6858000" cy="9906000" type="A4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3B2D"/>
    <a:srgbClr val="FF2A25"/>
    <a:srgbClr val="FF9933"/>
    <a:srgbClr val="FFFF99"/>
    <a:srgbClr val="000000"/>
    <a:srgbClr val="660033"/>
    <a:srgbClr val="E48A40"/>
    <a:srgbClr val="FFCC29"/>
    <a:srgbClr val="2838CE"/>
    <a:srgbClr val="E284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中間スタイル 1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スタイルなし、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>
        <p:scale>
          <a:sx n="77" d="100"/>
          <a:sy n="77" d="100"/>
        </p:scale>
        <p:origin x="-1470" y="-6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7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53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529699"/>
            <a:ext cx="1157288" cy="1126807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7" y="529699"/>
            <a:ext cx="3357563" cy="1126807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39977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6425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601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7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2" y="3081868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2125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1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0897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5346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0622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7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81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4781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A4CFD-4B00-4851-9768-EB8D9CFA2524}" type="datetimeFigureOut">
              <a:rPr kumimoji="1" lang="ja-JP" altLang="en-US" smtClean="0"/>
              <a:t>2015/3/9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A24C4D-6FE5-4A63-B93A-27443D9CF0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810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hyperlink" Target="http://anzeninfo.mhlw.go.jp/index.html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268719" y="971898"/>
            <a:ext cx="4474031" cy="713845"/>
          </a:xfrm>
          <a:prstGeom prst="rect">
            <a:avLst/>
          </a:prstGeom>
          <a:solidFill>
            <a:srgbClr val="00B050"/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260775" y="1140214"/>
            <a:ext cx="430301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2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命をつなぐ３箇条</a:t>
            </a:r>
            <a:endParaRPr kumimoji="1" lang="ja-JP" altLang="en-US" sz="22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296750" y="334490"/>
            <a:ext cx="24929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000" b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建設作業員の皆様へ</a:t>
            </a:r>
            <a:endParaRPr kumimoji="1" lang="ja-JP" altLang="en-US" sz="2000" b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13387" y="6491820"/>
            <a:ext cx="6608787" cy="168034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2235296" y="7041232"/>
            <a:ext cx="4222542" cy="858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スレートは非常に割れやすい</a:t>
            </a:r>
            <a:r>
              <a:rPr kumimoji="1" lang="ja-JP" altLang="en-US" i="1" dirty="0" smtClean="0">
                <a:latin typeface="HG丸ｺﾞｼｯｸM-PRO" pitchFamily="50" charset="-128"/>
                <a:ea typeface="HG丸ｺﾞｼｯｸM-PRO" pitchFamily="50" charset="-128"/>
              </a:rPr>
              <a:t>！</a:t>
            </a: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歩み板や防網（安全ネット）を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51" name="円/楕円 50"/>
          <p:cNvSpPr/>
          <p:nvPr/>
        </p:nvSpPr>
        <p:spPr>
          <a:xfrm>
            <a:off x="6406829" y="9482102"/>
            <a:ext cx="360040" cy="33833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１</a:t>
            </a:r>
            <a:endParaRPr kumimoji="1" lang="ja-JP" altLang="en-US" sz="1600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9" name="円/楕円 48"/>
          <p:cNvSpPr/>
          <p:nvPr/>
        </p:nvSpPr>
        <p:spPr>
          <a:xfrm>
            <a:off x="4859083" y="386614"/>
            <a:ext cx="1774126" cy="737932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4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災害事例</a:t>
            </a:r>
            <a:r>
              <a:rPr kumimoji="1" lang="ja-JP" altLang="en-US" sz="14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は</a:t>
            </a:r>
            <a:endParaRPr kumimoji="1" lang="en-US" altLang="ja-JP" sz="1400" dirty="0" smtClean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/>
            <a:r>
              <a:rPr lang="ja-JP" altLang="en-US" sz="1400" dirty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裏面</a:t>
            </a:r>
            <a:r>
              <a:rPr kumimoji="1" lang="ja-JP" altLang="en-US" sz="1400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に</a:t>
            </a:r>
            <a:r>
              <a:rPr kumimoji="1" lang="ja-JP" altLang="en-US" sz="1400" i="1" dirty="0" smtClean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kumimoji="1" lang="ja-JP" altLang="en-US" sz="1400" i="1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97360" y="56456"/>
            <a:ext cx="2107503" cy="1719922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effectLst/>
          <a:scene3d>
            <a:camera prst="orthographicFront"/>
            <a:lightRig rig="threePt" dir="t"/>
          </a:scene3d>
          <a:sp3d>
            <a:bevelT w="63500" h="254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6000" dirty="0">
              <a:solidFill>
                <a:schemeClr val="tx1"/>
              </a:solidFill>
              <a:latin typeface="ＤＦ特太ゴシック体" pitchFamily="49" charset="-128"/>
              <a:ea typeface="ＤＦ特太ゴシック体" pitchFamily="49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81202" y="108883"/>
            <a:ext cx="9325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6000" b="1" dirty="0" smtClean="0">
                <a:latin typeface="HG丸ｺﾞｼｯｸM-PRO" pitchFamily="50" charset="-128"/>
                <a:ea typeface="HG丸ｺﾞｼｯｸM-PRO" pitchFamily="50" charset="-128"/>
              </a:rPr>
              <a:t>屋</a:t>
            </a:r>
            <a:endParaRPr kumimoji="1" lang="ja-JP" altLang="en-US" sz="6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1048420" y="632383"/>
            <a:ext cx="8640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ja-JP" altLang="en-US" sz="6000" b="1" dirty="0" smtClean="0">
                <a:latin typeface="HG丸ｺﾞｼｯｸM-PRO" pitchFamily="50" charset="-128"/>
                <a:ea typeface="HG丸ｺﾞｼｯｸM-PRO" pitchFamily="50" charset="-128"/>
              </a:rPr>
              <a:t>根</a:t>
            </a:r>
            <a:endParaRPr kumimoji="1" lang="ja-JP" altLang="en-US" sz="60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88054" y="6177136"/>
            <a:ext cx="6498795" cy="6293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144000" bIns="144000" rtlCol="0" anchor="ctr" anchorCtr="0">
            <a:spAutoFit/>
          </a:bodyPr>
          <a:lstStyle/>
          <a:p>
            <a:r>
              <a:rPr lang="ja-JP" altLang="en-US" sz="2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第３条 </a:t>
            </a:r>
            <a:r>
              <a:rPr lang="ja-JP" altLang="en-US" sz="2200" dirty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スレート</a:t>
            </a:r>
            <a:r>
              <a:rPr lang="ja-JP" altLang="en-US" sz="2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に直にのれば落ちると心得よ！</a:t>
            </a:r>
            <a:endParaRPr kumimoji="1" lang="ja-JP" altLang="en-US" sz="22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654990" y="2717882"/>
            <a:ext cx="35538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屋根の上の作業では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足場と手すりを設けましょう！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115757" y="4404673"/>
            <a:ext cx="6586360" cy="1615215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93333" y="4042436"/>
            <a:ext cx="6632902" cy="6293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144000" rIns="0" bIns="144000" rtlCol="0" anchor="ctr" anchorCtr="0">
            <a:spAutoFit/>
          </a:bodyPr>
          <a:lstStyle/>
          <a:p>
            <a:r>
              <a:rPr lang="ja-JP" altLang="en-US" sz="2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第２条 あなただけは、落ちないと言いきれますか？</a:t>
            </a:r>
            <a:endParaRPr lang="en-US" altLang="ja-JP" sz="22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1956443" y="4736976"/>
            <a:ext cx="4566709" cy="1083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700"/>
              </a:lnSpc>
            </a:pPr>
            <a:r>
              <a:rPr kumimoji="1"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命綱（安全帯）は大事な人への思いやり！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700"/>
              </a:lnSpc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足場・手すりを設置できないときは</a:t>
            </a:r>
            <a:endParaRPr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  <a:p>
            <a:pPr>
              <a:lnSpc>
                <a:spcPts val="2700"/>
              </a:lnSpc>
            </a:pPr>
            <a:r>
              <a:rPr lang="ja-JP" altLang="en-US" dirty="0" smtClean="0">
                <a:latin typeface="HG丸ｺﾞｼｯｸM-PRO" pitchFamily="50" charset="-128"/>
                <a:ea typeface="HG丸ｺﾞｼｯｸM-PRO" pitchFamily="50" charset="-128"/>
              </a:rPr>
              <a:t>親綱を張りましょう</a:t>
            </a:r>
            <a:endParaRPr kumimoji="1" lang="en-US" altLang="ja-JP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883687" y="8820502"/>
            <a:ext cx="90629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/>
              <a:t>(</a:t>
            </a:r>
            <a:r>
              <a:rPr kumimoji="1" lang="en-US" altLang="ja-JP" sz="1000" dirty="0" smtClean="0"/>
              <a:t>H27.3</a:t>
            </a:r>
            <a:r>
              <a:rPr kumimoji="1" lang="ja-JP" altLang="en-US" sz="1000" dirty="0" smtClean="0"/>
              <a:t>更新</a:t>
            </a:r>
            <a:r>
              <a:rPr kumimoji="1" lang="en-US" altLang="ja-JP" sz="1000" dirty="0" smtClean="0"/>
              <a:t>)</a:t>
            </a:r>
            <a:endParaRPr kumimoji="1" lang="ja-JP" altLang="en-US" sz="1000" dirty="0"/>
          </a:p>
        </p:txBody>
      </p:sp>
      <p:pic>
        <p:nvPicPr>
          <p:cNvPr id="1027" name="Picture 3" descr="\\SDL34000001\personal34\kawamitsuh\redirects\Pictures\墜落・転落\sai10-726-43-1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531" y="6913330"/>
            <a:ext cx="1657409" cy="11926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\\SDL34000001\personal34\kawamitsuh\redirects\Pictures\墜落・転落\sai13-895-43-1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68" y="4733977"/>
            <a:ext cx="1468747" cy="11015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テキスト ボックス 28"/>
          <p:cNvSpPr txBox="1"/>
          <p:nvPr/>
        </p:nvSpPr>
        <p:spPr>
          <a:xfrm>
            <a:off x="2188619" y="8226596"/>
            <a:ext cx="45648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イラストは「職場のあんぜんサイト」のもの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を</a:t>
            </a:r>
            <a:r>
              <a:rPr kumimoji="1"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掲載しています。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http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://</a:t>
            </a:r>
            <a:r>
              <a:rPr lang="en-US" altLang="ja-JP" sz="1200" dirty="0" smtClean="0">
                <a:latin typeface="HG丸ｺﾞｼｯｸM-PRO" pitchFamily="50" charset="-128"/>
                <a:ea typeface="HG丸ｺﾞｼｯｸM-PRO" pitchFamily="50" charset="-128"/>
                <a:hlinkClick r:id="rId4"/>
              </a:rPr>
              <a:t>anzeninfo.mhlw.go.jp/index.html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　</a:t>
            </a:r>
            <a:endParaRPr kumimoji="1" lang="en-US" altLang="ja-JP" sz="1200" dirty="0" smtClean="0">
              <a:latin typeface="HG丸ｺﾞｼｯｸM-PRO" pitchFamily="50" charset="-128"/>
              <a:ea typeface="HG丸ｺﾞｼｯｸM-PRO" pitchFamily="50" charset="-128"/>
            </a:endParaRPr>
          </a:p>
        </p:txBody>
      </p:sp>
      <p:pic>
        <p:nvPicPr>
          <p:cNvPr id="27" name="図 26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8913440"/>
            <a:ext cx="936104" cy="84677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1171971" y="8802330"/>
            <a:ext cx="4968552" cy="759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l">
              <a:lnSpc>
                <a:spcPts val="1200"/>
              </a:lnSpc>
              <a:spcAft>
                <a:spcPts val="0"/>
              </a:spcAft>
            </a:pPr>
            <a:r>
              <a:rPr lang="ja-JP" altLang="en-US" sz="11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厚生労働省</a:t>
            </a:r>
            <a:endParaRPr lang="en-US" altLang="ja-JP" sz="1100" kern="100" dirty="0" smtClean="0">
              <a:solidFill>
                <a:srgbClr val="000000"/>
              </a:solidFill>
              <a:effectLst/>
              <a:latin typeface="Century"/>
              <a:ea typeface="メイリオ"/>
              <a:cs typeface="Times New Roman"/>
            </a:endParaRPr>
          </a:p>
          <a:p>
            <a:pPr algn="l">
              <a:lnSpc>
                <a:spcPts val="2300"/>
              </a:lnSpc>
              <a:spcAft>
                <a:spcPts val="0"/>
              </a:spcAft>
            </a:pPr>
            <a:r>
              <a:rPr lang="ja-JP" sz="16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滋賀</a:t>
            </a:r>
            <a:r>
              <a:rPr lang="ja-JP" sz="1600" kern="100" dirty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労働局、大津・彦根・東近江 労働基準監督署</a:t>
            </a:r>
            <a:endParaRPr lang="ja-JP" sz="1100" kern="100" dirty="0">
              <a:effectLst/>
              <a:latin typeface="Century"/>
              <a:ea typeface="ＭＳ 明朝"/>
              <a:cs typeface="Times New Roman"/>
            </a:endParaRPr>
          </a:p>
          <a:p>
            <a:pPr>
              <a:lnSpc>
                <a:spcPts val="1700"/>
              </a:lnSpc>
              <a:spcAft>
                <a:spcPts val="0"/>
              </a:spcAft>
            </a:pPr>
            <a:r>
              <a:rPr lang="ja-JP" altLang="en-US" sz="10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～ 働きやすい滋賀をめざして（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労働</a:t>
            </a:r>
            <a:r>
              <a:rPr lang="ja-JP" sz="1000" kern="100" dirty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災害ゼロ 業務上疾病</a:t>
            </a:r>
            <a:r>
              <a:rPr lang="ja-JP" sz="10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ゼロ</a:t>
            </a:r>
            <a:r>
              <a:rPr lang="ja-JP" altLang="en-US" sz="10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へ） ～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cxnSp>
        <p:nvCxnSpPr>
          <p:cNvPr id="30" name="直線コネクタ 29"/>
          <p:cNvCxnSpPr/>
          <p:nvPr/>
        </p:nvCxnSpPr>
        <p:spPr>
          <a:xfrm>
            <a:off x="260648" y="8769424"/>
            <a:ext cx="638127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169318" y="9510990"/>
            <a:ext cx="5311478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※</a:t>
            </a:r>
            <a:r>
              <a:rPr lang="ja-JP" altLang="en-US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このリーフレットや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ゼロ</a:t>
            </a:r>
            <a:r>
              <a:rPr lang="ja-JP" sz="800" kern="100" dirty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災ロゴマークは 滋賀労働局ＨＰからダウンロードし どなたでもお使い</a:t>
            </a:r>
            <a:r>
              <a:rPr lang="ja-JP" sz="800" kern="100" dirty="0" smtClean="0">
                <a:solidFill>
                  <a:srgbClr val="000000"/>
                </a:solidFill>
                <a:effectLst/>
                <a:latin typeface="Century"/>
                <a:ea typeface="メイリオ"/>
                <a:cs typeface="Times New Roman"/>
              </a:rPr>
              <a:t>いただけます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  <a:p>
            <a:pPr indent="50800" algn="just">
              <a:spcAft>
                <a:spcPts val="0"/>
              </a:spcAft>
            </a:pPr>
            <a:r>
              <a:rPr lang="en-US" sz="800" kern="100" dirty="0">
                <a:solidFill>
                  <a:srgbClr val="000000"/>
                </a:solidFill>
                <a:effectLst/>
                <a:latin typeface="メイリオ"/>
                <a:ea typeface="ＭＳ 明朝"/>
                <a:cs typeface="Times New Roman"/>
              </a:rPr>
              <a:t>http://shiga-roudoukyoku.jsite.mhlw.go.jp/hourei_seido_tetsuzuki/anzen_eisei.html</a:t>
            </a:r>
            <a:endParaRPr lang="ja-JP" sz="1050" kern="100" dirty="0">
              <a:effectLst/>
              <a:latin typeface="Century"/>
              <a:ea typeface="ＭＳ 明朝"/>
              <a:cs typeface="Times New Roman"/>
            </a:endParaRPr>
          </a:p>
        </p:txBody>
      </p:sp>
      <p:pic>
        <p:nvPicPr>
          <p:cNvPr id="1026" name="Picture 2" descr="\\SDL34000001\personal34\kobayashign\redirects\Pictures\sai16-104-45-1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408" y="2505158"/>
            <a:ext cx="1893892" cy="142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曲折矢印 1"/>
          <p:cNvSpPr/>
          <p:nvPr/>
        </p:nvSpPr>
        <p:spPr>
          <a:xfrm rot="5400000" flipV="1">
            <a:off x="667192" y="3084080"/>
            <a:ext cx="792086" cy="497484"/>
          </a:xfrm>
          <a:prstGeom prst="bentArrow">
            <a:avLst>
              <a:gd name="adj1" fmla="val 1331"/>
              <a:gd name="adj2" fmla="val 15677"/>
              <a:gd name="adj3" fmla="val 25000"/>
              <a:gd name="adj4" fmla="val 43750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39875" y="2156519"/>
            <a:ext cx="6586360" cy="176905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117447" y="1841836"/>
            <a:ext cx="5766240" cy="6293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57150">
            <a:solidFill>
              <a:schemeClr val="accent6">
                <a:lumMod val="75000"/>
              </a:schemeClr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slope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tIns="144000" bIns="144000" rtlCol="0" anchor="ctr" anchorCtr="0">
            <a:spAutoFit/>
          </a:bodyPr>
          <a:lstStyle/>
          <a:p>
            <a:r>
              <a:rPr lang="ja-JP" altLang="en-US" sz="2200" dirty="0" smtClean="0">
                <a:solidFill>
                  <a:schemeClr val="tx1"/>
                </a:solidFill>
                <a:latin typeface="HGS創英角ﾎﾟｯﾌﾟ体" pitchFamily="50" charset="-128"/>
                <a:ea typeface="HGS創英角ﾎﾟｯﾌﾟ体" pitchFamily="50" charset="-128"/>
              </a:rPr>
              <a:t>第１条 足場と手すりは安全の基本</a:t>
            </a:r>
            <a:endParaRPr kumimoji="1" lang="ja-JP" altLang="en-US" sz="2200" dirty="0">
              <a:latin typeface="HGS創英角ﾎﾟｯﾌﾟ体" pitchFamily="50" charset="-128"/>
              <a:ea typeface="HGS創英角ﾎﾟｯﾌﾟ体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5344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正方形/長方形 14"/>
          <p:cNvSpPr/>
          <p:nvPr/>
        </p:nvSpPr>
        <p:spPr>
          <a:xfrm>
            <a:off x="113250" y="5379844"/>
            <a:ext cx="6608787" cy="3754289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132856" y="9417496"/>
            <a:ext cx="4702432" cy="48851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円/楕円 6"/>
          <p:cNvSpPr/>
          <p:nvPr/>
        </p:nvSpPr>
        <p:spPr>
          <a:xfrm>
            <a:off x="6427405" y="9528598"/>
            <a:ext cx="360040" cy="338336"/>
          </a:xfrm>
          <a:prstGeom prst="ellipse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600" dirty="0">
                <a:solidFill>
                  <a:srgbClr val="00B05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endParaRPr kumimoji="1" lang="ja-JP" altLang="en-US" sz="1600" dirty="0">
              <a:solidFill>
                <a:srgbClr val="00B050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348880" y="9417496"/>
            <a:ext cx="33999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お問合せ　</a:t>
            </a:r>
            <a:r>
              <a:rPr lang="ja-JP" altLang="en-US" sz="12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滋賀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労働局労働基準部健康安全課</a:t>
            </a:r>
            <a:endParaRPr kumimoji="1" lang="en-US" altLang="ja-JP" sz="1200" dirty="0" smtClean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</a:t>
            </a:r>
            <a:r>
              <a:rPr lang="ja-JP" altLang="en-US" sz="1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　　　　</a:t>
            </a:r>
            <a:r>
              <a:rPr kumimoji="1" lang="ja-JP" altLang="en-US" sz="1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電話　</a:t>
            </a:r>
            <a:r>
              <a:rPr kumimoji="1" lang="en-US" altLang="ja-JP" sz="1200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077-522-6650</a:t>
            </a:r>
            <a:endParaRPr kumimoji="1" lang="ja-JP" altLang="en-US" sz="1200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854915"/>
              </p:ext>
            </p:extLst>
          </p:nvPr>
        </p:nvGraphicFramePr>
        <p:xfrm>
          <a:off x="193678" y="704527"/>
          <a:ext cx="6548973" cy="4248473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155202"/>
                <a:gridCol w="1512168"/>
                <a:gridCol w="648072"/>
                <a:gridCol w="1080120"/>
                <a:gridCol w="576064"/>
                <a:gridCol w="577347"/>
              </a:tblGrid>
              <a:tr h="408046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何をしていて</a:t>
                      </a:r>
                      <a:endParaRPr lang="ja-JP" altLang="en-US" sz="1100" b="1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どうなった</a:t>
                      </a:r>
                      <a:endParaRPr lang="ja-JP" alt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solidFill>
                            <a:srgbClr val="000080"/>
                          </a:solidFill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ケガ</a:t>
                      </a:r>
                      <a:endParaRPr lang="ja-JP" altLang="en-US" sz="1100" b="0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休業見込</a:t>
                      </a:r>
                      <a:r>
                        <a:rPr lang="en-US" altLang="ja-JP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(</a:t>
                      </a:r>
                      <a:r>
                        <a:rPr lang="ja-JP" altLang="en-US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lang="en-US" altLang="ja-JP" sz="1100" b="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)</a:t>
                      </a:r>
                      <a:endParaRPr lang="en-US" altLang="ja-JP" sz="1100" b="0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年代</a:t>
                      </a:r>
                      <a:endParaRPr lang="ja-JP" altLang="en-US" sz="1100" b="1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経験（年）</a:t>
                      </a:r>
                      <a:endParaRPr lang="en-US" altLang="ja-JP" sz="1100" b="1" i="0" u="none" strike="noStrike" dirty="0">
                        <a:solidFill>
                          <a:srgbClr val="000080"/>
                        </a:solidFill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019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解体工事で、スレート板の取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り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外し作業中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スレート板を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踏み抜き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3.5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7722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倉庫屋根塗装工事で、屋根の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確認作業中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足を滑らせ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4321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屋根補修工事で、簡易足場設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置作業中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足を滑らせ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2.2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ヶ月半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27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0080">
                <a:tc>
                  <a:txBody>
                    <a:bodyPr/>
                    <a:lstStyle/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新築住宅工事で、養生シート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の張り付け作業中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屋根の垂木が折れ、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3.5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骨折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50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8112">
                <a:tc>
                  <a:txBody>
                    <a:bodyPr/>
                    <a:lstStyle/>
                    <a:p>
                      <a:pPr lvl="0"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木造住宅２階の窓サッシ取り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lvl="0" algn="l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　代え作業中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サッシを持ちながら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屋根の上を移動中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バランスを崩し</a:t>
                      </a:r>
                      <a:endParaRPr lang="en-US" altLang="ja-JP" sz="11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  <a:r>
                        <a:rPr lang="ja-JP" altLang="en-US" sz="1100" b="0" i="0" u="none" strike="noStrike" dirty="0" err="1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ｍ</a:t>
                      </a:r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転落した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打撲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ヶ月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60</a:t>
                      </a:r>
                      <a:r>
                        <a:rPr lang="ja-JP" altLang="en-US" sz="110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代</a:t>
                      </a:r>
                      <a:endParaRPr lang="ja-JP" altLang="en-US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1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41</a:t>
                      </a:r>
                      <a:endParaRPr lang="en-US" altLang="ja-JP" sz="11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5" name="テキスト ボックス 64"/>
          <p:cNvSpPr txBox="1"/>
          <p:nvPr/>
        </p:nvSpPr>
        <p:spPr>
          <a:xfrm>
            <a:off x="911881" y="200472"/>
            <a:ext cx="5112568" cy="369332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墜落・転落（屋根）災害事例</a:t>
            </a:r>
            <a:endParaRPr kumimoji="1" lang="ja-JP" altLang="en-US" b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32427" y="8497095"/>
            <a:ext cx="63997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環境省熱中症予防情報（県内各地点の暑さ指数がわかります）</a:t>
            </a:r>
            <a:r>
              <a:rPr kumimoji="1" lang="ja-JP" altLang="en-US" sz="1000" dirty="0" smtClean="0"/>
              <a:t>　　</a:t>
            </a:r>
            <a:r>
              <a:rPr lang="en-US" altLang="ja-JP" sz="1200" dirty="0" smtClean="0">
                <a:solidFill>
                  <a:srgbClr val="2838CE"/>
                </a:solidFill>
              </a:rPr>
              <a:t>http</a:t>
            </a:r>
            <a:r>
              <a:rPr lang="en-US" altLang="ja-JP" sz="1200" dirty="0">
                <a:solidFill>
                  <a:srgbClr val="2838CE"/>
                </a:solidFill>
              </a:rPr>
              <a:t>://www.wbgt.env.go.jp</a:t>
            </a:r>
            <a:r>
              <a:rPr lang="en-US" altLang="ja-JP" sz="1200" dirty="0" smtClean="0">
                <a:solidFill>
                  <a:srgbClr val="2838CE"/>
                </a:solidFill>
              </a:rPr>
              <a:t>/ </a:t>
            </a:r>
            <a:endParaRPr lang="en-US" altLang="ja-JP" sz="1200" dirty="0">
              <a:solidFill>
                <a:srgbClr val="2838CE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32427" y="8774094"/>
            <a:ext cx="6346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熱中症予防情報メールの配信</a:t>
            </a:r>
            <a:r>
              <a:rPr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サービス（無料</a:t>
            </a:r>
            <a:r>
              <a:rPr lang="ja-JP" altLang="en-US" sz="1000" dirty="0" smtClean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lang="ja-JP" altLang="en-US" sz="1000" dirty="0" smtClean="0"/>
              <a:t>　　</a:t>
            </a:r>
            <a:r>
              <a:rPr lang="en-US" altLang="ja-JP" sz="1200" dirty="0" smtClean="0"/>
              <a:t> </a:t>
            </a:r>
            <a:r>
              <a:rPr lang="en-US" altLang="ja-JP" sz="1200" dirty="0">
                <a:solidFill>
                  <a:srgbClr val="2838CE"/>
                </a:solidFill>
              </a:rPr>
              <a:t>http://www.wbgt.env.go.jp/mail_service.php </a:t>
            </a:r>
            <a:endParaRPr lang="ja-JP" altLang="en-US" sz="1200" dirty="0">
              <a:solidFill>
                <a:srgbClr val="2838CE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32428" y="5243361"/>
            <a:ext cx="2393924" cy="307777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b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熱中症にならないために</a:t>
            </a:r>
            <a:r>
              <a:rPr kumimoji="1" lang="ja-JP" altLang="en-US" sz="1400" b="1" i="1" dirty="0" smtClean="0">
                <a:solidFill>
                  <a:schemeClr val="bg1"/>
                </a:solidFill>
                <a:latin typeface="HG丸ｺﾞｼｯｸM-PRO" pitchFamily="50" charset="-128"/>
                <a:ea typeface="HG丸ｺﾞｼｯｸM-PRO" pitchFamily="50" charset="-128"/>
              </a:rPr>
              <a:t>！</a:t>
            </a:r>
            <a:endParaRPr kumimoji="1" lang="ja-JP" altLang="en-US" sz="1400" b="1" i="1" dirty="0">
              <a:solidFill>
                <a:schemeClr val="bg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2744574" y="5397250"/>
            <a:ext cx="386555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 i="1" dirty="0" smtClean="0">
                <a:latin typeface="HG丸ｺﾞｼｯｸM-PRO" pitchFamily="50" charset="-128"/>
                <a:ea typeface="HG丸ｺﾞｼｯｸM-PRO" pitchFamily="50" charset="-128"/>
              </a:rPr>
              <a:t>環境省が提供している</a:t>
            </a:r>
            <a:r>
              <a:rPr kumimoji="1" lang="en-US" altLang="ja-JP" sz="1000" i="1" dirty="0" smtClean="0">
                <a:latin typeface="HG丸ｺﾞｼｯｸM-PRO" pitchFamily="50" charset="-128"/>
                <a:ea typeface="HG丸ｺﾞｼｯｸM-PRO" pitchFamily="50" charset="-128"/>
              </a:rPr>
              <a:t>WBGT</a:t>
            </a:r>
            <a:r>
              <a:rPr kumimoji="1" lang="ja-JP" altLang="en-US" sz="1000" i="1" dirty="0" smtClean="0">
                <a:latin typeface="HG丸ｺﾞｼｯｸM-PRO" pitchFamily="50" charset="-128"/>
                <a:ea typeface="HG丸ｺﾞｼｯｸM-PRO" pitchFamily="50" charset="-128"/>
              </a:rPr>
              <a:t>値（暑さ指数）を活用しましょう</a:t>
            </a:r>
            <a:endParaRPr kumimoji="1" lang="ja-JP" altLang="en-US" sz="1400" i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7584997"/>
              </p:ext>
            </p:extLst>
          </p:nvPr>
        </p:nvGraphicFramePr>
        <p:xfrm>
          <a:off x="258936" y="5749758"/>
          <a:ext cx="6346778" cy="549400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1397037"/>
                <a:gridCol w="1124580"/>
                <a:gridCol w="1199551"/>
                <a:gridCol w="1349495"/>
                <a:gridCol w="1276115"/>
              </a:tblGrid>
              <a:tr h="549400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WBGT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値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8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※</a:t>
                      </a:r>
                      <a:r>
                        <a:rPr lang="ja-JP" altLang="en-US" sz="8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 気温ではありません</a:t>
                      </a:r>
                      <a:endParaRPr lang="ja-JP" altLang="en-US" sz="8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注　　意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未満</a:t>
                      </a:r>
                      <a:endParaRPr lang="ja-JP" altLang="en-US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警　　戒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endParaRPr lang="ja-JP" altLang="en-US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厳重警戒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～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  <a:endParaRPr lang="ja-JP" altLang="en-US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危　　険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以上</a:t>
                      </a:r>
                      <a:endParaRPr lang="en-US" altLang="ja-JP" sz="1200" b="0" i="0" u="none" strike="noStrike" dirty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6747529"/>
              </p:ext>
            </p:extLst>
          </p:nvPr>
        </p:nvGraphicFramePr>
        <p:xfrm>
          <a:off x="265261" y="6397827"/>
          <a:ext cx="6373592" cy="2076676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928730"/>
                <a:gridCol w="864096"/>
                <a:gridCol w="1008112"/>
                <a:gridCol w="864096"/>
                <a:gridCol w="890909"/>
                <a:gridCol w="864096"/>
                <a:gridCol w="953553"/>
              </a:tblGrid>
              <a:tr h="296668">
                <a:tc gridSpan="7"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参 考 ： 平成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26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年</a:t>
                      </a:r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8</a:t>
                      </a:r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月の大津市の状況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668"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火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水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木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金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ja-JP" altLang="en-US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土</a:t>
                      </a:r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9666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4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5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6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7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</a:tr>
              <a:tr h="29666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8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9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13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14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</a:tr>
              <a:tr h="29666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15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16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17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19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20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21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</a:tr>
              <a:tr h="29666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22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24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25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26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3B2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27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28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</a:tr>
              <a:tr h="296668"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29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30</a:t>
                      </a: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ja-JP" sz="1200" b="0" i="0" u="none" strike="noStrike" dirty="0" smtClean="0">
                          <a:effectLst/>
                          <a:latin typeface="HG丸ｺﾞｼｯｸM-PRO" pitchFamily="50" charset="-128"/>
                          <a:ea typeface="HG丸ｺﾞｼｯｸM-PRO" pitchFamily="50" charset="-128"/>
                        </a:rPr>
                        <a:t>31</a:t>
                      </a: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33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ja-JP" sz="1200" b="0" i="0" u="none" strike="noStrike" dirty="0" smtClean="0">
                        <a:effectLst/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5345" marR="5345" marT="5345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" name="テキスト ボックス 1"/>
          <p:cNvSpPr txBox="1"/>
          <p:nvPr/>
        </p:nvSpPr>
        <p:spPr>
          <a:xfrm>
            <a:off x="3417644" y="5025008"/>
            <a:ext cx="328169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000" dirty="0" smtClean="0">
                <a:latin typeface="+mj-ea"/>
                <a:ea typeface="+mj-ea"/>
              </a:rPr>
              <a:t>※</a:t>
            </a:r>
            <a:r>
              <a:rPr kumimoji="1" lang="ja-JP" altLang="en-US" sz="1000" dirty="0" smtClean="0">
                <a:latin typeface="+mj-ea"/>
                <a:ea typeface="+mj-ea"/>
              </a:rPr>
              <a:t>平成</a:t>
            </a:r>
            <a:r>
              <a:rPr kumimoji="1" lang="en-US" altLang="ja-JP" sz="1000" dirty="0" smtClean="0">
                <a:latin typeface="+mj-ea"/>
                <a:ea typeface="+mj-ea"/>
              </a:rPr>
              <a:t>26</a:t>
            </a:r>
            <a:r>
              <a:rPr kumimoji="1" lang="ja-JP" altLang="en-US" sz="1000" dirty="0" smtClean="0">
                <a:latin typeface="+mj-ea"/>
                <a:ea typeface="+mj-ea"/>
              </a:rPr>
              <a:t>年</a:t>
            </a:r>
            <a:r>
              <a:rPr kumimoji="1" lang="en-US" altLang="ja-JP" sz="1000" dirty="0" smtClean="0">
                <a:latin typeface="+mj-ea"/>
                <a:ea typeface="+mj-ea"/>
              </a:rPr>
              <a:t>1</a:t>
            </a:r>
            <a:r>
              <a:rPr kumimoji="1" lang="ja-JP" altLang="en-US" sz="1000" dirty="0" smtClean="0">
                <a:latin typeface="+mj-ea"/>
                <a:ea typeface="+mj-ea"/>
              </a:rPr>
              <a:t>月以降に実際に発生した</a:t>
            </a:r>
            <a:r>
              <a:rPr lang="ja-JP" altLang="en-US" sz="1000" dirty="0">
                <a:latin typeface="+mj-ea"/>
                <a:ea typeface="+mj-ea"/>
              </a:rPr>
              <a:t>事例</a:t>
            </a:r>
            <a:r>
              <a:rPr kumimoji="1" lang="ja-JP" altLang="en-US" sz="1000" dirty="0" smtClean="0">
                <a:latin typeface="+mj-ea"/>
                <a:ea typeface="+mj-ea"/>
              </a:rPr>
              <a:t>です。</a:t>
            </a:r>
            <a:endParaRPr kumimoji="1" lang="ja-JP" altLang="en-US" sz="1000" dirty="0">
              <a:latin typeface="+mj-ea"/>
              <a:ea typeface="+mj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5776162" y="9659779"/>
            <a:ext cx="5810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" dirty="0" smtClean="0">
                <a:solidFill>
                  <a:schemeClr val="bg1"/>
                </a:solidFill>
              </a:rPr>
              <a:t>H27.2</a:t>
            </a:r>
            <a:endParaRPr kumimoji="1" lang="ja-JP" altLang="en-US" sz="1000" dirty="0">
              <a:solidFill>
                <a:schemeClr val="bg1"/>
              </a:solidFill>
            </a:endParaRP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648" y="9316349"/>
            <a:ext cx="16573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763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1151</TotalTime>
  <Words>392</Words>
  <Application>Microsoft Office PowerPoint</Application>
  <PresentationFormat>A4 210 x 297 mm</PresentationFormat>
  <Paragraphs>132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>厚生労働省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夏井　智毅</dc:creator>
  <cp:lastModifiedBy>小林　弦太</cp:lastModifiedBy>
  <cp:revision>108</cp:revision>
  <cp:lastPrinted>2015-03-09T05:01:02Z</cp:lastPrinted>
  <dcterms:created xsi:type="dcterms:W3CDTF">2013-06-06T01:53:11Z</dcterms:created>
  <dcterms:modified xsi:type="dcterms:W3CDTF">2015-03-09T05:01:04Z</dcterms:modified>
</cp:coreProperties>
</file>