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156082"/>
    <a:srgbClr val="FEF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1F469C-C543-4741-B1A6-263D489BD640}" v="11" dt="2026-03-26T05:58:21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3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246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9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06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49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28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36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80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59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2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91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95994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C1B0C3-9134-4960-B28D-D90B97790A44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8D5297-F4D8-462A-B628-9D6FEB666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147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 descr="図形, 円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0B3FF5C-50FB-CF62-92B7-6EAFAA651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78"/>
          <a:stretch/>
        </p:blipFill>
        <p:spPr>
          <a:xfrm>
            <a:off x="-2356" y="1996359"/>
            <a:ext cx="1939818" cy="2642810"/>
          </a:xfrm>
          <a:prstGeom prst="rect">
            <a:avLst/>
          </a:prstGeom>
        </p:spPr>
      </p:pic>
      <p:pic>
        <p:nvPicPr>
          <p:cNvPr id="7" name="図 6" descr="図形, 円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414252E-6CD5-5A8E-3D27-AB7C36B73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652" t="-632" r="53232" b="-4525"/>
          <a:stretch/>
        </p:blipFill>
        <p:spPr>
          <a:xfrm>
            <a:off x="4806863" y="1951293"/>
            <a:ext cx="2031859" cy="2852115"/>
          </a:xfrm>
          <a:prstGeom prst="rect">
            <a:avLst/>
          </a:prstGeom>
        </p:spPr>
      </p:pic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C5911C60-1D68-CED6-5B85-AEE864E89F69}"/>
              </a:ext>
            </a:extLst>
          </p:cNvPr>
          <p:cNvGrpSpPr/>
          <p:nvPr/>
        </p:nvGrpSpPr>
        <p:grpSpPr>
          <a:xfrm flipH="1">
            <a:off x="5065209" y="3366058"/>
            <a:ext cx="625026" cy="451975"/>
            <a:chOff x="1167765" y="3117253"/>
            <a:chExt cx="625026" cy="451975"/>
          </a:xfrm>
        </p:grpSpPr>
        <p:sp>
          <p:nvSpPr>
            <p:cNvPr id="53" name="フリーフォーム: 図形 52">
              <a:extLst>
                <a:ext uri="{FF2B5EF4-FFF2-40B4-BE49-F238E27FC236}">
                  <a16:creationId xmlns:a16="http://schemas.microsoft.com/office/drawing/2014/main" id="{657B3B6E-4EBF-D762-53E4-1E8CA3A908B9}"/>
                </a:ext>
              </a:extLst>
            </p:cNvPr>
            <p:cNvSpPr/>
            <p:nvPr/>
          </p:nvSpPr>
          <p:spPr>
            <a:xfrm>
              <a:off x="1167765" y="3117253"/>
              <a:ext cx="625026" cy="451975"/>
            </a:xfrm>
            <a:custGeom>
              <a:avLst/>
              <a:gdLst>
                <a:gd name="connsiteX0" fmla="*/ 0 w 625026"/>
                <a:gd name="connsiteY0" fmla="*/ 0 h 451975"/>
                <a:gd name="connsiteX1" fmla="*/ 360294 w 625026"/>
                <a:gd name="connsiteY1" fmla="*/ 0 h 451975"/>
                <a:gd name="connsiteX2" fmla="*/ 365286 w 625026"/>
                <a:gd name="connsiteY2" fmla="*/ 9573 h 451975"/>
                <a:gd name="connsiteX3" fmla="*/ 625026 w 625026"/>
                <a:gd name="connsiteY3" fmla="*/ 9573 h 451975"/>
                <a:gd name="connsiteX4" fmla="*/ 625026 w 625026"/>
                <a:gd name="connsiteY4" fmla="*/ 451975 h 451975"/>
                <a:gd name="connsiteX5" fmla="*/ 299070 w 625026"/>
                <a:gd name="connsiteY5" fmla="*/ 451975 h 451975"/>
                <a:gd name="connsiteX6" fmla="*/ 299070 w 625026"/>
                <a:gd name="connsiteY6" fmla="*/ 450237 h 451975"/>
                <a:gd name="connsiteX7" fmla="*/ 0 w 625026"/>
                <a:gd name="connsiteY7" fmla="*/ 450237 h 451975"/>
                <a:gd name="connsiteX8" fmla="*/ 117386 w 625026"/>
                <a:gd name="connsiteY8" fmla="*/ 225119 h 45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5026" h="451975">
                  <a:moveTo>
                    <a:pt x="0" y="0"/>
                  </a:moveTo>
                  <a:lnTo>
                    <a:pt x="360294" y="0"/>
                  </a:lnTo>
                  <a:lnTo>
                    <a:pt x="365286" y="9573"/>
                  </a:lnTo>
                  <a:lnTo>
                    <a:pt x="625026" y="9573"/>
                  </a:lnTo>
                  <a:lnTo>
                    <a:pt x="625026" y="451975"/>
                  </a:lnTo>
                  <a:lnTo>
                    <a:pt x="299070" y="451975"/>
                  </a:lnTo>
                  <a:lnTo>
                    <a:pt x="299070" y="450237"/>
                  </a:lnTo>
                  <a:lnTo>
                    <a:pt x="0" y="450237"/>
                  </a:lnTo>
                  <a:lnTo>
                    <a:pt x="117386" y="225119"/>
                  </a:lnTo>
                  <a:close/>
                </a:path>
              </a:pathLst>
            </a:cu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山形 70">
              <a:extLst>
                <a:ext uri="{FF2B5EF4-FFF2-40B4-BE49-F238E27FC236}">
                  <a16:creationId xmlns:a16="http://schemas.microsoft.com/office/drawing/2014/main" id="{1360D203-B27C-76E7-ED15-A992DC116921}"/>
                </a:ext>
              </a:extLst>
            </p:cNvPr>
            <p:cNvSpPr/>
            <p:nvPr/>
          </p:nvSpPr>
          <p:spPr>
            <a:xfrm>
              <a:off x="1308496" y="3195336"/>
              <a:ext cx="78168" cy="282435"/>
            </a:xfrm>
            <a:prstGeom prst="chevron">
              <a:avLst>
                <a:gd name="adj" fmla="val 90685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603BA27-9D13-216C-28B0-B5A942849A2C}"/>
              </a:ext>
            </a:extLst>
          </p:cNvPr>
          <p:cNvSpPr txBox="1"/>
          <p:nvPr/>
        </p:nvSpPr>
        <p:spPr>
          <a:xfrm>
            <a:off x="1450578" y="1253990"/>
            <a:ext cx="405115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100" dirty="0">
                <a:ln w="215900">
                  <a:solidFill>
                    <a:srgbClr val="0070C0"/>
                  </a:solidFill>
                </a:ln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就職相談</a:t>
            </a:r>
            <a:r>
              <a:rPr kumimoji="1" lang="ja-JP" altLang="en-US" sz="2400" dirty="0">
                <a:ln w="215900">
                  <a:solidFill>
                    <a:srgbClr val="0070C0"/>
                  </a:solidFill>
                </a:ln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＆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760136B-CE3A-1E9C-2232-E91EA308A635}"/>
              </a:ext>
            </a:extLst>
          </p:cNvPr>
          <p:cNvSpPr txBox="1"/>
          <p:nvPr/>
        </p:nvSpPr>
        <p:spPr>
          <a:xfrm>
            <a:off x="1455051" y="1237349"/>
            <a:ext cx="4035684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100" dirty="0">
                <a:ln w="317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就職相談</a:t>
            </a:r>
            <a:r>
              <a:rPr kumimoji="1" lang="ja-JP" altLang="en-US" sz="2400" dirty="0">
                <a:ln w="317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＆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B330146-017A-039E-06E8-EE2E912A31C9}"/>
              </a:ext>
            </a:extLst>
          </p:cNvPr>
          <p:cNvSpPr txBox="1"/>
          <p:nvPr/>
        </p:nvSpPr>
        <p:spPr>
          <a:xfrm>
            <a:off x="1457084" y="2163520"/>
            <a:ext cx="2808180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100" dirty="0">
                <a:ln w="215900">
                  <a:solidFill>
                    <a:srgbClr val="0070C0"/>
                  </a:solidFill>
                </a:ln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面接会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2565F53-C1C8-C153-8FB1-DEED90454894}"/>
              </a:ext>
            </a:extLst>
          </p:cNvPr>
          <p:cNvSpPr txBox="1"/>
          <p:nvPr/>
        </p:nvSpPr>
        <p:spPr>
          <a:xfrm>
            <a:off x="1457084" y="2159653"/>
            <a:ext cx="2808179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100" dirty="0">
                <a:ln w="317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面接会</a:t>
            </a:r>
          </a:p>
        </p:txBody>
      </p:sp>
      <p:sp>
        <p:nvSpPr>
          <p:cNvPr id="22" name="円形吹き出し 55">
            <a:extLst>
              <a:ext uri="{FF2B5EF4-FFF2-40B4-BE49-F238E27FC236}">
                <a16:creationId xmlns:a16="http://schemas.microsoft.com/office/drawing/2014/main" id="{4F172BD8-1733-0E81-FD91-EB2EC8449F22}"/>
              </a:ext>
            </a:extLst>
          </p:cNvPr>
          <p:cNvSpPr/>
          <p:nvPr/>
        </p:nvSpPr>
        <p:spPr>
          <a:xfrm>
            <a:off x="4327303" y="2353676"/>
            <a:ext cx="1121057" cy="736600"/>
          </a:xfrm>
          <a:prstGeom prst="wedgeEllipseCallout">
            <a:avLst>
              <a:gd name="adj1" fmla="val -41559"/>
              <a:gd name="adj2" fmla="val 52155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6C9CFDB-5D28-476E-3308-4F0C4E5289E8}"/>
              </a:ext>
            </a:extLst>
          </p:cNvPr>
          <p:cNvSpPr txBox="1"/>
          <p:nvPr/>
        </p:nvSpPr>
        <p:spPr>
          <a:xfrm>
            <a:off x="4384723" y="2473966"/>
            <a:ext cx="1071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in</a:t>
            </a:r>
            <a:r>
              <a:rPr kumimoji="1" lang="ja-JP" alt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大宮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E38BB66B-05D2-BE70-19B5-9292A2F46356}"/>
              </a:ext>
            </a:extLst>
          </p:cNvPr>
          <p:cNvGrpSpPr/>
          <p:nvPr/>
        </p:nvGrpSpPr>
        <p:grpSpPr>
          <a:xfrm flipH="1">
            <a:off x="1571144" y="3969996"/>
            <a:ext cx="331115" cy="250385"/>
            <a:chOff x="1611703" y="656769"/>
            <a:chExt cx="331115" cy="250385"/>
          </a:xfrm>
        </p:grpSpPr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D3FC4FEE-9DBD-0120-AFB9-37B6DAEB1C51}"/>
                </a:ext>
              </a:extLst>
            </p:cNvPr>
            <p:cNvCxnSpPr/>
            <p:nvPr/>
          </p:nvCxnSpPr>
          <p:spPr>
            <a:xfrm>
              <a:off x="1738934" y="656769"/>
              <a:ext cx="203884" cy="221475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8BBC60D5-CEB8-C94F-3211-FA2BAAF5479F}"/>
                </a:ext>
              </a:extLst>
            </p:cNvPr>
            <p:cNvCxnSpPr/>
            <p:nvPr/>
          </p:nvCxnSpPr>
          <p:spPr>
            <a:xfrm>
              <a:off x="1611703" y="814803"/>
              <a:ext cx="223165" cy="92351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3E6D27F1-329E-C47B-0055-C1CCFFB2CB77}"/>
              </a:ext>
            </a:extLst>
          </p:cNvPr>
          <p:cNvGrpSpPr/>
          <p:nvPr/>
        </p:nvGrpSpPr>
        <p:grpSpPr>
          <a:xfrm>
            <a:off x="1167765" y="3372746"/>
            <a:ext cx="625026" cy="451975"/>
            <a:chOff x="1167765" y="3117253"/>
            <a:chExt cx="625026" cy="451975"/>
          </a:xfrm>
        </p:grpSpPr>
        <p:sp>
          <p:nvSpPr>
            <p:cNvPr id="49" name="フリーフォーム: 図形 48">
              <a:extLst>
                <a:ext uri="{FF2B5EF4-FFF2-40B4-BE49-F238E27FC236}">
                  <a16:creationId xmlns:a16="http://schemas.microsoft.com/office/drawing/2014/main" id="{565DA6B7-97D1-6DC0-C35D-0C262ABC49F8}"/>
                </a:ext>
              </a:extLst>
            </p:cNvPr>
            <p:cNvSpPr/>
            <p:nvPr/>
          </p:nvSpPr>
          <p:spPr>
            <a:xfrm>
              <a:off x="1167765" y="3117253"/>
              <a:ext cx="625026" cy="451975"/>
            </a:xfrm>
            <a:custGeom>
              <a:avLst/>
              <a:gdLst>
                <a:gd name="connsiteX0" fmla="*/ 0 w 625026"/>
                <a:gd name="connsiteY0" fmla="*/ 0 h 451975"/>
                <a:gd name="connsiteX1" fmla="*/ 360294 w 625026"/>
                <a:gd name="connsiteY1" fmla="*/ 0 h 451975"/>
                <a:gd name="connsiteX2" fmla="*/ 365286 w 625026"/>
                <a:gd name="connsiteY2" fmla="*/ 9573 h 451975"/>
                <a:gd name="connsiteX3" fmla="*/ 625026 w 625026"/>
                <a:gd name="connsiteY3" fmla="*/ 9573 h 451975"/>
                <a:gd name="connsiteX4" fmla="*/ 625026 w 625026"/>
                <a:gd name="connsiteY4" fmla="*/ 451975 h 451975"/>
                <a:gd name="connsiteX5" fmla="*/ 299070 w 625026"/>
                <a:gd name="connsiteY5" fmla="*/ 451975 h 451975"/>
                <a:gd name="connsiteX6" fmla="*/ 299070 w 625026"/>
                <a:gd name="connsiteY6" fmla="*/ 450237 h 451975"/>
                <a:gd name="connsiteX7" fmla="*/ 0 w 625026"/>
                <a:gd name="connsiteY7" fmla="*/ 450237 h 451975"/>
                <a:gd name="connsiteX8" fmla="*/ 117386 w 625026"/>
                <a:gd name="connsiteY8" fmla="*/ 225119 h 45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5026" h="451975">
                  <a:moveTo>
                    <a:pt x="0" y="0"/>
                  </a:moveTo>
                  <a:lnTo>
                    <a:pt x="360294" y="0"/>
                  </a:lnTo>
                  <a:lnTo>
                    <a:pt x="365286" y="9573"/>
                  </a:lnTo>
                  <a:lnTo>
                    <a:pt x="625026" y="9573"/>
                  </a:lnTo>
                  <a:lnTo>
                    <a:pt x="625026" y="451975"/>
                  </a:lnTo>
                  <a:lnTo>
                    <a:pt x="299070" y="451975"/>
                  </a:lnTo>
                  <a:lnTo>
                    <a:pt x="299070" y="450237"/>
                  </a:lnTo>
                  <a:lnTo>
                    <a:pt x="0" y="450237"/>
                  </a:lnTo>
                  <a:lnTo>
                    <a:pt x="117386" y="225119"/>
                  </a:lnTo>
                  <a:close/>
                </a:path>
              </a:pathLst>
            </a:cu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山形 70">
              <a:extLst>
                <a:ext uri="{FF2B5EF4-FFF2-40B4-BE49-F238E27FC236}">
                  <a16:creationId xmlns:a16="http://schemas.microsoft.com/office/drawing/2014/main" id="{A6F2C92F-4272-A414-8A42-CA94FA57768D}"/>
                </a:ext>
              </a:extLst>
            </p:cNvPr>
            <p:cNvSpPr/>
            <p:nvPr/>
          </p:nvSpPr>
          <p:spPr>
            <a:xfrm>
              <a:off x="1308496" y="3195336"/>
              <a:ext cx="78168" cy="282435"/>
            </a:xfrm>
            <a:prstGeom prst="chevron">
              <a:avLst>
                <a:gd name="adj" fmla="val 90685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03BAFF4-5550-F8FF-7D7F-3F9858EB1EF9}"/>
              </a:ext>
            </a:extLst>
          </p:cNvPr>
          <p:cNvSpPr/>
          <p:nvPr/>
        </p:nvSpPr>
        <p:spPr>
          <a:xfrm>
            <a:off x="1487859" y="3290061"/>
            <a:ext cx="3894929" cy="4033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2A757077-CEE0-9EEB-6356-8A974DFE0AED}"/>
              </a:ext>
            </a:extLst>
          </p:cNvPr>
          <p:cNvSpPr txBox="1"/>
          <p:nvPr/>
        </p:nvSpPr>
        <p:spPr>
          <a:xfrm>
            <a:off x="1627916" y="3301952"/>
            <a:ext cx="36728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>
                <a:solidFill>
                  <a:srgbClr val="FFFF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経験</a:t>
            </a:r>
            <a:r>
              <a:rPr kumimoji="1" lang="ja-JP" altLang="en-US" sz="160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</a:t>
            </a:r>
            <a:r>
              <a:rPr kumimoji="1" lang="ja-JP" altLang="en-US" sz="1600">
                <a:solidFill>
                  <a:srgbClr val="FFFF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年齢</a:t>
            </a:r>
            <a:r>
              <a:rPr kumimoji="1" lang="ja-JP" altLang="en-US" sz="160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</a:t>
            </a:r>
            <a:r>
              <a:rPr kumimoji="1" lang="ja-JP" altLang="en-US" sz="1600">
                <a:solidFill>
                  <a:srgbClr val="FFFF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資格不問</a:t>
            </a:r>
            <a:r>
              <a:rPr kumimoji="1" lang="ja-JP" altLang="en-US" sz="160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求人あります！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A5681315-9686-15FD-1707-C976DB6D6885}"/>
              </a:ext>
            </a:extLst>
          </p:cNvPr>
          <p:cNvSpPr/>
          <p:nvPr/>
        </p:nvSpPr>
        <p:spPr>
          <a:xfrm rot="16200000" flipH="1">
            <a:off x="3229607" y="-3229607"/>
            <a:ext cx="398787" cy="685800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5A9E"/>
              </a:solidFill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2144DA5B-A710-4E92-2C50-1B3D530E8192}"/>
              </a:ext>
            </a:extLst>
          </p:cNvPr>
          <p:cNvSpPr/>
          <p:nvPr/>
        </p:nvSpPr>
        <p:spPr>
          <a:xfrm>
            <a:off x="135405" y="4147430"/>
            <a:ext cx="6587190" cy="43016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639C1509-A41B-C78A-A72E-67E04369B3AB}"/>
              </a:ext>
            </a:extLst>
          </p:cNvPr>
          <p:cNvSpPr/>
          <p:nvPr/>
        </p:nvSpPr>
        <p:spPr>
          <a:xfrm rot="16200000" flipH="1">
            <a:off x="1936155" y="4970240"/>
            <a:ext cx="3111546" cy="696232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5A9E"/>
              </a:solidFill>
            </a:endParaRPr>
          </a:p>
        </p:txBody>
      </p:sp>
      <p:sp>
        <p:nvSpPr>
          <p:cNvPr id="59" name="角丸四角形 134">
            <a:extLst>
              <a:ext uri="{FF2B5EF4-FFF2-40B4-BE49-F238E27FC236}">
                <a16:creationId xmlns:a16="http://schemas.microsoft.com/office/drawing/2014/main" id="{5644F3F1-4F47-A999-B9E0-C721E4D141F2}"/>
              </a:ext>
            </a:extLst>
          </p:cNvPr>
          <p:cNvSpPr/>
          <p:nvPr/>
        </p:nvSpPr>
        <p:spPr>
          <a:xfrm>
            <a:off x="802431" y="3955303"/>
            <a:ext cx="5211299" cy="868343"/>
          </a:xfrm>
          <a:prstGeom prst="roundRect">
            <a:avLst>
              <a:gd name="adj" fmla="val 11189"/>
            </a:avLst>
          </a:prstGeom>
          <a:solidFill>
            <a:schemeClr val="bg1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角丸四角形 135">
            <a:extLst>
              <a:ext uri="{FF2B5EF4-FFF2-40B4-BE49-F238E27FC236}">
                <a16:creationId xmlns:a16="http://schemas.microsoft.com/office/drawing/2014/main" id="{708F1723-2C90-B4BF-F3A3-2C9E7E49809A}"/>
              </a:ext>
            </a:extLst>
          </p:cNvPr>
          <p:cNvSpPr/>
          <p:nvPr/>
        </p:nvSpPr>
        <p:spPr>
          <a:xfrm>
            <a:off x="883203" y="4031066"/>
            <a:ext cx="5036024" cy="715803"/>
          </a:xfrm>
          <a:prstGeom prst="roundRect">
            <a:avLst>
              <a:gd name="adj" fmla="val 11189"/>
            </a:avLst>
          </a:prstGeom>
          <a:solidFill>
            <a:schemeClr val="bg1"/>
          </a:solidFill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F678359E-91C0-CEC3-3406-1DE7506CD2A0}"/>
              </a:ext>
            </a:extLst>
          </p:cNvPr>
          <p:cNvSpPr txBox="1"/>
          <p:nvPr/>
        </p:nvSpPr>
        <p:spPr>
          <a:xfrm>
            <a:off x="1042144" y="4134857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こんな方に</a:t>
            </a:r>
            <a:endParaRPr kumimoji="1" lang="en-US" altLang="ja-JP" sz="1400" dirty="0">
              <a:solidFill>
                <a:srgbClr val="0070C0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おすすめです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B3AB9AD4-C9A8-3F97-0B41-0A2D1DB7FC24}"/>
              </a:ext>
            </a:extLst>
          </p:cNvPr>
          <p:cNvSpPr txBox="1"/>
          <p:nvPr/>
        </p:nvSpPr>
        <p:spPr>
          <a:xfrm>
            <a:off x="2287511" y="4099214"/>
            <a:ext cx="368587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n w="22225">
                  <a:solidFill>
                    <a:srgbClr val="0070C0"/>
                  </a:solidFill>
                </a:ln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 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自分に合った仕事を見つけたい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ln w="22225">
                  <a:solidFill>
                    <a:srgbClr val="0070C0"/>
                  </a:solidFill>
                </a:ln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 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転職前にいろいろな会社の話を直接聞きたい 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ln w="22225">
                  <a:solidFill>
                    <a:srgbClr val="0070C0"/>
                  </a:solidFill>
                </a:ln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 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求人票だけでは得られない情報を知りたい</a:t>
            </a:r>
          </a:p>
        </p:txBody>
      </p: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563B4431-2636-C770-C286-F0EAE8798CCF}"/>
              </a:ext>
            </a:extLst>
          </p:cNvPr>
          <p:cNvGrpSpPr/>
          <p:nvPr/>
        </p:nvGrpSpPr>
        <p:grpSpPr>
          <a:xfrm>
            <a:off x="346527" y="4923360"/>
            <a:ext cx="3627466" cy="680648"/>
            <a:chOff x="382392" y="5743897"/>
            <a:chExt cx="3627466" cy="680648"/>
          </a:xfrm>
        </p:grpSpPr>
        <p:sp>
          <p:nvSpPr>
            <p:cNvPr id="1024" name="テキスト ボックス 1023">
              <a:extLst>
                <a:ext uri="{FF2B5EF4-FFF2-40B4-BE49-F238E27FC236}">
                  <a16:creationId xmlns:a16="http://schemas.microsoft.com/office/drawing/2014/main" id="{19D68476-B8A8-6275-2BF4-144FB8DBF86F}"/>
                </a:ext>
              </a:extLst>
            </p:cNvPr>
            <p:cNvSpPr txBox="1"/>
            <p:nvPr/>
          </p:nvSpPr>
          <p:spPr>
            <a:xfrm>
              <a:off x="382392" y="5956371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>
                  <a:solidFill>
                    <a:srgbClr val="0070C0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令和</a:t>
              </a:r>
              <a:endParaRPr kumimoji="1" lang="en-US" altLang="ja-JP" sz="12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  <a:p>
              <a:r>
                <a:rPr kumimoji="1" lang="ja-JP" altLang="en-US" sz="1200" dirty="0">
                  <a:solidFill>
                    <a:srgbClr val="0070C0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８年</a:t>
              </a:r>
            </a:p>
          </p:txBody>
        </p:sp>
        <p:sp>
          <p:nvSpPr>
            <p:cNvPr id="1025" name="テキスト ボックス 1024">
              <a:extLst>
                <a:ext uri="{FF2B5EF4-FFF2-40B4-BE49-F238E27FC236}">
                  <a16:creationId xmlns:a16="http://schemas.microsoft.com/office/drawing/2014/main" id="{41C28F37-CCA7-6BD9-5516-57EF0CD27C27}"/>
                </a:ext>
              </a:extLst>
            </p:cNvPr>
            <p:cNvSpPr txBox="1"/>
            <p:nvPr/>
          </p:nvSpPr>
          <p:spPr>
            <a:xfrm>
              <a:off x="1003464" y="5743897"/>
              <a:ext cx="2336648" cy="680648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kumimoji="1" lang="en-US" altLang="ja-JP" sz="2800" dirty="0">
                  <a:ln w="19050">
                    <a:solidFill>
                      <a:srgbClr val="0070C0"/>
                    </a:solidFill>
                  </a:ln>
                  <a:solidFill>
                    <a:srgbClr val="0070C0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5</a:t>
              </a:r>
              <a:r>
                <a:rPr kumimoji="1" lang="ja-JP" altLang="en-US" sz="2400" dirty="0">
                  <a:ln w="19050">
                    <a:solidFill>
                      <a:srgbClr val="0070C0"/>
                    </a:solidFill>
                  </a:ln>
                  <a:solidFill>
                    <a:srgbClr val="0070C0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月</a:t>
              </a:r>
              <a:r>
                <a:rPr kumimoji="1" lang="en-US" altLang="ja-JP" sz="3600" dirty="0">
                  <a:ln w="19050">
                    <a:solidFill>
                      <a:srgbClr val="0070C0"/>
                    </a:solidFill>
                  </a:ln>
                  <a:solidFill>
                    <a:srgbClr val="0070C0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29</a:t>
              </a:r>
              <a:r>
                <a:rPr kumimoji="1" lang="ja-JP" altLang="en-US" sz="2400" dirty="0">
                  <a:ln w="19050">
                    <a:solidFill>
                      <a:srgbClr val="0070C0"/>
                    </a:solidFill>
                  </a:ln>
                  <a:solidFill>
                    <a:srgbClr val="0070C0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日</a:t>
              </a:r>
              <a:endParaRPr kumimoji="1" lang="ja-JP" altLang="en-US" sz="2800" dirty="0">
                <a:ln w="19050">
                  <a:solidFill>
                    <a:srgbClr val="0070C0"/>
                  </a:solidFill>
                </a:ln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</p:txBody>
        </p:sp>
        <p:grpSp>
          <p:nvGrpSpPr>
            <p:cNvPr id="1027" name="グループ化 1026">
              <a:extLst>
                <a:ext uri="{FF2B5EF4-FFF2-40B4-BE49-F238E27FC236}">
                  <a16:creationId xmlns:a16="http://schemas.microsoft.com/office/drawing/2014/main" id="{77AE6739-AF0A-989A-D750-EEDD40A405A8}"/>
                </a:ext>
              </a:extLst>
            </p:cNvPr>
            <p:cNvGrpSpPr/>
            <p:nvPr/>
          </p:nvGrpSpPr>
          <p:grpSpPr>
            <a:xfrm>
              <a:off x="3580181" y="5963516"/>
              <a:ext cx="429677" cy="429677"/>
              <a:chOff x="3523576" y="6049645"/>
              <a:chExt cx="429677" cy="429677"/>
            </a:xfrm>
          </p:grpSpPr>
          <p:sp>
            <p:nvSpPr>
              <p:cNvPr id="1028" name="楕円 1027">
                <a:extLst>
                  <a:ext uri="{FF2B5EF4-FFF2-40B4-BE49-F238E27FC236}">
                    <a16:creationId xmlns:a16="http://schemas.microsoft.com/office/drawing/2014/main" id="{063B3640-B691-154C-80C3-E1DB877E7D61}"/>
                  </a:ext>
                </a:extLst>
              </p:cNvPr>
              <p:cNvSpPr/>
              <p:nvPr/>
            </p:nvSpPr>
            <p:spPr>
              <a:xfrm>
                <a:off x="3523576" y="6049645"/>
                <a:ext cx="429677" cy="429677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9" name="テキスト ボックス 1028">
                <a:extLst>
                  <a:ext uri="{FF2B5EF4-FFF2-40B4-BE49-F238E27FC236}">
                    <a16:creationId xmlns:a16="http://schemas.microsoft.com/office/drawing/2014/main" id="{031D1F05-40A6-0D0E-9D7B-3BD3515D0631}"/>
                  </a:ext>
                </a:extLst>
              </p:cNvPr>
              <p:cNvSpPr txBox="1"/>
              <p:nvPr/>
            </p:nvSpPr>
            <p:spPr>
              <a:xfrm>
                <a:off x="3537755" y="6060949"/>
                <a:ext cx="4154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bg1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金</a:t>
                </a:r>
              </a:p>
            </p:txBody>
          </p:sp>
        </p:grpSp>
      </p:grpSp>
      <p:grpSp>
        <p:nvGrpSpPr>
          <p:cNvPr id="1030" name="グループ化 1029">
            <a:extLst>
              <a:ext uri="{FF2B5EF4-FFF2-40B4-BE49-F238E27FC236}">
                <a16:creationId xmlns:a16="http://schemas.microsoft.com/office/drawing/2014/main" id="{B8570F45-2017-01FF-0C35-53B959A3F5C7}"/>
              </a:ext>
            </a:extLst>
          </p:cNvPr>
          <p:cNvGrpSpPr/>
          <p:nvPr/>
        </p:nvGrpSpPr>
        <p:grpSpPr>
          <a:xfrm>
            <a:off x="4304391" y="4970282"/>
            <a:ext cx="2211062" cy="1801061"/>
            <a:chOff x="-13807" y="6701258"/>
            <a:chExt cx="2472001" cy="1924864"/>
          </a:xfrm>
        </p:grpSpPr>
        <p:sp>
          <p:nvSpPr>
            <p:cNvPr id="1031" name="正方形/長方形 1030">
              <a:extLst>
                <a:ext uri="{FF2B5EF4-FFF2-40B4-BE49-F238E27FC236}">
                  <a16:creationId xmlns:a16="http://schemas.microsoft.com/office/drawing/2014/main" id="{2B8BC5EF-F0EE-D0B2-CF07-E1BD68539D12}"/>
                </a:ext>
              </a:extLst>
            </p:cNvPr>
            <p:cNvSpPr/>
            <p:nvPr/>
          </p:nvSpPr>
          <p:spPr>
            <a:xfrm>
              <a:off x="322588" y="6704368"/>
              <a:ext cx="2135606" cy="192175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2" name="正方形/長方形 1031">
              <a:extLst>
                <a:ext uri="{FF2B5EF4-FFF2-40B4-BE49-F238E27FC236}">
                  <a16:creationId xmlns:a16="http://schemas.microsoft.com/office/drawing/2014/main" id="{FB0C354E-4345-4026-C4D1-2410F5D602E8}"/>
                </a:ext>
              </a:extLst>
            </p:cNvPr>
            <p:cNvSpPr/>
            <p:nvPr/>
          </p:nvSpPr>
          <p:spPr>
            <a:xfrm>
              <a:off x="-13807" y="6701258"/>
              <a:ext cx="341488" cy="192486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33" name="テキスト ボックス 1032">
            <a:extLst>
              <a:ext uri="{FF2B5EF4-FFF2-40B4-BE49-F238E27FC236}">
                <a16:creationId xmlns:a16="http://schemas.microsoft.com/office/drawing/2014/main" id="{7B87AE4C-CA2F-3B29-E478-D56906B62280}"/>
              </a:ext>
            </a:extLst>
          </p:cNvPr>
          <p:cNvSpPr txBox="1"/>
          <p:nvPr/>
        </p:nvSpPr>
        <p:spPr>
          <a:xfrm>
            <a:off x="4289162" y="5011713"/>
            <a:ext cx="338554" cy="17596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kumimoji="1" lang="ja-JP" altLang="en-US" sz="1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タイムスケジュール</a:t>
            </a:r>
          </a:p>
        </p:txBody>
      </p:sp>
      <p:sp>
        <p:nvSpPr>
          <p:cNvPr id="1035" name="テキスト ボックス 1034">
            <a:extLst>
              <a:ext uri="{FF2B5EF4-FFF2-40B4-BE49-F238E27FC236}">
                <a16:creationId xmlns:a16="http://schemas.microsoft.com/office/drawing/2014/main" id="{6550D9DD-135D-E968-42D1-65CC55E5F983}"/>
              </a:ext>
            </a:extLst>
          </p:cNvPr>
          <p:cNvSpPr txBox="1"/>
          <p:nvPr/>
        </p:nvSpPr>
        <p:spPr>
          <a:xfrm>
            <a:off x="4713811" y="5450104"/>
            <a:ext cx="1338828" cy="6232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１３：３０～１６：００</a:t>
            </a:r>
            <a:endParaRPr kumimoji="1" lang="en-US" altLang="ja-JP" sz="1200" dirty="0">
              <a:solidFill>
                <a:srgbClr val="339966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rgbClr val="0070C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個別相談・面接会</a:t>
            </a:r>
            <a:endParaRPr kumimoji="1"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037" name="グループ化 1036">
            <a:extLst>
              <a:ext uri="{FF2B5EF4-FFF2-40B4-BE49-F238E27FC236}">
                <a16:creationId xmlns:a16="http://schemas.microsoft.com/office/drawing/2014/main" id="{931B6E63-E8C8-69D2-DA3D-98E63E250B39}"/>
              </a:ext>
            </a:extLst>
          </p:cNvPr>
          <p:cNvGrpSpPr/>
          <p:nvPr/>
        </p:nvGrpSpPr>
        <p:grpSpPr>
          <a:xfrm>
            <a:off x="128692" y="9397617"/>
            <a:ext cx="3514104" cy="473003"/>
            <a:chOff x="-2660031" y="6768991"/>
            <a:chExt cx="3514104" cy="473003"/>
          </a:xfrm>
        </p:grpSpPr>
        <p:sp>
          <p:nvSpPr>
            <p:cNvPr id="1038" name="テキスト ボックス 1037">
              <a:extLst>
                <a:ext uri="{FF2B5EF4-FFF2-40B4-BE49-F238E27FC236}">
                  <a16:creationId xmlns:a16="http://schemas.microsoft.com/office/drawing/2014/main" id="{05CA8940-BA6E-D8E6-C877-D43788B0A81F}"/>
                </a:ext>
              </a:extLst>
            </p:cNvPr>
            <p:cNvSpPr txBox="1"/>
            <p:nvPr/>
          </p:nvSpPr>
          <p:spPr>
            <a:xfrm>
              <a:off x="-2499885" y="6768991"/>
              <a:ext cx="3285770" cy="162512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+mn-ea"/>
                </a:rPr>
                <a:t>〒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+mn-ea"/>
                </a:rPr>
                <a:t>330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+mn-ea"/>
                </a:rPr>
                <a:t>－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+mn-ea"/>
                </a:rPr>
                <a:t>0061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+mn-ea"/>
                </a:rPr>
                <a:t> 埼玉県さいたま市浦和区常盤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+mn-ea"/>
                </a:rPr>
                <a:t>5-8-40</a:t>
              </a:r>
              <a:endParaRPr kumimoji="1" lang="ja-JP" altLang="en-US" sz="12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039" name="テキスト ボックス 1038">
              <a:extLst>
                <a:ext uri="{FF2B5EF4-FFF2-40B4-BE49-F238E27FC236}">
                  <a16:creationId xmlns:a16="http://schemas.microsoft.com/office/drawing/2014/main" id="{3AA807B5-3152-017E-2E7F-F08644992CA6}"/>
                </a:ext>
              </a:extLst>
            </p:cNvPr>
            <p:cNvSpPr txBox="1"/>
            <p:nvPr/>
          </p:nvSpPr>
          <p:spPr>
            <a:xfrm>
              <a:off x="-2660031" y="6964995"/>
              <a:ext cx="35141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+mn-ea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+mn-ea"/>
                </a:rPr>
                <a:t>利用時間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+mn-ea"/>
                </a:rPr>
                <a:t>】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+mn-ea"/>
                </a:rPr>
                <a:t>平日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+mn-ea"/>
                </a:rPr>
                <a:t>8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+mn-ea"/>
                </a:rPr>
                <a:t>時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+mn-ea"/>
                </a:rPr>
                <a:t>30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+mn-ea"/>
                </a:rPr>
                <a:t>分～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+mn-ea"/>
                </a:rPr>
                <a:t>17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+mn-ea"/>
                </a:rPr>
                <a:t>時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+mn-ea"/>
                </a:rPr>
                <a:t>15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+mn-ea"/>
                </a:rPr>
                <a:t>分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+mn-ea"/>
                </a:rPr>
                <a:t>(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+mn-ea"/>
                </a:rPr>
                <a:t>土日祝休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+mn-ea"/>
                </a:rPr>
                <a:t>)</a:t>
              </a:r>
            </a:p>
          </p:txBody>
        </p:sp>
      </p:grpSp>
      <p:sp>
        <p:nvSpPr>
          <p:cNvPr id="1040" name="テキスト ボックス 1039">
            <a:extLst>
              <a:ext uri="{FF2B5EF4-FFF2-40B4-BE49-F238E27FC236}">
                <a16:creationId xmlns:a16="http://schemas.microsoft.com/office/drawing/2014/main" id="{846393C0-5A1B-F43F-3918-565E9C03BBA3}"/>
              </a:ext>
            </a:extLst>
          </p:cNvPr>
          <p:cNvSpPr txBox="1"/>
          <p:nvPr/>
        </p:nvSpPr>
        <p:spPr>
          <a:xfrm>
            <a:off x="278594" y="8613711"/>
            <a:ext cx="3584584" cy="276999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ハローワーク浦和　人材確保・就職支援コーナー</a:t>
            </a:r>
          </a:p>
        </p:txBody>
      </p:sp>
      <p:grpSp>
        <p:nvGrpSpPr>
          <p:cNvPr id="1041" name="グループ化 1040">
            <a:extLst>
              <a:ext uri="{FF2B5EF4-FFF2-40B4-BE49-F238E27FC236}">
                <a16:creationId xmlns:a16="http://schemas.microsoft.com/office/drawing/2014/main" id="{00BC76BB-444F-F9AC-BDE6-DB4105C41481}"/>
              </a:ext>
            </a:extLst>
          </p:cNvPr>
          <p:cNvGrpSpPr/>
          <p:nvPr/>
        </p:nvGrpSpPr>
        <p:grpSpPr>
          <a:xfrm>
            <a:off x="168448" y="8841000"/>
            <a:ext cx="3563154" cy="461665"/>
            <a:chOff x="-2594814" y="6423284"/>
            <a:chExt cx="3563154" cy="461665"/>
          </a:xfrm>
        </p:grpSpPr>
        <p:sp>
          <p:nvSpPr>
            <p:cNvPr id="1042" name="テキスト ボックス 1041">
              <a:extLst>
                <a:ext uri="{FF2B5EF4-FFF2-40B4-BE49-F238E27FC236}">
                  <a16:creationId xmlns:a16="http://schemas.microsoft.com/office/drawing/2014/main" id="{3B367578-EA77-8F60-870D-94033A824422}"/>
                </a:ext>
              </a:extLst>
            </p:cNvPr>
            <p:cNvSpPr txBox="1"/>
            <p:nvPr/>
          </p:nvSpPr>
          <p:spPr>
            <a:xfrm>
              <a:off x="-442624" y="6581596"/>
              <a:ext cx="14109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（部門コード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+mn-ea"/>
                </a:rPr>
                <a:t>41#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）</a:t>
              </a:r>
            </a:p>
          </p:txBody>
        </p:sp>
        <p:sp>
          <p:nvSpPr>
            <p:cNvPr id="1043" name="テキスト ボックス 1042">
              <a:extLst>
                <a:ext uri="{FF2B5EF4-FFF2-40B4-BE49-F238E27FC236}">
                  <a16:creationId xmlns:a16="http://schemas.microsoft.com/office/drawing/2014/main" id="{E5DA6A76-8B91-5EB1-505B-8B218DF3C741}"/>
                </a:ext>
              </a:extLst>
            </p:cNvPr>
            <p:cNvSpPr txBox="1"/>
            <p:nvPr/>
          </p:nvSpPr>
          <p:spPr>
            <a:xfrm flipH="1">
              <a:off x="-2594814" y="6423284"/>
              <a:ext cx="2971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bg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☎</a:t>
              </a:r>
              <a:r>
                <a:rPr kumimoji="1" lang="en-US" altLang="ja-JP" sz="2400" b="1" dirty="0">
                  <a:solidFill>
                    <a:schemeClr val="bg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048-832-2461</a:t>
              </a:r>
              <a:endParaRPr kumimoji="1" lang="ja-JP" altLang="en-US" sz="7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1045" name="テキスト ボックス 1044">
            <a:extLst>
              <a:ext uri="{FF2B5EF4-FFF2-40B4-BE49-F238E27FC236}">
                <a16:creationId xmlns:a16="http://schemas.microsoft.com/office/drawing/2014/main" id="{AA7C5BE9-89EE-25AD-CA3D-6389DBB8AD65}"/>
              </a:ext>
            </a:extLst>
          </p:cNvPr>
          <p:cNvSpPr txBox="1"/>
          <p:nvPr/>
        </p:nvSpPr>
        <p:spPr>
          <a:xfrm>
            <a:off x="226072" y="8136207"/>
            <a:ext cx="4602542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70C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電話でのお申し込みや参加に関するお問合せはこちらから</a:t>
            </a:r>
          </a:p>
        </p:txBody>
      </p:sp>
      <p:sp>
        <p:nvSpPr>
          <p:cNvPr id="1046" name="正方形/長方形 1045">
            <a:extLst>
              <a:ext uri="{FF2B5EF4-FFF2-40B4-BE49-F238E27FC236}">
                <a16:creationId xmlns:a16="http://schemas.microsoft.com/office/drawing/2014/main" id="{0C5457E0-F5AF-3DB3-DBAF-73CC6F91D74D}"/>
              </a:ext>
            </a:extLst>
          </p:cNvPr>
          <p:cNvSpPr/>
          <p:nvPr/>
        </p:nvSpPr>
        <p:spPr>
          <a:xfrm>
            <a:off x="338119" y="6018902"/>
            <a:ext cx="273064" cy="4857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テキスト ボックス 1046">
            <a:extLst>
              <a:ext uri="{FF2B5EF4-FFF2-40B4-BE49-F238E27FC236}">
                <a16:creationId xmlns:a16="http://schemas.microsoft.com/office/drawing/2014/main" id="{278BAD97-CE88-8BBE-1E28-B0F47DFDF206}"/>
              </a:ext>
            </a:extLst>
          </p:cNvPr>
          <p:cNvSpPr txBox="1"/>
          <p:nvPr/>
        </p:nvSpPr>
        <p:spPr>
          <a:xfrm>
            <a:off x="289992" y="6063076"/>
            <a:ext cx="346249" cy="40652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05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場 所</a:t>
            </a:r>
          </a:p>
        </p:txBody>
      </p:sp>
      <p:sp>
        <p:nvSpPr>
          <p:cNvPr id="1048" name="正方形/長方形 1047">
            <a:extLst>
              <a:ext uri="{FF2B5EF4-FFF2-40B4-BE49-F238E27FC236}">
                <a16:creationId xmlns:a16="http://schemas.microsoft.com/office/drawing/2014/main" id="{AD1DBBA9-1928-50F1-9C7E-9C1205CF3362}"/>
              </a:ext>
            </a:extLst>
          </p:cNvPr>
          <p:cNvSpPr/>
          <p:nvPr/>
        </p:nvSpPr>
        <p:spPr>
          <a:xfrm>
            <a:off x="215997" y="7007625"/>
            <a:ext cx="4886082" cy="58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テキスト ボックス 1048">
            <a:extLst>
              <a:ext uri="{FF2B5EF4-FFF2-40B4-BE49-F238E27FC236}">
                <a16:creationId xmlns:a16="http://schemas.microsoft.com/office/drawing/2014/main" id="{ADDEAF78-5445-DBF5-D951-49FF6EB76E03}"/>
              </a:ext>
            </a:extLst>
          </p:cNvPr>
          <p:cNvSpPr txBox="1"/>
          <p:nvPr/>
        </p:nvSpPr>
        <p:spPr>
          <a:xfrm>
            <a:off x="204521" y="7031790"/>
            <a:ext cx="486633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事業所ブースを１社以上訪問された方には「参加証明書」を発行します。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持ち物：ハローワーク受付票、筆記用具、履歴書等（面接希望者のみ）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服　装：自由（スーツやシャツでなくても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OK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です！）</a:t>
            </a:r>
          </a:p>
        </p:txBody>
      </p:sp>
      <p:sp>
        <p:nvSpPr>
          <p:cNvPr id="1050" name="テキスト ボックス 1049">
            <a:extLst>
              <a:ext uri="{FF2B5EF4-FFF2-40B4-BE49-F238E27FC236}">
                <a16:creationId xmlns:a16="http://schemas.microsoft.com/office/drawing/2014/main" id="{EE906233-DA30-5B0B-41A2-28CCEE0FD877}"/>
              </a:ext>
            </a:extLst>
          </p:cNvPr>
          <p:cNvSpPr txBox="1"/>
          <p:nvPr/>
        </p:nvSpPr>
        <p:spPr>
          <a:xfrm>
            <a:off x="766223" y="5934940"/>
            <a:ext cx="3164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大宮ソニックシティビル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53" name="テキスト ボックス 1052">
            <a:extLst>
              <a:ext uri="{FF2B5EF4-FFF2-40B4-BE49-F238E27FC236}">
                <a16:creationId xmlns:a16="http://schemas.microsoft.com/office/drawing/2014/main" id="{F1C81EE0-1568-03E2-46DF-BB6486A17C08}"/>
              </a:ext>
            </a:extLst>
          </p:cNvPr>
          <p:cNvSpPr txBox="1"/>
          <p:nvPr/>
        </p:nvSpPr>
        <p:spPr>
          <a:xfrm>
            <a:off x="215997" y="5601811"/>
            <a:ext cx="435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339966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   </a:t>
            </a:r>
            <a:r>
              <a:rPr kumimoji="1" lang="en-US" altLang="ja-JP" sz="1600" b="1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13</a:t>
            </a:r>
            <a:r>
              <a:rPr kumimoji="1" lang="ja-JP" altLang="en-US" sz="1600" b="1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sz="1600" b="1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30</a:t>
            </a:r>
            <a:r>
              <a:rPr kumimoji="1" lang="ja-JP" altLang="en-US" sz="1600" b="1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</a:t>
            </a:r>
            <a:r>
              <a:rPr kumimoji="1" lang="en-US" altLang="ja-JP" sz="1600" b="1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16</a:t>
            </a:r>
            <a:r>
              <a:rPr kumimoji="1" lang="ja-JP" altLang="en-US" sz="1600" b="1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sz="1600" b="1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00</a:t>
            </a:r>
            <a:r>
              <a:rPr kumimoji="1" lang="ja-JP" altLang="en-US" sz="11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（受付　</a:t>
            </a:r>
            <a:r>
              <a:rPr kumimoji="1" lang="en-US" altLang="ja-JP" sz="11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13</a:t>
            </a:r>
            <a:r>
              <a:rPr kumimoji="1" lang="ja-JP" altLang="en-US" sz="11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sz="11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00</a:t>
            </a:r>
            <a:r>
              <a:rPr kumimoji="1" lang="ja-JP" altLang="en-US" sz="11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</a:t>
            </a:r>
            <a:r>
              <a:rPr kumimoji="1" lang="en-US" altLang="ja-JP" sz="11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15</a:t>
            </a:r>
            <a:r>
              <a:rPr kumimoji="1" lang="ja-JP" altLang="en-US" sz="11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sz="11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30</a:t>
            </a:r>
            <a:r>
              <a:rPr kumimoji="1" lang="ja-JP" altLang="en-US" sz="1100" dirty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）</a:t>
            </a:r>
            <a:endParaRPr kumimoji="1" lang="en-US" altLang="ja-JP" sz="1100" dirty="0">
              <a:solidFill>
                <a:srgbClr val="0070C0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1055" name="テキスト ボックス 1054">
            <a:extLst>
              <a:ext uri="{FF2B5EF4-FFF2-40B4-BE49-F238E27FC236}">
                <a16:creationId xmlns:a16="http://schemas.microsoft.com/office/drawing/2014/main" id="{07A148B9-9351-047E-01B2-7C42864C3229}"/>
              </a:ext>
            </a:extLst>
          </p:cNvPr>
          <p:cNvSpPr txBox="1"/>
          <p:nvPr/>
        </p:nvSpPr>
        <p:spPr>
          <a:xfrm>
            <a:off x="943919" y="6261791"/>
            <a:ext cx="21355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市民ホール４</a:t>
            </a:r>
            <a:r>
              <a:rPr kumimoji="1" lang="en-US" altLang="ja-JP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F</a:t>
            </a:r>
            <a:r>
              <a:rPr kumimoji="1"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</a:t>
            </a:r>
            <a:r>
              <a:rPr kumimoji="1" lang="en-US" altLang="ja-JP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401</a:t>
            </a:r>
            <a:r>
              <a:rPr kumimoji="1"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・</a:t>
            </a:r>
            <a:r>
              <a:rPr kumimoji="1" lang="en-US" altLang="ja-JP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402</a:t>
            </a:r>
            <a:r>
              <a:rPr kumimoji="1"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）</a:t>
            </a:r>
          </a:p>
        </p:txBody>
      </p:sp>
      <p:cxnSp>
        <p:nvCxnSpPr>
          <p:cNvPr id="1056" name="直線コネクタ 1055">
            <a:extLst>
              <a:ext uri="{FF2B5EF4-FFF2-40B4-BE49-F238E27FC236}">
                <a16:creationId xmlns:a16="http://schemas.microsoft.com/office/drawing/2014/main" id="{3D59F7C1-6873-EDA3-1CDD-35AC46430DDC}"/>
              </a:ext>
            </a:extLst>
          </p:cNvPr>
          <p:cNvCxnSpPr/>
          <p:nvPr/>
        </p:nvCxnSpPr>
        <p:spPr>
          <a:xfrm>
            <a:off x="4774494" y="5369301"/>
            <a:ext cx="1725170" cy="0"/>
          </a:xfrm>
          <a:prstGeom prst="line">
            <a:avLst/>
          </a:prstGeom>
          <a:ln>
            <a:solidFill>
              <a:srgbClr val="FF993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7" name="テキスト ボックス 1056">
            <a:extLst>
              <a:ext uri="{FF2B5EF4-FFF2-40B4-BE49-F238E27FC236}">
                <a16:creationId xmlns:a16="http://schemas.microsoft.com/office/drawing/2014/main" id="{7A996265-5D33-5C62-0C05-7284787D6367}"/>
              </a:ext>
            </a:extLst>
          </p:cNvPr>
          <p:cNvSpPr txBox="1"/>
          <p:nvPr/>
        </p:nvSpPr>
        <p:spPr>
          <a:xfrm>
            <a:off x="4704364" y="5046642"/>
            <a:ext cx="13837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１３：００</a:t>
            </a:r>
            <a:r>
              <a:rPr kumimoji="1" lang="ja-JP" altLang="en-US" sz="1200" dirty="0">
                <a:solidFill>
                  <a:srgbClr val="0070C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kumimoji="1" lang="ja-JP" altLang="en-US" sz="1200" dirty="0">
                <a:solidFill>
                  <a:srgbClr val="0070C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入場開始</a:t>
            </a:r>
          </a:p>
        </p:txBody>
      </p:sp>
      <p:cxnSp>
        <p:nvCxnSpPr>
          <p:cNvPr id="1058" name="直線コネクタ 1057">
            <a:extLst>
              <a:ext uri="{FF2B5EF4-FFF2-40B4-BE49-F238E27FC236}">
                <a16:creationId xmlns:a16="http://schemas.microsoft.com/office/drawing/2014/main" id="{A91C4CCF-ED17-15F1-3B9F-2938732AE6FA}"/>
              </a:ext>
            </a:extLst>
          </p:cNvPr>
          <p:cNvCxnSpPr/>
          <p:nvPr/>
        </p:nvCxnSpPr>
        <p:spPr>
          <a:xfrm>
            <a:off x="4778125" y="6129998"/>
            <a:ext cx="1725170" cy="0"/>
          </a:xfrm>
          <a:prstGeom prst="line">
            <a:avLst/>
          </a:prstGeom>
          <a:ln>
            <a:solidFill>
              <a:srgbClr val="FF993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9" name="テキスト ボックス 1058">
            <a:extLst>
              <a:ext uri="{FF2B5EF4-FFF2-40B4-BE49-F238E27FC236}">
                <a16:creationId xmlns:a16="http://schemas.microsoft.com/office/drawing/2014/main" id="{F0A234C8-F41A-12DA-98D3-CACD3C4DD09C}"/>
              </a:ext>
            </a:extLst>
          </p:cNvPr>
          <p:cNvSpPr txBox="1"/>
          <p:nvPr/>
        </p:nvSpPr>
        <p:spPr>
          <a:xfrm>
            <a:off x="4734480" y="6219064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１５：３０　</a:t>
            </a:r>
            <a:r>
              <a:rPr kumimoji="1" lang="ja-JP" altLang="en-US" sz="1200" dirty="0">
                <a:solidFill>
                  <a:srgbClr val="0070C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最終入場</a:t>
            </a:r>
            <a:endParaRPr kumimoji="1" lang="en-US" altLang="ja-JP" sz="1200" dirty="0">
              <a:solidFill>
                <a:srgbClr val="0070C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１６：００</a:t>
            </a:r>
            <a:r>
              <a:rPr kumimoji="1" lang="ja-JP" altLang="en-US" sz="1200" dirty="0">
                <a:solidFill>
                  <a:srgbClr val="339966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1" lang="ja-JP" altLang="en-US" sz="1200" dirty="0">
                <a:solidFill>
                  <a:srgbClr val="0070C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終了</a:t>
            </a:r>
          </a:p>
        </p:txBody>
      </p:sp>
      <p:sp>
        <p:nvSpPr>
          <p:cNvPr id="1061" name="テキスト ボックス 1060">
            <a:extLst>
              <a:ext uri="{FF2B5EF4-FFF2-40B4-BE49-F238E27FC236}">
                <a16:creationId xmlns:a16="http://schemas.microsoft.com/office/drawing/2014/main" id="{7FF0D769-D663-78E4-B54E-0923F1432CCF}"/>
              </a:ext>
            </a:extLst>
          </p:cNvPr>
          <p:cNvSpPr txBox="1"/>
          <p:nvPr/>
        </p:nvSpPr>
        <p:spPr>
          <a:xfrm>
            <a:off x="734623" y="6493482"/>
            <a:ext cx="2672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（さいたま市大宮区桜木町</a:t>
            </a:r>
            <a:r>
              <a:rPr kumimoji="1" lang="en-US" altLang="ja-JP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1-7-5</a:t>
            </a:r>
            <a:r>
              <a:rPr kumimoji="1"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）</a:t>
            </a:r>
          </a:p>
        </p:txBody>
      </p:sp>
      <p:sp>
        <p:nvSpPr>
          <p:cNvPr id="1094" name="テキスト ボックス 1093">
            <a:extLst>
              <a:ext uri="{FF2B5EF4-FFF2-40B4-BE49-F238E27FC236}">
                <a16:creationId xmlns:a16="http://schemas.microsoft.com/office/drawing/2014/main" id="{BEBDF395-50F5-36F4-6619-2911965AEB4C}"/>
              </a:ext>
            </a:extLst>
          </p:cNvPr>
          <p:cNvSpPr txBox="1"/>
          <p:nvPr/>
        </p:nvSpPr>
        <p:spPr>
          <a:xfrm>
            <a:off x="1461117" y="542311"/>
            <a:ext cx="40102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4000" dirty="0">
                <a:ln w="215900">
                  <a:solidFill>
                    <a:srgbClr val="0070C0"/>
                  </a:solidFill>
                </a:ln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福祉のおしごと</a:t>
            </a:r>
          </a:p>
        </p:txBody>
      </p:sp>
      <p:sp>
        <p:nvSpPr>
          <p:cNvPr id="1095" name="テキスト ボックス 1094">
            <a:extLst>
              <a:ext uri="{FF2B5EF4-FFF2-40B4-BE49-F238E27FC236}">
                <a16:creationId xmlns:a16="http://schemas.microsoft.com/office/drawing/2014/main" id="{1CA8E552-FC38-A91E-538B-D57B4E08CF63}"/>
              </a:ext>
            </a:extLst>
          </p:cNvPr>
          <p:cNvSpPr txBox="1"/>
          <p:nvPr/>
        </p:nvSpPr>
        <p:spPr>
          <a:xfrm>
            <a:off x="1475122" y="548369"/>
            <a:ext cx="3980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4000" dirty="0">
                <a:ln w="317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福祉のおしごと</a:t>
            </a:r>
          </a:p>
        </p:txBody>
      </p:sp>
      <p:sp>
        <p:nvSpPr>
          <p:cNvPr id="1124" name="テキスト ボックス 1123">
            <a:extLst>
              <a:ext uri="{FF2B5EF4-FFF2-40B4-BE49-F238E27FC236}">
                <a16:creationId xmlns:a16="http://schemas.microsoft.com/office/drawing/2014/main" id="{39761284-3CFE-1FED-6DA4-9E4B6A43BF90}"/>
              </a:ext>
            </a:extLst>
          </p:cNvPr>
          <p:cNvSpPr txBox="1"/>
          <p:nvPr/>
        </p:nvSpPr>
        <p:spPr>
          <a:xfrm>
            <a:off x="415391" y="72870"/>
            <a:ext cx="6780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主催：厚生労働省埼玉労働局　ハローワーク大宮・ハローワーク浦和　共催：さいたま市</a:t>
            </a:r>
            <a:endParaRPr kumimoji="1"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円形吹き出し 55">
            <a:extLst>
              <a:ext uri="{FF2B5EF4-FFF2-40B4-BE49-F238E27FC236}">
                <a16:creationId xmlns:a16="http://schemas.microsoft.com/office/drawing/2014/main" id="{C6696CBC-ED16-07EA-BF41-58235461EAEE}"/>
              </a:ext>
            </a:extLst>
          </p:cNvPr>
          <p:cNvSpPr/>
          <p:nvPr/>
        </p:nvSpPr>
        <p:spPr>
          <a:xfrm>
            <a:off x="101887" y="913971"/>
            <a:ext cx="1363488" cy="788226"/>
          </a:xfrm>
          <a:prstGeom prst="wedgeEllipseCallout">
            <a:avLst>
              <a:gd name="adj1" fmla="val 13156"/>
              <a:gd name="adj2" fmla="val 67999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B6C1417-1B3F-747E-6C9D-2DD95648079A}"/>
              </a:ext>
            </a:extLst>
          </p:cNvPr>
          <p:cNvSpPr txBox="1"/>
          <p:nvPr/>
        </p:nvSpPr>
        <p:spPr>
          <a:xfrm>
            <a:off x="280929" y="956222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参加企業</a:t>
            </a:r>
            <a:endParaRPr kumimoji="1" lang="en-US" altLang="ja-JP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B1103B8-88F7-E3A3-4241-FD31AAE48BC6}"/>
              </a:ext>
            </a:extLst>
          </p:cNvPr>
          <p:cNvSpPr txBox="1"/>
          <p:nvPr/>
        </p:nvSpPr>
        <p:spPr>
          <a:xfrm>
            <a:off x="371348" y="1291097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８ブース</a:t>
            </a:r>
            <a:endParaRPr kumimoji="1" lang="en-US" altLang="ja-JP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CB7DAF-36D4-A702-25D1-7D0FD3238240}"/>
              </a:ext>
            </a:extLst>
          </p:cNvPr>
          <p:cNvSpPr txBox="1"/>
          <p:nvPr/>
        </p:nvSpPr>
        <p:spPr>
          <a:xfrm>
            <a:off x="226072" y="7706688"/>
            <a:ext cx="4822154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70C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参加のお申し込みは二次元コードから入力してください⇒⇒⇒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5C08465-FA0C-A40F-5CCD-58BA1B22B85F}"/>
              </a:ext>
            </a:extLst>
          </p:cNvPr>
          <p:cNvSpPr/>
          <p:nvPr/>
        </p:nvSpPr>
        <p:spPr>
          <a:xfrm>
            <a:off x="5300716" y="7315650"/>
            <a:ext cx="1458418" cy="11327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BFE9756-DE0C-9E1D-FB69-8125B922EE64}"/>
              </a:ext>
            </a:extLst>
          </p:cNvPr>
          <p:cNvSpPr txBox="1"/>
          <p:nvPr/>
        </p:nvSpPr>
        <p:spPr>
          <a:xfrm>
            <a:off x="5300716" y="6951142"/>
            <a:ext cx="1458418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rgbClr val="0070C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参加申し込み用</a:t>
            </a:r>
            <a:endParaRPr kumimoji="1" lang="en-US" altLang="ja-JP" sz="1100" dirty="0">
              <a:solidFill>
                <a:srgbClr val="0070C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rgbClr val="0070C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二次元コード</a:t>
            </a:r>
            <a:endParaRPr kumimoji="1" lang="en-US" altLang="ja-JP" sz="1100" dirty="0">
              <a:solidFill>
                <a:srgbClr val="0070C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5D42CB44-88EA-6980-CF7A-2E9ACECB4A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22" y="15719"/>
            <a:ext cx="377985" cy="347502"/>
          </a:xfrm>
          <a:prstGeom prst="rect">
            <a:avLst/>
          </a:prstGeom>
        </p:spPr>
      </p:pic>
      <p:pic>
        <p:nvPicPr>
          <p:cNvPr id="13" name="図 12" descr="図形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617B218-8475-2DCE-9390-DAF8E2DA99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7438" b="32433"/>
          <a:stretch/>
        </p:blipFill>
        <p:spPr>
          <a:xfrm>
            <a:off x="7474485" y="125882"/>
            <a:ext cx="1363488" cy="1660680"/>
          </a:xfrm>
          <a:prstGeom prst="rect">
            <a:avLst/>
          </a:prstGeom>
        </p:spPr>
      </p:pic>
      <p:grpSp>
        <p:nvGrpSpPr>
          <p:cNvPr id="1062" name="グループ化 1061">
            <a:extLst>
              <a:ext uri="{FF2B5EF4-FFF2-40B4-BE49-F238E27FC236}">
                <a16:creationId xmlns:a16="http://schemas.microsoft.com/office/drawing/2014/main" id="{DC60EB39-E737-FE08-5948-CE0B529911EE}"/>
              </a:ext>
            </a:extLst>
          </p:cNvPr>
          <p:cNvGrpSpPr/>
          <p:nvPr/>
        </p:nvGrpSpPr>
        <p:grpSpPr>
          <a:xfrm>
            <a:off x="5564548" y="395529"/>
            <a:ext cx="1293452" cy="2157234"/>
            <a:chOff x="7182772" y="2940789"/>
            <a:chExt cx="1293452" cy="2157234"/>
          </a:xfrm>
        </p:grpSpPr>
        <p:pic>
          <p:nvPicPr>
            <p:cNvPr id="1044" name="図 1043">
              <a:extLst>
                <a:ext uri="{FF2B5EF4-FFF2-40B4-BE49-F238E27FC236}">
                  <a16:creationId xmlns:a16="http://schemas.microsoft.com/office/drawing/2014/main" id="{FE702F60-1606-ABF9-B7EF-6C0FAC134B4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202050" y="4707845"/>
              <a:ext cx="1274174" cy="390178"/>
            </a:xfrm>
            <a:prstGeom prst="rect">
              <a:avLst/>
            </a:prstGeom>
          </p:spPr>
        </p:pic>
        <p:pic>
          <p:nvPicPr>
            <p:cNvPr id="1051" name="図 1050">
              <a:extLst>
                <a:ext uri="{FF2B5EF4-FFF2-40B4-BE49-F238E27FC236}">
                  <a16:creationId xmlns:a16="http://schemas.microsoft.com/office/drawing/2014/main" id="{E613F333-36B5-87B5-2AF0-C98E73152C8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91784" y="4269640"/>
              <a:ext cx="1274174" cy="390178"/>
            </a:xfrm>
            <a:prstGeom prst="rect">
              <a:avLst/>
            </a:prstGeom>
          </p:spPr>
        </p:pic>
        <p:pic>
          <p:nvPicPr>
            <p:cNvPr id="1052" name="図 1051">
              <a:extLst>
                <a:ext uri="{FF2B5EF4-FFF2-40B4-BE49-F238E27FC236}">
                  <a16:creationId xmlns:a16="http://schemas.microsoft.com/office/drawing/2014/main" id="{2FCE9267-2140-3EEB-60E2-E498B6EB182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82772" y="3824317"/>
              <a:ext cx="1274174" cy="390178"/>
            </a:xfrm>
            <a:prstGeom prst="rect">
              <a:avLst/>
            </a:prstGeom>
          </p:spPr>
        </p:pic>
        <p:pic>
          <p:nvPicPr>
            <p:cNvPr id="1054" name="図 1053">
              <a:extLst>
                <a:ext uri="{FF2B5EF4-FFF2-40B4-BE49-F238E27FC236}">
                  <a16:creationId xmlns:a16="http://schemas.microsoft.com/office/drawing/2014/main" id="{B417EDD4-18EB-E177-D74E-8ED8B0F86D8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95474" y="3378994"/>
              <a:ext cx="1274174" cy="390178"/>
            </a:xfrm>
            <a:prstGeom prst="rect">
              <a:avLst/>
            </a:prstGeom>
          </p:spPr>
        </p:pic>
        <p:pic>
          <p:nvPicPr>
            <p:cNvPr id="1060" name="図 1059">
              <a:extLst>
                <a:ext uri="{FF2B5EF4-FFF2-40B4-BE49-F238E27FC236}">
                  <a16:creationId xmlns:a16="http://schemas.microsoft.com/office/drawing/2014/main" id="{D73F5959-3F13-FEFA-8CF7-5A01F43E4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95474" y="2940789"/>
              <a:ext cx="1274174" cy="390178"/>
            </a:xfrm>
            <a:prstGeom prst="rect">
              <a:avLst/>
            </a:prstGeom>
          </p:spPr>
        </p:pic>
        <p:sp>
          <p:nvSpPr>
            <p:cNvPr id="1069" name="テキスト ボックス 1068">
              <a:extLst>
                <a:ext uri="{FF2B5EF4-FFF2-40B4-BE49-F238E27FC236}">
                  <a16:creationId xmlns:a16="http://schemas.microsoft.com/office/drawing/2014/main" id="{7673388D-D7F2-851B-2727-41DE3825AFBD}"/>
                </a:ext>
              </a:extLst>
            </p:cNvPr>
            <p:cNvSpPr txBox="1"/>
            <p:nvPr/>
          </p:nvSpPr>
          <p:spPr>
            <a:xfrm>
              <a:off x="7325998" y="2954532"/>
              <a:ext cx="10823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>
                  <a:ln>
                    <a:solidFill>
                      <a:srgbClr val="0070C0"/>
                    </a:solidFill>
                  </a:ln>
                  <a:solidFill>
                    <a:srgbClr val="0070C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事前予約制</a:t>
              </a:r>
            </a:p>
          </p:txBody>
        </p:sp>
        <p:sp>
          <p:nvSpPr>
            <p:cNvPr id="1072" name="テキスト ボックス 1071">
              <a:extLst>
                <a:ext uri="{FF2B5EF4-FFF2-40B4-BE49-F238E27FC236}">
                  <a16:creationId xmlns:a16="http://schemas.microsoft.com/office/drawing/2014/main" id="{F5A6641C-5B10-2702-910A-191F4EF445D0}"/>
                </a:ext>
              </a:extLst>
            </p:cNvPr>
            <p:cNvSpPr txBox="1"/>
            <p:nvPr/>
          </p:nvSpPr>
          <p:spPr>
            <a:xfrm>
              <a:off x="7313174" y="3429859"/>
              <a:ext cx="11079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>
                  <a:ln>
                    <a:solidFill>
                      <a:srgbClr val="0070C0"/>
                    </a:solidFill>
                  </a:ln>
                  <a:solidFill>
                    <a:srgbClr val="0070C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相談のみも可</a:t>
              </a: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62F86FFC-875C-5854-D432-7681E173062A}"/>
                </a:ext>
              </a:extLst>
            </p:cNvPr>
            <p:cNvSpPr txBox="1"/>
            <p:nvPr/>
          </p:nvSpPr>
          <p:spPr>
            <a:xfrm>
              <a:off x="7338822" y="3845991"/>
              <a:ext cx="10823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>
                  <a:ln>
                    <a:solidFill>
                      <a:srgbClr val="0070C0"/>
                    </a:solidFill>
                  </a:ln>
                  <a:solidFill>
                    <a:srgbClr val="0070C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当日参加可</a:t>
              </a:r>
            </a:p>
          </p:txBody>
        </p:sp>
        <p:sp>
          <p:nvSpPr>
            <p:cNvPr id="1071" name="テキスト ボックス 1070">
              <a:extLst>
                <a:ext uri="{FF2B5EF4-FFF2-40B4-BE49-F238E27FC236}">
                  <a16:creationId xmlns:a16="http://schemas.microsoft.com/office/drawing/2014/main" id="{623B0F32-492B-1DA3-AAB9-EBA8421B1650}"/>
                </a:ext>
              </a:extLst>
            </p:cNvPr>
            <p:cNvSpPr txBox="1"/>
            <p:nvPr/>
          </p:nvSpPr>
          <p:spPr>
            <a:xfrm>
              <a:off x="7356231" y="4303546"/>
              <a:ext cx="10823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>
                  <a:ln>
                    <a:solidFill>
                      <a:srgbClr val="0070C0"/>
                    </a:solidFill>
                  </a:ln>
                  <a:solidFill>
                    <a:srgbClr val="0070C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シニア歓迎</a:t>
              </a:r>
            </a:p>
          </p:txBody>
        </p:sp>
        <p:sp>
          <p:nvSpPr>
            <p:cNvPr id="1074" name="テキスト ボックス 1073">
              <a:extLst>
                <a:ext uri="{FF2B5EF4-FFF2-40B4-BE49-F238E27FC236}">
                  <a16:creationId xmlns:a16="http://schemas.microsoft.com/office/drawing/2014/main" id="{46B669E5-FE74-FCE7-86D1-F4A6A95E3078}"/>
                </a:ext>
              </a:extLst>
            </p:cNvPr>
            <p:cNvSpPr txBox="1"/>
            <p:nvPr/>
          </p:nvSpPr>
          <p:spPr>
            <a:xfrm>
              <a:off x="7323535" y="4723109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n>
                    <a:solidFill>
                      <a:srgbClr val="0070C0"/>
                    </a:solidFill>
                  </a:ln>
                  <a:solidFill>
                    <a:srgbClr val="0070C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福祉人材センター</a:t>
              </a:r>
              <a:endParaRPr kumimoji="1" lang="en-US" altLang="ja-JP" sz="9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kumimoji="1" lang="ja-JP" altLang="en-US" sz="900" dirty="0">
                  <a:ln>
                    <a:solidFill>
                      <a:srgbClr val="0070C0"/>
                    </a:solidFill>
                  </a:ln>
                  <a:solidFill>
                    <a:srgbClr val="0070C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相談ブースあり</a:t>
              </a:r>
            </a:p>
          </p:txBody>
        </p:sp>
      </p:grpSp>
      <p:pic>
        <p:nvPicPr>
          <p:cNvPr id="15" name="図 14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EB6272D-AE7B-D28C-5ACA-9AA20A61B6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248" y="7316716"/>
            <a:ext cx="1205781" cy="1205781"/>
          </a:xfrm>
          <a:prstGeom prst="rect">
            <a:avLst/>
          </a:prstGeom>
        </p:spPr>
      </p:pic>
      <p:pic>
        <p:nvPicPr>
          <p:cNvPr id="17" name="図 16" descr="図形, 円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A8CB262-C141-1B01-9B8B-5E5CA9E800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77" t="-3404" r="-1474" b="-3276"/>
          <a:stretch/>
        </p:blipFill>
        <p:spPr>
          <a:xfrm>
            <a:off x="5625958" y="9003174"/>
            <a:ext cx="1063451" cy="775982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4AA5FAE-D03F-1A62-5652-1C8C68CE2ED8}"/>
              </a:ext>
            </a:extLst>
          </p:cNvPr>
          <p:cNvSpPr txBox="1"/>
          <p:nvPr/>
        </p:nvSpPr>
        <p:spPr>
          <a:xfrm>
            <a:off x="4384723" y="8464702"/>
            <a:ext cx="297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＜ハローワーク浦和公式</a:t>
            </a:r>
            <a:r>
              <a:rPr kumimoji="1" lang="en-US" altLang="ja-JP" sz="12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LINE</a:t>
            </a:r>
            <a:r>
              <a:rPr kumimoji="1" lang="ja-JP" altLang="en-US" sz="12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＞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0F49BDD-63B1-4AA0-A4AD-6E0F92C7D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63" y="8781883"/>
            <a:ext cx="1074957" cy="107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4340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F70C08E1755F9479C4ED2BB3C15285D" ma:contentTypeVersion="15" ma:contentTypeDescription="新しいドキュメントを作成します。" ma:contentTypeScope="" ma:versionID="e981f8f0e48c42c6aa25007b49dbdbf6">
  <xsd:schema xmlns:xsd="http://www.w3.org/2001/XMLSchema" xmlns:xs="http://www.w3.org/2001/XMLSchema" xmlns:p="http://schemas.microsoft.com/office/2006/metadata/properties" xmlns:ns2="d2d77047-3c50-43ef-a854-9a0fbd169904" xmlns:ns3="263dbbe5-076b-4606-a03b-9598f5f2f35a" targetNamespace="http://schemas.microsoft.com/office/2006/metadata/properties" ma:root="true" ma:fieldsID="7b189c9955ea88a7a648d9845a7d39fb" ns2:_="" ns3:_="">
    <xsd:import namespace="d2d77047-3c50-43ef-a854-9a0fbd169904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d77047-3c50-43ef-a854-9a0fbd169904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3a938d8-a886-45de-baac-ba39a9a2b52e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d2d77047-3c50-43ef-a854-9a0fbd169904">
      <UserInfo>
        <DisplayName/>
        <AccountId xsi:nil="true"/>
        <AccountType/>
      </UserInfo>
    </Owner>
    <lcf76f155ced4ddcb4097134ff3c332f xmlns="d2d77047-3c50-43ef-a854-9a0fbd169904">
      <Terms xmlns="http://schemas.microsoft.com/office/infopath/2007/PartnerControls"/>
    </lcf76f155ced4ddcb4097134ff3c332f>
    <_Flow_SignoffStatus xmlns="d2d77047-3c50-43ef-a854-9a0fbd169904" xsi:nil="true"/>
  </documentManagement>
</p:properties>
</file>

<file path=customXml/itemProps1.xml><?xml version="1.0" encoding="utf-8"?>
<ds:datastoreItem xmlns:ds="http://schemas.openxmlformats.org/officeDocument/2006/customXml" ds:itemID="{8D66E8B0-B68C-4554-8D6E-CD93E957D182}"/>
</file>

<file path=customXml/itemProps2.xml><?xml version="1.0" encoding="utf-8"?>
<ds:datastoreItem xmlns:ds="http://schemas.openxmlformats.org/officeDocument/2006/customXml" ds:itemID="{96C314BC-F04D-427B-B653-E2B0615410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DA1C07-5750-407F-9128-229921E3263E}">
  <ds:schemaRefs>
    <ds:schemaRef ds:uri="http://schemas.microsoft.com/office/2006/documentManagement/types"/>
    <ds:schemaRef ds:uri="411fe8ef-5f07-4890-a47d-707ceb2f8328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263dbbe5-076b-4606-a03b-9598f5f2f35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282</Words>
  <PresentationFormat>A4 210 x 297 mm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HGPｺﾞｼｯｸE</vt:lpstr>
      <vt:lpstr>HGPｺﾞｼｯｸM</vt:lpstr>
      <vt:lpstr>HGSｺﾞｼｯｸE</vt:lpstr>
      <vt:lpstr>HG丸ｺﾞｼｯｸM-PRO</vt:lpstr>
      <vt:lpstr>メイリオ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0x0101000F70C08E1755F9479C4ED2BB3C15285D</vt:lpwstr>
  </property>
  <property fmtid="{D5CDD505-2E9C-101B-9397-08002B2CF9AE}" pid="3" name="MediaServiceImageTags">
    <vt:lpwstr/>
  </property>
</Properties>
</file>