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3" r:id="rId5"/>
    <p:sldId id="265" r:id="rId6"/>
  </p:sldIdLst>
  <p:sldSz cx="7561263" cy="10693400"/>
  <p:notesSz cx="6805613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1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993" cy="496967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28" y="0"/>
            <a:ext cx="2948993" cy="496967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r">
              <a:defRPr sz="1200"/>
            </a:lvl1pPr>
          </a:lstStyle>
          <a:p>
            <a:fld id="{91F5DF0D-8030-4BB3-9FFE-C5A2716C0B6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36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3" tIns="45866" rIns="91733" bIns="458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5" y="4721186"/>
            <a:ext cx="5445764" cy="4472702"/>
          </a:xfrm>
          <a:prstGeom prst="rect">
            <a:avLst/>
          </a:prstGeom>
        </p:spPr>
        <p:txBody>
          <a:bodyPr vert="horz" lIns="91733" tIns="45866" rIns="91733" bIns="4586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8993" cy="496967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28" y="9440779"/>
            <a:ext cx="2948993" cy="496967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r">
              <a:defRPr sz="1200"/>
            </a:lvl1pPr>
          </a:lstStyle>
          <a:p>
            <a:fld id="{59AEA005-5140-4773-BA6B-8EC998164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62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EA005-5140-4773-BA6B-8EC998164D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992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746125"/>
            <a:ext cx="26336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EA005-5140-4773-BA6B-8EC998164DD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8094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9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9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8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2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2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40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68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0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51" y="3326838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8" y="3326838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74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7" y="2393640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7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21" y="2393640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21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82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2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16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7" y="425757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7" y="425760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7" y="223769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75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3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5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03101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31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20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5D75-D513-4640-B45B-F9BF67A8F1F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20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4C2D-C624-4EBD-9A28-53697E4819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93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mailto:kawagoe2g@mhlw.go.jp" TargetMode="External" Type="http://schemas.openxmlformats.org/officeDocument/2006/relationships/hyperlink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 rot="53781">
            <a:off x="4812724" y="5825600"/>
            <a:ext cx="219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事前予約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をお願い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32" y="2771167"/>
            <a:ext cx="8185595" cy="198276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2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日時：</a:t>
            </a:r>
            <a:r>
              <a:rPr lang="ja-JP" altLang="en-US" sz="28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令和７年</a:t>
            </a:r>
            <a:r>
              <a:rPr lang="en-US" altLang="ja-JP" sz="28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11</a:t>
            </a:r>
            <a:r>
              <a:rPr lang="ja-JP" altLang="en-US" sz="28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lang="en-US" altLang="ja-JP" sz="28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17</a:t>
            </a:r>
            <a:r>
              <a:rPr lang="ja-JP" altLang="en-US" sz="28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日（月）</a:t>
            </a:r>
            <a:endParaRPr lang="en-US" altLang="ja-JP" sz="28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14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lang="ja-JP" altLang="en-US" sz="24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 </a:t>
            </a:r>
            <a:r>
              <a:rPr lang="en-US" altLang="ja-JP" sz="24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３：</a:t>
            </a:r>
            <a:r>
              <a:rPr lang="en-US" altLang="ja-JP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en-US" altLang="ja-JP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５：</a:t>
            </a:r>
            <a:r>
              <a:rPr lang="en-US" altLang="ja-JP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00</a:t>
            </a:r>
          </a:p>
          <a:p>
            <a:endParaRPr lang="en-US" altLang="ja-JP" sz="2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3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065" y="4075246"/>
            <a:ext cx="7360858" cy="432186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内容：精神疾患（発達障害を含む）の種類</a:t>
            </a:r>
            <a:endParaRPr lang="en-US" altLang="ja-JP" sz="23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（予定）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精神発達　障害の特性</a:t>
            </a:r>
            <a:endParaRPr lang="en-US" altLang="ja-JP" sz="23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共に働く上でのポイント</a:t>
            </a:r>
            <a:endParaRPr lang="en-US" altLang="ja-JP" sz="23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（コミュニケーション方法）等について</a:t>
            </a:r>
            <a:endParaRPr lang="en-US" altLang="ja-JP" sz="105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3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場所：川越合同庁舎　４階会議室</a:t>
            </a:r>
            <a:endParaRPr lang="en-US" altLang="ja-JP" sz="23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3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申込：</a:t>
            </a:r>
            <a:r>
              <a:rPr lang="en-US" altLang="ja-JP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11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月１</a:t>
            </a:r>
            <a:r>
              <a:rPr lang="en-US" altLang="ja-JP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日（木）</a:t>
            </a:r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まで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、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受講</a:t>
            </a:r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申込書（裏面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r>
              <a:rPr lang="en-US" altLang="ja-JP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 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をメールもしくはＦＡＸ</a:t>
            </a:r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でお送りください。</a:t>
            </a:r>
            <a:endParaRPr lang="en-US" altLang="ja-JP" sz="23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en-US" sz="23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2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lang="ja-JP" altLang="en-US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特に連絡がない場合、参加可能とご判断ください。</a:t>
            </a:r>
            <a:endParaRPr lang="en-US" altLang="ja-JP" sz="2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lang="ja-JP" altLang="en-US" sz="2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定員</a:t>
            </a:r>
            <a:r>
              <a:rPr lang="ja-JP" altLang="en-US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en-US" altLang="ja-JP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lang="ja-JP" altLang="en-US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名）に達し、ご参加頂けない場合のみ、</a:t>
            </a:r>
            <a:endParaRPr lang="en-US" altLang="ja-JP" sz="2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       </a:t>
            </a:r>
            <a:r>
              <a:rPr lang="en-US" altLang="ja-JP" sz="2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ご連絡</a:t>
            </a:r>
            <a:r>
              <a:rPr lang="ja-JP" altLang="en-US" sz="2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いたします</a:t>
            </a:r>
            <a:r>
              <a:rPr lang="ja-JP" altLang="en-US" sz="2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　</a:t>
            </a:r>
            <a:endParaRPr lang="ja-JP" altLang="en-US" sz="2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97066" y="8317534"/>
            <a:ext cx="4159630" cy="2275114"/>
            <a:chOff x="44624" y="6876256"/>
            <a:chExt cx="4680520" cy="2157308"/>
          </a:xfrm>
        </p:grpSpPr>
        <p:sp>
          <p:nvSpPr>
            <p:cNvPr id="2" name="対角する 2 つの角を丸めた四角形 1"/>
            <p:cNvSpPr/>
            <p:nvPr/>
          </p:nvSpPr>
          <p:spPr>
            <a:xfrm>
              <a:off x="44624" y="6876256"/>
              <a:ext cx="4680520" cy="2091680"/>
            </a:xfrm>
            <a:prstGeom prst="round2DiagRect">
              <a:avLst>
                <a:gd name="adj1" fmla="val 38011"/>
                <a:gd name="adj2" fmla="val 36286"/>
              </a:avLst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255736" y="6932317"/>
              <a:ext cx="4258294" cy="210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solidFill>
                    <a:schemeClr val="accent1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＜お問合せ＞</a:t>
              </a:r>
              <a:endParaRPr lang="en-US" altLang="ja-JP" sz="2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ハローワーク川越　</a:t>
              </a:r>
              <a:r>
                <a:rPr lang="ja-JP" altLang="en-US" sz="1400" dirty="0" smtClean="0">
                  <a:solidFill>
                    <a:schemeClr val="accent1">
                      <a:lumMod val="50000"/>
                    </a:schemeClr>
                  </a:solidFill>
                </a:rPr>
                <a:t>専門援助部門</a:t>
              </a:r>
              <a:endParaRPr lang="en-US" altLang="ja-JP" sz="14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ja-JP" altLang="en-US" sz="1400" dirty="0" smtClean="0">
                  <a:solidFill>
                    <a:schemeClr val="accent1">
                      <a:lumMod val="50000"/>
                    </a:schemeClr>
                  </a:solidFill>
                </a:rPr>
                <a:t>〒</a:t>
              </a:r>
              <a:r>
                <a:rPr lang="en-US" altLang="ja-JP" sz="1400" dirty="0" smtClean="0">
                  <a:solidFill>
                    <a:schemeClr val="accent1">
                      <a:lumMod val="50000"/>
                    </a:schemeClr>
                  </a:solidFill>
                </a:rPr>
                <a:t>355-0073</a:t>
              </a:r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　</a:t>
              </a:r>
              <a:endParaRPr lang="en-US" altLang="ja-JP" sz="2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ja-JP" altLang="en-US" sz="1400" dirty="0" smtClean="0">
                  <a:solidFill>
                    <a:schemeClr val="accent1">
                      <a:lumMod val="50000"/>
                    </a:schemeClr>
                  </a:solidFill>
                </a:rPr>
                <a:t>　　川越市豊田本</a:t>
              </a:r>
              <a:r>
                <a:rPr lang="en-US" altLang="ja-JP" sz="1400" dirty="0" smtClean="0">
                  <a:solidFill>
                    <a:schemeClr val="accent1">
                      <a:lumMod val="50000"/>
                    </a:schemeClr>
                  </a:solidFill>
                </a:rPr>
                <a:t>1-19-8</a:t>
              </a:r>
              <a:r>
                <a:rPr lang="ja-JP" altLang="en-US" sz="1400" dirty="0" smtClean="0">
                  <a:solidFill>
                    <a:schemeClr val="accent1">
                      <a:lumMod val="50000"/>
                    </a:schemeClr>
                  </a:solidFill>
                </a:rPr>
                <a:t>　川越合同庁舎１階</a:t>
              </a:r>
              <a:endParaRPr lang="en-US" altLang="ja-JP" sz="1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　　☎　　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049-242-0197</a:t>
              </a:r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（＃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46</a:t>
              </a:r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）</a:t>
              </a:r>
              <a:endParaRPr lang="en-US" altLang="ja-JP" sz="2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　　メール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kawagoe2g@mhlw.go.jp</a:t>
              </a:r>
            </a:p>
            <a:p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　　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FAX</a:t>
              </a:r>
              <a:r>
                <a:rPr lang="ja-JP" alt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　　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049-246-2754</a:t>
              </a:r>
              <a:endParaRPr lang="en-US" altLang="ja-JP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97065" y="0"/>
            <a:ext cx="7075662" cy="3157849"/>
            <a:chOff x="220217" y="179512"/>
            <a:chExt cx="6417565" cy="2700299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1941" y="395537"/>
              <a:ext cx="1025841" cy="1059770"/>
            </a:xfrm>
            <a:prstGeom prst="rect">
              <a:avLst/>
            </a:prstGeom>
            <a:solidFill>
              <a:srgbClr val="FF0000"/>
            </a:solidFill>
            <a:ln cmpd="dbl">
              <a:solidFill>
                <a:schemeClr val="accent2"/>
              </a:solidFill>
            </a:ln>
          </p:spPr>
        </p:pic>
        <p:sp>
          <p:nvSpPr>
            <p:cNvPr id="19" name="正方形/長方形 18"/>
            <p:cNvSpPr/>
            <p:nvPr/>
          </p:nvSpPr>
          <p:spPr>
            <a:xfrm>
              <a:off x="524026" y="647563"/>
              <a:ext cx="5760640" cy="22322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9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4000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精神・発達障害者</a:t>
              </a:r>
              <a:endParaRPr lang="en-US" altLang="ja-JP" sz="40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4000" b="1" dirty="0" smtClean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しごとサポーター</a:t>
              </a:r>
              <a:r>
                <a:rPr lang="ja-JP" altLang="en-US" sz="4000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養成講座</a:t>
              </a:r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217" y="395536"/>
              <a:ext cx="1025842" cy="1059771"/>
            </a:xfrm>
            <a:prstGeom prst="rect">
              <a:avLst/>
            </a:prstGeom>
            <a:solidFill>
              <a:srgbClr val="FF0000"/>
            </a:solidFill>
            <a:ln cmpd="dbl">
              <a:solidFill>
                <a:schemeClr val="accent2"/>
              </a:solidFill>
            </a:ln>
          </p:spPr>
        </p:pic>
        <p:sp>
          <p:nvSpPr>
            <p:cNvPr id="26" name="正方形/長方形 25"/>
            <p:cNvSpPr/>
            <p:nvPr/>
          </p:nvSpPr>
          <p:spPr>
            <a:xfrm>
              <a:off x="764704" y="179512"/>
              <a:ext cx="5195926" cy="9361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200" b="1" dirty="0" smtClean="0">
                  <a:solidFill>
                    <a:srgbClr val="00B05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ハローワーク川越</a:t>
              </a:r>
              <a:endParaRPr lang="ja-JP" altLang="en-US" sz="4200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517416" y="8546383"/>
            <a:ext cx="2840550" cy="2309613"/>
            <a:chOff x="-59621" y="7316900"/>
            <a:chExt cx="5339207" cy="4202658"/>
          </a:xfrm>
        </p:grpSpPr>
        <p:sp>
          <p:nvSpPr>
            <p:cNvPr id="20" name="対角する 2 つの角を丸めた四角形 19"/>
            <p:cNvSpPr/>
            <p:nvPr/>
          </p:nvSpPr>
          <p:spPr>
            <a:xfrm>
              <a:off x="-59621" y="7316900"/>
              <a:ext cx="5339207" cy="2956645"/>
            </a:xfrm>
            <a:prstGeom prst="round2DiagRect">
              <a:avLst>
                <a:gd name="adj1" fmla="val 38011"/>
                <a:gd name="adj2" fmla="val 36286"/>
              </a:avLst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26601" y="7431253"/>
              <a:ext cx="4952985" cy="4088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〈</a:t>
              </a:r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実績</a:t>
              </a:r>
              <a:r>
                <a:rPr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〉</a:t>
              </a:r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　埼玉県内各会場</a:t>
              </a:r>
              <a:endParaRPr lang="en-US" altLang="ja-JP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令和６年度　合計</a:t>
              </a:r>
              <a:endParaRPr lang="en-US" altLang="ja-JP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参加人数　１９５８人</a:t>
              </a:r>
              <a:endParaRPr lang="en-US" altLang="ja-JP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rgbClr val="00B050"/>
                  </a:solidFill>
                </a:rPr>
                <a:t>●多くの方に雇用管理に　　　　　役立てていただいています。</a:t>
              </a:r>
              <a:endParaRPr lang="en-US" altLang="ja-JP" sz="1600" b="1" dirty="0" smtClean="0">
                <a:solidFill>
                  <a:srgbClr val="00B050"/>
                </a:solidFill>
              </a:endParaRPr>
            </a:p>
            <a:p>
              <a:endParaRPr lang="en-US" altLang="ja-JP" sz="16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en-US" altLang="ja-JP" sz="2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en-US" altLang="ja-JP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波線 11"/>
          <p:cNvSpPr/>
          <p:nvPr/>
        </p:nvSpPr>
        <p:spPr>
          <a:xfrm>
            <a:off x="4782383" y="5643547"/>
            <a:ext cx="2310616" cy="788014"/>
          </a:xfrm>
          <a:prstGeom prst="wav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1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37802"/>
              </p:ext>
            </p:extLst>
          </p:nvPr>
        </p:nvGraphicFramePr>
        <p:xfrm>
          <a:off x="446164" y="5234134"/>
          <a:ext cx="6668943" cy="523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0" dirty="0" smtClean="0">
                          <a:solidFill>
                            <a:schemeClr val="tx1"/>
                          </a:solidFill>
                        </a:rPr>
                        <a:t>事業所名</a:t>
                      </a:r>
                      <a:endParaRPr kumimoji="1" lang="ja-JP" altLang="en-US" sz="2300" b="0" dirty="0">
                        <a:solidFill>
                          <a:schemeClr val="tx1"/>
                        </a:solidFill>
                      </a:endParaRPr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b="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8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所在地</a:t>
                      </a:r>
                      <a:endParaRPr kumimoji="1" lang="ja-JP" altLang="en-US" sz="23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〒　　      　－</a:t>
                      </a:r>
                      <a:endParaRPr kumimoji="1" lang="ja-JP" altLang="en-US" sz="1800" dirty="0"/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1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連絡先</a:t>
                      </a:r>
                      <a:endParaRPr kumimoji="1" lang="ja-JP" altLang="en-US" sz="23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2300" dirty="0" smtClean="0"/>
                        <a:t>ＴＥＬ</a:t>
                      </a:r>
                      <a:endParaRPr kumimoji="1" lang="en-US" altLang="ja-JP" sz="2300" dirty="0" smtClean="0"/>
                    </a:p>
                    <a:p>
                      <a:pPr algn="l"/>
                      <a:endParaRPr kumimoji="1" lang="en-US" altLang="ja-JP" sz="2300" dirty="0" smtClean="0"/>
                    </a:p>
                    <a:p>
                      <a:pPr algn="l"/>
                      <a:r>
                        <a:rPr kumimoji="1" lang="ja-JP" altLang="en-US" sz="2300" dirty="0" smtClean="0"/>
                        <a:t>メール</a:t>
                      </a:r>
                      <a:endParaRPr kumimoji="1" lang="en-US" altLang="ja-JP" sz="2300" dirty="0" smtClean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7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参加代表者</a:t>
                      </a:r>
                      <a:endParaRPr kumimoji="1" lang="en-US" altLang="ja-JP" sz="2300" dirty="0" smtClean="0"/>
                    </a:p>
                    <a:p>
                      <a:pPr algn="ctr"/>
                      <a:r>
                        <a:rPr kumimoji="1" lang="ja-JP" altLang="en-US" sz="2300" dirty="0" smtClean="0"/>
                        <a:t>氏名</a:t>
                      </a:r>
                      <a:endParaRPr kumimoji="1" lang="ja-JP" altLang="en-US" sz="23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参加人数</a:t>
                      </a:r>
                      <a:endParaRPr kumimoji="1" lang="ja-JP" altLang="en-US" sz="23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300" dirty="0" smtClean="0"/>
                        <a:t>名</a:t>
                      </a:r>
                      <a:endParaRPr kumimoji="1" lang="ja-JP" altLang="en-US" sz="2300" dirty="0"/>
                    </a:p>
                  </a:txBody>
                  <a:tcPr marL="100817" marR="100817" marT="53467" marB="534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75420" y="3817705"/>
            <a:ext cx="6668941" cy="100779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endParaRPr lang="en-US" altLang="ja-JP" sz="2900" dirty="0"/>
          </a:p>
          <a:p>
            <a:pPr algn="ctr"/>
            <a:r>
              <a:rPr lang="ja-JP" altLang="en-US" sz="2900" dirty="0"/>
              <a:t>　</a:t>
            </a:r>
            <a:r>
              <a:rPr lang="en-US" altLang="ja-JP" sz="2900" dirty="0" smtClean="0"/>
              <a:t>11</a:t>
            </a:r>
            <a:r>
              <a:rPr lang="ja-JP" altLang="en-US" sz="2900" dirty="0" smtClean="0"/>
              <a:t>月</a:t>
            </a:r>
            <a:r>
              <a:rPr lang="en-US" altLang="ja-JP" sz="2900" dirty="0" smtClean="0"/>
              <a:t>17</a:t>
            </a:r>
            <a:r>
              <a:rPr lang="ja-JP" altLang="en-US" sz="2900" dirty="0" smtClean="0"/>
              <a:t>日（月）</a:t>
            </a:r>
            <a:r>
              <a:rPr lang="ja-JP" altLang="en-US" sz="2900" dirty="0"/>
              <a:t>　</a:t>
            </a:r>
            <a:r>
              <a:rPr lang="en-US" altLang="ja-JP" sz="2900" dirty="0"/>
              <a:t>13</a:t>
            </a:r>
            <a:r>
              <a:rPr lang="ja-JP" altLang="en-US" sz="2900" dirty="0"/>
              <a:t>：</a:t>
            </a:r>
            <a:r>
              <a:rPr lang="en-US" altLang="ja-JP" sz="2900" dirty="0"/>
              <a:t>30</a:t>
            </a:r>
            <a:r>
              <a:rPr lang="ja-JP" altLang="en-US" sz="2900" dirty="0"/>
              <a:t>～</a:t>
            </a:r>
            <a:r>
              <a:rPr lang="en-US" altLang="ja-JP" sz="2900" dirty="0"/>
              <a:t>15</a:t>
            </a:r>
            <a:r>
              <a:rPr lang="ja-JP" altLang="en-US" sz="2900" dirty="0"/>
              <a:t>：</a:t>
            </a:r>
            <a:r>
              <a:rPr lang="en-US" altLang="ja-JP" sz="2900" dirty="0"/>
              <a:t>00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2304569"/>
            <a:ext cx="7561263" cy="145770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ja-JP" altLang="en-US" sz="2900" dirty="0" smtClean="0"/>
              <a:t>ハローワーク川越</a:t>
            </a:r>
            <a:endParaRPr lang="en-US" altLang="ja-JP" sz="2900" dirty="0"/>
          </a:p>
          <a:p>
            <a:pPr algn="ctr"/>
            <a:r>
              <a:rPr lang="ja-JP" altLang="en-US" sz="2900" dirty="0"/>
              <a:t>精神・発達障害者しごとサポーター養成講座</a:t>
            </a:r>
            <a:endParaRPr lang="en-US" altLang="ja-JP" sz="2900" dirty="0"/>
          </a:p>
          <a:p>
            <a:pPr algn="ctr"/>
            <a:r>
              <a:rPr lang="ja-JP" altLang="en-US" sz="2900" dirty="0"/>
              <a:t>受講申込書</a:t>
            </a:r>
          </a:p>
        </p:txBody>
      </p:sp>
      <p:sp>
        <p:nvSpPr>
          <p:cNvPr id="11" name="フレーム 10"/>
          <p:cNvSpPr/>
          <p:nvPr/>
        </p:nvSpPr>
        <p:spPr>
          <a:xfrm>
            <a:off x="-1" y="2220443"/>
            <a:ext cx="7561263" cy="1515768"/>
          </a:xfrm>
          <a:prstGeom prst="frame">
            <a:avLst>
              <a:gd name="adj1" fmla="val 34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55441" y="157467"/>
            <a:ext cx="6785947" cy="1981482"/>
            <a:chOff x="-27384" y="181834"/>
            <a:chExt cx="6154795" cy="1694379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2176068" y="899592"/>
              <a:ext cx="2447488" cy="52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3400" b="1" dirty="0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-27384" y="181834"/>
              <a:ext cx="6154795" cy="1694379"/>
              <a:chOff x="-27384" y="181834"/>
              <a:chExt cx="6154795" cy="1694379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2176068" y="181834"/>
                <a:ext cx="23762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ja-JP" altLang="en-US" sz="57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-27384" y="849803"/>
                <a:ext cx="3288016" cy="1026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800" dirty="0" smtClean="0"/>
                  <a:t>ハローワーク川越</a:t>
                </a:r>
                <a:endParaRPr lang="en-US" altLang="ja-JP" sz="1800" dirty="0" smtClean="0"/>
              </a:p>
              <a:p>
                <a:r>
                  <a:rPr lang="ja-JP" altLang="en-US" sz="1800" dirty="0" smtClean="0"/>
                  <a:t>専門援助部門　宛</a:t>
                </a:r>
                <a:endParaRPr lang="en-US" altLang="ja-JP" sz="1800" dirty="0" smtClean="0"/>
              </a:p>
              <a:p>
                <a:r>
                  <a:rPr lang="ja-JP" altLang="en-US" sz="1800" dirty="0" smtClean="0"/>
                  <a:t>メール</a:t>
                </a:r>
                <a:r>
                  <a:rPr lang="en-US" altLang="ja-JP" sz="1800" dirty="0" smtClean="0">
                    <a:hlinkClick r:id="rId3"/>
                  </a:rPr>
                  <a:t>kawagoe2g@mhlw.go.jp</a:t>
                </a:r>
                <a:endParaRPr lang="en-US" altLang="ja-JP" sz="1800" dirty="0" smtClean="0"/>
              </a:p>
              <a:p>
                <a:r>
                  <a:rPr lang="en-US" altLang="ja-JP" sz="1800" dirty="0" smtClean="0"/>
                  <a:t>FAX</a:t>
                </a:r>
                <a:r>
                  <a:rPr lang="en-US" altLang="ja-JP" sz="1800" dirty="0"/>
                  <a:t> </a:t>
                </a:r>
                <a:r>
                  <a:rPr lang="en-US" altLang="ja-JP" sz="1800" dirty="0" smtClean="0"/>
                  <a:t> 049-246-2754</a:t>
                </a:r>
              </a:p>
            </p:txBody>
          </p:sp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0756" y="465993"/>
                <a:ext cx="1326655" cy="133464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12038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36f7f331-b45a-4086-91fd-37187ead2db2">
      <Terms xmlns="http://schemas.microsoft.com/office/infopath/2007/PartnerControls"/>
    </lcf76f155ced4ddcb4097134ff3c332f>
    <Owner xmlns="36f7f331-b45a-4086-91fd-37187ead2db2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20B7D6ED8A2F945A99407437CEFD5E0" ma:contentTypeVersion="15" ma:contentTypeDescription="新しいドキュメントを作成します。" ma:contentTypeScope="" ma:versionID="0c9b682971fec614e9e3b33ff2230373">
  <xsd:schema xmlns:xsd="http://www.w3.org/2001/XMLSchema" xmlns:xs="http://www.w3.org/2001/XMLSchema" xmlns:p="http://schemas.microsoft.com/office/2006/metadata/properties" xmlns:ns2="36f7f331-b45a-4086-91fd-37187ead2db2" xmlns:ns3="263dbbe5-076b-4606-a03b-9598f5f2f35a" targetNamespace="http://schemas.microsoft.com/office/2006/metadata/properties" ma:root="true" ma:fieldsID="32bbd89d7c0e58eaba93537e14fbd552" ns2:_="" ns3:_="">
    <xsd:import namespace="36f7f331-b45a-4086-91fd-37187ead2db2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7f331-b45a-4086-91fd-37187ead2db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e877549-8af9-4f80-8afe-2813f3c4411f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FAB62F-0A03-41C6-896E-C85F38BF84B7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263dbbe5-076b-4606-a03b-9598f5f2f35a"/>
    <ds:schemaRef ds:uri="http://purl.org/dc/terms/"/>
    <ds:schemaRef ds:uri="36f7f331-b45a-4086-91fd-37187ead2db2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56875A-86C3-430C-888E-D976CDB1A8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0F4640-8F6F-49F7-81A6-254592ADEA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7f331-b45a-4086-91fd-37187ead2db2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Words>299</Words>
  <PresentationFormat>ユーザー設定</PresentationFormat>
  <Paragraphs>53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HGP創英角ﾎﾟｯﾌﾟ体</vt:lpstr>
      <vt:lpstr>HGS創英角ﾎﾟｯﾌﾟ体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0x010100120B7D6ED8A2F945A99407437CEFD5E0</vt:lpwstr>
  </property>
</Properties>
</file>