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commentAuthors+xml" PartName="/ppt/commentAuthors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4"/>
  </p:sldMasterIdLst>
  <p:notesMasterIdLst>
    <p:notesMasterId r:id="rId7"/>
  </p:notesMasterIdLst>
  <p:sldIdLst>
    <p:sldId id="258" r:id="rId5"/>
    <p:sldId id="259" r:id="rId6"/>
  </p:sldIdLst>
  <p:sldSz cx="6858000" cy="9906000" type="A4"/>
  <p:notesSz cx="6805613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67" autoAdjust="0"/>
    <p:restoredTop sz="93649" autoAdjust="0"/>
  </p:normalViewPr>
  <p:slideViewPr>
    <p:cSldViewPr snapToGrid="0">
      <p:cViewPr>
        <p:scale>
          <a:sx n="75" d="100"/>
          <a:sy n="75" d="100"/>
        </p:scale>
        <p:origin x="1464" y="5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0" d="100"/>
          <a:sy n="50" d="100"/>
        </p:scale>
        <p:origin x="1752" y="54"/>
      </p:cViewPr>
      <p:guideLst/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../customXml/item1.xml" Type="http://schemas.openxmlformats.org/officeDocument/2006/relationships/customXml"/><Relationship Id="rId10" Target="viewProps.xml" Type="http://schemas.openxmlformats.org/officeDocument/2006/relationships/viewProps"/><Relationship Id="rId11" Target="theme/theme1.xml" Type="http://schemas.openxmlformats.org/officeDocument/2006/relationships/theme"/><Relationship Id="rId12" Target="tableStyles.xml" Type="http://schemas.openxmlformats.org/officeDocument/2006/relationships/tableStyles"/><Relationship Id="rId2" Target="../customXml/item2.xml" Type="http://schemas.openxmlformats.org/officeDocument/2006/relationships/customXml"/><Relationship Id="rId3" Target="../customXml/item3.xml" Type="http://schemas.openxmlformats.org/officeDocument/2006/relationships/customXml"/><Relationship Id="rId4" Target="slideMasters/slideMaster1.xml" Type="http://schemas.openxmlformats.org/officeDocument/2006/relationships/slideMaster"/><Relationship Id="rId5" Target="slides/slide1.xml" Type="http://schemas.openxmlformats.org/officeDocument/2006/relationships/slide"/><Relationship Id="rId6" Target="slides/slide2.xml" Type="http://schemas.openxmlformats.org/officeDocument/2006/relationships/slide"/><Relationship Id="rId7" Target="notesMasters/notesMaster1.xml" Type="http://schemas.openxmlformats.org/officeDocument/2006/relationships/notesMaster"/><Relationship Id="rId8" Target="commentAuthors.xml" Type="http://schemas.openxmlformats.org/officeDocument/2006/relationships/commentAuthors"/><Relationship Id="rId9" Target="presProps.xml" Type="http://schemas.openxmlformats.org/officeDocument/2006/relationships/presProps"/></Relationships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EDF73E-049E-47F8-8F9F-DA459A9BE3E4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1243013"/>
            <a:ext cx="2322513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3537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2D8061-8145-4C7C-9D98-14860935A8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7235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1.xml" Type="http://schemas.openxmlformats.org/officeDocument/2006/relationships/slide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2D8061-8145-4C7C-9D98-14860935A81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7490482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Relationship Id="rId2" Target="../media/image1.png" Type="http://schemas.openxmlformats.org/officeDocument/2006/relationships/image"/><Relationship Id="rId3" Target="../media/image2.png" Type="http://schemas.openxmlformats.org/officeDocument/2006/relationships/image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ED1B9-6AF9-4962-AD3F-FD43812A926B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53675-472C-4A66-A69A-92FEFC3D33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6761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ED1B9-6AF9-4962-AD3F-FD43812A926B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53675-472C-4A66-A69A-92FEFC3D33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0897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ED1B9-6AF9-4962-AD3F-FD43812A926B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53675-472C-4A66-A69A-92FEFC3D33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6699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ED1B9-6AF9-4962-AD3F-FD43812A926B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53675-472C-4A66-A69A-92FEFC3D33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5765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ED1B9-6AF9-4962-AD3F-FD43812A926B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53675-472C-4A66-A69A-92FEFC3D33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7127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ED1B9-6AF9-4962-AD3F-FD43812A926B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53675-472C-4A66-A69A-92FEFC3D33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111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ED1B9-6AF9-4962-AD3F-FD43812A926B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53675-472C-4A66-A69A-92FEFC3D33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8634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ED1B9-6AF9-4962-AD3F-FD43812A926B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53675-472C-4A66-A69A-92FEFC3D33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1639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ED1B9-6AF9-4962-AD3F-FD43812A926B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53675-472C-4A66-A69A-92FEFC3D334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5" name="図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298" y="9181397"/>
            <a:ext cx="5791702" cy="743776"/>
          </a:xfrm>
          <a:prstGeom prst="rect">
            <a:avLst/>
          </a:prstGeom>
        </p:spPr>
      </p:pic>
      <p:grpSp>
        <p:nvGrpSpPr>
          <p:cNvPr id="16" name="グループ化 15"/>
          <p:cNvGrpSpPr/>
          <p:nvPr userDrawn="1"/>
        </p:nvGrpSpPr>
        <p:grpSpPr>
          <a:xfrm>
            <a:off x="0" y="38100"/>
            <a:ext cx="3073707" cy="664155"/>
            <a:chOff x="1098242" y="1356448"/>
            <a:chExt cx="3073707" cy="664155"/>
          </a:xfrm>
        </p:grpSpPr>
        <p:sp>
          <p:nvSpPr>
            <p:cNvPr id="17" name="フローチャート: カード 16"/>
            <p:cNvSpPr/>
            <p:nvPr/>
          </p:nvSpPr>
          <p:spPr>
            <a:xfrm>
              <a:off x="1498485" y="1435135"/>
              <a:ext cx="2673464" cy="486429"/>
            </a:xfrm>
            <a:prstGeom prst="flowChartPunchedCard">
              <a:avLst/>
            </a:prstGeom>
            <a:ln w="3810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400" b="1" dirty="0" smtClean="0"/>
                <a:t>　企業ＰＲシート</a:t>
              </a:r>
              <a:endParaRPr kumimoji="1" lang="ja-JP" altLang="en-US" sz="2400" b="1" dirty="0"/>
            </a:p>
          </p:txBody>
        </p:sp>
        <p:pic>
          <p:nvPicPr>
            <p:cNvPr id="18" name="図 1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98242" y="1356448"/>
              <a:ext cx="800485" cy="66415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54359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ED1B9-6AF9-4962-AD3F-FD43812A926B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53675-472C-4A66-A69A-92FEFC3D33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0605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ED1B9-6AF9-4962-AD3F-FD43812A926B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53675-472C-4A66-A69A-92FEFC3D33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6234623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EED1B9-6AF9-4962-AD3F-FD43812A926B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153675-472C-4A66-A69A-92FEFC3D33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785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1.xml" Type="http://schemas.openxmlformats.org/officeDocument/2006/relationships/notesSlid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777001"/>
            <a:ext cx="6858000" cy="869366"/>
          </a:xfrm>
          <a:prstGeom prst="rect">
            <a:avLst/>
          </a:prstGeom>
          <a:solidFill>
            <a:schemeClr val="accent4"/>
          </a:solidFill>
        </p:spPr>
        <p:txBody>
          <a:bodyPr wrap="square" lIns="15188" tIns="21994" rIns="43989" bIns="21994" anchor="ctr">
            <a:noAutofit/>
          </a:bodyPr>
          <a:lstStyle/>
          <a:p>
            <a:pPr algn="ctr">
              <a:spcBef>
                <a:spcPts val="289"/>
              </a:spcBef>
            </a:pPr>
            <a:r>
              <a:rPr lang="ja-JP" altLang="en-US" sz="3200" spc="-145" dirty="0" smtClean="0">
                <a:ln w="19050">
                  <a:noFill/>
                </a:ln>
                <a:latin typeface="+mj-lt"/>
                <a:ea typeface="HGPｺﾞｼｯｸE" panose="020B0900000000000000" pitchFamily="50" charset="-128"/>
                <a:cs typeface="メイリオ" panose="020B0604030504040204" pitchFamily="50" charset="-128"/>
              </a:rPr>
              <a:t>企　業　名</a:t>
            </a:r>
            <a:endParaRPr lang="ja-JP" altLang="en-US" sz="3200" spc="-145" dirty="0">
              <a:ln w="19050">
                <a:noFill/>
              </a:ln>
              <a:latin typeface="+mj-lt"/>
              <a:ea typeface="HGPｺﾞｼｯｸE" panose="020B09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423850" y="326807"/>
            <a:ext cx="998900" cy="413749"/>
          </a:xfrm>
          <a:prstGeom prst="rect">
            <a:avLst/>
          </a:prstGeom>
          <a:noFill/>
        </p:spPr>
        <p:txBody>
          <a:bodyPr wrap="square" lIns="43989" tIns="21994" rIns="43989" bIns="21994" rtlCol="0">
            <a:spAutoFit/>
          </a:bodyPr>
          <a:lstStyle/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作成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更新日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93638" y="3427056"/>
            <a:ext cx="3048155" cy="1689710"/>
          </a:xfrm>
          <a:prstGeom prst="roundRect">
            <a:avLst>
              <a:gd name="adj" fmla="val 0"/>
            </a:avLst>
          </a:prstGeom>
          <a:noFill/>
          <a:ln>
            <a:solidFill>
              <a:schemeClr val="tx1"/>
            </a:solidFill>
            <a:prstDash val="sysDot"/>
          </a:ln>
        </p:spPr>
        <p:txBody>
          <a:bodyPr wrap="square" rIns="30375" bIns="30375" rtlCol="0" anchor="ctr" anchorCtr="0">
            <a:noAutofit/>
          </a:bodyPr>
          <a:lstStyle/>
          <a:p>
            <a:pPr algn="ctr"/>
            <a:r>
              <a:rPr lang="ja-JP" altLang="en-US" sz="24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説明</a:t>
            </a:r>
            <a:endParaRPr lang="en-US" altLang="ja-JP" sz="240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6" name="グループ化 5"/>
          <p:cNvGrpSpPr/>
          <p:nvPr/>
        </p:nvGrpSpPr>
        <p:grpSpPr>
          <a:xfrm>
            <a:off x="317505" y="5824377"/>
            <a:ext cx="1972600" cy="1290018"/>
            <a:chOff x="317505" y="5824377"/>
            <a:chExt cx="1972600" cy="1290018"/>
          </a:xfrm>
        </p:grpSpPr>
        <p:sp>
          <p:nvSpPr>
            <p:cNvPr id="12" name="正方形/長方形 11"/>
            <p:cNvSpPr/>
            <p:nvPr/>
          </p:nvSpPr>
          <p:spPr>
            <a:xfrm>
              <a:off x="317505" y="6002891"/>
              <a:ext cx="1972599" cy="1111504"/>
            </a:xfrm>
            <a:prstGeom prst="rect">
              <a:avLst/>
            </a:prstGeom>
            <a:noFill/>
            <a:ln w="9525">
              <a:solidFill>
                <a:schemeClr val="accent6">
                  <a:lumMod val="7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19744" rIns="0" rtlCol="0" anchor="ctr" anchorCtr="0">
              <a:noAutofit/>
            </a:bodyPr>
            <a:lstStyle/>
            <a:p>
              <a:pPr algn="ctr"/>
              <a:r>
                <a:rPr lang="ja-JP" altLang="en-US" sz="2000" dirty="0">
                  <a:solidFill>
                    <a:schemeClr val="accent5">
                      <a:lumMod val="50000"/>
                    </a:schemeClr>
                  </a:solidFill>
                  <a:latin typeface="+mj-ea"/>
                  <a:ea typeface="+mj-ea"/>
                </a:rPr>
                <a:t>説明</a:t>
              </a:r>
            </a:p>
          </p:txBody>
        </p:sp>
        <p:sp>
          <p:nvSpPr>
            <p:cNvPr id="16" name="フローチャート : 代替処理 88"/>
            <p:cNvSpPr/>
            <p:nvPr/>
          </p:nvSpPr>
          <p:spPr>
            <a:xfrm>
              <a:off x="317506" y="5824377"/>
              <a:ext cx="1972599" cy="320246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ja-JP" altLang="en-US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●●業務</a:t>
              </a:r>
            </a:p>
          </p:txBody>
        </p:sp>
      </p:grpSp>
      <p:sp>
        <p:nvSpPr>
          <p:cNvPr id="18" name="テキスト ボックス 17"/>
          <p:cNvSpPr txBox="1"/>
          <p:nvPr/>
        </p:nvSpPr>
        <p:spPr>
          <a:xfrm>
            <a:off x="590742" y="5220519"/>
            <a:ext cx="39038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主</a:t>
            </a:r>
            <a:r>
              <a:rPr lang="ja-JP" altLang="en-US" sz="2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な業務内容求人職種等</a:t>
            </a:r>
            <a:endParaRPr lang="ja-JP" altLang="en-US" sz="2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58840" y="7288634"/>
            <a:ext cx="6679173" cy="1780396"/>
          </a:xfrm>
          <a:prstGeom prst="rect">
            <a:avLst/>
          </a:prstGeom>
          <a:solidFill>
            <a:srgbClr val="FFFFCC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563" tIns="15188" rIns="15188" bIns="0" rtlCol="0" anchor="ctr">
            <a:normAutofit/>
          </a:bodyPr>
          <a:lstStyle/>
          <a:p>
            <a:r>
              <a:rPr lang="en-US" altLang="ja-JP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フリースペース</a:t>
            </a:r>
            <a:r>
              <a:rPr lang="en-US" altLang="ja-JP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  <a:p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企業</a:t>
            </a:r>
            <a:r>
              <a:rPr lang="en-US" altLang="ja-JP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PR</a:t>
            </a: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業務内容の追加や写真等求職者に自社の魅力を伝えられる</a:t>
            </a:r>
            <a:endParaRPr lang="en-US" altLang="ja-JP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ことを記載ください。</a:t>
            </a:r>
            <a:endParaRPr lang="en-US" altLang="ja-JP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6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6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企業</a:t>
            </a:r>
            <a:r>
              <a:rPr lang="en-US" altLang="ja-JP" sz="16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PR</a:t>
            </a:r>
            <a:r>
              <a:rPr lang="ja-JP" altLang="en-US" sz="16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シートに掲載する画像等は個人情報等を考慮のうえ選定して　いただくほか、著作権、商標権、知的所有権、プライバシー権等他者の権利を侵害することの無いよう配慮してください。</a:t>
            </a:r>
            <a:endParaRPr lang="ja-JP" altLang="en-US" sz="16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02095" y="1831760"/>
            <a:ext cx="6623123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/>
              <a:t>住所：</a:t>
            </a:r>
            <a:endParaRPr lang="en-US" altLang="ja-JP" sz="1600" b="1" dirty="0" smtClean="0"/>
          </a:p>
          <a:p>
            <a:r>
              <a:rPr kumimoji="1" lang="ja-JP" altLang="en-US" sz="1600" b="1" dirty="0" smtClean="0"/>
              <a:t>電話：　</a:t>
            </a:r>
            <a:endParaRPr kumimoji="1" lang="en-US" altLang="ja-JP" sz="1600" b="1" dirty="0" smtClean="0"/>
          </a:p>
          <a:p>
            <a:r>
              <a:rPr lang="ja-JP" altLang="en-US" sz="1600" b="1" dirty="0" smtClean="0"/>
              <a:t>設立：</a:t>
            </a:r>
            <a:r>
              <a:rPr lang="ja-JP" altLang="en-US" sz="1200" b="1" dirty="0" smtClean="0"/>
              <a:t>　　　　　</a:t>
            </a:r>
            <a:r>
              <a:rPr lang="ja-JP" altLang="en-US" sz="1600" b="1" dirty="0" smtClean="0"/>
              <a:t>年　従業員数：　　　 人</a:t>
            </a:r>
            <a:r>
              <a:rPr lang="ja-JP" altLang="en-US" sz="1400" b="1" dirty="0" smtClean="0"/>
              <a:t>        </a:t>
            </a:r>
            <a:r>
              <a:rPr kumimoji="1" lang="ja-JP" altLang="en-US" sz="1400" b="1" dirty="0" smtClean="0"/>
              <a:t>ＨＰ</a:t>
            </a:r>
            <a:r>
              <a:rPr kumimoji="1" lang="ja-JP" altLang="en-US" sz="1400" b="1" dirty="0"/>
              <a:t>：</a:t>
            </a:r>
            <a:r>
              <a:rPr kumimoji="1" lang="en-US" altLang="ja-JP" sz="1400" b="1" dirty="0" smtClean="0"/>
              <a:t>https://</a:t>
            </a:r>
            <a:endParaRPr kumimoji="1" lang="en-US" altLang="ja-JP" sz="1400" b="1" dirty="0"/>
          </a:p>
          <a:p>
            <a:endParaRPr lang="en-US" altLang="ja-JP" sz="1200" b="1" dirty="0" smtClean="0"/>
          </a:p>
          <a:p>
            <a:endParaRPr kumimoji="1" lang="ja-JP" altLang="en-US" sz="1100" b="1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90741" y="2788669"/>
            <a:ext cx="28621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企業の特徴・魅力</a:t>
            </a:r>
            <a:endParaRPr kumimoji="1" lang="ja-JP" altLang="en-US" sz="2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4" name="フローチャート: 組合せ 33"/>
          <p:cNvSpPr/>
          <p:nvPr/>
        </p:nvSpPr>
        <p:spPr>
          <a:xfrm rot="16200000">
            <a:off x="157284" y="2874817"/>
            <a:ext cx="396000" cy="360000"/>
          </a:xfrm>
          <a:prstGeom prst="flowChartMerg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3700931" y="3424573"/>
            <a:ext cx="3048155" cy="1689710"/>
          </a:xfrm>
          <a:prstGeom prst="roundRect">
            <a:avLst>
              <a:gd name="adj" fmla="val 0"/>
            </a:avLst>
          </a:prstGeom>
          <a:noFill/>
          <a:ln>
            <a:solidFill>
              <a:schemeClr val="tx1"/>
            </a:solidFill>
            <a:prstDash val="sysDot"/>
          </a:ln>
        </p:spPr>
        <p:txBody>
          <a:bodyPr wrap="square" rIns="30375" bIns="30375" rtlCol="0" anchor="ctr" anchorCtr="0">
            <a:noAutofit/>
          </a:bodyPr>
          <a:lstStyle/>
          <a:p>
            <a:pPr algn="ctr"/>
            <a:r>
              <a:rPr lang="ja-JP" altLang="en-US" sz="2400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写真</a:t>
            </a:r>
            <a:endParaRPr lang="en-US" altLang="ja-JP" sz="240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14" name="グループ化 13"/>
          <p:cNvGrpSpPr/>
          <p:nvPr/>
        </p:nvGrpSpPr>
        <p:grpSpPr>
          <a:xfrm>
            <a:off x="-3598283" y="1119747"/>
            <a:ext cx="3601845" cy="8392744"/>
            <a:chOff x="-3805956" y="575057"/>
            <a:chExt cx="3601845" cy="8533129"/>
          </a:xfrm>
        </p:grpSpPr>
        <p:sp>
          <p:nvSpPr>
            <p:cNvPr id="2" name="右矢印吹き出し 1"/>
            <p:cNvSpPr/>
            <p:nvPr/>
          </p:nvSpPr>
          <p:spPr>
            <a:xfrm>
              <a:off x="-3789913" y="1054651"/>
              <a:ext cx="3585802" cy="8053535"/>
            </a:xfrm>
            <a:prstGeom prst="rightArrowCallout">
              <a:avLst>
                <a:gd name="adj1" fmla="val 15465"/>
                <a:gd name="adj2" fmla="val 18847"/>
                <a:gd name="adj3" fmla="val 13040"/>
                <a:gd name="adj4" fmla="val 84642"/>
              </a:avLst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r>
                <a:rPr kumimoji="1" lang="ja-JP" altLang="en-US" sz="2400" b="1" dirty="0" smtClean="0"/>
                <a:t>必須項目</a:t>
              </a:r>
              <a:endParaRPr kumimoji="1" lang="en-US" altLang="ja-JP" sz="2400" b="1" dirty="0" smtClean="0"/>
            </a:p>
            <a:p>
              <a:r>
                <a:rPr kumimoji="1" lang="ja-JP" altLang="en-US" sz="1600" dirty="0" smtClean="0"/>
                <a:t>①企業名（事業所名）</a:t>
              </a:r>
              <a:endParaRPr kumimoji="1" lang="en-US" altLang="ja-JP" sz="1600" dirty="0" smtClean="0"/>
            </a:p>
            <a:p>
              <a:r>
                <a:rPr kumimoji="1" lang="ja-JP" altLang="en-US" sz="1600" dirty="0" smtClean="0"/>
                <a:t>②住所③電話番号</a:t>
              </a:r>
              <a:endParaRPr kumimoji="1" lang="en-US" altLang="ja-JP" sz="1600" dirty="0" smtClean="0"/>
            </a:p>
            <a:p>
              <a:r>
                <a:rPr kumimoji="1" lang="ja-JP" altLang="en-US" sz="1600" dirty="0" smtClean="0"/>
                <a:t>④設立年⑤従業員数</a:t>
              </a:r>
              <a:endParaRPr kumimoji="1" lang="en-US" altLang="ja-JP" sz="1600" dirty="0" smtClean="0"/>
            </a:p>
            <a:p>
              <a:r>
                <a:rPr kumimoji="1" lang="ja-JP" altLang="en-US" sz="1600" dirty="0" smtClean="0"/>
                <a:t>⑥</a:t>
              </a:r>
              <a:r>
                <a:rPr kumimoji="1" lang="ja-JP" altLang="en-US" sz="1600" dirty="0"/>
                <a:t>企業</a:t>
              </a:r>
              <a:r>
                <a:rPr kumimoji="1" lang="ja-JP" altLang="en-US" sz="1600" dirty="0" smtClean="0"/>
                <a:t>の特徴・魅力</a:t>
              </a:r>
              <a:endParaRPr kumimoji="1" lang="en-US" altLang="ja-JP" sz="1600" dirty="0" smtClean="0"/>
            </a:p>
            <a:p>
              <a:r>
                <a:rPr kumimoji="1" lang="ja-JP" altLang="en-US" sz="1600" dirty="0" smtClean="0"/>
                <a:t>⑦主な業務内容・求人職種等</a:t>
              </a:r>
              <a:endParaRPr kumimoji="1" lang="en-US" altLang="ja-JP" sz="1600" dirty="0" smtClean="0"/>
            </a:p>
            <a:p>
              <a:r>
                <a:rPr kumimoji="1" lang="en-US" altLang="ja-JP" sz="1400" dirty="0" smtClean="0">
                  <a:solidFill>
                    <a:srgbClr val="FF0000"/>
                  </a:solidFill>
                </a:rPr>
                <a:t>※</a:t>
              </a:r>
              <a:r>
                <a:rPr kumimoji="1" lang="ja-JP" altLang="en-US" sz="1400" dirty="0" smtClean="0">
                  <a:solidFill>
                    <a:srgbClr val="FF0000"/>
                  </a:solidFill>
                </a:rPr>
                <a:t>企業名及び住所等の欄以外</a:t>
              </a:r>
              <a:endParaRPr kumimoji="1" lang="en-US" altLang="ja-JP" sz="1400" dirty="0" smtClean="0">
                <a:solidFill>
                  <a:srgbClr val="FF0000"/>
                </a:solidFill>
              </a:endParaRPr>
            </a:p>
            <a:p>
              <a:r>
                <a:rPr kumimoji="1" lang="ja-JP" altLang="en-US" sz="1400" dirty="0" smtClean="0">
                  <a:solidFill>
                    <a:srgbClr val="FF0000"/>
                  </a:solidFill>
                </a:rPr>
                <a:t>（企業の特徴・魅力及び主な業務内容・求人職種等）の位置・大きさは適宜変更ＯＫです。</a:t>
              </a:r>
              <a:endParaRPr kumimoji="1" lang="en-US" altLang="ja-JP" sz="1400" dirty="0" smtClean="0">
                <a:solidFill>
                  <a:srgbClr val="FF0000"/>
                </a:solidFill>
              </a:endParaRPr>
            </a:p>
            <a:p>
              <a:endParaRPr kumimoji="1" lang="en-US" altLang="ja-JP" dirty="0">
                <a:solidFill>
                  <a:srgbClr val="FF0000"/>
                </a:solidFill>
              </a:endParaRPr>
            </a:p>
            <a:p>
              <a:r>
                <a:rPr kumimoji="1" lang="ja-JP" altLang="en-US" sz="1600" b="1" dirty="0" smtClean="0">
                  <a:solidFill>
                    <a:schemeClr val="tx1"/>
                  </a:solidFill>
                </a:rPr>
                <a:t>以下は掲載するにあたっての</a:t>
              </a:r>
              <a:endParaRPr kumimoji="1" lang="en-US" altLang="ja-JP" sz="1600" b="1" dirty="0" smtClean="0">
                <a:solidFill>
                  <a:schemeClr val="tx1"/>
                </a:solidFill>
              </a:endParaRPr>
            </a:p>
            <a:p>
              <a:r>
                <a:rPr kumimoji="1" lang="ja-JP" altLang="en-US" sz="1600" b="1" dirty="0" smtClean="0">
                  <a:solidFill>
                    <a:schemeClr val="tx1"/>
                  </a:solidFill>
                </a:rPr>
                <a:t>参考としてください。</a:t>
              </a:r>
              <a:endParaRPr kumimoji="1" lang="en-US" altLang="ja-JP" sz="1600" b="1" dirty="0" smtClean="0">
                <a:solidFill>
                  <a:schemeClr val="tx1"/>
                </a:solidFill>
              </a:endParaRPr>
            </a:p>
            <a:p>
              <a:r>
                <a:rPr kumimoji="1" lang="ja-JP" altLang="en-US" sz="1600" dirty="0" smtClean="0">
                  <a:solidFill>
                    <a:schemeClr val="tx1"/>
                  </a:solidFill>
                </a:rPr>
                <a:t>＊</a:t>
              </a:r>
              <a:r>
                <a:rPr kumimoji="1" lang="ja-JP" altLang="en-US" sz="1600" u="sng" dirty="0" smtClean="0">
                  <a:solidFill>
                    <a:schemeClr val="tx1"/>
                  </a:solidFill>
                </a:rPr>
                <a:t>具体的な仕事内容</a:t>
              </a:r>
              <a:endParaRPr kumimoji="1" lang="en-US" altLang="ja-JP" sz="1600" u="sng" dirty="0" smtClean="0">
                <a:solidFill>
                  <a:schemeClr val="tx1"/>
                </a:solidFill>
              </a:endParaRPr>
            </a:p>
            <a:p>
              <a:r>
                <a:rPr kumimoji="1" lang="ja-JP" altLang="en-US" sz="1600" dirty="0" smtClean="0">
                  <a:solidFill>
                    <a:schemeClr val="tx1"/>
                  </a:solidFill>
                </a:rPr>
                <a:t>＊</a:t>
              </a:r>
              <a:r>
                <a:rPr kumimoji="1" lang="ja-JP" altLang="en-US" sz="1600" u="sng" dirty="0" smtClean="0">
                  <a:solidFill>
                    <a:schemeClr val="tx1"/>
                  </a:solidFill>
                </a:rPr>
                <a:t>ある社員の</a:t>
              </a:r>
              <a:r>
                <a:rPr kumimoji="1" lang="en-US" altLang="ja-JP" sz="1600" u="sng" dirty="0" smtClean="0">
                  <a:solidFill>
                    <a:schemeClr val="tx1"/>
                  </a:solidFill>
                </a:rPr>
                <a:t>1</a:t>
              </a:r>
              <a:r>
                <a:rPr kumimoji="1" lang="ja-JP" altLang="en-US" sz="1600" u="sng" dirty="0" smtClean="0">
                  <a:solidFill>
                    <a:schemeClr val="tx1"/>
                  </a:solidFill>
                </a:rPr>
                <a:t>日</a:t>
              </a:r>
              <a:endParaRPr kumimoji="1" lang="en-US" altLang="ja-JP" sz="1600" u="sng" dirty="0" smtClean="0">
                <a:solidFill>
                  <a:schemeClr val="tx1"/>
                </a:solidFill>
              </a:endParaRPr>
            </a:p>
            <a:p>
              <a:r>
                <a:rPr kumimoji="1" lang="ja-JP" altLang="en-US" sz="1600" dirty="0" smtClean="0">
                  <a:solidFill>
                    <a:schemeClr val="tx1"/>
                  </a:solidFill>
                </a:rPr>
                <a:t>＊</a:t>
              </a:r>
              <a:r>
                <a:rPr kumimoji="1" lang="en-US" altLang="ja-JP" sz="1600" u="sng" dirty="0" smtClean="0">
                  <a:solidFill>
                    <a:schemeClr val="tx1"/>
                  </a:solidFill>
                </a:rPr>
                <a:t>1</a:t>
              </a:r>
              <a:r>
                <a:rPr kumimoji="1" lang="ja-JP" altLang="en-US" sz="1600" u="sng" dirty="0" smtClean="0">
                  <a:solidFill>
                    <a:schemeClr val="tx1"/>
                  </a:solidFill>
                </a:rPr>
                <a:t>日の業務の流れ</a:t>
              </a:r>
              <a:endParaRPr kumimoji="1" lang="en-US" altLang="ja-JP" sz="1600" u="sng" dirty="0" smtClean="0">
                <a:solidFill>
                  <a:schemeClr val="tx1"/>
                </a:solidFill>
              </a:endParaRPr>
            </a:p>
            <a:p>
              <a:r>
                <a:rPr kumimoji="1" lang="ja-JP" altLang="en-US" sz="1600" dirty="0" smtClean="0">
                  <a:solidFill>
                    <a:schemeClr val="tx1"/>
                  </a:solidFill>
                </a:rPr>
                <a:t>＊</a:t>
              </a:r>
              <a:r>
                <a:rPr kumimoji="1" lang="ja-JP" altLang="en-US" sz="1600" u="sng" dirty="0" smtClean="0">
                  <a:solidFill>
                    <a:schemeClr val="tx1"/>
                  </a:solidFill>
                </a:rPr>
                <a:t>この仕事に向いている人</a:t>
              </a:r>
              <a:endParaRPr kumimoji="1" lang="en-US" altLang="ja-JP" sz="1600" u="sng" dirty="0" smtClean="0">
                <a:solidFill>
                  <a:schemeClr val="tx1"/>
                </a:solidFill>
              </a:endParaRPr>
            </a:p>
            <a:p>
              <a:r>
                <a:rPr kumimoji="1" lang="ja-JP" altLang="en-US" sz="1600" dirty="0">
                  <a:solidFill>
                    <a:schemeClr val="tx1"/>
                  </a:solidFill>
                </a:rPr>
                <a:t>　</a:t>
              </a:r>
              <a:r>
                <a:rPr kumimoji="1" lang="ja-JP" altLang="en-US" sz="1600" u="sng" dirty="0" smtClean="0">
                  <a:solidFill>
                    <a:schemeClr val="tx1"/>
                  </a:solidFill>
                </a:rPr>
                <a:t>はこんな人</a:t>
              </a:r>
              <a:endParaRPr kumimoji="1" lang="en-US" altLang="ja-JP" sz="1600" u="sng" dirty="0" smtClean="0">
                <a:solidFill>
                  <a:schemeClr val="tx1"/>
                </a:solidFill>
              </a:endParaRPr>
            </a:p>
            <a:p>
              <a:r>
                <a:rPr kumimoji="1" lang="ja-JP" altLang="en-US" sz="1600" dirty="0" smtClean="0">
                  <a:solidFill>
                    <a:schemeClr val="tx1"/>
                  </a:solidFill>
                </a:rPr>
                <a:t>＊</a:t>
              </a:r>
              <a:r>
                <a:rPr kumimoji="1" lang="ja-JP" altLang="en-US" sz="1600" u="sng" dirty="0" smtClean="0">
                  <a:solidFill>
                    <a:schemeClr val="tx1"/>
                  </a:solidFill>
                </a:rPr>
                <a:t>残業・休日・有給休暇に</a:t>
              </a:r>
              <a:endParaRPr kumimoji="1" lang="en-US" altLang="ja-JP" sz="1600" u="sng" dirty="0" smtClean="0">
                <a:solidFill>
                  <a:schemeClr val="tx1"/>
                </a:solidFill>
              </a:endParaRPr>
            </a:p>
            <a:p>
              <a:r>
                <a:rPr kumimoji="1" lang="ja-JP" altLang="en-US" sz="1600" dirty="0">
                  <a:solidFill>
                    <a:schemeClr val="tx1"/>
                  </a:solidFill>
                </a:rPr>
                <a:t>　</a:t>
              </a:r>
              <a:r>
                <a:rPr kumimoji="1" lang="ja-JP" altLang="en-US" sz="1600" u="sng" dirty="0" smtClean="0">
                  <a:solidFill>
                    <a:schemeClr val="tx1"/>
                  </a:solidFill>
                </a:rPr>
                <a:t>ついて</a:t>
              </a:r>
              <a:endParaRPr kumimoji="1" lang="en-US" altLang="ja-JP" sz="1600" u="sng" dirty="0" smtClean="0">
                <a:solidFill>
                  <a:schemeClr val="tx1"/>
                </a:solidFill>
              </a:endParaRPr>
            </a:p>
            <a:p>
              <a:r>
                <a:rPr kumimoji="1" lang="ja-JP" altLang="en-US" sz="1600" dirty="0" smtClean="0">
                  <a:solidFill>
                    <a:schemeClr val="tx1"/>
                  </a:solidFill>
                </a:rPr>
                <a:t>＊</a:t>
              </a:r>
              <a:r>
                <a:rPr kumimoji="1" lang="ja-JP" altLang="en-US" sz="1600" u="sng" dirty="0" smtClean="0">
                  <a:solidFill>
                    <a:schemeClr val="tx1"/>
                  </a:solidFill>
                </a:rPr>
                <a:t>先輩からのメッセージ</a:t>
              </a:r>
              <a:endParaRPr kumimoji="1" lang="en-US" altLang="ja-JP" sz="1600" u="sng" dirty="0" smtClean="0">
                <a:solidFill>
                  <a:schemeClr val="tx1"/>
                </a:solidFill>
              </a:endParaRPr>
            </a:p>
            <a:p>
              <a:r>
                <a:rPr kumimoji="1" lang="ja-JP" altLang="en-US" sz="1600" dirty="0" smtClean="0">
                  <a:solidFill>
                    <a:schemeClr val="tx1"/>
                  </a:solidFill>
                </a:rPr>
                <a:t>＊</a:t>
              </a:r>
              <a:r>
                <a:rPr kumimoji="1" lang="ja-JP" altLang="en-US" sz="1600" u="sng" dirty="0" smtClean="0">
                  <a:solidFill>
                    <a:schemeClr val="tx1"/>
                  </a:solidFill>
                </a:rPr>
                <a:t>入社後のサポート</a:t>
              </a:r>
              <a:endParaRPr kumimoji="1" lang="en-US" altLang="ja-JP" sz="1600" u="sng" dirty="0" smtClean="0">
                <a:solidFill>
                  <a:schemeClr val="tx1"/>
                </a:solidFill>
              </a:endParaRPr>
            </a:p>
            <a:p>
              <a:endParaRPr kumimoji="1" lang="en-US" altLang="ja-JP" sz="1600" dirty="0">
                <a:solidFill>
                  <a:schemeClr val="tx1"/>
                </a:solidFill>
              </a:endParaRPr>
            </a:p>
            <a:p>
              <a:endParaRPr kumimoji="1" lang="en-US" altLang="ja-JP" sz="1600" dirty="0" smtClean="0">
                <a:solidFill>
                  <a:schemeClr val="tx1"/>
                </a:solidFill>
              </a:endParaRPr>
            </a:p>
            <a:p>
              <a:r>
                <a:rPr kumimoji="1" lang="en-US" altLang="ja-JP" sz="1600" dirty="0" smtClean="0">
                  <a:solidFill>
                    <a:schemeClr val="tx1"/>
                  </a:solidFill>
                </a:rPr>
                <a:t>※</a:t>
              </a:r>
              <a:r>
                <a:rPr kumimoji="1" lang="ja-JP" altLang="en-US" sz="1600" dirty="0" smtClean="0">
                  <a:solidFill>
                    <a:schemeClr val="tx1"/>
                  </a:solidFill>
                </a:rPr>
                <a:t>企業で働くイメージや雰囲気が伝わるような</a:t>
              </a:r>
              <a:r>
                <a:rPr kumimoji="1" lang="ja-JP" altLang="en-US" sz="1600" dirty="0">
                  <a:solidFill>
                    <a:schemeClr val="tx1"/>
                  </a:solidFill>
                </a:rPr>
                <a:t>内容を実例や具体的な表現を心がけください。</a:t>
              </a:r>
              <a:endParaRPr kumimoji="1" lang="en-US" altLang="ja-JP" sz="1600" dirty="0">
                <a:solidFill>
                  <a:schemeClr val="tx1"/>
                </a:solidFill>
              </a:endParaRPr>
            </a:p>
            <a:p>
              <a:r>
                <a:rPr kumimoji="1" lang="ja-JP" altLang="en-US" sz="1600" u="sng" dirty="0" smtClean="0">
                  <a:solidFill>
                    <a:schemeClr val="tx1"/>
                  </a:solidFill>
                </a:rPr>
                <a:t>ただし、抽象的な表現になりすぎると伝わらない、入社後にギャップを感じさせてしまうおそれがあります。</a:t>
              </a:r>
              <a:endParaRPr kumimoji="1" lang="ja-JP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" name="角丸四角形 2"/>
            <p:cNvSpPr/>
            <p:nvPr/>
          </p:nvSpPr>
          <p:spPr>
            <a:xfrm>
              <a:off x="-3805956" y="575057"/>
              <a:ext cx="3024000" cy="41900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/>
                <a:t>記載</a:t>
              </a:r>
              <a:r>
                <a:rPr kumimoji="1" lang="ja-JP" altLang="en-US" dirty="0" smtClean="0"/>
                <a:t>についてのお願い</a:t>
              </a:r>
              <a:endParaRPr kumimoji="1" lang="ja-JP" altLang="en-US" dirty="0"/>
            </a:p>
          </p:txBody>
        </p:sp>
      </p:grpSp>
      <p:grpSp>
        <p:nvGrpSpPr>
          <p:cNvPr id="15" name="グループ化 14"/>
          <p:cNvGrpSpPr/>
          <p:nvPr/>
        </p:nvGrpSpPr>
        <p:grpSpPr>
          <a:xfrm>
            <a:off x="7149996" y="740557"/>
            <a:ext cx="5143604" cy="9165444"/>
            <a:chOff x="7227861" y="790835"/>
            <a:chExt cx="5156304" cy="9379769"/>
          </a:xfrm>
        </p:grpSpPr>
        <p:sp>
          <p:nvSpPr>
            <p:cNvPr id="9" name="角丸四角形 8"/>
            <p:cNvSpPr/>
            <p:nvPr/>
          </p:nvSpPr>
          <p:spPr>
            <a:xfrm>
              <a:off x="7227861" y="790835"/>
              <a:ext cx="5156304" cy="9379769"/>
            </a:xfrm>
            <a:prstGeom prst="roundRect">
              <a:avLst>
                <a:gd name="adj" fmla="val 6494"/>
              </a:avLst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r>
                <a:rPr kumimoji="1" lang="ja-JP" altLang="en-US" sz="2000" b="1" dirty="0" smtClean="0"/>
                <a:t>　　　　 </a:t>
              </a:r>
              <a:r>
                <a:rPr kumimoji="1" lang="ja-JP" altLang="en-US" sz="2800" b="1" dirty="0" smtClean="0"/>
                <a:t>注　意　事　項</a:t>
              </a:r>
              <a:endParaRPr kumimoji="1" lang="en-US" altLang="ja-JP" sz="2800" b="1" dirty="0" smtClean="0"/>
            </a:p>
            <a:p>
              <a:endParaRPr kumimoji="1" lang="en-US" altLang="ja-JP" sz="1100" b="1" dirty="0"/>
            </a:p>
            <a:p>
              <a:r>
                <a:rPr kumimoji="1" lang="ja-JP" altLang="en-US" dirty="0" smtClean="0">
                  <a:latin typeface="+mn-ea"/>
                </a:rPr>
                <a:t>＊</a:t>
              </a:r>
              <a:r>
                <a:rPr kumimoji="1" lang="ja-JP" altLang="en-US" sz="1400" dirty="0" smtClean="0">
                  <a:latin typeface="+mn-ea"/>
                </a:rPr>
                <a:t>掲載可能な情報は、</a:t>
              </a:r>
              <a:r>
                <a:rPr kumimoji="1" lang="ja-JP" altLang="en-US" sz="1600" b="1" dirty="0" smtClean="0">
                  <a:solidFill>
                    <a:srgbClr val="FF0000"/>
                  </a:solidFill>
                  <a:latin typeface="+mn-ea"/>
                </a:rPr>
                <a:t>企業ＰＲ及び主な業務内容・</a:t>
              </a:r>
              <a:endParaRPr kumimoji="1" lang="en-US" altLang="ja-JP" sz="1600" b="1" dirty="0" smtClean="0">
                <a:solidFill>
                  <a:srgbClr val="FF0000"/>
                </a:solidFill>
                <a:latin typeface="+mn-ea"/>
              </a:endParaRPr>
            </a:p>
            <a:p>
              <a:r>
                <a:rPr kumimoji="1" lang="ja-JP" altLang="en-US" sz="1600" b="1" dirty="0" smtClean="0">
                  <a:solidFill>
                    <a:srgbClr val="FF0000"/>
                  </a:solidFill>
                  <a:latin typeface="+mn-ea"/>
                </a:rPr>
                <a:t>　求人職種等です。販売活動と捉えられるような　</a:t>
              </a:r>
              <a:endParaRPr kumimoji="1" lang="en-US" altLang="ja-JP" sz="1600" b="1" dirty="0" smtClean="0">
                <a:solidFill>
                  <a:srgbClr val="FF0000"/>
                </a:solidFill>
                <a:latin typeface="+mn-ea"/>
              </a:endParaRPr>
            </a:p>
            <a:p>
              <a:r>
                <a:rPr kumimoji="1" lang="ja-JP" altLang="en-US" sz="1600" b="1" dirty="0" smtClean="0">
                  <a:solidFill>
                    <a:srgbClr val="FF0000"/>
                  </a:solidFill>
                  <a:latin typeface="+mn-ea"/>
                </a:rPr>
                <a:t>　商品の宣伝等はできません</a:t>
              </a:r>
              <a:r>
                <a:rPr kumimoji="1" lang="ja-JP" altLang="en-US" sz="1600" dirty="0" smtClean="0">
                  <a:solidFill>
                    <a:srgbClr val="FF0000"/>
                  </a:solidFill>
                  <a:latin typeface="+mn-ea"/>
                </a:rPr>
                <a:t>。</a:t>
              </a:r>
              <a:endParaRPr kumimoji="1" lang="en-US" altLang="ja-JP" sz="1600" dirty="0" smtClean="0">
                <a:solidFill>
                  <a:srgbClr val="FF0000"/>
                </a:solidFill>
                <a:latin typeface="+mn-ea"/>
              </a:endParaRPr>
            </a:p>
            <a:p>
              <a:r>
                <a:rPr kumimoji="1" lang="ja-JP" altLang="en-US" sz="1600" b="1" dirty="0" smtClean="0">
                  <a:solidFill>
                    <a:srgbClr val="FF0000"/>
                  </a:solidFill>
                  <a:latin typeface="+mn-ea"/>
                </a:rPr>
                <a:t>　また、</a:t>
              </a:r>
              <a:r>
                <a:rPr lang="ja-JP" altLang="en-US" sz="1600" b="1" dirty="0" smtClean="0">
                  <a:solidFill>
                    <a:srgbClr val="FF0000"/>
                  </a:solidFill>
                  <a:latin typeface="+mn-ea"/>
                  <a:cs typeface="メイリオ" panose="020B0604030504040204" pitchFamily="50" charset="-128"/>
                </a:rPr>
                <a:t>掲載</a:t>
              </a:r>
              <a:r>
                <a:rPr lang="ja-JP" altLang="en-US" sz="1600" b="1" dirty="0">
                  <a:solidFill>
                    <a:srgbClr val="FF0000"/>
                  </a:solidFill>
                  <a:latin typeface="+mn-ea"/>
                  <a:cs typeface="メイリオ" panose="020B0604030504040204" pitchFamily="50" charset="-128"/>
                </a:rPr>
                <a:t>する</a:t>
              </a:r>
              <a:r>
                <a:rPr lang="ja-JP" altLang="en-US" sz="1600" b="1" dirty="0" smtClean="0">
                  <a:solidFill>
                    <a:srgbClr val="FF0000"/>
                  </a:solidFill>
                  <a:latin typeface="+mn-ea"/>
                  <a:cs typeface="メイリオ" panose="020B0604030504040204" pitchFamily="50" charset="-128"/>
                </a:rPr>
                <a:t>画像</a:t>
              </a:r>
              <a:r>
                <a:rPr lang="ja-JP" altLang="en-US" sz="1600" b="1" dirty="0">
                  <a:solidFill>
                    <a:srgbClr val="FF0000"/>
                  </a:solidFill>
                  <a:latin typeface="+mn-ea"/>
                  <a:cs typeface="メイリオ" panose="020B0604030504040204" pitchFamily="50" charset="-128"/>
                </a:rPr>
                <a:t>等は個人情報等を考慮の</a:t>
              </a:r>
              <a:r>
                <a:rPr lang="ja-JP" altLang="en-US" sz="1600" b="1" dirty="0" smtClean="0">
                  <a:solidFill>
                    <a:srgbClr val="FF0000"/>
                  </a:solidFill>
                  <a:latin typeface="+mn-ea"/>
                  <a:cs typeface="メイリオ" panose="020B0604030504040204" pitchFamily="50" charset="-128"/>
                </a:rPr>
                <a:t>うえ</a:t>
              </a:r>
              <a:endParaRPr lang="en-US" altLang="ja-JP" sz="1600" b="1" dirty="0" smtClean="0">
                <a:solidFill>
                  <a:srgbClr val="FF0000"/>
                </a:solidFill>
                <a:latin typeface="+mn-ea"/>
                <a:cs typeface="メイリオ" panose="020B0604030504040204" pitchFamily="50" charset="-128"/>
              </a:endParaRPr>
            </a:p>
            <a:p>
              <a:r>
                <a:rPr lang="ja-JP" altLang="en-US" sz="1600" b="1" dirty="0" smtClean="0">
                  <a:solidFill>
                    <a:srgbClr val="FF0000"/>
                  </a:solidFill>
                  <a:latin typeface="+mn-ea"/>
                  <a:cs typeface="メイリオ" panose="020B0604030504040204" pitchFamily="50" charset="-128"/>
                </a:rPr>
                <a:t>　選定</a:t>
              </a:r>
              <a:r>
                <a:rPr lang="ja-JP" altLang="en-US" sz="1600" b="1" dirty="0">
                  <a:solidFill>
                    <a:srgbClr val="FF0000"/>
                  </a:solidFill>
                  <a:latin typeface="+mn-ea"/>
                  <a:cs typeface="メイリオ" panose="020B0604030504040204" pitchFamily="50" charset="-128"/>
                </a:rPr>
                <a:t>して</a:t>
              </a:r>
              <a:r>
                <a:rPr lang="ja-JP" altLang="en-US" sz="1600" b="1" dirty="0" smtClean="0">
                  <a:solidFill>
                    <a:srgbClr val="FF0000"/>
                  </a:solidFill>
                  <a:latin typeface="+mn-ea"/>
                  <a:cs typeface="メイリオ" panose="020B0604030504040204" pitchFamily="50" charset="-128"/>
                </a:rPr>
                <a:t>いただくほか</a:t>
              </a:r>
              <a:r>
                <a:rPr lang="ja-JP" altLang="en-US" sz="1600" b="1" dirty="0">
                  <a:solidFill>
                    <a:srgbClr val="FF0000"/>
                  </a:solidFill>
                  <a:latin typeface="+mn-ea"/>
                  <a:cs typeface="メイリオ" panose="020B0604030504040204" pitchFamily="50" charset="-128"/>
                </a:rPr>
                <a:t>、著作権、商標権、</a:t>
              </a:r>
              <a:r>
                <a:rPr lang="ja-JP" altLang="en-US" sz="1600" b="1" dirty="0" smtClean="0">
                  <a:solidFill>
                    <a:srgbClr val="FF0000"/>
                  </a:solidFill>
                  <a:latin typeface="+mn-ea"/>
                  <a:cs typeface="メイリオ" panose="020B0604030504040204" pitchFamily="50" charset="-128"/>
                </a:rPr>
                <a:t>知的所</a:t>
              </a:r>
              <a:endParaRPr lang="en-US" altLang="ja-JP" sz="1600" b="1" dirty="0" smtClean="0">
                <a:solidFill>
                  <a:srgbClr val="FF0000"/>
                </a:solidFill>
                <a:latin typeface="+mn-ea"/>
                <a:cs typeface="メイリオ" panose="020B0604030504040204" pitchFamily="50" charset="-128"/>
              </a:endParaRPr>
            </a:p>
            <a:p>
              <a:r>
                <a:rPr lang="ja-JP" altLang="en-US" sz="1600" b="1" dirty="0" smtClean="0">
                  <a:solidFill>
                    <a:srgbClr val="FF0000"/>
                  </a:solidFill>
                  <a:latin typeface="+mn-ea"/>
                  <a:cs typeface="メイリオ" panose="020B0604030504040204" pitchFamily="50" charset="-128"/>
                </a:rPr>
                <a:t>　有権</a:t>
              </a:r>
              <a:r>
                <a:rPr lang="ja-JP" altLang="en-US" sz="1600" b="1" dirty="0">
                  <a:solidFill>
                    <a:srgbClr val="FF0000"/>
                  </a:solidFill>
                  <a:latin typeface="+mn-ea"/>
                  <a:cs typeface="メイリオ" panose="020B0604030504040204" pitchFamily="50" charset="-128"/>
                </a:rPr>
                <a:t>、</a:t>
              </a:r>
              <a:r>
                <a:rPr lang="ja-JP" altLang="en-US" sz="1600" b="1" dirty="0" smtClean="0">
                  <a:solidFill>
                    <a:srgbClr val="FF0000"/>
                  </a:solidFill>
                  <a:latin typeface="+mn-ea"/>
                  <a:cs typeface="メイリオ" panose="020B0604030504040204" pitchFamily="50" charset="-128"/>
                </a:rPr>
                <a:t>プライバシー権</a:t>
              </a:r>
              <a:r>
                <a:rPr lang="ja-JP" altLang="en-US" sz="1600" b="1" dirty="0">
                  <a:solidFill>
                    <a:srgbClr val="FF0000"/>
                  </a:solidFill>
                  <a:latin typeface="+mn-ea"/>
                  <a:cs typeface="メイリオ" panose="020B0604030504040204" pitchFamily="50" charset="-128"/>
                </a:rPr>
                <a:t>等他者の権利を侵害する</a:t>
              </a:r>
              <a:r>
                <a:rPr lang="ja-JP" altLang="en-US" sz="1600" b="1" dirty="0" err="1" smtClean="0">
                  <a:solidFill>
                    <a:srgbClr val="FF0000"/>
                  </a:solidFill>
                  <a:latin typeface="+mn-ea"/>
                  <a:cs typeface="メイリオ" panose="020B0604030504040204" pitchFamily="50" charset="-128"/>
                </a:rPr>
                <a:t>こ</a:t>
              </a:r>
              <a:endParaRPr lang="en-US" altLang="ja-JP" sz="1600" b="1" dirty="0" smtClean="0">
                <a:solidFill>
                  <a:srgbClr val="FF0000"/>
                </a:solidFill>
                <a:latin typeface="+mn-ea"/>
                <a:cs typeface="メイリオ" panose="020B0604030504040204" pitchFamily="50" charset="-128"/>
              </a:endParaRPr>
            </a:p>
            <a:p>
              <a:r>
                <a:rPr lang="ja-JP" altLang="en-US" sz="1600" b="1" dirty="0" smtClean="0">
                  <a:solidFill>
                    <a:srgbClr val="FF0000"/>
                  </a:solidFill>
                  <a:latin typeface="+mn-ea"/>
                  <a:cs typeface="メイリオ" panose="020B0604030504040204" pitchFamily="50" charset="-128"/>
                </a:rPr>
                <a:t>　と</a:t>
              </a:r>
              <a:r>
                <a:rPr lang="ja-JP" altLang="en-US" sz="1600" b="1" dirty="0">
                  <a:solidFill>
                    <a:srgbClr val="FF0000"/>
                  </a:solidFill>
                  <a:latin typeface="+mn-ea"/>
                  <a:cs typeface="メイリオ" panose="020B0604030504040204" pitchFamily="50" charset="-128"/>
                </a:rPr>
                <a:t>の無いよう配慮してください。</a:t>
              </a:r>
            </a:p>
            <a:p>
              <a:endParaRPr kumimoji="1" lang="en-US" altLang="ja-JP" dirty="0" smtClean="0">
                <a:solidFill>
                  <a:schemeClr val="tx1"/>
                </a:solidFill>
              </a:endParaRPr>
            </a:p>
            <a:p>
              <a:r>
                <a:rPr kumimoji="1" lang="ja-JP" altLang="en-US" dirty="0" smtClean="0">
                  <a:solidFill>
                    <a:schemeClr val="tx1"/>
                  </a:solidFill>
                  <a:latin typeface="+mn-ea"/>
                </a:rPr>
                <a:t>＊</a:t>
              </a:r>
              <a:r>
                <a:rPr kumimoji="1" lang="ja-JP" altLang="en-US" sz="1600" b="1" dirty="0" smtClean="0">
                  <a:solidFill>
                    <a:srgbClr val="FF0000"/>
                  </a:solidFill>
                  <a:latin typeface="+mn-ea"/>
                </a:rPr>
                <a:t>２ページ以内</a:t>
              </a:r>
              <a:r>
                <a:rPr kumimoji="1" lang="ja-JP" altLang="en-US" sz="1400" dirty="0" smtClean="0">
                  <a:solidFill>
                    <a:schemeClr val="tx1"/>
                  </a:solidFill>
                  <a:latin typeface="+mn-ea"/>
                </a:rPr>
                <a:t>としてください。（</a:t>
              </a:r>
              <a:r>
                <a:rPr kumimoji="1" lang="en-US" altLang="ja-JP" sz="1400" dirty="0" smtClean="0">
                  <a:solidFill>
                    <a:schemeClr val="tx1"/>
                  </a:solidFill>
                  <a:latin typeface="+mn-ea"/>
                </a:rPr>
                <a:t>1</a:t>
              </a:r>
              <a:r>
                <a:rPr kumimoji="1" lang="ja-JP" altLang="en-US" sz="1400" dirty="0" smtClean="0">
                  <a:solidFill>
                    <a:schemeClr val="tx1"/>
                  </a:solidFill>
                  <a:latin typeface="+mn-ea"/>
                </a:rPr>
                <a:t>ページだけでも可）</a:t>
              </a:r>
              <a:endParaRPr kumimoji="1" lang="en-US" altLang="ja-JP" sz="1400" dirty="0" smtClean="0">
                <a:solidFill>
                  <a:schemeClr val="tx1"/>
                </a:solidFill>
                <a:latin typeface="+mn-ea"/>
              </a:endParaRPr>
            </a:p>
            <a:p>
              <a:endParaRPr kumimoji="1" lang="en-US" altLang="ja-JP" sz="1600" dirty="0" smtClean="0">
                <a:solidFill>
                  <a:schemeClr val="tx1"/>
                </a:solidFill>
              </a:endParaRPr>
            </a:p>
            <a:p>
              <a:r>
                <a:rPr kumimoji="1" lang="ja-JP" altLang="en-US" sz="1600" dirty="0" smtClean="0">
                  <a:solidFill>
                    <a:schemeClr val="tx1"/>
                  </a:solidFill>
                  <a:latin typeface="+mn-ea"/>
                </a:rPr>
                <a:t>＊</a:t>
              </a:r>
              <a:r>
                <a:rPr kumimoji="1" lang="ja-JP" altLang="en-US" sz="1600" b="1" dirty="0" smtClean="0">
                  <a:solidFill>
                    <a:srgbClr val="FF0000"/>
                  </a:solidFill>
                  <a:latin typeface="+mn-ea"/>
                </a:rPr>
                <a:t>企業ＰＲシートのデータ容量は全体で４メガ以内</a:t>
              </a:r>
              <a:endParaRPr kumimoji="1" lang="en-US" altLang="ja-JP" sz="1600" b="1" dirty="0" smtClean="0">
                <a:solidFill>
                  <a:srgbClr val="FF0000"/>
                </a:solidFill>
                <a:latin typeface="+mn-ea"/>
              </a:endParaRPr>
            </a:p>
            <a:p>
              <a:r>
                <a:rPr kumimoji="1" lang="ja-JP" altLang="en-US" sz="1400" dirty="0" smtClean="0">
                  <a:solidFill>
                    <a:schemeClr val="tx1"/>
                  </a:solidFill>
                  <a:latin typeface="+mn-ea"/>
                </a:rPr>
                <a:t>　としてください。</a:t>
              </a:r>
              <a:endParaRPr kumimoji="1" lang="en-US" altLang="ja-JP" sz="1400" dirty="0" smtClean="0">
                <a:solidFill>
                  <a:schemeClr val="tx1"/>
                </a:solidFill>
                <a:latin typeface="+mn-ea"/>
              </a:endParaRPr>
            </a:p>
            <a:p>
              <a:r>
                <a:rPr kumimoji="1" lang="ja-JP" altLang="en-US" sz="1400" dirty="0" smtClean="0">
                  <a:solidFill>
                    <a:schemeClr val="tx1"/>
                  </a:solidFill>
                  <a:latin typeface="+mn-ea"/>
                </a:rPr>
                <a:t>　４メガを超える場合は画像削除・圧縮するなどにより　</a:t>
              </a:r>
              <a:endParaRPr kumimoji="1" lang="en-US" altLang="ja-JP" sz="1400" dirty="0" smtClean="0">
                <a:solidFill>
                  <a:schemeClr val="tx1"/>
                </a:solidFill>
                <a:latin typeface="+mn-ea"/>
              </a:endParaRPr>
            </a:p>
            <a:p>
              <a:r>
                <a:rPr kumimoji="1" lang="ja-JP" altLang="en-US" sz="1400" dirty="0" smtClean="0">
                  <a:solidFill>
                    <a:schemeClr val="tx1"/>
                  </a:solidFill>
                  <a:latin typeface="+mn-ea"/>
                </a:rPr>
                <a:t>　調整ください。</a:t>
              </a:r>
              <a:endParaRPr kumimoji="1" lang="en-US" altLang="ja-JP" sz="1400" dirty="0" smtClean="0">
                <a:solidFill>
                  <a:schemeClr val="tx1"/>
                </a:solidFill>
                <a:latin typeface="+mn-ea"/>
              </a:endParaRPr>
            </a:p>
            <a:p>
              <a:r>
                <a:rPr kumimoji="1" lang="en-US" altLang="ja-JP" sz="1400" dirty="0" smtClean="0">
                  <a:solidFill>
                    <a:schemeClr val="tx1"/>
                  </a:solidFill>
                  <a:latin typeface="+mn-ea"/>
                </a:rPr>
                <a:t>【</a:t>
              </a:r>
              <a:r>
                <a:rPr kumimoji="1" lang="ja-JP" altLang="en-US" sz="1400" dirty="0" smtClean="0">
                  <a:solidFill>
                    <a:schemeClr val="tx1"/>
                  </a:solidFill>
                  <a:latin typeface="+mn-ea"/>
                </a:rPr>
                <a:t>画像圧縮方法</a:t>
              </a:r>
              <a:r>
                <a:rPr kumimoji="1" lang="en-US" altLang="ja-JP" sz="1400" dirty="0" smtClean="0">
                  <a:solidFill>
                    <a:schemeClr val="tx1"/>
                  </a:solidFill>
                  <a:latin typeface="+mn-ea"/>
                </a:rPr>
                <a:t>】</a:t>
              </a:r>
            </a:p>
            <a:p>
              <a:r>
                <a:rPr kumimoji="1" lang="ja-JP" altLang="en-US" sz="1200" dirty="0" smtClean="0">
                  <a:solidFill>
                    <a:schemeClr val="tx1"/>
                  </a:solidFill>
                  <a:latin typeface="+mn-ea"/>
                </a:rPr>
                <a:t>　・いずれかの画像を選択→「書式」タブをクリック→</a:t>
              </a:r>
              <a:endParaRPr kumimoji="1" lang="en-US" altLang="ja-JP" sz="1200" dirty="0" smtClean="0">
                <a:solidFill>
                  <a:schemeClr val="tx1"/>
                </a:solidFill>
                <a:latin typeface="+mn-ea"/>
              </a:endParaRPr>
            </a:p>
            <a:p>
              <a:r>
                <a:rPr kumimoji="1" lang="ja-JP" altLang="en-US" sz="1200" dirty="0" smtClean="0">
                  <a:solidFill>
                    <a:schemeClr val="tx1"/>
                  </a:solidFill>
                  <a:latin typeface="+mn-ea"/>
                </a:rPr>
                <a:t>　「図の圧縮」をクリック→「この画像だけに適用する」の</a:t>
              </a:r>
              <a:endParaRPr kumimoji="1" lang="en-US" altLang="ja-JP" sz="1200" dirty="0" smtClean="0">
                <a:solidFill>
                  <a:schemeClr val="tx1"/>
                </a:solidFill>
                <a:latin typeface="+mn-ea"/>
              </a:endParaRPr>
            </a:p>
            <a:p>
              <a:r>
                <a:rPr kumimoji="1" lang="ja-JP" altLang="en-US" sz="1200" dirty="0" smtClean="0">
                  <a:solidFill>
                    <a:schemeClr val="tx1"/>
                  </a:solidFill>
                  <a:latin typeface="+mn-ea"/>
                </a:rPr>
                <a:t>　　チェックを外し、「電子メール用ドキュメントのサイズを</a:t>
              </a:r>
              <a:endParaRPr kumimoji="1" lang="en-US" altLang="ja-JP" sz="1200" dirty="0" smtClean="0">
                <a:solidFill>
                  <a:schemeClr val="tx1"/>
                </a:solidFill>
                <a:latin typeface="+mn-ea"/>
              </a:endParaRPr>
            </a:p>
            <a:p>
              <a:r>
                <a:rPr kumimoji="1" lang="ja-JP" altLang="en-US" sz="1200" dirty="0" smtClean="0">
                  <a:solidFill>
                    <a:schemeClr val="tx1"/>
                  </a:solidFill>
                  <a:latin typeface="+mn-ea"/>
                </a:rPr>
                <a:t>　　最小限に抑え、共有に適しています」を選択し、「ＯＫ」を</a:t>
              </a:r>
              <a:endParaRPr kumimoji="1" lang="en-US" altLang="ja-JP" sz="1200" dirty="0" smtClean="0">
                <a:solidFill>
                  <a:schemeClr val="tx1"/>
                </a:solidFill>
                <a:latin typeface="+mn-ea"/>
              </a:endParaRPr>
            </a:p>
            <a:p>
              <a:r>
                <a:rPr kumimoji="1" lang="ja-JP" altLang="en-US" sz="1200" dirty="0" smtClean="0">
                  <a:solidFill>
                    <a:schemeClr val="tx1"/>
                  </a:solidFill>
                  <a:latin typeface="+mn-ea"/>
                </a:rPr>
                <a:t>　　クリック</a:t>
              </a:r>
              <a:endParaRPr kumimoji="1" lang="en-US" altLang="ja-JP" sz="1200" dirty="0" smtClean="0">
                <a:solidFill>
                  <a:schemeClr val="tx1"/>
                </a:solidFill>
                <a:latin typeface="+mn-ea"/>
              </a:endParaRPr>
            </a:p>
            <a:p>
              <a:endParaRPr kumimoji="1" lang="en-US" altLang="ja-JP" sz="1600" dirty="0" smtClean="0">
                <a:solidFill>
                  <a:schemeClr val="tx1"/>
                </a:solidFill>
              </a:endParaRPr>
            </a:p>
            <a:p>
              <a:r>
                <a:rPr lang="ja-JP" altLang="en-US" sz="1600" dirty="0" smtClean="0"/>
                <a:t>＊</a:t>
              </a:r>
              <a:r>
                <a:rPr lang="ja-JP" altLang="en-US" sz="1600" b="1" dirty="0" smtClean="0">
                  <a:solidFill>
                    <a:srgbClr val="FF0000"/>
                  </a:solidFill>
                </a:rPr>
                <a:t>一般</a:t>
              </a:r>
              <a:r>
                <a:rPr lang="ja-JP" altLang="en-US" sz="1600" b="1" dirty="0">
                  <a:solidFill>
                    <a:srgbClr val="FF0000"/>
                  </a:solidFill>
                </a:rPr>
                <a:t>従業員の個人名は伏せて</a:t>
              </a:r>
              <a:r>
                <a:rPr lang="ja-JP" altLang="en-US" sz="1400" dirty="0"/>
                <a:t>くださいます</a:t>
              </a:r>
              <a:r>
                <a:rPr lang="ja-JP" altLang="en-US" sz="1400" dirty="0" smtClean="0"/>
                <a:t>よう</a:t>
              </a:r>
              <a:endParaRPr lang="en-US" altLang="ja-JP" sz="1400" dirty="0" smtClean="0"/>
            </a:p>
            <a:p>
              <a:r>
                <a:rPr lang="ja-JP" altLang="en-US" sz="1400" dirty="0" smtClean="0"/>
                <a:t>　お願いいたします。</a:t>
              </a:r>
              <a:endParaRPr lang="en-US" altLang="ja-JP" sz="1400" dirty="0" smtClean="0"/>
            </a:p>
            <a:p>
              <a:r>
                <a:rPr lang="ja-JP" altLang="en-US" sz="1400" dirty="0" smtClean="0"/>
                <a:t>　内容</a:t>
              </a:r>
              <a:r>
                <a:rPr lang="ja-JP" altLang="en-US" sz="1400" dirty="0"/>
                <a:t>及び個人情報の取扱に係るトラブル</a:t>
              </a:r>
              <a:r>
                <a:rPr lang="ja-JP" altLang="en-US" sz="1400" dirty="0" smtClean="0"/>
                <a:t>について</a:t>
              </a:r>
              <a:endParaRPr lang="en-US" altLang="ja-JP" sz="1400" dirty="0" smtClean="0"/>
            </a:p>
            <a:p>
              <a:r>
                <a:rPr lang="ja-JP" altLang="en-US" sz="1400" dirty="0" smtClean="0"/>
                <a:t>　当所</a:t>
              </a:r>
              <a:r>
                <a:rPr lang="ja-JP" altLang="en-US" sz="1400" dirty="0"/>
                <a:t>は責任を負いかねます</a:t>
              </a:r>
              <a:r>
                <a:rPr lang="ja-JP" altLang="en-US" sz="1400" dirty="0" smtClean="0"/>
                <a:t>。</a:t>
              </a:r>
              <a:endParaRPr lang="en-US" altLang="ja-JP" sz="1600" dirty="0" smtClean="0"/>
            </a:p>
            <a:p>
              <a:endParaRPr kumimoji="1" lang="en-US" altLang="ja-JP" sz="1600" dirty="0">
                <a:solidFill>
                  <a:schemeClr val="tx1"/>
                </a:solidFill>
              </a:endParaRPr>
            </a:p>
            <a:p>
              <a:r>
                <a:rPr kumimoji="1" lang="ja-JP" altLang="en-US" sz="1600" dirty="0" smtClean="0">
                  <a:solidFill>
                    <a:schemeClr val="tx1"/>
                  </a:solidFill>
                </a:rPr>
                <a:t>＊</a:t>
              </a:r>
              <a:r>
                <a:rPr kumimoji="1" lang="ja-JP" altLang="en-US" sz="1400" dirty="0" smtClean="0">
                  <a:solidFill>
                    <a:schemeClr val="tx1"/>
                  </a:solidFill>
                </a:rPr>
                <a:t>求職者等に対し周知広報するための資料として使用</a:t>
              </a:r>
              <a:endParaRPr kumimoji="1" lang="en-US" altLang="ja-JP" sz="1400" dirty="0" smtClean="0">
                <a:solidFill>
                  <a:schemeClr val="tx1"/>
                </a:solidFill>
              </a:endParaRPr>
            </a:p>
            <a:p>
              <a:r>
                <a:rPr kumimoji="1" lang="ja-JP" altLang="en-US" sz="1400" dirty="0" smtClean="0">
                  <a:solidFill>
                    <a:schemeClr val="tx1"/>
                  </a:solidFill>
                </a:rPr>
                <a:t>　させていただきます。予めご了承ください。</a:t>
              </a:r>
              <a:endParaRPr kumimoji="1" lang="en-US" altLang="ja-JP" sz="1400" dirty="0" smtClean="0">
                <a:solidFill>
                  <a:schemeClr val="tx1"/>
                </a:solidFill>
              </a:endParaRPr>
            </a:p>
            <a:p>
              <a:endParaRPr kumimoji="1" lang="en-US" altLang="ja-JP" sz="1600" dirty="0" smtClean="0">
                <a:solidFill>
                  <a:schemeClr val="tx1"/>
                </a:solidFill>
              </a:endParaRPr>
            </a:p>
            <a:p>
              <a:r>
                <a:rPr lang="ja-JP" altLang="en-US" sz="1600" dirty="0" smtClean="0"/>
                <a:t>＊</a:t>
              </a:r>
              <a:r>
                <a:rPr lang="ja-JP" altLang="en-US" sz="1600" b="1" dirty="0" smtClean="0"/>
                <a:t>原則</a:t>
              </a:r>
              <a:r>
                <a:rPr lang="ja-JP" altLang="en-US" sz="1600" b="1" dirty="0"/>
                <a:t>記載いただいた内容で周知広報等</a:t>
              </a:r>
              <a:r>
                <a:rPr lang="ja-JP" altLang="en-US" sz="1400" dirty="0"/>
                <a:t>いた</a:t>
              </a:r>
              <a:r>
                <a:rPr lang="ja-JP" altLang="en-US" sz="1400" dirty="0" smtClean="0"/>
                <a:t>しま</a:t>
              </a:r>
              <a:endParaRPr lang="en-US" altLang="ja-JP" sz="1400" dirty="0" smtClean="0"/>
            </a:p>
            <a:p>
              <a:r>
                <a:rPr lang="ja-JP" altLang="en-US" sz="1400" dirty="0" smtClean="0"/>
                <a:t>　す</a:t>
              </a:r>
              <a:r>
                <a:rPr lang="ja-JP" altLang="en-US" sz="1400" dirty="0"/>
                <a:t>が、</a:t>
              </a:r>
              <a:r>
                <a:rPr lang="ja-JP" altLang="en-US" sz="1400" dirty="0" smtClean="0"/>
                <a:t>当</a:t>
              </a:r>
              <a:r>
                <a:rPr lang="ja-JP" altLang="ja-JP" sz="1400" dirty="0" smtClean="0"/>
                <a:t>所</a:t>
              </a:r>
              <a:r>
                <a:rPr lang="ja-JP" altLang="ja-JP" sz="1400" dirty="0"/>
                <a:t>に</a:t>
              </a:r>
              <a:r>
                <a:rPr lang="ja-JP" altLang="ja-JP" sz="1400" dirty="0" smtClean="0"/>
                <a:t>おいて</a:t>
              </a:r>
              <a:r>
                <a:rPr lang="ja-JP" altLang="ja-JP" sz="1600" b="1" u="sng" dirty="0" smtClean="0">
                  <a:solidFill>
                    <a:srgbClr val="FF0000"/>
                  </a:solidFill>
                </a:rPr>
                <a:t>公正採用選考上問題がある、</a:t>
              </a:r>
              <a:endParaRPr lang="en-US" altLang="ja-JP" sz="1600" b="1" u="sng" dirty="0" smtClean="0">
                <a:solidFill>
                  <a:srgbClr val="FF0000"/>
                </a:solidFill>
              </a:endParaRPr>
            </a:p>
            <a:p>
              <a:r>
                <a:rPr lang="ja-JP" altLang="en-US" sz="1600" b="1" dirty="0" smtClean="0">
                  <a:solidFill>
                    <a:srgbClr val="FF0000"/>
                  </a:solidFill>
                </a:rPr>
                <a:t>　</a:t>
              </a:r>
              <a:r>
                <a:rPr lang="ja-JP" altLang="ja-JP" sz="1600" b="1" u="sng" dirty="0" smtClean="0">
                  <a:solidFill>
                    <a:srgbClr val="FF0000"/>
                  </a:solidFill>
                </a:rPr>
                <a:t>法令に抵触する内容・表現を含むと判断した場</a:t>
              </a:r>
              <a:endParaRPr lang="en-US" altLang="ja-JP" sz="1600" b="1" u="sng" dirty="0" smtClean="0">
                <a:solidFill>
                  <a:srgbClr val="FF0000"/>
                </a:solidFill>
              </a:endParaRPr>
            </a:p>
            <a:p>
              <a:r>
                <a:rPr lang="ja-JP" altLang="en-US" sz="1600" b="1" dirty="0" smtClean="0">
                  <a:solidFill>
                    <a:srgbClr val="FF0000"/>
                  </a:solidFill>
                </a:rPr>
                <a:t>　</a:t>
              </a:r>
              <a:r>
                <a:rPr lang="ja-JP" altLang="ja-JP" sz="1600" b="1" u="sng" dirty="0" smtClean="0">
                  <a:solidFill>
                    <a:srgbClr val="FF0000"/>
                  </a:solidFill>
                </a:rPr>
                <a:t>合</a:t>
              </a:r>
              <a:r>
                <a:rPr lang="ja-JP" altLang="ja-JP" sz="1400" dirty="0" smtClean="0"/>
                <a:t>は</a:t>
              </a:r>
              <a:r>
                <a:rPr lang="ja-JP" altLang="ja-JP" sz="1400" dirty="0"/>
                <a:t>、</a:t>
              </a:r>
              <a:r>
                <a:rPr lang="ja-JP" altLang="en-US" sz="1400" dirty="0"/>
                <a:t>ご連絡し修正・</a:t>
              </a:r>
              <a:r>
                <a:rPr lang="ja-JP" altLang="en-US" sz="1400" dirty="0" smtClean="0"/>
                <a:t>訂正等依頼</a:t>
              </a:r>
              <a:r>
                <a:rPr lang="ja-JP" altLang="en-US" sz="1400" dirty="0"/>
                <a:t>します</a:t>
              </a:r>
              <a:r>
                <a:rPr lang="ja-JP" altLang="en-US" sz="1400" dirty="0" smtClean="0"/>
                <a:t>。</a:t>
              </a:r>
              <a:endParaRPr lang="en-US" altLang="ja-JP" sz="1400" dirty="0" smtClean="0"/>
            </a:p>
            <a:p>
              <a:r>
                <a:rPr lang="ja-JP" altLang="en-US" sz="1400" dirty="0" smtClean="0"/>
                <a:t>（</a:t>
              </a:r>
              <a:r>
                <a:rPr lang="ja-JP" altLang="en-US" sz="1400" dirty="0"/>
                <a:t>誤字・脱字・レイアウト調整等軽微なものは</a:t>
              </a:r>
              <a:r>
                <a:rPr lang="ja-JP" altLang="en-US" sz="1400" dirty="0" smtClean="0"/>
                <a:t>当所で　　</a:t>
              </a:r>
              <a:endParaRPr lang="en-US" altLang="ja-JP" sz="1400" dirty="0" smtClean="0"/>
            </a:p>
            <a:p>
              <a:r>
                <a:rPr lang="ja-JP" altLang="en-US" sz="1400" dirty="0" smtClean="0"/>
                <a:t>　修正</a:t>
              </a:r>
              <a:r>
                <a:rPr lang="ja-JP" altLang="en-US" sz="1400" dirty="0"/>
                <a:t>します。予めご了承ください</a:t>
              </a:r>
              <a:r>
                <a:rPr lang="ja-JP" altLang="en-US" sz="1400" dirty="0" smtClean="0"/>
                <a:t>。）</a:t>
              </a:r>
              <a:endParaRPr kumimoji="1" lang="ja-JP" altLang="en-US" sz="1400" dirty="0">
                <a:solidFill>
                  <a:srgbClr val="FF0000"/>
                </a:solidFill>
              </a:endParaRPr>
            </a:p>
            <a:p>
              <a:endParaRPr kumimoji="1" lang="en-US" altLang="ja-JP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1" name="禁止 10"/>
            <p:cNvSpPr/>
            <p:nvPr/>
          </p:nvSpPr>
          <p:spPr>
            <a:xfrm>
              <a:off x="7715362" y="853612"/>
              <a:ext cx="540000" cy="537002"/>
            </a:xfrm>
            <a:prstGeom prst="noSmoking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13" name="左矢印吹き出し 12"/>
          <p:cNvSpPr/>
          <p:nvPr/>
        </p:nvSpPr>
        <p:spPr>
          <a:xfrm>
            <a:off x="6858000" y="39921"/>
            <a:ext cx="3844591" cy="536229"/>
          </a:xfrm>
          <a:prstGeom prst="leftArrowCallout">
            <a:avLst>
              <a:gd name="adj1" fmla="val 17209"/>
              <a:gd name="adj2" fmla="val 25000"/>
              <a:gd name="adj3" fmla="val 25000"/>
              <a:gd name="adj4" fmla="val 9299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rgbClr val="FF0000"/>
                </a:solidFill>
              </a:rPr>
              <a:t>作成日は（更新日）</a:t>
            </a:r>
            <a:r>
              <a:rPr kumimoji="1" lang="ja-JP" altLang="en-US" sz="1400" dirty="0" smtClean="0"/>
              <a:t>はハローワークにおいて記載しますので、</a:t>
            </a:r>
            <a:r>
              <a:rPr kumimoji="1" lang="ja-JP" altLang="en-US" sz="1400" dirty="0" smtClean="0">
                <a:solidFill>
                  <a:srgbClr val="FF0000"/>
                </a:solidFill>
              </a:rPr>
              <a:t>空欄</a:t>
            </a:r>
            <a:r>
              <a:rPr kumimoji="1" lang="ja-JP" altLang="en-US" sz="1400" dirty="0" smtClean="0"/>
              <a:t>で提出ください。</a:t>
            </a:r>
            <a:endParaRPr kumimoji="1" lang="ja-JP" altLang="en-US" sz="1400" dirty="0"/>
          </a:p>
        </p:txBody>
      </p:sp>
      <p:sp>
        <p:nvSpPr>
          <p:cNvPr id="5" name="正方形/長方形 4"/>
          <p:cNvSpPr/>
          <p:nvPr/>
        </p:nvSpPr>
        <p:spPr>
          <a:xfrm>
            <a:off x="5949545" y="1740893"/>
            <a:ext cx="788468" cy="670297"/>
          </a:xfrm>
          <a:prstGeom prst="rect">
            <a:avLst/>
          </a:prstGeom>
          <a:noFill/>
          <a:ln w="63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altLang="ja-JP" sz="11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1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二次元</a:t>
            </a:r>
            <a:endParaRPr lang="en-US" altLang="ja-JP" sz="11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1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コード</a:t>
            </a:r>
            <a:endParaRPr lang="en-US" altLang="ja-JP" sz="11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5284506" y="344137"/>
            <a:ext cx="1501177" cy="36809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/>
              <a:t>　年　　月　</a:t>
            </a:r>
            <a:endParaRPr kumimoji="1" lang="ja-JP" altLang="en-US" sz="1200" dirty="0"/>
          </a:p>
        </p:txBody>
      </p:sp>
      <p:sp>
        <p:nvSpPr>
          <p:cNvPr id="17" name="正方形/長方形 16"/>
          <p:cNvSpPr/>
          <p:nvPr/>
        </p:nvSpPr>
        <p:spPr>
          <a:xfrm>
            <a:off x="-3662760" y="283169"/>
            <a:ext cx="3048363" cy="58596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bg1"/>
                </a:solidFill>
              </a:rPr>
              <a:t>提出先メールアドレス</a:t>
            </a:r>
            <a:endParaRPr kumimoji="1" lang="en-US" altLang="ja-JP" dirty="0" smtClean="0">
              <a:solidFill>
                <a:schemeClr val="bg1"/>
              </a:solidFill>
            </a:endParaRPr>
          </a:p>
          <a:p>
            <a:pPr algn="ctr"/>
            <a:r>
              <a:rPr kumimoji="1" lang="en-US" altLang="ja-JP" dirty="0" smtClean="0">
                <a:solidFill>
                  <a:schemeClr val="bg1"/>
                </a:solidFill>
              </a:rPr>
              <a:t>1107-kyujin@mhlw.go.jp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grpSp>
        <p:nvGrpSpPr>
          <p:cNvPr id="30" name="グループ化 29"/>
          <p:cNvGrpSpPr/>
          <p:nvPr/>
        </p:nvGrpSpPr>
        <p:grpSpPr>
          <a:xfrm>
            <a:off x="2521976" y="5824377"/>
            <a:ext cx="1972600" cy="1290018"/>
            <a:chOff x="317505" y="5824377"/>
            <a:chExt cx="1972600" cy="1290018"/>
          </a:xfrm>
        </p:grpSpPr>
        <p:sp>
          <p:nvSpPr>
            <p:cNvPr id="31" name="正方形/長方形 30"/>
            <p:cNvSpPr/>
            <p:nvPr/>
          </p:nvSpPr>
          <p:spPr>
            <a:xfrm>
              <a:off x="317505" y="6002891"/>
              <a:ext cx="1972599" cy="1111504"/>
            </a:xfrm>
            <a:prstGeom prst="rect">
              <a:avLst/>
            </a:prstGeom>
            <a:noFill/>
            <a:ln w="9525">
              <a:solidFill>
                <a:schemeClr val="accent6">
                  <a:lumMod val="7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19744" rIns="0" rtlCol="0" anchor="ctr" anchorCtr="0">
              <a:noAutofit/>
            </a:bodyPr>
            <a:lstStyle/>
            <a:p>
              <a:pPr algn="ctr"/>
              <a:r>
                <a:rPr lang="ja-JP" altLang="en-US" sz="2000" dirty="0">
                  <a:solidFill>
                    <a:schemeClr val="accent5">
                      <a:lumMod val="50000"/>
                    </a:schemeClr>
                  </a:solidFill>
                  <a:latin typeface="+mj-ea"/>
                  <a:ea typeface="+mj-ea"/>
                </a:rPr>
                <a:t>説明</a:t>
              </a:r>
            </a:p>
          </p:txBody>
        </p:sp>
        <p:sp>
          <p:nvSpPr>
            <p:cNvPr id="32" name="フローチャート : 代替処理 88"/>
            <p:cNvSpPr/>
            <p:nvPr/>
          </p:nvSpPr>
          <p:spPr>
            <a:xfrm>
              <a:off x="317506" y="5824377"/>
              <a:ext cx="1972599" cy="320246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ja-JP" altLang="en-US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●●業務</a:t>
              </a:r>
            </a:p>
          </p:txBody>
        </p:sp>
      </p:grpSp>
      <p:grpSp>
        <p:nvGrpSpPr>
          <p:cNvPr id="33" name="グループ化 32"/>
          <p:cNvGrpSpPr/>
          <p:nvPr/>
        </p:nvGrpSpPr>
        <p:grpSpPr>
          <a:xfrm>
            <a:off x="4726450" y="5824377"/>
            <a:ext cx="1972600" cy="1290018"/>
            <a:chOff x="317505" y="5824377"/>
            <a:chExt cx="1972600" cy="1290018"/>
          </a:xfrm>
        </p:grpSpPr>
        <p:sp>
          <p:nvSpPr>
            <p:cNvPr id="36" name="正方形/長方形 35"/>
            <p:cNvSpPr/>
            <p:nvPr/>
          </p:nvSpPr>
          <p:spPr>
            <a:xfrm>
              <a:off x="317505" y="6002891"/>
              <a:ext cx="1972599" cy="1111504"/>
            </a:xfrm>
            <a:prstGeom prst="rect">
              <a:avLst/>
            </a:prstGeom>
            <a:noFill/>
            <a:ln w="9525">
              <a:solidFill>
                <a:schemeClr val="accent6">
                  <a:lumMod val="7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19744" rIns="0" rtlCol="0" anchor="ctr" anchorCtr="0">
              <a:noAutofit/>
            </a:bodyPr>
            <a:lstStyle/>
            <a:p>
              <a:pPr algn="ctr"/>
              <a:r>
                <a:rPr lang="ja-JP" altLang="en-US" sz="2000" dirty="0">
                  <a:solidFill>
                    <a:schemeClr val="accent5">
                      <a:lumMod val="50000"/>
                    </a:schemeClr>
                  </a:solidFill>
                  <a:latin typeface="+mj-ea"/>
                  <a:ea typeface="+mj-ea"/>
                </a:rPr>
                <a:t>説明</a:t>
              </a:r>
            </a:p>
          </p:txBody>
        </p:sp>
        <p:sp>
          <p:nvSpPr>
            <p:cNvPr id="37" name="フローチャート : 代替処理 88"/>
            <p:cNvSpPr/>
            <p:nvPr/>
          </p:nvSpPr>
          <p:spPr>
            <a:xfrm>
              <a:off x="317506" y="5824377"/>
              <a:ext cx="1972599" cy="320246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ja-JP" altLang="en-US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●●業務</a:t>
              </a:r>
            </a:p>
          </p:txBody>
        </p:sp>
      </p:grpSp>
      <p:sp>
        <p:nvSpPr>
          <p:cNvPr id="42" name="フローチャート: 組合せ 41"/>
          <p:cNvSpPr/>
          <p:nvPr/>
        </p:nvSpPr>
        <p:spPr>
          <a:xfrm rot="16200000">
            <a:off x="173503" y="5282049"/>
            <a:ext cx="396000" cy="360000"/>
          </a:xfrm>
          <a:prstGeom prst="flowChartMerg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6717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360573" y="1012960"/>
            <a:ext cx="3233626" cy="2880364"/>
            <a:chOff x="175124" y="1001280"/>
            <a:chExt cx="3034481" cy="4465881"/>
          </a:xfrm>
        </p:grpSpPr>
        <p:sp>
          <p:nvSpPr>
            <p:cNvPr id="3" name="メモ 2"/>
            <p:cNvSpPr/>
            <p:nvPr/>
          </p:nvSpPr>
          <p:spPr>
            <a:xfrm rot="10800000">
              <a:off x="175124" y="1001280"/>
              <a:ext cx="3034481" cy="4465881"/>
            </a:xfrm>
            <a:prstGeom prst="foldedCorner">
              <a:avLst>
                <a:gd name="adj" fmla="val 6591"/>
              </a:avLst>
            </a:prstGeom>
            <a:noFill/>
            <a:ln>
              <a:solidFill>
                <a:srgbClr val="FF99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" name="角丸四角形 3"/>
            <p:cNvSpPr/>
            <p:nvPr/>
          </p:nvSpPr>
          <p:spPr>
            <a:xfrm>
              <a:off x="315063" y="1336284"/>
              <a:ext cx="1396517" cy="747094"/>
            </a:xfrm>
            <a:prstGeom prst="roundRect">
              <a:avLst/>
            </a:prstGeom>
            <a:solidFill>
              <a:srgbClr val="FFCCFF"/>
            </a:solidFill>
            <a:ln w="12700">
              <a:solidFill>
                <a:srgbClr val="FF66FF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rIns="0" bIns="72000" rtlCol="0" anchor="ctr">
              <a:noAutofit/>
            </a:bodyPr>
            <a:lstStyle/>
            <a:p>
              <a:pPr algn="ctr"/>
              <a:r>
                <a:rPr kumimoji="1" lang="ja-JP" altLang="en-US" sz="1400" b="1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タイトル</a:t>
              </a:r>
              <a:endParaRPr kumimoji="1" lang="ja-JP" altLang="en-US" sz="1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5" name="テキスト ボックス 4"/>
            <p:cNvSpPr txBox="1"/>
            <p:nvPr/>
          </p:nvSpPr>
          <p:spPr>
            <a:xfrm>
              <a:off x="326914" y="2117801"/>
              <a:ext cx="1365485" cy="5249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dirty="0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　</a:t>
              </a:r>
              <a:endParaRPr kumimoji="1" lang="ja-JP" altLang="en-US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315063" y="2447830"/>
              <a:ext cx="2058776" cy="4771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dirty="0" smtClean="0">
                  <a:latin typeface="+mj-ea"/>
                  <a:ea typeface="+mj-ea"/>
                </a:rPr>
                <a:t>●●職　（●●年採用）</a:t>
              </a:r>
              <a:endParaRPr kumimoji="1" lang="ja-JP" altLang="en-US" sz="1400" dirty="0">
                <a:latin typeface="+mj-ea"/>
                <a:ea typeface="+mj-ea"/>
              </a:endParaRPr>
            </a:p>
          </p:txBody>
        </p:sp>
      </p:grpSp>
      <p:sp>
        <p:nvSpPr>
          <p:cNvPr id="7" name="雲形吹き出し 6"/>
          <p:cNvSpPr/>
          <p:nvPr/>
        </p:nvSpPr>
        <p:spPr>
          <a:xfrm>
            <a:off x="2865120" y="1217883"/>
            <a:ext cx="3828793" cy="2199021"/>
          </a:xfrm>
          <a:prstGeom prst="cloudCallout">
            <a:avLst>
              <a:gd name="adj1" fmla="val -62419"/>
              <a:gd name="adj2" fmla="val 31471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先輩からのメッセージを仕事風景写真入りで記載</a:t>
            </a:r>
            <a:endParaRPr kumimoji="1" lang="ja-JP" altLang="en-US" dirty="0"/>
          </a:p>
        </p:txBody>
      </p:sp>
      <p:sp>
        <p:nvSpPr>
          <p:cNvPr id="8" name="対角する 2 つの角を切り取った四角形 7"/>
          <p:cNvSpPr/>
          <p:nvPr/>
        </p:nvSpPr>
        <p:spPr>
          <a:xfrm>
            <a:off x="3837232" y="264160"/>
            <a:ext cx="2583888" cy="568960"/>
          </a:xfrm>
          <a:prstGeom prst="snip2Diag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/>
              <a:t>２枚目記載例</a:t>
            </a:r>
            <a:endParaRPr kumimoji="1" lang="ja-JP" altLang="en-US" sz="2000" dirty="0"/>
          </a:p>
        </p:txBody>
      </p:sp>
      <p:grpSp>
        <p:nvGrpSpPr>
          <p:cNvPr id="9" name="グループ化 8"/>
          <p:cNvGrpSpPr/>
          <p:nvPr/>
        </p:nvGrpSpPr>
        <p:grpSpPr>
          <a:xfrm>
            <a:off x="2977917" y="4023883"/>
            <a:ext cx="3443203" cy="3487915"/>
            <a:chOff x="3419846" y="1142102"/>
            <a:chExt cx="3443203" cy="3487915"/>
          </a:xfrm>
        </p:grpSpPr>
        <p:sp>
          <p:nvSpPr>
            <p:cNvPr id="10" name="テキスト ボックス 9"/>
            <p:cNvSpPr txBox="1"/>
            <p:nvPr/>
          </p:nvSpPr>
          <p:spPr>
            <a:xfrm>
              <a:off x="3419846" y="1558476"/>
              <a:ext cx="73911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dirty="0" smtClean="0"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時間</a:t>
              </a:r>
              <a:endParaRPr kumimoji="1" lang="ja-JP" altLang="en-US" sz="1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</p:txBody>
        </p:sp>
        <p:sp>
          <p:nvSpPr>
            <p:cNvPr id="11" name="角丸四角形 10"/>
            <p:cNvSpPr/>
            <p:nvPr/>
          </p:nvSpPr>
          <p:spPr>
            <a:xfrm>
              <a:off x="3499942" y="1142102"/>
              <a:ext cx="2196705" cy="312577"/>
            </a:xfrm>
            <a:prstGeom prst="roundRect">
              <a:avLst/>
            </a:prstGeom>
            <a:solidFill>
              <a:srgbClr val="00B050"/>
            </a:solidFill>
            <a:ln w="12700">
              <a:solidFill>
                <a:srgbClr val="00B05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rIns="0" bIns="72000" rtlCol="0" anchor="ctr">
              <a:noAutofit/>
            </a:bodyPr>
            <a:lstStyle/>
            <a:p>
              <a:pPr algn="ctr"/>
              <a:r>
                <a:rPr kumimoji="1" lang="ja-JP" altLang="en-US" sz="1400" b="1" dirty="0" smtClean="0">
                  <a:solidFill>
                    <a:schemeClr val="bg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ある１日の流れ</a:t>
              </a:r>
              <a:endParaRPr kumimoji="1" lang="ja-JP" altLang="en-US" sz="14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4259771" y="1594416"/>
              <a:ext cx="1786397" cy="2733962"/>
            </a:xfrm>
            <a:prstGeom prst="roundRect">
              <a:avLst>
                <a:gd name="adj" fmla="val 0"/>
              </a:avLst>
            </a:prstGeom>
            <a:noFill/>
            <a:ln>
              <a:solidFill>
                <a:schemeClr val="tx1"/>
              </a:solidFill>
              <a:prstDash val="sysDot"/>
            </a:ln>
          </p:spPr>
          <p:txBody>
            <a:bodyPr wrap="square" rIns="72000" bIns="72000" rtlCol="0" anchor="ctr" anchorCtr="0">
              <a:noAutofit/>
            </a:bodyPr>
            <a:lstStyle/>
            <a:p>
              <a:pPr algn="ctr"/>
              <a:r>
                <a:rPr kumimoji="1" lang="ja-JP" altLang="en-US" sz="2000" dirty="0" smtClean="0">
                  <a:solidFill>
                    <a:sysClr val="windowText" lastClr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説明</a:t>
              </a:r>
              <a:endParaRPr kumimoji="1" lang="en-US" altLang="ja-JP" sz="2000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3421934" y="2061604"/>
              <a:ext cx="73911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dirty="0" smtClean="0"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時間</a:t>
              </a:r>
              <a:endParaRPr kumimoji="1" lang="ja-JP" altLang="en-US" sz="1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3421934" y="2575170"/>
              <a:ext cx="73911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dirty="0" smtClean="0"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時間</a:t>
              </a:r>
              <a:endParaRPr kumimoji="1" lang="ja-JP" altLang="en-US" sz="1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3434460" y="3026106"/>
              <a:ext cx="73911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dirty="0" smtClean="0"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時間</a:t>
              </a:r>
              <a:endParaRPr kumimoji="1" lang="ja-JP" altLang="en-US" sz="1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3436548" y="3504182"/>
              <a:ext cx="73911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dirty="0" smtClean="0"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時間</a:t>
              </a:r>
              <a:endParaRPr kumimoji="1" lang="ja-JP" altLang="en-US" sz="1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3436548" y="4017748"/>
              <a:ext cx="73911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dirty="0" smtClean="0"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時間</a:t>
              </a:r>
              <a:endParaRPr kumimoji="1" lang="ja-JP" altLang="en-US" sz="1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5730816" y="3502223"/>
              <a:ext cx="1132233" cy="1127794"/>
            </a:xfrm>
            <a:prstGeom prst="roundRect">
              <a:avLst>
                <a:gd name="adj" fmla="val 0"/>
              </a:avLst>
            </a:prstGeom>
            <a:noFill/>
            <a:ln>
              <a:solidFill>
                <a:schemeClr val="tx1"/>
              </a:solidFill>
              <a:prstDash val="sysDot"/>
            </a:ln>
          </p:spPr>
          <p:txBody>
            <a:bodyPr wrap="square" rIns="72000" bIns="72000" rtlCol="0">
              <a:noAutofit/>
            </a:bodyPr>
            <a:lstStyle/>
            <a:p>
              <a:pPr algn="ctr"/>
              <a:endParaRPr kumimoji="1" lang="en-US" altLang="ja-JP" sz="1100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algn="ctr"/>
              <a:endParaRPr kumimoji="1" lang="en-US" altLang="ja-JP" sz="11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algn="ctr"/>
              <a:endParaRPr kumimoji="1" lang="en-US" altLang="ja-JP" sz="1100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100" dirty="0" smtClean="0">
                  <a:solidFill>
                    <a:sysClr val="windowText" lastClr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写真</a:t>
              </a:r>
              <a:endParaRPr kumimoji="1" lang="en-US" altLang="ja-JP" sz="1100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19" name="雲形吹き出し 18"/>
          <p:cNvSpPr/>
          <p:nvPr/>
        </p:nvSpPr>
        <p:spPr>
          <a:xfrm>
            <a:off x="360572" y="4066108"/>
            <a:ext cx="2504548" cy="1884004"/>
          </a:xfrm>
          <a:prstGeom prst="cloudCallout">
            <a:avLst>
              <a:gd name="adj1" fmla="val 74675"/>
              <a:gd name="adj2" fmla="val 49225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１日の業務の流れを記載</a:t>
            </a:r>
            <a:endParaRPr kumimoji="1" lang="ja-JP" altLang="en-US" dirty="0"/>
          </a:p>
        </p:txBody>
      </p:sp>
      <p:grpSp>
        <p:nvGrpSpPr>
          <p:cNvPr id="20" name="グループ化 19"/>
          <p:cNvGrpSpPr/>
          <p:nvPr/>
        </p:nvGrpSpPr>
        <p:grpSpPr>
          <a:xfrm>
            <a:off x="159114" y="7391198"/>
            <a:ext cx="6502186" cy="1604986"/>
            <a:chOff x="208816" y="7064422"/>
            <a:chExt cx="6502186" cy="1604986"/>
          </a:xfrm>
        </p:grpSpPr>
        <p:sp>
          <p:nvSpPr>
            <p:cNvPr id="21" name="テキスト ボックス 20"/>
            <p:cNvSpPr txBox="1"/>
            <p:nvPr/>
          </p:nvSpPr>
          <p:spPr>
            <a:xfrm>
              <a:off x="559399" y="7064422"/>
              <a:ext cx="379560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0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入社後のサポート／社内制度</a:t>
              </a:r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208816" y="7587398"/>
              <a:ext cx="6502186" cy="1082010"/>
            </a:xfrm>
            <a:prstGeom prst="roundRect">
              <a:avLst>
                <a:gd name="adj" fmla="val 0"/>
              </a:avLst>
            </a:prstGeom>
            <a:noFill/>
            <a:ln>
              <a:solidFill>
                <a:schemeClr val="tx1"/>
              </a:solidFill>
              <a:prstDash val="sysDot"/>
            </a:ln>
          </p:spPr>
          <p:txBody>
            <a:bodyPr wrap="square" rIns="72000" bIns="72000" rtlCol="0" anchor="ctr" anchorCtr="0">
              <a:noAutofit/>
            </a:bodyPr>
            <a:lstStyle/>
            <a:p>
              <a:pPr algn="ctr"/>
              <a:r>
                <a:rPr kumimoji="1" lang="ja-JP" altLang="en-US" sz="2000" dirty="0" smtClean="0">
                  <a:solidFill>
                    <a:sysClr val="windowText" lastClr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説明</a:t>
              </a:r>
              <a:endParaRPr kumimoji="1" lang="en-US" altLang="ja-JP" sz="2000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25" name="フローチャート: 組合せ 24"/>
          <p:cNvSpPr/>
          <p:nvPr/>
        </p:nvSpPr>
        <p:spPr>
          <a:xfrm rot="16200000">
            <a:off x="173503" y="7441049"/>
            <a:ext cx="396000" cy="360000"/>
          </a:xfrm>
          <a:prstGeom prst="flowChartMerg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0666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D3D7EB4D6558AB4488EC68AADF8E5D88" ma:contentTypeVersion="14" ma:contentTypeDescription="新しいドキュメントを作成します。" ma:contentTypeScope="" ma:versionID="2578be8c3349a6b5e5a4b847d8fca510">
  <xsd:schema xmlns:xsd="http://www.w3.org/2001/XMLSchema" xmlns:xs="http://www.w3.org/2001/XMLSchema" xmlns:p="http://schemas.microsoft.com/office/2006/metadata/properties" xmlns:ns2="307f2d36-265f-4f3d-9568-2a2070dd8f63" xmlns:ns3="263dbbe5-076b-4606-a03b-9598f5f2f35a" targetNamespace="http://schemas.microsoft.com/office/2006/metadata/properties" ma:root="true" ma:fieldsID="96f4166278bec77bfa9edbcaa3df27d7" ns2:_="" ns3:_="">
    <xsd:import namespace="307f2d36-265f-4f3d-9568-2a2070dd8f63"/>
    <xsd:import namespace="263dbbe5-076b-4606-a03b-9598f5f2f35a"/>
    <xsd:element name="properties">
      <xsd:complexType>
        <xsd:sequence>
          <xsd:element name="documentManagement">
            <xsd:complexType>
              <xsd:all>
                <xsd:element ref="ns2:Owner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7f2d36-265f-4f3d-9568-2a2070dd8f63" elementFormDefault="qualified">
    <xsd:import namespace="http://schemas.microsoft.com/office/2006/documentManagement/types"/>
    <xsd:import namespace="http://schemas.microsoft.com/office/infopath/2007/PartnerControls"/>
    <xsd:element name="Owner" ma:index="8" nillable="true" ma:displayName="所有者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画像タグ" ma:readOnly="false" ma:fieldId="{5cf76f15-5ced-4ddc-b409-7134ff3c332f}" ma:taxonomyMulti="true" ma:sspId="0347f584-7be2-4218-8e94-402d99aedf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3dbbe5-076b-4606-a03b-9598f5f2f35a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53fe181e-991e-489c-a0b0-63597b71fe97}" ma:internalName="TaxCatchAll" ma:showField="CatchAllData" ma:web="263dbbe5-076b-4606-a03b-9598f5f2f35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63dbbe5-076b-4606-a03b-9598f5f2f35a" xsi:nil="true"/>
    <Owner xmlns="307f2d36-265f-4f3d-9568-2a2070dd8f63">
      <UserInfo>
        <DisplayName/>
        <AccountId xsi:nil="true"/>
        <AccountType/>
      </UserInfo>
    </Owner>
    <lcf76f155ced4ddcb4097134ff3c332f xmlns="307f2d36-265f-4f3d-9568-2a2070dd8f63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6BDFB6B-63B3-4FEB-AB04-19AC687F273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07f2d36-265f-4f3d-9568-2a2070dd8f63"/>
    <ds:schemaRef ds:uri="263dbbe5-076b-4606-a03b-9598f5f2f35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442F7F4-0936-4D70-B884-D0E6D6567647}">
  <ds:schemaRefs>
    <ds:schemaRef ds:uri="http://schemas.microsoft.com/office/2006/metadata/properties"/>
    <ds:schemaRef ds:uri="307f2d36-265f-4f3d-9568-2a2070dd8f63"/>
    <ds:schemaRef ds:uri="http://www.w3.org/XML/1998/namespace"/>
    <ds:schemaRef ds:uri="263dbbe5-076b-4606-a03b-9598f5f2f35a"/>
    <ds:schemaRef ds:uri="http://schemas.microsoft.com/office/2006/documentManagement/types"/>
    <ds:schemaRef ds:uri="http://purl.org/dc/elements/1.1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137AF4F5-5CFD-437A-9E54-A8D3FD1ADE5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Words>741</Words>
  <PresentationFormat>A4 210 x 297 mm</PresentationFormat>
  <Paragraphs>110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3" baseType="lpstr">
      <vt:lpstr>HGPｺﾞｼｯｸE</vt:lpstr>
      <vt:lpstr>HGP創英角ｺﾞｼｯｸUB</vt:lpstr>
      <vt:lpstr>HGP創英角ﾎﾟｯﾌﾟ体</vt:lpstr>
      <vt:lpstr>HG丸ｺﾞｼｯｸM-PRO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0x010100D3D7EB4D6558AB4488EC68AADF8E5D88</vt:lpwstr>
  </property>
</Properties>
</file>