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8" r:id="rId2"/>
    <p:sldId id="259" r:id="rId3"/>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7" autoAdjust="0"/>
    <p:restoredTop sz="93649" autoAdjust="0"/>
  </p:normalViewPr>
  <p:slideViewPr>
    <p:cSldViewPr snapToGrid="0">
      <p:cViewPr varScale="1">
        <p:scale>
          <a:sx n="69" d="100"/>
          <a:sy n="69" d="100"/>
        </p:scale>
        <p:origin x="1602"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175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91EDF73E-049E-47F8-8F9F-DA459A9BE3E4}"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1B2D8061-8145-4C7C-9D98-14860935A814}" type="slidenum">
              <a:rPr kumimoji="1" lang="ja-JP" altLang="en-US" smtClean="0"/>
              <a:t>‹#›</a:t>
            </a:fld>
            <a:endParaRPr kumimoji="1" lang="ja-JP" altLang="en-US"/>
          </a:p>
        </p:txBody>
      </p:sp>
    </p:spTree>
    <p:extLst>
      <p:ext uri="{BB962C8B-B14F-4D97-AF65-F5344CB8AC3E}">
        <p14:creationId xmlns:p14="http://schemas.microsoft.com/office/powerpoint/2010/main" val="3157235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2D8061-8145-4C7C-9D98-14860935A814}" type="slidenum">
              <a:rPr kumimoji="1" lang="ja-JP" altLang="en-US" smtClean="0"/>
              <a:t>1</a:t>
            </a:fld>
            <a:endParaRPr kumimoji="1" lang="ja-JP" altLang="en-US"/>
          </a:p>
        </p:txBody>
      </p:sp>
    </p:spTree>
    <p:extLst>
      <p:ext uri="{BB962C8B-B14F-4D97-AF65-F5344CB8AC3E}">
        <p14:creationId xmlns:p14="http://schemas.microsoft.com/office/powerpoint/2010/main" val="344749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139676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166089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424669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168576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402712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4411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24286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192163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pic>
        <p:nvPicPr>
          <p:cNvPr id="5" name="図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298" y="9181397"/>
            <a:ext cx="5791702" cy="743776"/>
          </a:xfrm>
          <a:prstGeom prst="rect">
            <a:avLst/>
          </a:prstGeom>
        </p:spPr>
      </p:pic>
      <p:grpSp>
        <p:nvGrpSpPr>
          <p:cNvPr id="16" name="グループ化 15"/>
          <p:cNvGrpSpPr/>
          <p:nvPr userDrawn="1"/>
        </p:nvGrpSpPr>
        <p:grpSpPr>
          <a:xfrm>
            <a:off x="0" y="38100"/>
            <a:ext cx="3073707" cy="664155"/>
            <a:chOff x="1098242" y="1356448"/>
            <a:chExt cx="3073707" cy="664155"/>
          </a:xfrm>
        </p:grpSpPr>
        <p:sp>
          <p:nvSpPr>
            <p:cNvPr id="17" name="フローチャート: カード 16"/>
            <p:cNvSpPr/>
            <p:nvPr/>
          </p:nvSpPr>
          <p:spPr>
            <a:xfrm>
              <a:off x="1498485" y="1435135"/>
              <a:ext cx="2673464" cy="486429"/>
            </a:xfrm>
            <a:prstGeom prst="flowChartPunchedCard">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t>　企業ＰＲシート</a:t>
              </a:r>
              <a:endParaRPr kumimoji="1" lang="ja-JP" altLang="en-US" sz="2400" b="1" dirty="0"/>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242" y="1356448"/>
              <a:ext cx="800485" cy="664155"/>
            </a:xfrm>
            <a:prstGeom prst="rect">
              <a:avLst/>
            </a:prstGeom>
          </p:spPr>
        </p:pic>
      </p:grpSp>
    </p:spTree>
    <p:extLst>
      <p:ext uri="{BB962C8B-B14F-4D97-AF65-F5344CB8AC3E}">
        <p14:creationId xmlns:p14="http://schemas.microsoft.com/office/powerpoint/2010/main" val="195435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332060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7EED1B9-6AF9-4962-AD3F-FD43812A926B}" type="datetimeFigureOut">
              <a:rPr kumimoji="1" lang="ja-JP" altLang="en-US" smtClean="0"/>
              <a:t>2023/12/6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44623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7EED1B9-6AF9-4962-AD3F-FD43812A926B}" type="datetimeFigureOut">
              <a:rPr kumimoji="1" lang="ja-JP" altLang="en-US" smtClean="0"/>
              <a:t>2023/12/6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0153675-472C-4A66-A69A-92FEFC3D334C}" type="slidenum">
              <a:rPr kumimoji="1" lang="ja-JP" altLang="en-US" smtClean="0"/>
              <a:t>‹#›</a:t>
            </a:fld>
            <a:endParaRPr kumimoji="1" lang="ja-JP" altLang="en-US"/>
          </a:p>
        </p:txBody>
      </p:sp>
    </p:spTree>
    <p:extLst>
      <p:ext uri="{BB962C8B-B14F-4D97-AF65-F5344CB8AC3E}">
        <p14:creationId xmlns:p14="http://schemas.microsoft.com/office/powerpoint/2010/main" val="1785785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4768841" y="5911827"/>
            <a:ext cx="1959235" cy="1175192"/>
          </a:xfrm>
          <a:prstGeom prst="roundRect">
            <a:avLst/>
          </a:prstGeom>
          <a:noFill/>
          <a:ln w="952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19744" rIns="0" rtlCol="0" anchor="ctr" anchorCtr="0">
            <a:noAutofit/>
          </a:bodyPr>
          <a:lstStyle/>
          <a:p>
            <a:pPr algn="ctr"/>
            <a:r>
              <a:rPr lang="ja-JP" altLang="en-US" sz="2000" dirty="0">
                <a:solidFill>
                  <a:schemeClr val="accent5">
                    <a:lumMod val="50000"/>
                  </a:schemeClr>
                </a:solidFill>
                <a:latin typeface="+mj-ea"/>
                <a:ea typeface="+mj-ea"/>
              </a:rPr>
              <a:t>説明</a:t>
            </a:r>
          </a:p>
        </p:txBody>
      </p:sp>
      <p:sp>
        <p:nvSpPr>
          <p:cNvPr id="40" name="角丸四角形 39"/>
          <p:cNvSpPr/>
          <p:nvPr/>
        </p:nvSpPr>
        <p:spPr>
          <a:xfrm>
            <a:off x="2541201" y="5911827"/>
            <a:ext cx="1972599" cy="1175192"/>
          </a:xfrm>
          <a:prstGeom prst="roundRect">
            <a:avLst/>
          </a:prstGeom>
          <a:noFill/>
          <a:ln w="952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19744" rIns="0" rtlCol="0" anchor="ctr" anchorCtr="0">
            <a:noAutofit/>
          </a:bodyPr>
          <a:lstStyle/>
          <a:p>
            <a:pPr algn="ctr"/>
            <a:r>
              <a:rPr lang="ja-JP" altLang="en-US" sz="2000" dirty="0">
                <a:solidFill>
                  <a:schemeClr val="accent5">
                    <a:lumMod val="50000"/>
                  </a:schemeClr>
                </a:solidFill>
                <a:latin typeface="+mj-ea"/>
                <a:ea typeface="+mj-ea"/>
              </a:rPr>
              <a:t>説明</a:t>
            </a:r>
          </a:p>
        </p:txBody>
      </p:sp>
      <p:sp>
        <p:nvSpPr>
          <p:cNvPr id="4" name="正方形/長方形 3"/>
          <p:cNvSpPr/>
          <p:nvPr/>
        </p:nvSpPr>
        <p:spPr>
          <a:xfrm>
            <a:off x="19036" y="777001"/>
            <a:ext cx="6838964" cy="869366"/>
          </a:xfrm>
          <a:prstGeom prst="rect">
            <a:avLst/>
          </a:prstGeom>
          <a:solidFill>
            <a:schemeClr val="accent4"/>
          </a:solidFill>
        </p:spPr>
        <p:txBody>
          <a:bodyPr wrap="square" lIns="15188" tIns="21994" rIns="43989" bIns="21994" anchor="ctr">
            <a:noAutofit/>
          </a:bodyPr>
          <a:lstStyle/>
          <a:p>
            <a:pPr>
              <a:spcBef>
                <a:spcPts val="289"/>
              </a:spcBef>
            </a:pPr>
            <a:r>
              <a:rPr lang="ja-JP" altLang="en-US" sz="2800" spc="-145" dirty="0" smtClean="0">
                <a:ln w="19050">
                  <a:noFill/>
                </a:ln>
                <a:solidFill>
                  <a:srgbClr val="FF883C"/>
                </a:solidFill>
                <a:latin typeface="+mj-lt"/>
                <a:ea typeface="HGPｺﾞｼｯｸE" panose="020B0900000000000000" pitchFamily="50" charset="-128"/>
                <a:cs typeface="メイリオ" panose="020B0604030504040204" pitchFamily="50" charset="-128"/>
              </a:rPr>
              <a:t>　　　　　</a:t>
            </a:r>
            <a:r>
              <a:rPr lang="ja-JP" altLang="en-US" sz="3200" spc="-145" dirty="0" smtClean="0">
                <a:ln w="19050">
                  <a:noFill/>
                </a:ln>
                <a:latin typeface="+mj-lt"/>
                <a:ea typeface="HGPｺﾞｼｯｸE" panose="020B0900000000000000" pitchFamily="50" charset="-128"/>
                <a:cs typeface="メイリオ" panose="020B0604030504040204" pitchFamily="50" charset="-128"/>
              </a:rPr>
              <a:t>企　業　名</a:t>
            </a:r>
            <a:endParaRPr lang="ja-JP" altLang="en-US" sz="3200" spc="-145" dirty="0">
              <a:ln w="19050">
                <a:noFill/>
              </a:ln>
              <a:latin typeface="+mj-lt"/>
              <a:ea typeface="HGPｺﾞｼｯｸE" panose="020B0900000000000000" pitchFamily="50" charset="-128"/>
              <a:cs typeface="メイリオ" panose="020B0604030504040204" pitchFamily="50" charset="-128"/>
            </a:endParaRPr>
          </a:p>
        </p:txBody>
      </p:sp>
      <p:sp>
        <p:nvSpPr>
          <p:cNvPr id="7" name="テキスト ボックス 6"/>
          <p:cNvSpPr txBox="1"/>
          <p:nvPr/>
        </p:nvSpPr>
        <p:spPr>
          <a:xfrm>
            <a:off x="4423850" y="326807"/>
            <a:ext cx="998900" cy="413749"/>
          </a:xfrm>
          <a:prstGeom prst="rect">
            <a:avLst/>
          </a:prstGeom>
          <a:noFill/>
        </p:spPr>
        <p:txBody>
          <a:bodyPr wrap="square" lIns="43989" tIns="21994" rIns="43989" bIns="21994"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作成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更新日</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93638" y="3427056"/>
            <a:ext cx="3048155" cy="1689710"/>
          </a:xfrm>
          <a:prstGeom prst="roundRect">
            <a:avLst>
              <a:gd name="adj" fmla="val 0"/>
            </a:avLst>
          </a:prstGeom>
          <a:noFill/>
          <a:ln>
            <a:solidFill>
              <a:schemeClr val="tx1"/>
            </a:solidFill>
            <a:prstDash val="sysDot"/>
          </a:ln>
        </p:spPr>
        <p:txBody>
          <a:bodyPr wrap="square" rIns="30375" bIns="30375" rtlCol="0" anchor="ctr" anchorCtr="0">
            <a:noAutofit/>
          </a:bodyPr>
          <a:lstStyle/>
          <a:p>
            <a:pPr algn="ctr"/>
            <a:r>
              <a:rPr lang="ja-JP" altLang="en-US" sz="2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説明</a:t>
            </a:r>
            <a:endParaRPr lang="en-US" altLang="ja-JP" sz="2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317507" y="5962192"/>
            <a:ext cx="1972599" cy="1111504"/>
          </a:xfrm>
          <a:prstGeom prst="roundRect">
            <a:avLst/>
          </a:prstGeom>
          <a:noFill/>
          <a:ln w="952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19744" rIns="0" rtlCol="0" anchor="ctr" anchorCtr="0">
            <a:noAutofit/>
          </a:bodyPr>
          <a:lstStyle/>
          <a:p>
            <a:pPr algn="ctr"/>
            <a:r>
              <a:rPr lang="ja-JP" altLang="en-US" sz="2000" dirty="0">
                <a:solidFill>
                  <a:schemeClr val="accent5">
                    <a:lumMod val="50000"/>
                  </a:schemeClr>
                </a:solidFill>
                <a:latin typeface="+mj-ea"/>
                <a:ea typeface="+mj-ea"/>
              </a:rPr>
              <a:t>説明</a:t>
            </a:r>
          </a:p>
        </p:txBody>
      </p:sp>
      <p:sp>
        <p:nvSpPr>
          <p:cNvPr id="16" name="フローチャート : 代替処理 88"/>
          <p:cNvSpPr/>
          <p:nvPr/>
        </p:nvSpPr>
        <p:spPr>
          <a:xfrm>
            <a:off x="317506" y="5824377"/>
            <a:ext cx="1972599" cy="320246"/>
          </a:xfrm>
          <a:prstGeom prst="flowChartAlternateProcess">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b="1" dirty="0">
                <a:solidFill>
                  <a:schemeClr val="tx1"/>
                </a:solidFill>
                <a:latin typeface="HG丸ｺﾞｼｯｸM-PRO" panose="020F0600000000000000" pitchFamily="50" charset="-128"/>
                <a:ea typeface="HG丸ｺﾞｼｯｸM-PRO" panose="020F0600000000000000" pitchFamily="50" charset="-128"/>
              </a:rPr>
              <a:t>●●業務</a:t>
            </a:r>
          </a:p>
        </p:txBody>
      </p:sp>
      <p:sp>
        <p:nvSpPr>
          <p:cNvPr id="18" name="テキスト ボックス 17"/>
          <p:cNvSpPr txBox="1"/>
          <p:nvPr/>
        </p:nvSpPr>
        <p:spPr>
          <a:xfrm>
            <a:off x="478770" y="5152020"/>
            <a:ext cx="4634267" cy="523220"/>
          </a:xfrm>
          <a:prstGeom prst="rect">
            <a:avLst/>
          </a:prstGeom>
          <a:noFill/>
        </p:spPr>
        <p:txBody>
          <a:bodyPr wrap="square" rtlCol="0">
            <a:spAutoFit/>
          </a:bodyPr>
          <a:lstStyle/>
          <a:p>
            <a:r>
              <a:rPr lang="ja-JP" altLang="en-US" sz="2800" b="1" dirty="0">
                <a:latin typeface="HG丸ｺﾞｼｯｸM-PRO" panose="020F0600000000000000" pitchFamily="50" charset="-128"/>
                <a:ea typeface="HG丸ｺﾞｼｯｸM-PRO" panose="020F0600000000000000" pitchFamily="50" charset="-128"/>
              </a:rPr>
              <a:t>主</a:t>
            </a:r>
            <a:r>
              <a:rPr lang="ja-JP" altLang="en-US" sz="2800" b="1" dirty="0" smtClean="0">
                <a:latin typeface="HG丸ｺﾞｼｯｸM-PRO" panose="020F0600000000000000" pitchFamily="50" charset="-128"/>
                <a:ea typeface="HG丸ｺﾞｼｯｸM-PRO" panose="020F0600000000000000" pitchFamily="50" charset="-128"/>
              </a:rPr>
              <a:t>な業務内容</a:t>
            </a:r>
            <a:r>
              <a:rPr lang="ja-JP" altLang="en-US" sz="2800" b="1" dirty="0" smtClean="0">
                <a:latin typeface="HG丸ｺﾞｼｯｸM-PRO" panose="020F0600000000000000" pitchFamily="50" charset="-128"/>
                <a:ea typeface="HG丸ｺﾞｼｯｸM-PRO" panose="020F0600000000000000" pitchFamily="50" charset="-128"/>
              </a:rPr>
              <a:t>求人職種等</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58840" y="7288634"/>
            <a:ext cx="6679173" cy="1780396"/>
          </a:xfrm>
          <a:prstGeom prst="rect">
            <a:avLst/>
          </a:prstGeom>
          <a:solidFill>
            <a:srgbClr val="FFFFCC">
              <a:alpha val="8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563" tIns="15188" rIns="15188" bIns="0" rtlCol="0" anchor="ctr">
            <a:normAutofit/>
          </a:bodyPr>
          <a:lstStyle/>
          <a:p>
            <a:r>
              <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業務内容の追加や写真等求職者に自社の魅力を伝えられる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ことを記載ください。</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企業</a:t>
            </a:r>
            <a:r>
              <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シートに掲載する画像等は個人情報等を考慮のうえ選定して　いただくほか、著作権、商標権、知的所有権、プライバシー権等他者の権利を侵害することの無いよう配慮してください。</a:t>
            </a:r>
            <a:endPar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102095" y="1831760"/>
            <a:ext cx="6623123" cy="1184940"/>
          </a:xfrm>
          <a:prstGeom prst="rect">
            <a:avLst/>
          </a:prstGeom>
          <a:noFill/>
        </p:spPr>
        <p:txBody>
          <a:bodyPr wrap="square" rtlCol="0">
            <a:spAutoFit/>
          </a:bodyPr>
          <a:lstStyle/>
          <a:p>
            <a:r>
              <a:rPr lang="ja-JP" altLang="en-US" sz="1600" b="1" dirty="0" smtClean="0"/>
              <a:t>住所：</a:t>
            </a:r>
            <a:endParaRPr lang="en-US" altLang="ja-JP" sz="1600" b="1" dirty="0" smtClean="0"/>
          </a:p>
          <a:p>
            <a:r>
              <a:rPr kumimoji="1" lang="ja-JP" altLang="en-US" sz="1600" b="1" dirty="0" smtClean="0"/>
              <a:t>電話：　</a:t>
            </a:r>
            <a:endParaRPr kumimoji="1" lang="en-US" altLang="ja-JP" sz="1600" b="1" dirty="0" smtClean="0"/>
          </a:p>
          <a:p>
            <a:r>
              <a:rPr lang="ja-JP" altLang="en-US" sz="1600" b="1" dirty="0" smtClean="0"/>
              <a:t>設立：</a:t>
            </a:r>
            <a:r>
              <a:rPr lang="ja-JP" altLang="en-US" sz="1200" b="1" dirty="0" smtClean="0"/>
              <a:t>　　　　　</a:t>
            </a:r>
            <a:r>
              <a:rPr lang="ja-JP" altLang="en-US" sz="1600" b="1" dirty="0" smtClean="0"/>
              <a:t>年　従業員数：　　　 人</a:t>
            </a:r>
            <a:r>
              <a:rPr lang="ja-JP" altLang="en-US" sz="1400" b="1" dirty="0" smtClean="0"/>
              <a:t>        </a:t>
            </a:r>
            <a:r>
              <a:rPr kumimoji="1" lang="ja-JP" altLang="en-US" sz="1400" b="1" dirty="0" smtClean="0"/>
              <a:t>ＨＰ</a:t>
            </a:r>
            <a:r>
              <a:rPr kumimoji="1" lang="ja-JP" altLang="en-US" sz="1400" b="1" dirty="0"/>
              <a:t>：</a:t>
            </a:r>
            <a:r>
              <a:rPr kumimoji="1" lang="en-US" altLang="ja-JP" sz="1400" b="1" dirty="0" smtClean="0"/>
              <a:t>https://</a:t>
            </a:r>
            <a:endParaRPr kumimoji="1" lang="en-US" altLang="ja-JP" sz="1400" b="1" dirty="0"/>
          </a:p>
          <a:p>
            <a:endParaRPr lang="en-US" altLang="ja-JP" sz="1200" b="1" dirty="0" smtClean="0"/>
          </a:p>
          <a:p>
            <a:endParaRPr kumimoji="1" lang="ja-JP" altLang="en-US" sz="1100" b="1" dirty="0"/>
          </a:p>
        </p:txBody>
      </p:sp>
      <p:sp>
        <p:nvSpPr>
          <p:cNvPr id="25" name="テキスト ボックス 24"/>
          <p:cNvSpPr txBox="1"/>
          <p:nvPr/>
        </p:nvSpPr>
        <p:spPr>
          <a:xfrm>
            <a:off x="522641" y="2732611"/>
            <a:ext cx="3914930" cy="523220"/>
          </a:xfrm>
          <a:prstGeom prst="rect">
            <a:avLst/>
          </a:prstGeom>
          <a:noFill/>
        </p:spPr>
        <p:txBody>
          <a:bodyPr wrap="square" rtlCol="0">
            <a:spAutoFit/>
          </a:bodyPr>
          <a:lstStyle/>
          <a:p>
            <a:r>
              <a:rPr kumimoji="1" lang="ja-JP" altLang="en-US" sz="2800" b="1" dirty="0" smtClean="0">
                <a:latin typeface="HG丸ｺﾞｼｯｸM-PRO" panose="020F0600000000000000" pitchFamily="50" charset="-128"/>
                <a:ea typeface="HG丸ｺﾞｼｯｸM-PRO" panose="020F0600000000000000" pitchFamily="50" charset="-128"/>
              </a:rPr>
              <a:t>企業の特徴・魅力</a:t>
            </a:r>
            <a:endParaRPr kumimoji="1" lang="ja-JP" altLang="en-US" sz="2800" b="1" dirty="0">
              <a:latin typeface="HG丸ｺﾞｼｯｸM-PRO" panose="020F0600000000000000" pitchFamily="50" charset="-128"/>
              <a:ea typeface="HG丸ｺﾞｼｯｸM-PRO" panose="020F0600000000000000" pitchFamily="50" charset="-128"/>
            </a:endParaRPr>
          </a:p>
        </p:txBody>
      </p:sp>
      <p:sp>
        <p:nvSpPr>
          <p:cNvPr id="34" name="フローチャート: 組合せ 33"/>
          <p:cNvSpPr/>
          <p:nvPr/>
        </p:nvSpPr>
        <p:spPr>
          <a:xfrm rot="16200000">
            <a:off x="64396" y="2890880"/>
            <a:ext cx="484011" cy="344737"/>
          </a:xfrm>
          <a:prstGeom prst="flowChartMerg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組合せ 34"/>
          <p:cNvSpPr/>
          <p:nvPr/>
        </p:nvSpPr>
        <p:spPr>
          <a:xfrm rot="16200000">
            <a:off x="108267" y="5241261"/>
            <a:ext cx="484011" cy="344737"/>
          </a:xfrm>
          <a:prstGeom prst="flowChartMerg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 代替処理 88"/>
          <p:cNvSpPr/>
          <p:nvPr/>
        </p:nvSpPr>
        <p:spPr>
          <a:xfrm>
            <a:off x="2541201" y="5838937"/>
            <a:ext cx="1972599" cy="320246"/>
          </a:xfrm>
          <a:prstGeom prst="flowChartAlternateProcess">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b="1" dirty="0">
                <a:solidFill>
                  <a:schemeClr val="tx1"/>
                </a:solidFill>
                <a:latin typeface="HG丸ｺﾞｼｯｸM-PRO" panose="020F0600000000000000" pitchFamily="50" charset="-128"/>
                <a:ea typeface="HG丸ｺﾞｼｯｸM-PRO" panose="020F0600000000000000" pitchFamily="50" charset="-128"/>
              </a:rPr>
              <a:t>●●業務</a:t>
            </a:r>
          </a:p>
        </p:txBody>
      </p:sp>
      <p:sp>
        <p:nvSpPr>
          <p:cNvPr id="39" name="フローチャート : 代替処理 88"/>
          <p:cNvSpPr/>
          <p:nvPr/>
        </p:nvSpPr>
        <p:spPr>
          <a:xfrm>
            <a:off x="4752619" y="5824377"/>
            <a:ext cx="1972599" cy="320246"/>
          </a:xfrm>
          <a:prstGeom prst="flowChartAlternateProcess">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b="1" dirty="0">
                <a:solidFill>
                  <a:schemeClr val="tx1"/>
                </a:solidFill>
                <a:latin typeface="HG丸ｺﾞｼｯｸM-PRO" panose="020F0600000000000000" pitchFamily="50" charset="-128"/>
                <a:ea typeface="HG丸ｺﾞｼｯｸM-PRO" panose="020F0600000000000000" pitchFamily="50" charset="-128"/>
              </a:rPr>
              <a:t>●●業務</a:t>
            </a:r>
          </a:p>
        </p:txBody>
      </p:sp>
      <p:sp>
        <p:nvSpPr>
          <p:cNvPr id="43" name="テキスト ボックス 42"/>
          <p:cNvSpPr txBox="1"/>
          <p:nvPr/>
        </p:nvSpPr>
        <p:spPr>
          <a:xfrm>
            <a:off x="3700931" y="3424573"/>
            <a:ext cx="3048155" cy="1689710"/>
          </a:xfrm>
          <a:prstGeom prst="roundRect">
            <a:avLst>
              <a:gd name="adj" fmla="val 0"/>
            </a:avLst>
          </a:prstGeom>
          <a:noFill/>
          <a:ln>
            <a:solidFill>
              <a:schemeClr val="tx1"/>
            </a:solidFill>
            <a:prstDash val="sysDot"/>
          </a:ln>
        </p:spPr>
        <p:txBody>
          <a:bodyPr wrap="square" rIns="30375" bIns="30375" rtlCol="0" anchor="ctr" anchorCtr="0">
            <a:noAutofit/>
          </a:bodyPr>
          <a:lstStyle/>
          <a:p>
            <a:pPr algn="ctr"/>
            <a:r>
              <a:rPr lang="ja-JP" altLang="en-US" sz="24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写真</a:t>
            </a:r>
            <a:endParaRPr lang="en-US" altLang="ja-JP" sz="2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146148" y="7249425"/>
            <a:ext cx="2356615" cy="375196"/>
          </a:xfrm>
          <a:prstGeom prst="rect">
            <a:avLst/>
          </a:prstGeom>
          <a:noFill/>
        </p:spPr>
        <p:txBody>
          <a:bodyPr wrap="square" rtlCol="0">
            <a:spAutoFit/>
          </a:bodyPr>
          <a:lstStyle/>
          <a:p>
            <a:r>
              <a:rPr kumimoji="1" lang="ja-JP" altLang="en-US" dirty="0" smtClean="0"/>
              <a:t>フリースペース</a:t>
            </a:r>
            <a:endParaRPr kumimoji="1" lang="ja-JP" altLang="en-US" dirty="0"/>
          </a:p>
        </p:txBody>
      </p:sp>
      <p:grpSp>
        <p:nvGrpSpPr>
          <p:cNvPr id="14" name="グループ化 13"/>
          <p:cNvGrpSpPr/>
          <p:nvPr/>
        </p:nvGrpSpPr>
        <p:grpSpPr>
          <a:xfrm>
            <a:off x="-3684755" y="688750"/>
            <a:ext cx="3634320" cy="9352950"/>
            <a:chOff x="-3838431" y="396603"/>
            <a:chExt cx="3634320" cy="9509397"/>
          </a:xfrm>
        </p:grpSpPr>
        <p:sp>
          <p:nvSpPr>
            <p:cNvPr id="2" name="右矢印吹き出し 1"/>
            <p:cNvSpPr/>
            <p:nvPr/>
          </p:nvSpPr>
          <p:spPr>
            <a:xfrm>
              <a:off x="-3789913" y="1054651"/>
              <a:ext cx="3585802" cy="8851349"/>
            </a:xfrm>
            <a:prstGeom prst="rightArrowCallout">
              <a:avLst>
                <a:gd name="adj1" fmla="val 6965"/>
                <a:gd name="adj2" fmla="val 13051"/>
                <a:gd name="adj3" fmla="val 24245"/>
                <a:gd name="adj4" fmla="val 75755"/>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2400" b="1" dirty="0" smtClean="0"/>
                <a:t>必須項目</a:t>
              </a:r>
              <a:endParaRPr kumimoji="1" lang="en-US" altLang="ja-JP" sz="2400" b="1" dirty="0" smtClean="0"/>
            </a:p>
            <a:p>
              <a:r>
                <a:rPr kumimoji="1" lang="ja-JP" altLang="en-US" dirty="0" smtClean="0"/>
                <a:t>①企業名（事業所名）</a:t>
              </a:r>
              <a:endParaRPr kumimoji="1" lang="en-US" altLang="ja-JP" dirty="0" smtClean="0"/>
            </a:p>
            <a:p>
              <a:r>
                <a:rPr kumimoji="1" lang="ja-JP" altLang="en-US" dirty="0" smtClean="0"/>
                <a:t>②住所③電話番号</a:t>
              </a:r>
              <a:endParaRPr kumimoji="1" lang="en-US" altLang="ja-JP" dirty="0" smtClean="0"/>
            </a:p>
            <a:p>
              <a:r>
                <a:rPr kumimoji="1" lang="ja-JP" altLang="en-US" dirty="0" smtClean="0"/>
                <a:t>④設立年⑤従業員数</a:t>
              </a:r>
              <a:endParaRPr kumimoji="1" lang="en-US" altLang="ja-JP" dirty="0" smtClean="0"/>
            </a:p>
            <a:p>
              <a:r>
                <a:rPr kumimoji="1" lang="ja-JP" altLang="en-US" dirty="0" smtClean="0"/>
                <a:t>⑥</a:t>
              </a:r>
              <a:r>
                <a:rPr kumimoji="1" lang="ja-JP" altLang="en-US" dirty="0"/>
                <a:t>企業</a:t>
              </a:r>
              <a:r>
                <a:rPr kumimoji="1" lang="ja-JP" altLang="en-US" dirty="0" smtClean="0"/>
                <a:t>の特徴・魅力</a:t>
              </a:r>
              <a:endParaRPr kumimoji="1" lang="en-US" altLang="ja-JP" dirty="0" smtClean="0"/>
            </a:p>
            <a:p>
              <a:r>
                <a:rPr kumimoji="1" lang="ja-JP" altLang="en-US" dirty="0" smtClean="0"/>
                <a:t>⑦主な業務内容・求人職種等</a:t>
              </a:r>
              <a:endParaRPr kumimoji="1" lang="en-US" altLang="ja-JP" dirty="0" smtClean="0"/>
            </a:p>
            <a:p>
              <a:r>
                <a:rPr kumimoji="1" lang="en-US" altLang="ja-JP" dirty="0" smtClean="0">
                  <a:solidFill>
                    <a:srgbClr val="FF0000"/>
                  </a:solidFill>
                </a:rPr>
                <a:t>※</a:t>
              </a:r>
              <a:r>
                <a:rPr kumimoji="1" lang="ja-JP" altLang="en-US" dirty="0" smtClean="0">
                  <a:solidFill>
                    <a:srgbClr val="FF0000"/>
                  </a:solidFill>
                </a:rPr>
                <a:t>企業名及び住所等の</a:t>
              </a:r>
              <a:endParaRPr kumimoji="1" lang="en-US" altLang="ja-JP" dirty="0" smtClean="0">
                <a:solidFill>
                  <a:srgbClr val="FF0000"/>
                </a:solidFill>
              </a:endParaRPr>
            </a:p>
            <a:p>
              <a:r>
                <a:rPr kumimoji="1" lang="ja-JP" altLang="en-US" dirty="0" smtClean="0">
                  <a:solidFill>
                    <a:srgbClr val="FF0000"/>
                  </a:solidFill>
                </a:rPr>
                <a:t>欄以外（企業の特徴・魅力</a:t>
              </a:r>
              <a:r>
                <a:rPr kumimoji="1" lang="ja-JP" altLang="en-US" dirty="0" smtClean="0">
                  <a:solidFill>
                    <a:srgbClr val="FF0000"/>
                  </a:solidFill>
                </a:rPr>
                <a:t>及び主な業務内容・求人職種等</a:t>
              </a:r>
              <a:r>
                <a:rPr kumimoji="1" lang="ja-JP" altLang="en-US" dirty="0" smtClean="0">
                  <a:solidFill>
                    <a:srgbClr val="FF0000"/>
                  </a:solidFill>
                </a:rPr>
                <a:t>）の位置・大きさは適宜変更ＯＫです。</a:t>
              </a:r>
              <a:endParaRPr kumimoji="1" lang="en-US" altLang="ja-JP" dirty="0" smtClean="0">
                <a:solidFill>
                  <a:srgbClr val="FF0000"/>
                </a:solidFill>
              </a:endParaRPr>
            </a:p>
            <a:p>
              <a:endParaRPr kumimoji="1" lang="en-US" altLang="ja-JP" dirty="0">
                <a:solidFill>
                  <a:srgbClr val="FF0000"/>
                </a:solidFill>
              </a:endParaRPr>
            </a:p>
            <a:p>
              <a:r>
                <a:rPr kumimoji="1" lang="ja-JP" altLang="en-US" sz="1600" dirty="0" smtClean="0">
                  <a:solidFill>
                    <a:schemeClr val="tx1"/>
                  </a:solidFill>
                </a:rPr>
                <a:t>以下は掲載するにあたっての参考としてください。</a:t>
              </a:r>
              <a:endParaRPr kumimoji="1" lang="en-US" altLang="ja-JP" sz="1600" dirty="0" smtClean="0">
                <a:solidFill>
                  <a:schemeClr val="tx1"/>
                </a:solidFill>
              </a:endParaRPr>
            </a:p>
            <a:p>
              <a:r>
                <a:rPr kumimoji="1" lang="ja-JP" altLang="en-US" sz="1600" dirty="0" smtClean="0">
                  <a:solidFill>
                    <a:schemeClr val="tx1"/>
                  </a:solidFill>
                </a:rPr>
                <a:t>＊具体的な仕事内容</a:t>
              </a:r>
              <a:endParaRPr kumimoji="1" lang="en-US" altLang="ja-JP" sz="1600" dirty="0" smtClean="0">
                <a:solidFill>
                  <a:schemeClr val="tx1"/>
                </a:solidFill>
              </a:endParaRPr>
            </a:p>
            <a:p>
              <a:r>
                <a:rPr kumimoji="1" lang="ja-JP" altLang="en-US" sz="1600" dirty="0" smtClean="0">
                  <a:solidFill>
                    <a:schemeClr val="tx1"/>
                  </a:solidFill>
                </a:rPr>
                <a:t>＊ある社員の</a:t>
              </a:r>
              <a:r>
                <a:rPr kumimoji="1" lang="en-US" altLang="ja-JP" sz="1600" dirty="0" smtClean="0">
                  <a:solidFill>
                    <a:schemeClr val="tx1"/>
                  </a:solidFill>
                </a:rPr>
                <a:t>1</a:t>
              </a:r>
              <a:r>
                <a:rPr kumimoji="1" lang="ja-JP" altLang="en-US" sz="1600" dirty="0" smtClean="0">
                  <a:solidFill>
                    <a:schemeClr val="tx1"/>
                  </a:solidFill>
                </a:rPr>
                <a:t>日</a:t>
              </a:r>
              <a:endParaRPr kumimoji="1" lang="en-US" altLang="ja-JP" sz="1600" dirty="0" smtClean="0">
                <a:solidFill>
                  <a:schemeClr val="tx1"/>
                </a:solidFill>
              </a:endParaRPr>
            </a:p>
            <a:p>
              <a:r>
                <a:rPr kumimoji="1" lang="ja-JP" altLang="en-US" sz="1600" dirty="0" smtClean="0">
                  <a:solidFill>
                    <a:schemeClr val="tx1"/>
                  </a:solidFill>
                </a:rPr>
                <a:t>＊</a:t>
              </a:r>
              <a:r>
                <a:rPr kumimoji="1" lang="en-US" altLang="ja-JP" sz="1600" dirty="0" smtClean="0">
                  <a:solidFill>
                    <a:schemeClr val="tx1"/>
                  </a:solidFill>
                </a:rPr>
                <a:t>1</a:t>
              </a:r>
              <a:r>
                <a:rPr kumimoji="1" lang="ja-JP" altLang="en-US" sz="1600" dirty="0" smtClean="0">
                  <a:solidFill>
                    <a:schemeClr val="tx1"/>
                  </a:solidFill>
                </a:rPr>
                <a:t>日の業務の流れ</a:t>
              </a:r>
              <a:endParaRPr kumimoji="1" lang="en-US" altLang="ja-JP" sz="1600" dirty="0" smtClean="0">
                <a:solidFill>
                  <a:schemeClr val="tx1"/>
                </a:solidFill>
              </a:endParaRPr>
            </a:p>
            <a:p>
              <a:r>
                <a:rPr kumimoji="1" lang="ja-JP" altLang="en-US" sz="1600" dirty="0" smtClean="0">
                  <a:solidFill>
                    <a:schemeClr val="tx1"/>
                  </a:solidFill>
                </a:rPr>
                <a:t>＊この仕事に向いている人</a:t>
              </a:r>
              <a:endParaRPr kumimoji="1"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はこんな人</a:t>
              </a:r>
              <a:endParaRPr kumimoji="1" lang="en-US" altLang="ja-JP" sz="1600" dirty="0" smtClean="0">
                <a:solidFill>
                  <a:schemeClr val="tx1"/>
                </a:solidFill>
              </a:endParaRPr>
            </a:p>
            <a:p>
              <a:r>
                <a:rPr kumimoji="1" lang="ja-JP" altLang="en-US" sz="1600" dirty="0" smtClean="0">
                  <a:solidFill>
                    <a:schemeClr val="tx1"/>
                  </a:solidFill>
                </a:rPr>
                <a:t>＊残業・休日・有給休暇に</a:t>
              </a:r>
              <a:endParaRPr kumimoji="1"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ついて</a:t>
              </a:r>
              <a:endParaRPr kumimoji="1" lang="en-US" altLang="ja-JP" sz="1600" dirty="0" smtClean="0">
                <a:solidFill>
                  <a:schemeClr val="tx1"/>
                </a:solidFill>
              </a:endParaRPr>
            </a:p>
            <a:p>
              <a:r>
                <a:rPr kumimoji="1" lang="ja-JP" altLang="en-US" sz="1600" dirty="0" smtClean="0">
                  <a:solidFill>
                    <a:schemeClr val="tx1"/>
                  </a:solidFill>
                </a:rPr>
                <a:t>＊先輩からのメッセージ</a:t>
              </a:r>
              <a:endParaRPr kumimoji="1" lang="en-US" altLang="ja-JP" sz="1600" dirty="0" smtClean="0">
                <a:solidFill>
                  <a:schemeClr val="tx1"/>
                </a:solidFill>
              </a:endParaRPr>
            </a:p>
            <a:p>
              <a:r>
                <a:rPr kumimoji="1" lang="ja-JP" altLang="en-US" sz="1600" dirty="0" smtClean="0">
                  <a:solidFill>
                    <a:schemeClr val="tx1"/>
                  </a:solidFill>
                </a:rPr>
                <a:t>＊入社後のサポート</a:t>
              </a:r>
              <a:endParaRPr kumimoji="1" lang="en-US" altLang="ja-JP" sz="1600" dirty="0" smtClean="0">
                <a:solidFill>
                  <a:schemeClr val="tx1"/>
                </a:solidFill>
              </a:endParaRPr>
            </a:p>
            <a:p>
              <a:endParaRPr kumimoji="1" lang="en-US" altLang="ja-JP" sz="1600" dirty="0">
                <a:solidFill>
                  <a:schemeClr val="tx1"/>
                </a:solidFill>
              </a:endParaRPr>
            </a:p>
            <a:p>
              <a:r>
                <a:rPr kumimoji="1" lang="en-US" altLang="ja-JP" sz="1600" dirty="0" smtClean="0">
                  <a:solidFill>
                    <a:schemeClr val="tx1"/>
                  </a:solidFill>
                </a:rPr>
                <a:t>※</a:t>
              </a:r>
              <a:r>
                <a:rPr kumimoji="1" lang="ja-JP" altLang="en-US" sz="1600" dirty="0" smtClean="0">
                  <a:solidFill>
                    <a:schemeClr val="tx1"/>
                  </a:solidFill>
                </a:rPr>
                <a:t>企業で働くイメージや雰囲気が伝わるような内容（</a:t>
              </a:r>
              <a:r>
                <a:rPr kumimoji="1" lang="ja-JP" altLang="en-US" sz="1600" u="sng" dirty="0" smtClean="0">
                  <a:solidFill>
                    <a:schemeClr val="tx1"/>
                  </a:solidFill>
                </a:rPr>
                <a:t>ただし抽象的な表現になりすぎると伝わらない、入社後にギャップを感じさせてしまうおそれがあります。</a:t>
              </a:r>
              <a:r>
                <a:rPr kumimoji="1" lang="ja-JP" altLang="en-US" sz="1600" dirty="0" smtClean="0">
                  <a:solidFill>
                    <a:schemeClr val="tx1"/>
                  </a:solidFill>
                </a:rPr>
                <a:t>）を実例や具体的な表現を心がけください。</a:t>
              </a:r>
              <a:endParaRPr kumimoji="1" lang="en-US" altLang="ja-JP" sz="1600" dirty="0" smtClean="0">
                <a:solidFill>
                  <a:schemeClr val="tx1"/>
                </a:solidFill>
              </a:endParaRPr>
            </a:p>
            <a:p>
              <a:endParaRPr kumimoji="1" lang="ja-JP" altLang="en-US" sz="1600" dirty="0">
                <a:solidFill>
                  <a:schemeClr val="tx1"/>
                </a:solidFill>
              </a:endParaRPr>
            </a:p>
          </p:txBody>
        </p:sp>
        <p:sp>
          <p:nvSpPr>
            <p:cNvPr id="3" name="角丸四角形 2"/>
            <p:cNvSpPr/>
            <p:nvPr/>
          </p:nvSpPr>
          <p:spPr>
            <a:xfrm>
              <a:off x="-3838431" y="396603"/>
              <a:ext cx="2784424" cy="658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記載</a:t>
              </a:r>
              <a:r>
                <a:rPr kumimoji="1" lang="ja-JP" altLang="en-US" dirty="0" smtClean="0"/>
                <a:t>についてのお願い</a:t>
              </a:r>
              <a:endParaRPr kumimoji="1" lang="ja-JP" altLang="en-US" dirty="0"/>
            </a:p>
          </p:txBody>
        </p:sp>
      </p:grpSp>
      <p:grpSp>
        <p:nvGrpSpPr>
          <p:cNvPr id="15" name="グループ化 14"/>
          <p:cNvGrpSpPr/>
          <p:nvPr/>
        </p:nvGrpSpPr>
        <p:grpSpPr>
          <a:xfrm>
            <a:off x="7093159" y="983936"/>
            <a:ext cx="5500606" cy="8778240"/>
            <a:chOff x="7093159" y="983936"/>
            <a:chExt cx="5500606" cy="8778240"/>
          </a:xfrm>
        </p:grpSpPr>
        <p:sp>
          <p:nvSpPr>
            <p:cNvPr id="9" name="角丸四角形 8"/>
            <p:cNvSpPr/>
            <p:nvPr/>
          </p:nvSpPr>
          <p:spPr>
            <a:xfrm>
              <a:off x="7093159" y="983936"/>
              <a:ext cx="5500606" cy="8778240"/>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2000" b="1" dirty="0" smtClean="0"/>
                <a:t>　　　　　</a:t>
              </a:r>
              <a:r>
                <a:rPr kumimoji="1" lang="ja-JP" altLang="en-US" sz="2800" b="1" dirty="0" smtClean="0"/>
                <a:t>注　意　事　項</a:t>
              </a:r>
              <a:endParaRPr kumimoji="1" lang="en-US" altLang="ja-JP" sz="2800" b="1" dirty="0" smtClean="0"/>
            </a:p>
            <a:p>
              <a:endParaRPr kumimoji="1" lang="en-US" altLang="ja-JP" sz="2400" b="1" dirty="0"/>
            </a:p>
            <a:p>
              <a:r>
                <a:rPr kumimoji="1" lang="ja-JP" altLang="en-US" dirty="0"/>
                <a:t>＊</a:t>
              </a:r>
              <a:r>
                <a:rPr kumimoji="1" lang="ja-JP" altLang="en-US" sz="1400" dirty="0" smtClean="0"/>
                <a:t>掲載可能な情報は、</a:t>
              </a:r>
              <a:r>
                <a:rPr kumimoji="1" lang="ja-JP" altLang="en-US" b="1" dirty="0" smtClean="0">
                  <a:solidFill>
                    <a:srgbClr val="FF0000"/>
                  </a:solidFill>
                </a:rPr>
                <a:t>企業</a:t>
              </a:r>
              <a:r>
                <a:rPr kumimoji="1" lang="ja-JP" altLang="en-US" b="1" dirty="0" smtClean="0">
                  <a:solidFill>
                    <a:srgbClr val="FF0000"/>
                  </a:solidFill>
                </a:rPr>
                <a:t>ＰＲ及び主な業務内容・求人職種等</a:t>
              </a:r>
              <a:r>
                <a:rPr kumimoji="1" lang="ja-JP" altLang="en-US" b="1" dirty="0" smtClean="0">
                  <a:solidFill>
                    <a:srgbClr val="FF0000"/>
                  </a:solidFill>
                </a:rPr>
                <a:t>です。販売活動と捉えられるような商品の宣伝等はできません</a:t>
              </a:r>
              <a:r>
                <a:rPr kumimoji="1" lang="ja-JP" altLang="en-US" dirty="0" smtClean="0">
                  <a:solidFill>
                    <a:schemeClr val="tx1"/>
                  </a:solidFill>
                </a:rPr>
                <a:t>。</a:t>
              </a:r>
              <a:endParaRPr kumimoji="1" lang="en-US" altLang="ja-JP" dirty="0" smtClean="0">
                <a:solidFill>
                  <a:schemeClr val="tx1"/>
                </a:solidFill>
              </a:endParaRPr>
            </a:p>
            <a:p>
              <a:r>
                <a:rPr kumimoji="1" lang="ja-JP" altLang="en-US" dirty="0" smtClean="0">
                  <a:solidFill>
                    <a:schemeClr val="tx1"/>
                  </a:solidFill>
                </a:rPr>
                <a:t>＊</a:t>
              </a:r>
              <a:r>
                <a:rPr kumimoji="1" lang="en-US" altLang="ja-JP" sz="2000" b="1" dirty="0" smtClean="0">
                  <a:solidFill>
                    <a:srgbClr val="FF0000"/>
                  </a:solidFill>
                </a:rPr>
                <a:t>2</a:t>
              </a:r>
              <a:r>
                <a:rPr kumimoji="1" lang="ja-JP" altLang="en-US" sz="2000" b="1" dirty="0" smtClean="0">
                  <a:solidFill>
                    <a:srgbClr val="FF0000"/>
                  </a:solidFill>
                </a:rPr>
                <a:t>ページ以内</a:t>
              </a:r>
              <a:r>
                <a:rPr kumimoji="1" lang="ja-JP" altLang="en-US" sz="1400" dirty="0" smtClean="0">
                  <a:solidFill>
                    <a:schemeClr val="tx1"/>
                  </a:solidFill>
                </a:rPr>
                <a:t>としてください。</a:t>
              </a:r>
              <a:r>
                <a:rPr kumimoji="1" lang="ja-JP" altLang="en-US" sz="1600" dirty="0" smtClean="0">
                  <a:solidFill>
                    <a:schemeClr val="tx1"/>
                  </a:solidFill>
                </a:rPr>
                <a:t>（</a:t>
              </a:r>
              <a:r>
                <a:rPr kumimoji="1" lang="en-US" altLang="ja-JP" sz="1600" dirty="0" smtClean="0">
                  <a:solidFill>
                    <a:schemeClr val="tx1"/>
                  </a:solidFill>
                </a:rPr>
                <a:t>1</a:t>
              </a:r>
              <a:r>
                <a:rPr kumimoji="1" lang="ja-JP" altLang="en-US" sz="1600" dirty="0" smtClean="0">
                  <a:solidFill>
                    <a:schemeClr val="tx1"/>
                  </a:solidFill>
                </a:rPr>
                <a:t>ページだけでも　　　　可能です。）</a:t>
              </a:r>
              <a:endParaRPr kumimoji="1" lang="en-US" altLang="ja-JP" sz="1600" dirty="0" smtClean="0">
                <a:solidFill>
                  <a:schemeClr val="tx1"/>
                </a:solidFill>
              </a:endParaRPr>
            </a:p>
            <a:p>
              <a:r>
                <a:rPr kumimoji="1" lang="ja-JP" altLang="en-US" sz="1600" dirty="0" smtClean="0">
                  <a:solidFill>
                    <a:schemeClr val="tx1"/>
                  </a:solidFill>
                </a:rPr>
                <a:t>＊</a:t>
              </a:r>
              <a:r>
                <a:rPr kumimoji="1" lang="ja-JP" altLang="en-US" sz="1600" b="1" dirty="0" smtClean="0">
                  <a:solidFill>
                    <a:schemeClr val="tx1"/>
                  </a:solidFill>
                </a:rPr>
                <a:t>企業ＰＲシートのデータ容量は全体で</a:t>
              </a:r>
              <a:r>
                <a:rPr kumimoji="1" lang="ja-JP" altLang="en-US" sz="1600" b="1" dirty="0">
                  <a:solidFill>
                    <a:schemeClr val="tx1"/>
                  </a:solidFill>
                </a:rPr>
                <a:t>４</a:t>
              </a:r>
              <a:r>
                <a:rPr kumimoji="1" lang="ja-JP" altLang="en-US" sz="1600" b="1" dirty="0" smtClean="0">
                  <a:solidFill>
                    <a:schemeClr val="tx1"/>
                  </a:solidFill>
                </a:rPr>
                <a:t>メガ以内</a:t>
              </a:r>
              <a:r>
                <a:rPr kumimoji="1" lang="ja-JP" altLang="en-US" sz="1600" dirty="0" smtClean="0">
                  <a:solidFill>
                    <a:schemeClr val="tx1"/>
                  </a:solidFill>
                </a:rPr>
                <a:t>としてください。（４メガを超える場合は画像削除、</a:t>
              </a:r>
              <a:endParaRPr kumimoji="1" lang="en-US" altLang="ja-JP" sz="1600" dirty="0" smtClean="0">
                <a:solidFill>
                  <a:schemeClr val="tx1"/>
                </a:solidFill>
              </a:endParaRPr>
            </a:p>
            <a:p>
              <a:r>
                <a:rPr kumimoji="1" lang="ja-JP" altLang="en-US" sz="1600" dirty="0" smtClean="0">
                  <a:solidFill>
                    <a:schemeClr val="tx1"/>
                  </a:solidFill>
                </a:rPr>
                <a:t>圧縮するなどにより調整ください。）</a:t>
              </a:r>
              <a:endParaRPr kumimoji="1" lang="en-US" altLang="ja-JP" sz="1600" dirty="0" smtClean="0">
                <a:solidFill>
                  <a:schemeClr val="tx1"/>
                </a:solidFill>
              </a:endParaRPr>
            </a:p>
            <a:p>
              <a:r>
                <a:rPr kumimoji="1" lang="en-US" altLang="ja-JP" sz="1600" dirty="0" smtClean="0">
                  <a:solidFill>
                    <a:schemeClr val="tx1"/>
                  </a:solidFill>
                </a:rPr>
                <a:t>【</a:t>
              </a:r>
              <a:r>
                <a:rPr kumimoji="1" lang="ja-JP" altLang="en-US" sz="1600" dirty="0" smtClean="0">
                  <a:solidFill>
                    <a:schemeClr val="tx1"/>
                  </a:solidFill>
                </a:rPr>
                <a:t>画像圧縮方法</a:t>
              </a:r>
              <a:r>
                <a:rPr kumimoji="1" lang="en-US" altLang="ja-JP" sz="1600" dirty="0" smtClean="0">
                  <a:solidFill>
                    <a:schemeClr val="tx1"/>
                  </a:solidFill>
                </a:rPr>
                <a:t>】</a:t>
              </a:r>
            </a:p>
            <a:p>
              <a:r>
                <a:rPr kumimoji="1" lang="ja-JP" altLang="en-US" sz="1600" dirty="0" smtClean="0">
                  <a:solidFill>
                    <a:schemeClr val="tx1"/>
                  </a:solidFill>
                </a:rPr>
                <a:t>・いずれかの画像を選択→「書式」タブをクリック</a:t>
              </a:r>
              <a:endParaRPr kumimoji="1" lang="en-US" altLang="ja-JP" sz="1600" dirty="0" smtClean="0">
                <a:solidFill>
                  <a:schemeClr val="tx1"/>
                </a:solidFill>
              </a:endParaRPr>
            </a:p>
            <a:p>
              <a:r>
                <a:rPr kumimoji="1" lang="ja-JP" altLang="en-US" sz="1600" dirty="0" smtClean="0">
                  <a:solidFill>
                    <a:schemeClr val="tx1"/>
                  </a:solidFill>
                </a:rPr>
                <a:t>→「図の圧縮」をクリック→「この画像だけに適用する」のチェックを外し「電子メール用ドキュメントのサイズを最小限に抑え、共有に適しています」を選択し、「ＯＫ」をクリック</a:t>
              </a:r>
              <a:endParaRPr kumimoji="1" lang="en-US" altLang="ja-JP" sz="1600" dirty="0" smtClean="0">
                <a:solidFill>
                  <a:schemeClr val="tx1"/>
                </a:solidFill>
              </a:endParaRPr>
            </a:p>
            <a:p>
              <a:endParaRPr kumimoji="1" lang="en-US" altLang="ja-JP" sz="1600" dirty="0" smtClean="0">
                <a:solidFill>
                  <a:schemeClr val="tx1"/>
                </a:solidFill>
              </a:endParaRPr>
            </a:p>
            <a:p>
              <a:r>
                <a:rPr kumimoji="1" lang="en-US" altLang="ja-JP" sz="1600" dirty="0">
                  <a:solidFill>
                    <a:schemeClr val="tx1"/>
                  </a:solidFill>
                </a:rPr>
                <a:t>※</a:t>
              </a:r>
              <a:r>
                <a:rPr lang="ja-JP" altLang="en-US" sz="1600" b="1" dirty="0" smtClean="0"/>
                <a:t>一般</a:t>
              </a:r>
              <a:r>
                <a:rPr lang="ja-JP" altLang="en-US" sz="1600" b="1" dirty="0"/>
                <a:t>従業員の個人名は伏せて</a:t>
              </a:r>
              <a:r>
                <a:rPr lang="ja-JP" altLang="en-US" sz="1600" dirty="0"/>
                <a:t>くださいますようお願いいたします。内容及び個人情報の取扱に係るトラブルについて当所は責任を負いかねます</a:t>
              </a:r>
              <a:r>
                <a:rPr lang="ja-JP" altLang="en-US" sz="1600" dirty="0" smtClean="0"/>
                <a:t>。</a:t>
              </a:r>
              <a:endParaRPr lang="en-US" altLang="ja-JP" sz="1600" dirty="0" smtClean="0"/>
            </a:p>
            <a:p>
              <a:endParaRPr kumimoji="1" lang="en-US" altLang="ja-JP" sz="1600" dirty="0">
                <a:solidFill>
                  <a:schemeClr val="tx1"/>
                </a:solidFill>
              </a:endParaRPr>
            </a:p>
            <a:p>
              <a:r>
                <a:rPr kumimoji="1" lang="en-US" altLang="ja-JP" sz="1600" dirty="0">
                  <a:solidFill>
                    <a:schemeClr val="tx1"/>
                  </a:solidFill>
                </a:rPr>
                <a:t>※</a:t>
              </a:r>
              <a:r>
                <a:rPr kumimoji="1" lang="ja-JP" altLang="en-US" sz="1600" dirty="0" smtClean="0">
                  <a:solidFill>
                    <a:schemeClr val="tx1"/>
                  </a:solidFill>
                </a:rPr>
                <a:t>求職者等に対し周知広報するための資料として</a:t>
              </a:r>
              <a:endParaRPr kumimoji="1"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使用させていただきます。予めご了承ください。</a:t>
              </a:r>
              <a:endParaRPr kumimoji="1" lang="en-US" altLang="ja-JP" sz="1600" dirty="0" smtClean="0">
                <a:solidFill>
                  <a:schemeClr val="tx1"/>
                </a:solidFill>
              </a:endParaRPr>
            </a:p>
            <a:p>
              <a:endParaRPr kumimoji="1" lang="en-US" altLang="ja-JP" sz="1600" dirty="0" smtClean="0">
                <a:solidFill>
                  <a:schemeClr val="tx1"/>
                </a:solidFill>
              </a:endParaRPr>
            </a:p>
            <a:p>
              <a:r>
                <a:rPr lang="en-US" altLang="ja-JP" sz="1600" dirty="0" smtClean="0"/>
                <a:t>※</a:t>
              </a:r>
              <a:r>
                <a:rPr lang="ja-JP" altLang="en-US" sz="1600" b="1" dirty="0" smtClean="0"/>
                <a:t>原則</a:t>
              </a:r>
              <a:r>
                <a:rPr lang="ja-JP" altLang="en-US" sz="1600" b="1" dirty="0"/>
                <a:t>記載いただいた内容で周知広報等</a:t>
              </a:r>
              <a:r>
                <a:rPr lang="ja-JP" altLang="en-US" sz="1600" dirty="0"/>
                <a:t>いたしますが、</a:t>
              </a:r>
              <a:r>
                <a:rPr lang="ja-JP" altLang="en-US" sz="1600" dirty="0" smtClean="0"/>
                <a:t>当</a:t>
              </a:r>
              <a:r>
                <a:rPr lang="ja-JP" altLang="ja-JP" sz="1600" dirty="0" smtClean="0"/>
                <a:t>所</a:t>
              </a:r>
              <a:r>
                <a:rPr lang="ja-JP" altLang="ja-JP" sz="1600" dirty="0"/>
                <a:t>に</a:t>
              </a:r>
              <a:r>
                <a:rPr lang="ja-JP" altLang="ja-JP" sz="1600" dirty="0" smtClean="0"/>
                <a:t>おいて</a:t>
              </a:r>
              <a:r>
                <a:rPr lang="ja-JP" altLang="ja-JP" sz="1600" u="sng" dirty="0" smtClean="0">
                  <a:solidFill>
                    <a:srgbClr val="FF0000"/>
                  </a:solidFill>
                </a:rPr>
                <a:t>公正採用選考上問題がある、法令に抵触する内容・表現を含むと判断した場合</a:t>
              </a:r>
              <a:r>
                <a:rPr lang="ja-JP" altLang="ja-JP" sz="1600" dirty="0" smtClean="0"/>
                <a:t>は</a:t>
              </a:r>
              <a:r>
                <a:rPr lang="ja-JP" altLang="ja-JP" sz="1600" dirty="0"/>
                <a:t>、</a:t>
              </a:r>
              <a:r>
                <a:rPr lang="ja-JP" altLang="en-US" sz="1600" dirty="0"/>
                <a:t>ご連絡し修正・</a:t>
              </a:r>
              <a:r>
                <a:rPr lang="ja-JP" altLang="en-US" sz="1600" dirty="0" smtClean="0"/>
                <a:t>訂正等依頼</a:t>
              </a:r>
              <a:r>
                <a:rPr lang="ja-JP" altLang="en-US" sz="1600" dirty="0"/>
                <a:t>します。</a:t>
              </a:r>
              <a:r>
                <a:rPr lang="ja-JP" altLang="en-US" sz="1400" dirty="0"/>
                <a:t>（誤字・脱字・レイアウト調整等軽微なものは</a:t>
              </a:r>
              <a:r>
                <a:rPr lang="ja-JP" altLang="en-US" sz="1400" dirty="0" smtClean="0"/>
                <a:t>当所</a:t>
              </a:r>
              <a:r>
                <a:rPr lang="ja-JP" altLang="en-US" sz="1400" dirty="0"/>
                <a:t>で修正します。予めご了承ください</a:t>
              </a:r>
              <a:r>
                <a:rPr lang="ja-JP" altLang="en-US" sz="1400" dirty="0" smtClean="0"/>
                <a:t>。）</a:t>
              </a:r>
              <a:endParaRPr kumimoji="1" lang="ja-JP" altLang="en-US" sz="1400" dirty="0">
                <a:solidFill>
                  <a:srgbClr val="FF0000"/>
                </a:solidFill>
              </a:endParaRPr>
            </a:p>
            <a:p>
              <a:endParaRPr kumimoji="1" lang="en-US" altLang="ja-JP" sz="1600" dirty="0" smtClean="0">
                <a:solidFill>
                  <a:schemeClr val="tx1"/>
                </a:solidFill>
              </a:endParaRPr>
            </a:p>
          </p:txBody>
        </p:sp>
        <p:sp>
          <p:nvSpPr>
            <p:cNvPr id="11" name="禁止 10"/>
            <p:cNvSpPr/>
            <p:nvPr/>
          </p:nvSpPr>
          <p:spPr>
            <a:xfrm>
              <a:off x="7461887" y="1082935"/>
              <a:ext cx="1078646" cy="735331"/>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左矢印吹き出し 12"/>
          <p:cNvSpPr/>
          <p:nvPr/>
        </p:nvSpPr>
        <p:spPr>
          <a:xfrm>
            <a:off x="6858000" y="252892"/>
            <a:ext cx="3844591" cy="536229"/>
          </a:xfrm>
          <a:prstGeom prst="leftArrowCallout">
            <a:avLst>
              <a:gd name="adj1" fmla="val 42660"/>
              <a:gd name="adj2" fmla="val 25000"/>
              <a:gd name="adj3" fmla="val 25000"/>
              <a:gd name="adj4" fmla="val 929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solidFill>
                  <a:srgbClr val="FF0000"/>
                </a:solidFill>
              </a:rPr>
              <a:t>作成日は（更新日）</a:t>
            </a:r>
            <a:r>
              <a:rPr kumimoji="1" lang="ja-JP" altLang="en-US" sz="1400" dirty="0" smtClean="0"/>
              <a:t>はハローワークにおいて記載しますので、</a:t>
            </a:r>
            <a:r>
              <a:rPr kumimoji="1" lang="ja-JP" altLang="en-US" sz="1400" dirty="0" smtClean="0">
                <a:solidFill>
                  <a:srgbClr val="FF0000"/>
                </a:solidFill>
              </a:rPr>
              <a:t>空欄</a:t>
            </a:r>
            <a:r>
              <a:rPr kumimoji="1" lang="ja-JP" altLang="en-US" sz="1400" dirty="0" smtClean="0"/>
              <a:t>で提出ください。</a:t>
            </a:r>
            <a:endParaRPr kumimoji="1" lang="ja-JP" altLang="en-US" sz="1400" dirty="0"/>
          </a:p>
        </p:txBody>
      </p:sp>
      <p:sp>
        <p:nvSpPr>
          <p:cNvPr id="5" name="正方形/長方形 4"/>
          <p:cNvSpPr/>
          <p:nvPr/>
        </p:nvSpPr>
        <p:spPr>
          <a:xfrm>
            <a:off x="5667929" y="1658970"/>
            <a:ext cx="1192102" cy="8957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QR</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コード等</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QR</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コード」は（株）デンソーウェーブの登録商標です。</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284506" y="344137"/>
            <a:ext cx="1501177" cy="36809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　年　　月　</a:t>
            </a:r>
            <a:endParaRPr kumimoji="1" lang="ja-JP" altLang="en-US" sz="1200" dirty="0"/>
          </a:p>
        </p:txBody>
      </p:sp>
      <p:sp>
        <p:nvSpPr>
          <p:cNvPr id="17" name="正方形/長方形 16"/>
          <p:cNvSpPr/>
          <p:nvPr/>
        </p:nvSpPr>
        <p:spPr>
          <a:xfrm>
            <a:off x="-3636237" y="0"/>
            <a:ext cx="3453357" cy="5859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提出先メールアドレス</a:t>
            </a:r>
            <a:endParaRPr kumimoji="1" lang="en-US" altLang="ja-JP" dirty="0" smtClean="0">
              <a:solidFill>
                <a:schemeClr val="bg1"/>
              </a:solidFill>
            </a:endParaRPr>
          </a:p>
          <a:p>
            <a:pPr algn="ctr"/>
            <a:r>
              <a:rPr kumimoji="1" lang="en-US" altLang="ja-JP" dirty="0" smtClean="0">
                <a:solidFill>
                  <a:schemeClr val="bg1"/>
                </a:solidFill>
              </a:rPr>
              <a:t>1107-kyujin@mhlw.go.jp</a:t>
            </a:r>
            <a:endParaRPr kumimoji="1" lang="ja-JP" altLang="en-US" dirty="0">
              <a:solidFill>
                <a:schemeClr val="bg1"/>
              </a:solidFill>
            </a:endParaRPr>
          </a:p>
        </p:txBody>
      </p:sp>
    </p:spTree>
    <p:extLst>
      <p:ext uri="{BB962C8B-B14F-4D97-AF65-F5344CB8AC3E}">
        <p14:creationId xmlns:p14="http://schemas.microsoft.com/office/powerpoint/2010/main" val="303671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60573" y="1012960"/>
            <a:ext cx="3233626" cy="2880364"/>
            <a:chOff x="175124" y="1001280"/>
            <a:chExt cx="3034481" cy="4465881"/>
          </a:xfrm>
        </p:grpSpPr>
        <p:sp>
          <p:nvSpPr>
            <p:cNvPr id="3" name="メモ 2"/>
            <p:cNvSpPr/>
            <p:nvPr/>
          </p:nvSpPr>
          <p:spPr>
            <a:xfrm rot="10800000">
              <a:off x="175124" y="1001280"/>
              <a:ext cx="3034481" cy="4465881"/>
            </a:xfrm>
            <a:prstGeom prst="foldedCorner">
              <a:avLst>
                <a:gd name="adj" fmla="val 6591"/>
              </a:avLst>
            </a:prstGeom>
            <a:no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15063" y="1336284"/>
              <a:ext cx="1396517" cy="747094"/>
            </a:xfrm>
            <a:prstGeom prst="roundRect">
              <a:avLst/>
            </a:prstGeom>
            <a:solidFill>
              <a:srgbClr val="FFCCFF"/>
            </a:solidFill>
            <a:ln w="12700">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0" rIns="0" bIns="72000" rtlCol="0" anchor="ctr">
              <a:noAutofit/>
            </a:bodyPr>
            <a:lstStyle/>
            <a:p>
              <a:pPr algn="ctr"/>
              <a:r>
                <a:rPr kumimoji="1" lang="ja-JP" altLang="en-US" sz="1400" b="1" dirty="0" smtClean="0">
                  <a:solidFill>
                    <a:srgbClr val="006600"/>
                  </a:solidFill>
                  <a:latin typeface="HG丸ｺﾞｼｯｸM-PRO" panose="020F0600000000000000" pitchFamily="50" charset="-128"/>
                  <a:ea typeface="HG丸ｺﾞｼｯｸM-PRO" panose="020F0600000000000000" pitchFamily="50" charset="-128"/>
                </a:rPr>
                <a:t>タイトル</a:t>
              </a:r>
              <a:endParaRPr kumimoji="1" lang="ja-JP" altLang="en-US" sz="1400" b="1" dirty="0">
                <a:solidFill>
                  <a:srgbClr val="006600"/>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26914" y="2117801"/>
              <a:ext cx="1365485" cy="524913"/>
            </a:xfrm>
            <a:prstGeom prst="rect">
              <a:avLst/>
            </a:prstGeom>
            <a:noFill/>
          </p:spPr>
          <p:txBody>
            <a:bodyPr wrap="square" rtlCol="0">
              <a:spAutoFit/>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　</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p:cNvSpPr txBox="1"/>
            <p:nvPr/>
          </p:nvSpPr>
          <p:spPr>
            <a:xfrm>
              <a:off x="315063" y="2447830"/>
              <a:ext cx="2058776" cy="477195"/>
            </a:xfrm>
            <a:prstGeom prst="rect">
              <a:avLst/>
            </a:prstGeom>
            <a:noFill/>
          </p:spPr>
          <p:txBody>
            <a:bodyPr wrap="square" rtlCol="0">
              <a:spAutoFit/>
            </a:bodyPr>
            <a:lstStyle/>
            <a:p>
              <a:r>
                <a:rPr kumimoji="1" lang="ja-JP" altLang="en-US" sz="1400" dirty="0" smtClean="0">
                  <a:latin typeface="+mj-ea"/>
                  <a:ea typeface="+mj-ea"/>
                </a:rPr>
                <a:t>●●職　（●●年採用）</a:t>
              </a:r>
              <a:endParaRPr kumimoji="1" lang="ja-JP" altLang="en-US" sz="1400" dirty="0">
                <a:latin typeface="+mj-ea"/>
                <a:ea typeface="+mj-ea"/>
              </a:endParaRPr>
            </a:p>
          </p:txBody>
        </p:sp>
      </p:grpSp>
      <p:sp>
        <p:nvSpPr>
          <p:cNvPr id="7" name="雲形吹き出し 6"/>
          <p:cNvSpPr/>
          <p:nvPr/>
        </p:nvSpPr>
        <p:spPr>
          <a:xfrm>
            <a:off x="3410207" y="1154209"/>
            <a:ext cx="3352800" cy="2199021"/>
          </a:xfrm>
          <a:prstGeom prst="cloudCallout">
            <a:avLst>
              <a:gd name="adj1" fmla="val -64077"/>
              <a:gd name="adj2" fmla="val 14723"/>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先輩からのメッセージを仕事風景写真入りで記載</a:t>
            </a:r>
            <a:endParaRPr kumimoji="1" lang="ja-JP" altLang="en-US" dirty="0"/>
          </a:p>
        </p:txBody>
      </p:sp>
      <p:sp>
        <p:nvSpPr>
          <p:cNvPr id="8" name="対角する 2 つの角を切り取った四角形 7"/>
          <p:cNvSpPr/>
          <p:nvPr/>
        </p:nvSpPr>
        <p:spPr>
          <a:xfrm>
            <a:off x="3837232" y="264160"/>
            <a:ext cx="2583888" cy="568960"/>
          </a:xfrm>
          <a:prstGeom prst="snip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smtClean="0"/>
              <a:t>２枚目記載例</a:t>
            </a:r>
            <a:endParaRPr kumimoji="1" lang="ja-JP" altLang="en-US" sz="2000" dirty="0"/>
          </a:p>
        </p:txBody>
      </p:sp>
      <p:grpSp>
        <p:nvGrpSpPr>
          <p:cNvPr id="9" name="グループ化 8"/>
          <p:cNvGrpSpPr/>
          <p:nvPr/>
        </p:nvGrpSpPr>
        <p:grpSpPr>
          <a:xfrm>
            <a:off x="3167356" y="4066108"/>
            <a:ext cx="3291156" cy="3350352"/>
            <a:chOff x="3419846" y="1142102"/>
            <a:chExt cx="3291156" cy="3350352"/>
          </a:xfrm>
        </p:grpSpPr>
        <p:sp>
          <p:nvSpPr>
            <p:cNvPr id="10" name="テキスト ボックス 9"/>
            <p:cNvSpPr txBox="1"/>
            <p:nvPr/>
          </p:nvSpPr>
          <p:spPr>
            <a:xfrm>
              <a:off x="3419846" y="1558476"/>
              <a:ext cx="739119" cy="338554"/>
            </a:xfrm>
            <a:prstGeom prst="rect">
              <a:avLst/>
            </a:prstGeom>
            <a:noFill/>
          </p:spPr>
          <p:txBody>
            <a:bodyPr wrap="square" rtlCol="0">
              <a:spAutoFit/>
            </a:bodyPr>
            <a:lstStyle/>
            <a:p>
              <a:pPr algn="ctr"/>
              <a:r>
                <a:rPr kumimoji="1" lang="ja-JP" altLang="en-US" sz="1600" dirty="0" smtClean="0">
                  <a:latin typeface="HGP創英角ﾎﾟｯﾌﾟ体" panose="040B0A00000000000000" pitchFamily="50" charset="-128"/>
                  <a:ea typeface="HGP創英角ﾎﾟｯﾌﾟ体" panose="040B0A00000000000000" pitchFamily="50" charset="-128"/>
                </a:rPr>
                <a:t>時間</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11" name="角丸四角形 10"/>
            <p:cNvSpPr/>
            <p:nvPr/>
          </p:nvSpPr>
          <p:spPr>
            <a:xfrm>
              <a:off x="3499942" y="1142102"/>
              <a:ext cx="2196705" cy="312577"/>
            </a:xfrm>
            <a:prstGeom prst="roundRect">
              <a:avLst/>
            </a:prstGeom>
            <a:solidFill>
              <a:srgbClr val="00B050"/>
            </a:solidFill>
            <a:ln w="12700">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0" rIns="0" bIns="72000" rtlCol="0" anchor="ctr">
              <a:noAutofit/>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ある１日の流れ</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4259771" y="1594416"/>
              <a:ext cx="1786397" cy="2733962"/>
            </a:xfrm>
            <a:prstGeom prst="roundRect">
              <a:avLst>
                <a:gd name="adj" fmla="val 0"/>
              </a:avLst>
            </a:prstGeom>
            <a:noFill/>
            <a:ln>
              <a:solidFill>
                <a:schemeClr val="tx1"/>
              </a:solidFill>
              <a:prstDash val="sysDot"/>
            </a:ln>
          </p:spPr>
          <p:txBody>
            <a:bodyPr wrap="square" rIns="72000" bIns="72000" rtlCol="0" anchor="ctr" anchorCtr="0">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説明</a:t>
              </a:r>
              <a:endParaRPr kumimoji="1" lang="en-US" altLang="ja-JP" sz="20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3421934" y="2061604"/>
              <a:ext cx="739119" cy="338554"/>
            </a:xfrm>
            <a:prstGeom prst="rect">
              <a:avLst/>
            </a:prstGeom>
            <a:noFill/>
          </p:spPr>
          <p:txBody>
            <a:bodyPr wrap="square" rtlCol="0">
              <a:spAutoFit/>
            </a:bodyPr>
            <a:lstStyle/>
            <a:p>
              <a:pPr algn="ctr"/>
              <a:r>
                <a:rPr kumimoji="1" lang="ja-JP" altLang="en-US" sz="1600" dirty="0" smtClean="0">
                  <a:latin typeface="HGP創英角ﾎﾟｯﾌﾟ体" panose="040B0A00000000000000" pitchFamily="50" charset="-128"/>
                  <a:ea typeface="HGP創英角ﾎﾟｯﾌﾟ体" panose="040B0A00000000000000" pitchFamily="50" charset="-128"/>
                </a:rPr>
                <a:t>時間</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14" name="テキスト ボックス 13"/>
            <p:cNvSpPr txBox="1"/>
            <p:nvPr/>
          </p:nvSpPr>
          <p:spPr>
            <a:xfrm>
              <a:off x="3421934" y="2575170"/>
              <a:ext cx="739119" cy="338554"/>
            </a:xfrm>
            <a:prstGeom prst="rect">
              <a:avLst/>
            </a:prstGeom>
            <a:noFill/>
          </p:spPr>
          <p:txBody>
            <a:bodyPr wrap="square" rtlCol="0">
              <a:spAutoFit/>
            </a:bodyPr>
            <a:lstStyle/>
            <a:p>
              <a:pPr algn="ctr"/>
              <a:r>
                <a:rPr kumimoji="1" lang="ja-JP" altLang="en-US" sz="1600" dirty="0" smtClean="0">
                  <a:latin typeface="HGP創英角ﾎﾟｯﾌﾟ体" panose="040B0A00000000000000" pitchFamily="50" charset="-128"/>
                  <a:ea typeface="HGP創英角ﾎﾟｯﾌﾟ体" panose="040B0A00000000000000" pitchFamily="50" charset="-128"/>
                </a:rPr>
                <a:t>時間</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15" name="テキスト ボックス 14"/>
            <p:cNvSpPr txBox="1"/>
            <p:nvPr/>
          </p:nvSpPr>
          <p:spPr>
            <a:xfrm>
              <a:off x="3434460" y="3026106"/>
              <a:ext cx="739119" cy="338554"/>
            </a:xfrm>
            <a:prstGeom prst="rect">
              <a:avLst/>
            </a:prstGeom>
            <a:noFill/>
          </p:spPr>
          <p:txBody>
            <a:bodyPr wrap="square" rtlCol="0">
              <a:spAutoFit/>
            </a:bodyPr>
            <a:lstStyle/>
            <a:p>
              <a:pPr algn="ctr"/>
              <a:r>
                <a:rPr kumimoji="1" lang="ja-JP" altLang="en-US" sz="1600" dirty="0" smtClean="0">
                  <a:latin typeface="HGP創英角ﾎﾟｯﾌﾟ体" panose="040B0A00000000000000" pitchFamily="50" charset="-128"/>
                  <a:ea typeface="HGP創英角ﾎﾟｯﾌﾟ体" panose="040B0A00000000000000" pitchFamily="50" charset="-128"/>
                </a:rPr>
                <a:t>時間</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16" name="テキスト ボックス 15"/>
            <p:cNvSpPr txBox="1"/>
            <p:nvPr/>
          </p:nvSpPr>
          <p:spPr>
            <a:xfrm>
              <a:off x="3436548" y="3504182"/>
              <a:ext cx="739119" cy="338554"/>
            </a:xfrm>
            <a:prstGeom prst="rect">
              <a:avLst/>
            </a:prstGeom>
            <a:noFill/>
          </p:spPr>
          <p:txBody>
            <a:bodyPr wrap="square" rtlCol="0">
              <a:spAutoFit/>
            </a:bodyPr>
            <a:lstStyle/>
            <a:p>
              <a:pPr algn="ctr"/>
              <a:r>
                <a:rPr kumimoji="1" lang="ja-JP" altLang="en-US" sz="1600" dirty="0" smtClean="0">
                  <a:latin typeface="HGP創英角ﾎﾟｯﾌﾟ体" panose="040B0A00000000000000" pitchFamily="50" charset="-128"/>
                  <a:ea typeface="HGP創英角ﾎﾟｯﾌﾟ体" panose="040B0A00000000000000" pitchFamily="50" charset="-128"/>
                </a:rPr>
                <a:t>時間</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17" name="テキスト ボックス 16"/>
            <p:cNvSpPr txBox="1"/>
            <p:nvPr/>
          </p:nvSpPr>
          <p:spPr>
            <a:xfrm>
              <a:off x="3436548" y="4017748"/>
              <a:ext cx="739119" cy="338554"/>
            </a:xfrm>
            <a:prstGeom prst="rect">
              <a:avLst/>
            </a:prstGeom>
            <a:noFill/>
          </p:spPr>
          <p:txBody>
            <a:bodyPr wrap="square" rtlCol="0">
              <a:spAutoFit/>
            </a:bodyPr>
            <a:lstStyle/>
            <a:p>
              <a:pPr algn="ctr"/>
              <a:r>
                <a:rPr kumimoji="1" lang="ja-JP" altLang="en-US" sz="1600" dirty="0" smtClean="0">
                  <a:latin typeface="HGP創英角ﾎﾟｯﾌﾟ体" panose="040B0A00000000000000" pitchFamily="50" charset="-128"/>
                  <a:ea typeface="HGP創英角ﾎﾟｯﾌﾟ体" panose="040B0A00000000000000" pitchFamily="50" charset="-128"/>
                </a:rPr>
                <a:t>時間</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18" name="テキスト ボックス 17"/>
            <p:cNvSpPr txBox="1"/>
            <p:nvPr/>
          </p:nvSpPr>
          <p:spPr>
            <a:xfrm>
              <a:off x="5578769" y="3364660"/>
              <a:ext cx="1132233" cy="1127794"/>
            </a:xfrm>
            <a:prstGeom prst="roundRect">
              <a:avLst>
                <a:gd name="adj" fmla="val 0"/>
              </a:avLst>
            </a:prstGeom>
            <a:noFill/>
            <a:ln>
              <a:solidFill>
                <a:schemeClr val="tx1"/>
              </a:solidFill>
              <a:prstDash val="sysDot"/>
            </a:ln>
          </p:spPr>
          <p:txBody>
            <a:bodyPr wrap="square" rIns="72000" bIns="72000" rtlCol="0">
              <a:noAutofit/>
            </a:bodyPr>
            <a:lstStyle/>
            <a:p>
              <a:pPr algn="ctr"/>
              <a:endParaRPr kumimoji="1" lang="en-US" altLang="ja-JP" sz="1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写真</a:t>
              </a:r>
              <a:endParaRPr kumimoji="1" lang="en-US" altLang="ja-JP" sz="1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9" name="雲形吹き出し 18"/>
          <p:cNvSpPr/>
          <p:nvPr/>
        </p:nvSpPr>
        <p:spPr>
          <a:xfrm>
            <a:off x="360572" y="4066108"/>
            <a:ext cx="2504548" cy="1884004"/>
          </a:xfrm>
          <a:prstGeom prst="cloudCallout">
            <a:avLst>
              <a:gd name="adj1" fmla="val 82788"/>
              <a:gd name="adj2" fmla="val 2293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１日の業務の流れを記載</a:t>
            </a:r>
            <a:endParaRPr kumimoji="1" lang="ja-JP" altLang="en-US" dirty="0"/>
          </a:p>
        </p:txBody>
      </p:sp>
      <p:grpSp>
        <p:nvGrpSpPr>
          <p:cNvPr id="20" name="グループ化 19"/>
          <p:cNvGrpSpPr/>
          <p:nvPr/>
        </p:nvGrpSpPr>
        <p:grpSpPr>
          <a:xfrm>
            <a:off x="159114" y="7455320"/>
            <a:ext cx="6502186" cy="1540864"/>
            <a:chOff x="208816" y="7128544"/>
            <a:chExt cx="6502186" cy="1540864"/>
          </a:xfrm>
        </p:grpSpPr>
        <p:sp>
          <p:nvSpPr>
            <p:cNvPr id="21" name="テキスト ボックス 20"/>
            <p:cNvSpPr txBox="1"/>
            <p:nvPr/>
          </p:nvSpPr>
          <p:spPr>
            <a:xfrm>
              <a:off x="468911" y="7128544"/>
              <a:ext cx="5816601" cy="400110"/>
            </a:xfrm>
            <a:prstGeom prst="rect">
              <a:avLst/>
            </a:prstGeom>
            <a:noFill/>
          </p:spPr>
          <p:txBody>
            <a:bodyPr wrap="square" rtlCol="0">
              <a:spAutoFit/>
            </a:bodyPr>
            <a:lstStyle/>
            <a:p>
              <a:r>
                <a:rPr kumimoji="1" lang="ja-JP" altLang="en-US" sz="2000" b="1" dirty="0">
                  <a:latin typeface="HG丸ｺﾞｼｯｸM-PRO" panose="020F0600000000000000" pitchFamily="50" charset="-128"/>
                  <a:ea typeface="HG丸ｺﾞｼｯｸM-PRO" panose="020F0600000000000000" pitchFamily="50" charset="-128"/>
                </a:rPr>
                <a:t>入社後のサポート／社内制度</a:t>
              </a:r>
            </a:p>
          </p:txBody>
        </p:sp>
        <p:sp>
          <p:nvSpPr>
            <p:cNvPr id="22" name="テキスト ボックス 21"/>
            <p:cNvSpPr txBox="1"/>
            <p:nvPr/>
          </p:nvSpPr>
          <p:spPr>
            <a:xfrm>
              <a:off x="208816" y="7587398"/>
              <a:ext cx="6502186" cy="1082010"/>
            </a:xfrm>
            <a:prstGeom prst="roundRect">
              <a:avLst>
                <a:gd name="adj" fmla="val 0"/>
              </a:avLst>
            </a:prstGeom>
            <a:noFill/>
            <a:ln>
              <a:solidFill>
                <a:schemeClr val="tx1"/>
              </a:solidFill>
              <a:prstDash val="sysDot"/>
            </a:ln>
          </p:spPr>
          <p:txBody>
            <a:bodyPr wrap="square" rIns="72000" bIns="72000" rtlCol="0" anchor="ctr" anchorCtr="0">
              <a:noAutofit/>
            </a:bodyPr>
            <a:lstStyle/>
            <a:p>
              <a:pPr algn="ctr"/>
              <a:r>
                <a:rPr kumimoji="1" lang="ja-JP" altLang="en-US" sz="20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説明</a:t>
              </a:r>
              <a:endParaRPr kumimoji="1" lang="en-US" altLang="ja-JP" sz="20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3" name="角丸四角形 22"/>
          <p:cNvSpPr/>
          <p:nvPr/>
        </p:nvSpPr>
        <p:spPr>
          <a:xfrm>
            <a:off x="-5597792" y="0"/>
            <a:ext cx="5440056" cy="10072468"/>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2000" b="1" dirty="0" smtClean="0"/>
              <a:t>　　　　　</a:t>
            </a:r>
            <a:r>
              <a:rPr kumimoji="1" lang="ja-JP" altLang="en-US" sz="2800" b="1" dirty="0" smtClean="0"/>
              <a:t>注　意　事　項</a:t>
            </a:r>
            <a:endParaRPr kumimoji="1" lang="en-US" altLang="ja-JP" sz="2800" b="1" dirty="0" smtClean="0"/>
          </a:p>
          <a:p>
            <a:endParaRPr kumimoji="1" lang="en-US" altLang="ja-JP" sz="1200" b="1" dirty="0" smtClean="0"/>
          </a:p>
          <a:p>
            <a:r>
              <a:rPr kumimoji="1" lang="ja-JP" altLang="en-US" sz="2400" dirty="0" smtClean="0">
                <a:solidFill>
                  <a:srgbClr val="FF0000"/>
                </a:solidFill>
              </a:rPr>
              <a:t>＊</a:t>
            </a:r>
            <a:r>
              <a:rPr lang="ja-JP" altLang="en-US" sz="2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企業</a:t>
            </a:r>
            <a:r>
              <a:rPr lang="en-US" altLang="ja-JP" sz="2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2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シートに掲載する画像等は個人情報等を考慮のうえ選定していただくほか、著作権、商標権、知的所有権、プライバシー権等他者の権利を侵害することの無いよう配慮してください。</a:t>
            </a:r>
          </a:p>
          <a:p>
            <a:pPr>
              <a:lnSpc>
                <a:spcPct val="150000"/>
              </a:lnSpc>
            </a:pPr>
            <a:endParaRPr kumimoji="1" lang="en-US" altLang="ja-JP" sz="800" dirty="0" smtClean="0">
              <a:solidFill>
                <a:schemeClr val="tx1"/>
              </a:solidFill>
            </a:endParaRPr>
          </a:p>
          <a:p>
            <a:r>
              <a:rPr kumimoji="1" lang="ja-JP" altLang="en-US" sz="1600" dirty="0" smtClean="0">
                <a:solidFill>
                  <a:schemeClr val="tx1"/>
                </a:solidFill>
              </a:rPr>
              <a:t>＊</a:t>
            </a:r>
            <a:r>
              <a:rPr kumimoji="1" lang="ja-JP" altLang="en-US" sz="1600" b="1" dirty="0" smtClean="0">
                <a:solidFill>
                  <a:schemeClr val="tx1"/>
                </a:solidFill>
              </a:rPr>
              <a:t>企業ＰＲシートのデータ容量は全体で４メガ以内</a:t>
            </a:r>
            <a:r>
              <a:rPr kumimoji="1" lang="ja-JP" altLang="en-US" sz="1600" dirty="0" smtClean="0">
                <a:solidFill>
                  <a:schemeClr val="tx1"/>
                </a:solidFill>
              </a:rPr>
              <a:t>としてください。（４メガを超える場合は画像削除、圧縮するなどにより調整ください。）</a:t>
            </a:r>
            <a:endParaRPr kumimoji="1" lang="en-US" altLang="ja-JP" sz="1600" dirty="0" smtClean="0">
              <a:solidFill>
                <a:schemeClr val="tx1"/>
              </a:solidFill>
            </a:endParaRPr>
          </a:p>
          <a:p>
            <a:r>
              <a:rPr kumimoji="1" lang="en-US" altLang="ja-JP" sz="1600" dirty="0" smtClean="0">
                <a:solidFill>
                  <a:schemeClr val="tx1"/>
                </a:solidFill>
              </a:rPr>
              <a:t>【</a:t>
            </a:r>
            <a:r>
              <a:rPr kumimoji="1" lang="ja-JP" altLang="en-US" sz="1600" dirty="0" smtClean="0">
                <a:solidFill>
                  <a:schemeClr val="tx1"/>
                </a:solidFill>
              </a:rPr>
              <a:t>画像圧縮方法</a:t>
            </a:r>
            <a:r>
              <a:rPr kumimoji="1" lang="en-US" altLang="ja-JP" sz="1600" dirty="0" smtClean="0">
                <a:solidFill>
                  <a:schemeClr val="tx1"/>
                </a:solidFill>
              </a:rPr>
              <a:t>】</a:t>
            </a:r>
          </a:p>
          <a:p>
            <a:r>
              <a:rPr kumimoji="1" lang="ja-JP" altLang="en-US" sz="1600" dirty="0" smtClean="0">
                <a:solidFill>
                  <a:schemeClr val="tx1"/>
                </a:solidFill>
              </a:rPr>
              <a:t>・いずれかの画像を選択→「書式」タブをクリック</a:t>
            </a:r>
            <a:endParaRPr kumimoji="1" lang="en-US" altLang="ja-JP" sz="1600" dirty="0" smtClean="0">
              <a:solidFill>
                <a:schemeClr val="tx1"/>
              </a:solidFill>
            </a:endParaRPr>
          </a:p>
          <a:p>
            <a:r>
              <a:rPr kumimoji="1" lang="ja-JP" altLang="en-US" sz="1600" dirty="0" smtClean="0">
                <a:solidFill>
                  <a:schemeClr val="tx1"/>
                </a:solidFill>
              </a:rPr>
              <a:t>→「図の圧縮」をクリック→「この画像だけに適用する」のチェックを外し「電子メール用ドキュメントのサイズを最小限に抑え、共有に適しています」を選択し、「ＯＫ」をクリック</a:t>
            </a:r>
            <a:endParaRPr kumimoji="1" lang="en-US" altLang="ja-JP" sz="1600" dirty="0" smtClean="0">
              <a:solidFill>
                <a:schemeClr val="tx1"/>
              </a:solidFill>
            </a:endParaRPr>
          </a:p>
          <a:p>
            <a:endParaRPr kumimoji="1" lang="en-US" altLang="ja-JP" sz="1600" dirty="0" smtClean="0">
              <a:solidFill>
                <a:schemeClr val="tx1"/>
              </a:solidFill>
            </a:endParaRPr>
          </a:p>
          <a:p>
            <a:r>
              <a:rPr kumimoji="1" lang="ja-JP" altLang="en-US" sz="1600" dirty="0" smtClean="0">
                <a:solidFill>
                  <a:schemeClr val="tx1"/>
                </a:solidFill>
              </a:rPr>
              <a:t>＊</a:t>
            </a:r>
            <a:r>
              <a:rPr lang="ja-JP" altLang="en-US" sz="1600" b="1" dirty="0" smtClean="0"/>
              <a:t>一般従業員の個人名は伏せて</a:t>
            </a:r>
            <a:r>
              <a:rPr lang="ja-JP" altLang="en-US" sz="1600" dirty="0" smtClean="0"/>
              <a:t>くださいますようお願いいたします。内容及び個人情報の取扱に係るトラブルについて当所は責任を負いかねます。</a:t>
            </a:r>
            <a:endParaRPr kumimoji="1" lang="en-US" altLang="ja-JP" sz="1600" dirty="0" smtClean="0">
              <a:solidFill>
                <a:schemeClr val="tx1"/>
              </a:solidFill>
            </a:endParaRPr>
          </a:p>
          <a:p>
            <a:r>
              <a:rPr kumimoji="1" lang="ja-JP" altLang="en-US" sz="1600" dirty="0" smtClean="0">
                <a:solidFill>
                  <a:schemeClr val="tx1"/>
                </a:solidFill>
              </a:rPr>
              <a:t>＊求職者等に対し周知広報するための資料として</a:t>
            </a:r>
            <a:endParaRPr kumimoji="1" lang="en-US" altLang="ja-JP" sz="1600" dirty="0" smtClean="0">
              <a:solidFill>
                <a:schemeClr val="tx1"/>
              </a:solidFill>
            </a:endParaRPr>
          </a:p>
          <a:p>
            <a:r>
              <a:rPr kumimoji="1" lang="ja-JP" altLang="en-US" sz="1600" dirty="0" smtClean="0">
                <a:solidFill>
                  <a:schemeClr val="tx1"/>
                </a:solidFill>
              </a:rPr>
              <a:t>　使用させていただきます。予めご了承ください。</a:t>
            </a:r>
            <a:endParaRPr kumimoji="1" lang="en-US" altLang="ja-JP" sz="1600" dirty="0" smtClean="0">
              <a:solidFill>
                <a:schemeClr val="tx1"/>
              </a:solidFill>
            </a:endParaRPr>
          </a:p>
          <a:p>
            <a:endParaRPr kumimoji="1" lang="en-US" altLang="ja-JP" sz="800" dirty="0" smtClean="0">
              <a:solidFill>
                <a:schemeClr val="tx1"/>
              </a:solidFill>
            </a:endParaRPr>
          </a:p>
          <a:p>
            <a:r>
              <a:rPr kumimoji="1" lang="en-US" altLang="ja-JP" sz="1600" dirty="0" smtClean="0">
                <a:solidFill>
                  <a:schemeClr val="tx1"/>
                </a:solidFill>
              </a:rPr>
              <a:t>※</a:t>
            </a:r>
            <a:r>
              <a:rPr kumimoji="1" lang="ja-JP" altLang="en-US" sz="1600" dirty="0" smtClean="0">
                <a:solidFill>
                  <a:schemeClr val="tx1"/>
                </a:solidFill>
              </a:rPr>
              <a:t>企業で働くイメージや雰囲気が伝わるような内容（</a:t>
            </a:r>
            <a:r>
              <a:rPr kumimoji="1" lang="ja-JP" altLang="en-US" sz="1600" u="sng" dirty="0" smtClean="0">
                <a:solidFill>
                  <a:schemeClr val="tx1"/>
                </a:solidFill>
              </a:rPr>
              <a:t>ただし抽象的な表現になりすぎると伝わらない、入社後にギャップを感じさせてしまうおそれがあります。</a:t>
            </a:r>
            <a:r>
              <a:rPr kumimoji="1" lang="ja-JP" altLang="en-US" sz="1600" dirty="0" smtClean="0">
                <a:solidFill>
                  <a:schemeClr val="tx1"/>
                </a:solidFill>
              </a:rPr>
              <a:t>）を実例や具体的な表現を心がけください。</a:t>
            </a:r>
            <a:endParaRPr kumimoji="1" lang="en-US" altLang="ja-JP" sz="1600" dirty="0" smtClean="0">
              <a:solidFill>
                <a:schemeClr val="tx1"/>
              </a:solidFill>
            </a:endParaRPr>
          </a:p>
          <a:p>
            <a:endParaRPr kumimoji="1" lang="en-US" altLang="ja-JP" sz="800" dirty="0">
              <a:solidFill>
                <a:schemeClr val="tx1"/>
              </a:solidFill>
            </a:endParaRPr>
          </a:p>
          <a:p>
            <a:r>
              <a:rPr lang="en-US" altLang="ja-JP" sz="1600" dirty="0" smtClean="0"/>
              <a:t>※</a:t>
            </a:r>
            <a:r>
              <a:rPr lang="ja-JP" altLang="en-US" sz="1600" b="1" dirty="0"/>
              <a:t>原則記載いただいた内容で周知広報等</a:t>
            </a:r>
            <a:r>
              <a:rPr lang="ja-JP" altLang="en-US" sz="1600" dirty="0"/>
              <a:t>いたしますが、当</a:t>
            </a:r>
            <a:r>
              <a:rPr lang="ja-JP" altLang="ja-JP" sz="1600" dirty="0"/>
              <a:t>所において</a:t>
            </a:r>
            <a:r>
              <a:rPr lang="ja-JP" altLang="ja-JP" sz="1600" u="sng" dirty="0">
                <a:solidFill>
                  <a:srgbClr val="FF0000"/>
                </a:solidFill>
              </a:rPr>
              <a:t>公正採用選考上問題がある、法令に抵触する内容・表現を含むと判断した場合</a:t>
            </a:r>
            <a:r>
              <a:rPr lang="ja-JP" altLang="ja-JP" sz="1600" dirty="0"/>
              <a:t>は、</a:t>
            </a:r>
            <a:r>
              <a:rPr lang="ja-JP" altLang="en-US" sz="1600" dirty="0"/>
              <a:t>ご連絡し修正・</a:t>
            </a:r>
            <a:r>
              <a:rPr lang="ja-JP" altLang="en-US" sz="1600" dirty="0" smtClean="0"/>
              <a:t>訂正等依頼</a:t>
            </a:r>
            <a:r>
              <a:rPr lang="ja-JP" altLang="en-US" sz="1600" dirty="0"/>
              <a:t>します。</a:t>
            </a:r>
            <a:r>
              <a:rPr lang="ja-JP" altLang="en-US" sz="1400" dirty="0"/>
              <a:t>（誤字・脱字・レイアウト調整等軽微なものは当所で修正します。</a:t>
            </a:r>
            <a:r>
              <a:rPr lang="ja-JP" altLang="en-US" sz="1200" dirty="0"/>
              <a:t>予めご了承</a:t>
            </a:r>
            <a:r>
              <a:rPr lang="ja-JP" altLang="en-US" sz="1400" dirty="0"/>
              <a:t>ください。）</a:t>
            </a:r>
            <a:endParaRPr kumimoji="1" lang="ja-JP" altLang="en-US" sz="1400" dirty="0">
              <a:solidFill>
                <a:srgbClr val="FF0000"/>
              </a:solidFill>
            </a:endParaRPr>
          </a:p>
          <a:p>
            <a:endParaRPr kumimoji="1" lang="en-US" altLang="ja-JP" sz="1600" dirty="0" smtClean="0">
              <a:solidFill>
                <a:schemeClr val="tx1"/>
              </a:solidFill>
            </a:endParaRPr>
          </a:p>
          <a:p>
            <a:endParaRPr kumimoji="1" lang="ja-JP" altLang="en-US" dirty="0">
              <a:solidFill>
                <a:srgbClr val="FF0000"/>
              </a:solidFill>
            </a:endParaRPr>
          </a:p>
        </p:txBody>
      </p:sp>
    </p:spTree>
    <p:extLst>
      <p:ext uri="{BB962C8B-B14F-4D97-AF65-F5344CB8AC3E}">
        <p14:creationId xmlns:p14="http://schemas.microsoft.com/office/powerpoint/2010/main" val="3480666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1015</Words>
  <Application>Microsoft Office PowerPoint</Application>
  <PresentationFormat>A4 210 x 297 mm</PresentationFormat>
  <Paragraphs>101</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HGP創英角ｺﾞｼｯｸUB</vt:lpstr>
      <vt:lpstr>HGP創英角ﾎﾟｯﾌﾟ体</vt:lpstr>
      <vt:lpstr>HG丸ｺﾞｼｯｸM-PRO</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2023-05-30T07:11:45Z</dcterms:created>
  <dcterms:modified xsi:type="dcterms:W3CDTF">2023-12-06T06:05:15Z</dcterms:modified>
</cp:coreProperties>
</file>