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
  </p:notesMasterIdLst>
  <p:handoutMasterIdLst>
    <p:handoutMasterId r:id="rId11"/>
  </p:handoutMasterIdLst>
  <p:sldIdLst>
    <p:sldId id="270" r:id="rId5"/>
    <p:sldId id="272" r:id="rId6"/>
    <p:sldId id="268" r:id="rId7"/>
    <p:sldId id="273" r:id="rId8"/>
    <p:sldId id="265" r:id="rId9"/>
  </p:sldIdLst>
  <p:sldSz cx="14041438" cy="9601200"/>
  <p:notesSz cx="9939338" cy="6805613"/>
  <p:defaultTextStyle>
    <a:defPPr>
      <a:defRPr lang="ja-JP"/>
    </a:defPPr>
    <a:lvl1pPr marL="0" algn="l" defTabSz="1279914" rtl="0" eaLnBrk="1" latinLnBrk="0" hangingPunct="1">
      <a:defRPr kumimoji="1" sz="2500" kern="1200">
        <a:solidFill>
          <a:schemeClr val="tx1"/>
        </a:solidFill>
        <a:latin typeface="+mn-lt"/>
        <a:ea typeface="+mn-ea"/>
        <a:cs typeface="+mn-cs"/>
      </a:defRPr>
    </a:lvl1pPr>
    <a:lvl2pPr marL="639958" algn="l" defTabSz="1279914" rtl="0" eaLnBrk="1" latinLnBrk="0" hangingPunct="1">
      <a:defRPr kumimoji="1" sz="2500" kern="1200">
        <a:solidFill>
          <a:schemeClr val="tx1"/>
        </a:solidFill>
        <a:latin typeface="+mn-lt"/>
        <a:ea typeface="+mn-ea"/>
        <a:cs typeface="+mn-cs"/>
      </a:defRPr>
    </a:lvl2pPr>
    <a:lvl3pPr marL="1279914" algn="l" defTabSz="1279914" rtl="0" eaLnBrk="1" latinLnBrk="0" hangingPunct="1">
      <a:defRPr kumimoji="1" sz="2500" kern="1200">
        <a:solidFill>
          <a:schemeClr val="tx1"/>
        </a:solidFill>
        <a:latin typeface="+mn-lt"/>
        <a:ea typeface="+mn-ea"/>
        <a:cs typeface="+mn-cs"/>
      </a:defRPr>
    </a:lvl3pPr>
    <a:lvl4pPr marL="1919872" algn="l" defTabSz="1279914" rtl="0" eaLnBrk="1" latinLnBrk="0" hangingPunct="1">
      <a:defRPr kumimoji="1" sz="2500" kern="1200">
        <a:solidFill>
          <a:schemeClr val="tx1"/>
        </a:solidFill>
        <a:latin typeface="+mn-lt"/>
        <a:ea typeface="+mn-ea"/>
        <a:cs typeface="+mn-cs"/>
      </a:defRPr>
    </a:lvl4pPr>
    <a:lvl5pPr marL="2559830" algn="l" defTabSz="1279914" rtl="0" eaLnBrk="1" latinLnBrk="0" hangingPunct="1">
      <a:defRPr kumimoji="1" sz="2500" kern="1200">
        <a:solidFill>
          <a:schemeClr val="tx1"/>
        </a:solidFill>
        <a:latin typeface="+mn-lt"/>
        <a:ea typeface="+mn-ea"/>
        <a:cs typeface="+mn-cs"/>
      </a:defRPr>
    </a:lvl5pPr>
    <a:lvl6pPr marL="3199788" algn="l" defTabSz="1279914" rtl="0" eaLnBrk="1" latinLnBrk="0" hangingPunct="1">
      <a:defRPr kumimoji="1" sz="2500" kern="1200">
        <a:solidFill>
          <a:schemeClr val="tx1"/>
        </a:solidFill>
        <a:latin typeface="+mn-lt"/>
        <a:ea typeface="+mn-ea"/>
        <a:cs typeface="+mn-cs"/>
      </a:defRPr>
    </a:lvl6pPr>
    <a:lvl7pPr marL="3839745" algn="l" defTabSz="1279914" rtl="0" eaLnBrk="1" latinLnBrk="0" hangingPunct="1">
      <a:defRPr kumimoji="1" sz="2500" kern="1200">
        <a:solidFill>
          <a:schemeClr val="tx1"/>
        </a:solidFill>
        <a:latin typeface="+mn-lt"/>
        <a:ea typeface="+mn-ea"/>
        <a:cs typeface="+mn-cs"/>
      </a:defRPr>
    </a:lvl7pPr>
    <a:lvl8pPr marL="4479703" algn="l" defTabSz="1279914" rtl="0" eaLnBrk="1" latinLnBrk="0" hangingPunct="1">
      <a:defRPr kumimoji="1" sz="2500" kern="1200">
        <a:solidFill>
          <a:schemeClr val="tx1"/>
        </a:solidFill>
        <a:latin typeface="+mn-lt"/>
        <a:ea typeface="+mn-ea"/>
        <a:cs typeface="+mn-cs"/>
      </a:defRPr>
    </a:lvl8pPr>
    <a:lvl9pPr marL="5119661" algn="l" defTabSz="1279914"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423"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D8129-B7CC-B620-3E15-148842F542D4}" name="東江 頌平(agarie-shouhei)" initials="東江" userId="S::ASXAH@lansys.mhlw.go.jp::9d598802-bc12-4767-832c-26168ba9ab81" providerId="AD"/>
  <p188:author id="{88346190-0FD8-5BE5-CCAC-FED8DCD3920D}" name="佐々木 龍生(sasaki-ryuusei.6w0)" initials="龍佐" userId="S::SRPZH@lansys.mhlw.go.jp::c0ba1501-5eb0-4790-82d7-490f4dd761f1" providerId="AD"/>
  <p188:author id="{9216D2EE-59D7-5308-DC81-EAFE4A745439}" name="久芳 愛恵(kuba-manae.i89)" initials="愛久" userId="S::KMDBZ@lansys.mhlw.go.jp::71183a26-5218-4e77-a89e-44291cb18614" providerId="AD"/>
  <p188:author id="{328123F6-721F-17B1-E3F7-27E624FE635F}" name="正 菜々子(shou-nanako.hi5)" initials="正" userId="正 菜々子(shou-nanako.hi5)"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鈴木 良尚(suzuki-yoshihisa)" initials="鈴木" lastIdx="1" clrIdx="0">
    <p:extLst>
      <p:ext uri="{19B8F6BF-5375-455C-9EA6-DF929625EA0E}">
        <p15:presenceInfo xmlns:p15="http://schemas.microsoft.com/office/powerpoint/2012/main" userId="S-1-5-21-4175116151-3849908774-3845857867-393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9FBA7"/>
    <a:srgbClr val="EBFFD7"/>
    <a:srgbClr val="B1F99D"/>
    <a:srgbClr val="DBEEF4"/>
    <a:srgbClr val="CCFFCC"/>
    <a:srgbClr val="45CE14"/>
    <a:srgbClr val="00CC00"/>
    <a:srgbClr val="009944"/>
    <a:srgbClr val="3E3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4C96D-60FB-4122-9803-FF8254F63527}" v="4" dt="2026-03-19T11:48:52.0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6242" autoAdjust="0"/>
  </p:normalViewPr>
  <p:slideViewPr>
    <p:cSldViewPr>
      <p:cViewPr varScale="1">
        <p:scale>
          <a:sx n="69" d="100"/>
          <a:sy n="69" d="100"/>
        </p:scale>
        <p:origin x="90" y="252"/>
      </p:cViewPr>
      <p:guideLst>
        <p:guide orient="horz" pos="3024"/>
        <p:guide pos="442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1800" y="-102"/>
      </p:cViewPr>
      <p:guideLst>
        <p:guide orient="horz" pos="2144"/>
        <p:guide pos="3130"/>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notesMasters/notesMaster1.xml" Type="http://schemas.openxmlformats.org/officeDocument/2006/relationships/notesMaster"/><Relationship Id="rId11" Target="handoutMasters/handoutMaster1.xml" Type="http://schemas.openxmlformats.org/officeDocument/2006/relationships/handoutMaster"/><Relationship Id="rId12" Target="commentAuthors.xml" Type="http://schemas.openxmlformats.org/officeDocument/2006/relationships/commentAuthors"/><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18"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6937" cy="340227"/>
          </a:xfrm>
          <a:prstGeom prst="rect">
            <a:avLst/>
          </a:prstGeom>
        </p:spPr>
        <p:txBody>
          <a:bodyPr vert="horz" lIns="62965" tIns="31483" rIns="62965" bIns="31483"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5630206" y="0"/>
            <a:ext cx="4306937" cy="340227"/>
          </a:xfrm>
          <a:prstGeom prst="rect">
            <a:avLst/>
          </a:prstGeom>
        </p:spPr>
        <p:txBody>
          <a:bodyPr vert="horz" lIns="62965" tIns="31483" rIns="62965" bIns="31483" rtlCol="0"/>
          <a:lstStyle>
            <a:lvl1pPr algn="r">
              <a:defRPr sz="800"/>
            </a:lvl1pPr>
          </a:lstStyle>
          <a:p>
            <a:fld id="{985518D2-B139-4EAA-AF96-836DEF49196E}" type="datetimeFigureOut">
              <a:rPr kumimoji="1" lang="ja-JP" altLang="en-US" smtClean="0"/>
              <a:t>2026/5/19</a:t>
            </a:fld>
            <a:endParaRPr kumimoji="1" lang="ja-JP" altLang="en-US"/>
          </a:p>
        </p:txBody>
      </p:sp>
      <p:sp>
        <p:nvSpPr>
          <p:cNvPr id="4" name="フッター プレースホルダー 3"/>
          <p:cNvSpPr>
            <a:spLocks noGrp="1"/>
          </p:cNvSpPr>
          <p:nvPr>
            <p:ph type="ftr" sz="quarter" idx="2"/>
          </p:nvPr>
        </p:nvSpPr>
        <p:spPr>
          <a:xfrm>
            <a:off x="2" y="6464308"/>
            <a:ext cx="4306937" cy="340226"/>
          </a:xfrm>
          <a:prstGeom prst="rect">
            <a:avLst/>
          </a:prstGeom>
        </p:spPr>
        <p:txBody>
          <a:bodyPr vert="horz" lIns="62965" tIns="31483" rIns="62965" bIns="31483"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5630206" y="6464308"/>
            <a:ext cx="4306937" cy="340226"/>
          </a:xfrm>
          <a:prstGeom prst="rect">
            <a:avLst/>
          </a:prstGeom>
        </p:spPr>
        <p:txBody>
          <a:bodyPr vert="horz" lIns="62965" tIns="31483" rIns="62965" bIns="31483" rtlCol="0" anchor="b"/>
          <a:lstStyle>
            <a:lvl1pPr algn="r">
              <a:defRPr sz="800"/>
            </a:lvl1pPr>
          </a:lstStyle>
          <a:p>
            <a:fld id="{04A29C35-0B0B-4301-AB69-7CE8ED3A387F}" type="slidenum">
              <a:rPr kumimoji="1" lang="ja-JP" altLang="en-US" smtClean="0"/>
              <a:t>‹#›</a:t>
            </a:fld>
            <a:endParaRPr kumimoji="1" lang="ja-JP" altLang="en-US"/>
          </a:p>
        </p:txBody>
      </p:sp>
    </p:spTree>
    <p:extLst>
      <p:ext uri="{BB962C8B-B14F-4D97-AF65-F5344CB8AC3E}">
        <p14:creationId xmlns:p14="http://schemas.microsoft.com/office/powerpoint/2010/main" val="42519059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0.731"/>
    </inkml:context>
    <inkml:brush xml:id="br0">
      <inkml:brushProperty name="width" value="0.05" units="cm"/>
      <inkml:brushProperty name="height" value="0.05" units="cm"/>
      <inkml:brushProperty name="color" value="#FFFFFF"/>
    </inkml:brush>
  </inkml:definitions>
  <inkml:trace contextRef="#ctx0" brushRef="#br0">156 226 24575,'-9'10'0,"9"-9"0,0 0 0,-1 0 0,1 0 0,-1 0 0,0 0 0,1 0 0,-1-1 0,0 1 0,1 0 0,-1 0 0,0-1 0,0 1 0,0 0 0,1-1 0,-1 1 0,0-1 0,0 1 0,0-1 0,0 1 0,0-1 0,0 0 0,0 1 0,0-1 0,0 0 0,0 0 0,-1 0 0,1 0 0,0 0 0,0 0 0,0 0 0,0 0 0,0 0 0,0 0 0,0-1 0,0 1 0,0 0 0,0-1 0,0 1 0,0-1 0,0 1 0,0-1 0,0 0 0,1 1 0,-1-1 0,0 0 0,0 1 0,0-1 0,1 0 0,-1 0 0,0-1 0,-16-21 0,17 22 0,1 1 0,-1-1 0,1 0 0,-1 1 0,1-1 0,-1 1 0,1-1 0,-1 1 0,1-1 0,0 1 0,-1-1 0,1 1 0,0-1 0,-1 1 0,1 0 0,0-1 0,-1 1 0,1 0 0,0 0 0,0 0 0,1-1 0,12-4 0,-11 3 0,0 0 0,-1 0 0,1 0 0,-1 0 0,1-1 0,-1 1 0,0-1 0,0 1 0,0-1 0,0 0 0,0 0 0,2-6 0,9-11 0,-10 66 0,-12-16 0,5-24 0,5-19 0,3-7 0,-8 35 0,3-13 0,1 0 0,0 0 0,-1 0 0,0 0 0,1 0 0,-1 0 0,0 0 0,0 0 0,0 0 0,0 0 0,0 0 0,-1-1 0,1 1 0,0 0 0,-1-1 0,0 1 0,1-1 0,-1 0 0,0 1 0,1-1 0,-4 1 0,4-3 0,1 0 0,-1 0 0,0 0 0,0 0 0,0 0 0,1 0 0,-1 0 0,1 0 0,-1-1 0,1 1 0,-1 0 0,1 0 0,0-1 0,-1 1 0,1 0 0,0-1 0,0 1 0,0 0 0,0 0 0,0-1 0,1-1 0,-1-33 0,0 35 0,5-30 0,-5 52 0,-1-10 0,-1 0 0,0 0 0,-1 1 0,0-1 0,-1-1 0,0 1 0,-1 0 0,0-1 0,-10 14 0,15-23 0,0-1 0,0 0 0,0 0 0,0 1 0,0-1 0,0 0 0,-1 0 0,1 1 0,0-1 0,0 0 0,0 0 0,-1 1 0,1-1 0,0 0 0,0 0 0,-1 0 0,1 1 0,0-1 0,0 0 0,-1 0 0,1 0 0,0 0 0,0 0 0,-1 0 0,1 1 0,0-1 0,-1 0 0,1 0 0,0 0 0,-1 0 0,1 0 0,0 0 0,0 0 0,-1 0 0,1 0 0,0-1 0,-1 1 0,1 0 0,0 0 0,0 0 0,-1 0 0,1 0 0,0 0 0,-1-1 0,1 1 0,0 0 0,0 0 0,0 0 0,-1-1 0,1 1 0,-6-22 0,4-27 0,4 33 0,0 0 0,1 0 0,1 0 0,0 0 0,1 1 0,1-1 0,1 1 0,16-28 0,-23 43 0,0 0 0,0 0 0,0 0 0,0-1 0,0 1 0,0 0 0,0 0 0,0 0 0,0 0 0,0-1 0,0 1 0,0 0 0,0 0 0,0 0 0,1 0 0,-1 0 0,0-1 0,0 1 0,0 0 0,0 0 0,0 0 0,0 0 0,1 0 0,-1 0 0,0-1 0,0 1 0,0 0 0,0 0 0,1 0 0,-1 0 0,0 0 0,0 0 0,0 0 0,1 0 0,-1 0 0,0 0 0,0 0 0,0 0 0,1 0 0,-1 0 0,0 0 0,0 0 0,0 0 0,0 0 0,1 0 0,-1 0 0,0 1 0,0-1 0,0 0 0,0 0 0,1 0 0,-1 0 0,0 0 0,0 0 0,0 1 0,0-1 0,0 0 0,0 0 0,1 0 0,-1 0 0,0 0 0,0 1 0,0-1 0,0 0 0,4 21 0,-4 27 0,0-48 0,0 11 0,0 9 0,4-20 0,3-13 0,64-129 0,-85 228 0,9-67 0,3-11 0,0 0 0,0 0 0,-1 0 0,0 0 0,0-1 0,-1 1 0,0-1 0,0 0 0,-1 0 0,-5 6 0,10-13 0,-1 1 0,1-1 0,0 0 0,-1 0 0,1 0 0,0 0 0,-1 0 0,1 0 0,0 0 0,-1 0 0,1 0 0,0 0 0,-1 0 0,1 0 0,0 0 0,0-1 0,-1 1 0,1 0 0,0 0 0,-1 0 0,1 0 0,0-1 0,0 1 0,-1 0 0,1 0 0,0 0 0,0-1 0,-1 1 0,1 0 0,0 0 0,0-1 0,0 1 0,0 0 0,-1 0 0,1-1 0,0 1 0,0 0 0,0-1 0,0 1 0,0 0 0,0-1 0,0 1 0,0 0 0,0-1 0,0 1 0,0 0 0,0-1 0,0 1 0,0 0 0,0-1 0,0 1 0,0 0 0,0 0 0,0-1 0,1 1 0,-1-1 0,1-21 0,2 4 0,1 0 0,0 0 0,2 1 0,0 0 0,1 0 0,0 0 0,11-16 0,-19 52 0,-7 15 0,-9 9 0,-28 54 0,35-79 0,0-1 0,-1 0 0,-1-1 0,-1 0 0,-23 23 0,36-39 0,-1 1 0,1-1 0,0 1 0,-1-1 0,1 1 0,-1-1 0,1 1 0,-1-1 0,1 0 0,0 1 0,-1-1 0,1 0 0,-1 1 0,1-1 0,-1 0 0,0 0 0,1 1 0,-1-1 0,1 0 0,-1 0 0,1 0 0,-1 0 0,0 0 0,1 0 0,-1 0 0,1 0 0,-1 0 0,0 0 0,1 0 0,-1 0 0,1-1 0,-1 1 0,1 0 0,-1 0 0,1 0 0,-1-1 0,1 1 0,-1 0 0,0-1 0,-6-28 0,11-36 0,-3 58-1365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34.170"/>
    </inkml:context>
    <inkml:brush xml:id="br0">
      <inkml:brushProperty name="width" value="0.05" units="cm"/>
      <inkml:brushProperty name="height" value="0.05" units="cm"/>
      <inkml:brushProperty name="color" value="#FFFFFF"/>
    </inkml:brush>
  </inkml:definitions>
  <inkml:trace contextRef="#ctx0" brushRef="#br0">1 0 24575,'2'19'0,"0"0"0,10 35 0,-5-26 0,16 34 0,-6-21 0,-24-65 0,2 1 0,-4-37 0,9 60 0,0 0 0,0 0 0,0 0 0,0-1 0,0 1 0,0 0 0,0 0 0,0 0 0,0 0 0,-1-1 0,1 1 0,0 0 0,0 0 0,0 0 0,0 0 0,1 0 0,-1-1 0,0 1 0,0 0 0,0 0 0,0 0 0,0 0 0,0-1 0,0 1 0,0 0 0,0 0 0,0 0 0,0 0 0,0 0 0,0-1 0,1 1 0,-1 0 0,0 0 0,0 0 0,0 0 0,0 0 0,0 0 0,1 0 0,-1 0 0,0 0 0,0 0 0,0-1 0,0 1 0,0 0 0,1 0 0,-1 0 0,0 0 0,0 0 0,0 0 0,0 0 0,1 0 0,-1 0 0,0 0 0,12 7 0,7 13 0,-16-16 0,0 0 0,0 0 0,-1 0 0,1 0 0,-1 1 0,0-1 0,0 0 0,-1 1 0,1 0 0,-1-1 0,0 1 0,0 6 0,-2-9 0,1-2 0,0 1 0,-1-1 0,1 0 0,0 1 0,-1-1 0,1 1 0,0-1 0,0 0 0,0 1 0,-1-1 0,1 1 0,0-1 0,0 1 0,0-1 0,0 1 0,0-1 0,0 1 0,0-1 0,0 0 0,0 1 0,0-1 0,0 1 0,0-1 0,0 1 0,1-1 0,-1 1 0,0-1 0,0 1 0,0-1 0,1 0 0,-1 1 0,0-1 0,0 0 0,1 1 0,-1-1 0,0 1 0,1-1 0,-1 0 0,0 0 0,1 1 0,-1-1 0,1 0 0,-1 0 0,0 1 0,1-1 0,-1 0 0,1 0 0,-1 0 0,1 0 0,-1 0 0,1 0 0,0 0 0,3 1 0,1 0 0,-1 0 0,1-1 0,0 0 0,-1 0 0,1 0 0,0 0 0,-1-1 0,1 0 0,-1 0 0,1 0 0,-1-1 0,1 1 0,-1-1 0,0 0 0,0 0 0,0-1 0,4-2 0,-3 3 0,-1-1 0,1 0 0,-1-1 0,0 1 0,0-1 0,0 0 0,0 0 0,0 0 0,-1 0 0,0-1 0,0 1 0,0-1 0,-1 0 0,1 0 0,1-5 0,-4 4 0,-7 22 0,-6 29 0,17-43 0,9-9 0,8-12 0,-20 17 0,0 1 0,0-1 0,0 0 0,1 0 0,-1 1 0,1-1 0,-1 1 0,1-1 0,-1 1 0,1-1 0,0 1 0,0 0 0,0 0 0,0 0 0,0 0 0,0 0 0,0 1 0,0-1 0,0 0 0,0 1 0,0 0 0,0-1 0,4 1 0,23-6 0,-28 6 0,0 0 0,-1 0 0,1 0 0,-1-1 0,1 1 0,0 0 0,-1 0 0,1-1 0,-1 1 0,1 0 0,-1-1 0,1 1 0,-1-1 0,1 1 0,-1-1 0,0 1 0,1 0 0,-1-1 0,0 0 0,1 1 0,-1-1 0,0 1 0,0-1 0,1 1 0,-1-1 0,0 0 0,0 1 0,0-1 0,0 1 0,0-1 0,0 0 0,0 1 0,0-1 0,0 0 0,0 1 0,0-1 0,0 1 0,0-1 0,0 0 0,-1 1 0,1-1 0,0 1 0,0-1 0,-1 1 0,1-1 0,0 1 0,-1-1 0,1 1 0,-1-1 0,0 0 0,1 1 0,-1-1 0,1 1 0,-1 0 0,0-1 0,1 1 0,-1-1 0,0 1 0,1 0 0,-1 0 0,0-1 0,0 1 0,1 0 0,-1 0 0,0 0 0,0 0 0,1 0 0,-1 0 0,0 0 0,0 0 0,1 0 0,-1 0 0,0 1 0,0-1 0,1 0 0,-1 0 0,0 1 0,1-1 0,-1 0 0,0 1 0,1-1 0,-1 1 0,1-1 0,-1 1 0,1-1 0,-1 1 0,0-1 0,1 1 0,0 0 0,-1-1 0,1 1 0,-1 0 0,1-1 0,0 1 0,0 0 0,-1-1 0,1 2 0,-11 27 0,10-21 0,10-18 0,-11 12 0,-1 0 0,1-1 0,-1 1 0,1 0 0,-1-1 0,0 1 0,0-1 0,0 0 0,0 0 0,-3 1 0,3-2 0,0 1 0,0 0 0,0-1 0,0 1 0,0 1 0,0-1 0,0 0 0,1 1 0,-1-1 0,1 1 0,-1 0 0,1 0 0,0 0 0,-1 0 0,1 0 0,0 0 0,0 1 0,1-1 0,-1 1 0,-2 4 0,3-6 0,1-1 0,-1 1 0,1 0 0,0 0 0,-1-1 0,1 1 0,0 0 0,0 0 0,0-1 0,0 1 0,-1 0 0,1 0 0,0-1 0,0 1 0,0 0 0,0 0 0,1 0 0,-1-1 0,0 1 0,0 0 0,0 0 0,1-1 0,-1 1 0,0 0 0,1-1 0,-1 1 0,0 0 0,1-1 0,-1 1 0,1 0 0,-1-1 0,1 1 0,0-1 0,-1 1 0,2 0 0,24-9 0,0-1 0,-26 9 0,1 0 0,-1 1 0,1-1 0,0 0 0,-1 0 0,1 0 0,-1 1 0,1-1 0,-1 0 0,1 1 0,-1-1 0,1 0 0,-1 1 0,1-1 0,-1 0 0,1 1 0,-1-1 0,0 1 0,1-1 0,-1 1 0,0-1 0,1 1 0,-1-1 0,0 1 0,0 0 0,1-1 0,-1 1 0,0-1 0,0 1 0,0 0 0,0-1 0,0 1 0,0-1 0,0 1 0,0 0 0,0-1 0,0 1 0,0-1 0,0 1 0,-1 0 0,5-32-1365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7.223"/>
    </inkml:context>
    <inkml:brush xml:id="br0">
      <inkml:brushProperty name="width" value="0.05" units="cm"/>
      <inkml:brushProperty name="height" value="0.05" units="cm"/>
      <inkml:brushProperty name="color" value="#FFFFFF"/>
    </inkml:brush>
  </inkml:definitions>
  <inkml:trace contextRef="#ctx0" brushRef="#br0">21 44 24575,'-3'20'0,"-3"-29"0,-1-2 0,5 12 0,0-15 0,2 12 0,0 1 0,-1-1 0,1 0 0,1 0 0,-1 0 0,0 0 0,0 0 0,1 0 0,-1 1 0,1-1 0,-1 0 0,1 0 0,0 1 0,0-1 0,0-1 0,1 3 0,-1 0 0,0 0 0,0 0 0,-1 1 0,1-1 0,0 1 0,0-1 0,0 1 0,0-1 0,0 1 0,0-1 0,0 1 0,-1 0 0,1-1 0,0 1 0,-1 0 0,1 0 0,0 0 0,-1-1 0,1 1 0,-1 0 0,1 0 0,-1 0 0,0 0 0,1 0 0,-1 0 0,1 1 0,-1-1 0,0 0 0,0-1 0,1 1 0,-1 0 0,0-1 0,1 1 0,-1 0 0,1-1 0,-1 1 0,1 0 0,-1-1 0,1 1 0,-1-1 0,1 1 0,-1-1 0,1 1 0,0-1 0,-1 0 0,1 1 0,0-1 0,-1 0 0,1 1 0,0-1 0,0 0 0,-1 0 0,1 0 0,0 0 0,0 0 0,-1 0 0,1 0 0,0 0 0,0 0 0,0 0 0,-1 0 0,1 0 0,0 0 0,0-1 0,-1 1 0,1 0 0,0-1 0,-1 1 0,1 0 0,0-1 0,-1 1 0,1-1 0,-1 1 0,1-1 0,-1 1 0,1-1 0,-1 1 0,1-1 0,-1 0 0,1 1 0,-1-1 0,1 0 0,-1 1 0,0-1 0,0 0 0,1 0 0,-1 1 0,0-1 0,0 0 0,0 0 0,0 1 0,0-2 0,1 1 5,-1 1 0,1-1 0,0 1-1,0-1 1,-1 1 0,1-1 0,0 1 0,0-1-1,0 1 1,-1 0 0,1-1 0,0 1 0,0 0-1,0 0 1,0 0 0,0 0 0,0 0-1,0 0 1,0 0 0,-1 0 0,1 0 0,0 0-1,0 0 1,1 1 0,25 2-1490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5:48.653"/>
    </inkml:context>
    <inkml:brush xml:id="br0">
      <inkml:brushProperty name="width" value="0.05" units="cm"/>
      <inkml:brushProperty name="height" value="0.05" units="cm"/>
      <inkml:brushProperty name="color" value="#FFFFFF"/>
    </inkml:brush>
  </inkml:definitions>
  <inkml:trace contextRef="#ctx0" brushRef="#br0">53 0 24575,'-1'7'0,"0"0"0,0-1 0,0 1 0,-1-1 0,0 1 0,-4 7 0,4-7 0,-1-1 0,1 1 0,0-1 0,1 1 0,0-1 0,-1 15 0,-3 19 0,-1-35 0,-1-25 0,2-18-1365,3 19-5461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46.681"/>
    </inkml:context>
    <inkml:brush xml:id="br0">
      <inkml:brushProperty name="width" value="0.05" units="cm"/>
      <inkml:brushProperty name="height" value="0.05" units="cm"/>
      <inkml:brushProperty name="color" value="#FFFFFF"/>
    </inkml:brush>
  </inkml:definitions>
  <inkml:trace contextRef="#ctx0" brushRef="#br0">25 0 24575,'1'43'0,"9"73"0,-4-94 0,0 1 0,2-1 0,0 0 0,2-1 0,12 21 0,-45-59 0,19 15 0,1 0 0,-1-1 0,0 1 0,0-1 0,1 0 0,0 0 0,-4-5 0,-5-8 0,10 13 0,0 0 0,-1-1 0,1 1 0,0-1 0,1 1 0,-1-1 0,1 0 0,-3-7 0,1-4 0,1-1 0,0 0 0,0 0 0,2 0 0,0 0 0,1 0 0,1 0 0,0 1 0,1-1 0,5-15 0,2 15-1365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6:54.281"/>
    </inkml:context>
    <inkml:brush xml:id="br0">
      <inkml:brushProperty name="width" value="0.05" units="cm"/>
      <inkml:brushProperty name="height" value="0.05" units="cm"/>
      <inkml:brushProperty name="color" value="#FFFFFF"/>
    </inkml:brush>
  </inkml:definitions>
  <inkml:trace contextRef="#ctx0" brushRef="#br0">0 0 24575,'278'7'0,"-159"6"0,-109-13-1365,-2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04:37:09.990"/>
    </inkml:context>
    <inkml:brush xml:id="br0">
      <inkml:brushProperty name="width" value="0.05" units="cm"/>
      <inkml:brushProperty name="height" value="0.05" units="cm"/>
      <inkml:brushProperty name="color" value="#FFFFFF"/>
    </inkml:brush>
  </inkml:definitions>
  <inkml:trace contextRef="#ctx0" brushRef="#br0">0 0 24575,'1'1'0,"-1"0"0,1 0 0,-1 0 0,1 0 0,0-1 0,-1 1 0,1 0 0,0 0 0,-1-1 0,1 1 0,0-1 0,0 1 0,-1 0 0,1-1 0,0 1 0,0-1 0,0 0 0,0 1 0,0-1 0,0 0 0,0 0 0,0 1 0,0-1 0,0 0 0,0 0 0,0 0 0,0 0 0,1 0 0,35 0 0,-32 0 0,272 17 0,-133-8 0,-195-11 0,41 4 0,-1-1 0,1-1 0,0 1 0,-1-2 0,1 0 0,0 0 0,-1-1 0,-17-5 0,13 4 0,0 0 0,0 2 0,0-1 0,-19 2 0,8 0 0,-39-1 0,55 1 0,43 0 0,293 0 0,-655 0 0,456 0-1365,-118 0-5461</inkml:trace>
</inkml:ink>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6937" cy="340227"/>
          </a:xfrm>
          <a:prstGeom prst="rect">
            <a:avLst/>
          </a:prstGeom>
        </p:spPr>
        <p:txBody>
          <a:bodyPr vert="horz" lIns="62965" tIns="31483" rIns="62965" bIns="31483"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6" y="0"/>
            <a:ext cx="4306937" cy="340227"/>
          </a:xfrm>
          <a:prstGeom prst="rect">
            <a:avLst/>
          </a:prstGeom>
        </p:spPr>
        <p:txBody>
          <a:bodyPr vert="horz" lIns="62965" tIns="31483" rIns="62965" bIns="31483" rtlCol="0"/>
          <a:lstStyle>
            <a:lvl1pPr algn="r">
              <a:defRPr sz="800"/>
            </a:lvl1pPr>
          </a:lstStyle>
          <a:p>
            <a:fld id="{74E9DF58-FEE4-425B-A0C4-498B55084AF4}" type="datetimeFigureOut">
              <a:rPr kumimoji="1" lang="ja-JP" altLang="en-US" smtClean="0"/>
              <a:t>2026/5/19</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65" tIns="31483" rIns="62965" bIns="31483" rtlCol="0" anchor="ctr"/>
          <a:lstStyle/>
          <a:p>
            <a:endParaRPr lang="ja-JP" altLang="en-US"/>
          </a:p>
        </p:txBody>
      </p:sp>
      <p:sp>
        <p:nvSpPr>
          <p:cNvPr id="5" name="ノート プレースホルダー 4"/>
          <p:cNvSpPr>
            <a:spLocks noGrp="1"/>
          </p:cNvSpPr>
          <p:nvPr>
            <p:ph type="body" sz="quarter" idx="3"/>
          </p:nvPr>
        </p:nvSpPr>
        <p:spPr>
          <a:xfrm>
            <a:off x="993827" y="3232695"/>
            <a:ext cx="7951689" cy="3062037"/>
          </a:xfrm>
          <a:prstGeom prst="rect">
            <a:avLst/>
          </a:prstGeom>
        </p:spPr>
        <p:txBody>
          <a:bodyPr vert="horz" lIns="62965" tIns="31483" rIns="62965" bIns="314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4308"/>
            <a:ext cx="4306937" cy="340226"/>
          </a:xfrm>
          <a:prstGeom prst="rect">
            <a:avLst/>
          </a:prstGeom>
        </p:spPr>
        <p:txBody>
          <a:bodyPr vert="horz" lIns="62965" tIns="31483" rIns="62965" bIns="31483"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6" y="6464308"/>
            <a:ext cx="4306937" cy="340226"/>
          </a:xfrm>
          <a:prstGeom prst="rect">
            <a:avLst/>
          </a:prstGeom>
        </p:spPr>
        <p:txBody>
          <a:bodyPr vert="horz" lIns="62965" tIns="31483" rIns="62965" bIns="31483" rtlCol="0" anchor="b"/>
          <a:lstStyle>
            <a:lvl1pPr algn="r">
              <a:defRPr sz="800"/>
            </a:lvl1pPr>
          </a:lstStyle>
          <a:p>
            <a:fld id="{3468076A-CFE2-4C0C-9DDB-86DC4DF1010C}" type="slidenum">
              <a:rPr kumimoji="1" lang="ja-JP" altLang="en-US" smtClean="0"/>
              <a:t>‹#›</a:t>
            </a:fld>
            <a:endParaRPr kumimoji="1" lang="ja-JP" altLang="en-US"/>
          </a:p>
        </p:txBody>
      </p:sp>
    </p:spTree>
    <p:extLst>
      <p:ext uri="{BB962C8B-B14F-4D97-AF65-F5344CB8AC3E}">
        <p14:creationId xmlns:p14="http://schemas.microsoft.com/office/powerpoint/2010/main" val="2779349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68076A-CFE2-4C0C-9DDB-86DC4DF1010C}" type="slidenum">
              <a:rPr kumimoji="1" lang="ja-JP" altLang="en-US" smtClean="0"/>
              <a:t>1</a:t>
            </a:fld>
            <a:endParaRPr kumimoji="1" lang="ja-JP" altLang="en-US"/>
          </a:p>
        </p:txBody>
      </p:sp>
    </p:spTree>
    <p:extLst>
      <p:ext uri="{BB962C8B-B14F-4D97-AF65-F5344CB8AC3E}">
        <p14:creationId xmlns:p14="http://schemas.microsoft.com/office/powerpoint/2010/main" val="696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CA70-579B-DD9F-EC4F-A4CD7DDD9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16210B-E278-186D-D848-868B994B48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41FB6C-C7FB-9799-2DBC-58E04387580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E1C3E64-A14C-B7DF-B52A-ADDBEDDB9408}"/>
              </a:ext>
            </a:extLst>
          </p:cNvPr>
          <p:cNvSpPr>
            <a:spLocks noGrp="1"/>
          </p:cNvSpPr>
          <p:nvPr>
            <p:ph type="sldNum" sz="quarter" idx="10"/>
          </p:nvPr>
        </p:nvSpPr>
        <p:spPr/>
        <p:txBody>
          <a:bodyPr/>
          <a:lstStyle/>
          <a:p>
            <a:fld id="{3468076A-CFE2-4C0C-9DDB-86DC4DF1010C}" type="slidenum">
              <a:rPr kumimoji="1" lang="ja-JP" altLang="en-US" smtClean="0"/>
              <a:t>2</a:t>
            </a:fld>
            <a:endParaRPr kumimoji="1" lang="ja-JP" altLang="en-US"/>
          </a:p>
        </p:txBody>
      </p:sp>
    </p:spTree>
    <p:extLst>
      <p:ext uri="{BB962C8B-B14F-4D97-AF65-F5344CB8AC3E}">
        <p14:creationId xmlns:p14="http://schemas.microsoft.com/office/powerpoint/2010/main" val="59700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68076A-CFE2-4C0C-9DDB-86DC4DF1010C}" type="slidenum">
              <a:rPr kumimoji="1" lang="ja-JP" altLang="en-US" smtClean="0"/>
              <a:t>3</a:t>
            </a:fld>
            <a:endParaRPr kumimoji="1" lang="ja-JP" altLang="en-US"/>
          </a:p>
        </p:txBody>
      </p:sp>
    </p:spTree>
    <p:extLst>
      <p:ext uri="{BB962C8B-B14F-4D97-AF65-F5344CB8AC3E}">
        <p14:creationId xmlns:p14="http://schemas.microsoft.com/office/powerpoint/2010/main" val="319162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68946-4390-DD04-D01F-0629D1FF7E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2AF706-8B25-F51A-F2DB-F84D437B4D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A97D21-B4F9-FED3-BFE9-6173D19459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68F632-382B-3EA3-457D-E52E10E51161}"/>
              </a:ext>
            </a:extLst>
          </p:cNvPr>
          <p:cNvSpPr>
            <a:spLocks noGrp="1"/>
          </p:cNvSpPr>
          <p:nvPr>
            <p:ph type="sldNum" sz="quarter" idx="10"/>
          </p:nvPr>
        </p:nvSpPr>
        <p:spPr/>
        <p:txBody>
          <a:bodyPr/>
          <a:lstStyle/>
          <a:p>
            <a:fld id="{3468076A-CFE2-4C0C-9DDB-86DC4DF1010C}" type="slidenum">
              <a:rPr kumimoji="1" lang="ja-JP" altLang="en-US" smtClean="0"/>
              <a:t>4</a:t>
            </a:fld>
            <a:endParaRPr kumimoji="1" lang="ja-JP" altLang="en-US"/>
          </a:p>
        </p:txBody>
      </p:sp>
    </p:spTree>
    <p:extLst>
      <p:ext uri="{BB962C8B-B14F-4D97-AF65-F5344CB8AC3E}">
        <p14:creationId xmlns:p14="http://schemas.microsoft.com/office/powerpoint/2010/main" val="37471327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603"/>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142" indent="0" algn="ctr">
              <a:buNone/>
              <a:defRPr>
                <a:solidFill>
                  <a:schemeClr val="tx1">
                    <a:tint val="75000"/>
                  </a:schemeClr>
                </a:solidFill>
              </a:defRPr>
            </a:lvl2pPr>
            <a:lvl3pPr marL="1350287" indent="0" algn="ctr">
              <a:buNone/>
              <a:defRPr>
                <a:solidFill>
                  <a:schemeClr val="tx1">
                    <a:tint val="75000"/>
                  </a:schemeClr>
                </a:solidFill>
              </a:defRPr>
            </a:lvl3pPr>
            <a:lvl4pPr marL="2025434" indent="0" algn="ctr">
              <a:buNone/>
              <a:defRPr>
                <a:solidFill>
                  <a:schemeClr val="tx1">
                    <a:tint val="75000"/>
                  </a:schemeClr>
                </a:solidFill>
              </a:defRPr>
            </a:lvl4pPr>
            <a:lvl5pPr marL="2700576" indent="0" algn="ctr">
              <a:buNone/>
              <a:defRPr>
                <a:solidFill>
                  <a:schemeClr val="tx1">
                    <a:tint val="75000"/>
                  </a:schemeClr>
                </a:solidFill>
              </a:defRPr>
            </a:lvl5pPr>
            <a:lvl6pPr marL="3375722" indent="0" algn="ctr">
              <a:buNone/>
              <a:defRPr>
                <a:solidFill>
                  <a:schemeClr val="tx1">
                    <a:tint val="75000"/>
                  </a:schemeClr>
                </a:solidFill>
              </a:defRPr>
            </a:lvl6pPr>
            <a:lvl7pPr marL="4050867" indent="0" algn="ctr">
              <a:buNone/>
              <a:defRPr>
                <a:solidFill>
                  <a:schemeClr val="tx1">
                    <a:tint val="75000"/>
                  </a:schemeClr>
                </a:solidFill>
              </a:defRPr>
            </a:lvl7pPr>
            <a:lvl8pPr marL="4726011" indent="0" algn="ctr">
              <a:buNone/>
              <a:defRPr>
                <a:solidFill>
                  <a:schemeClr val="tx1">
                    <a:tint val="75000"/>
                  </a:schemeClr>
                </a:solidFill>
              </a:defRPr>
            </a:lvl8pPr>
            <a:lvl9pPr marL="540115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8"/>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142" indent="0">
              <a:buNone/>
              <a:defRPr sz="2700">
                <a:solidFill>
                  <a:schemeClr val="tx1">
                    <a:tint val="75000"/>
                  </a:schemeClr>
                </a:solidFill>
              </a:defRPr>
            </a:lvl2pPr>
            <a:lvl3pPr marL="1350287" indent="0">
              <a:buNone/>
              <a:defRPr sz="2400">
                <a:solidFill>
                  <a:schemeClr val="tx1">
                    <a:tint val="75000"/>
                  </a:schemeClr>
                </a:solidFill>
              </a:defRPr>
            </a:lvl3pPr>
            <a:lvl4pPr marL="2025434" indent="0">
              <a:buNone/>
              <a:defRPr sz="2100">
                <a:solidFill>
                  <a:schemeClr val="tx1">
                    <a:tint val="75000"/>
                  </a:schemeClr>
                </a:solidFill>
              </a:defRPr>
            </a:lvl4pPr>
            <a:lvl5pPr marL="2700576" indent="0">
              <a:buNone/>
              <a:defRPr sz="2100">
                <a:solidFill>
                  <a:schemeClr val="tx1">
                    <a:tint val="75000"/>
                  </a:schemeClr>
                </a:solidFill>
              </a:defRPr>
            </a:lvl5pPr>
            <a:lvl6pPr marL="3375722" indent="0">
              <a:buNone/>
              <a:defRPr sz="2100">
                <a:solidFill>
                  <a:schemeClr val="tx1">
                    <a:tint val="75000"/>
                  </a:schemeClr>
                </a:solidFill>
              </a:defRPr>
            </a:lvl6pPr>
            <a:lvl7pPr marL="4050867" indent="0">
              <a:buNone/>
              <a:defRPr sz="2100">
                <a:solidFill>
                  <a:schemeClr val="tx1">
                    <a:tint val="75000"/>
                  </a:schemeClr>
                </a:solidFill>
              </a:defRPr>
            </a:lvl7pPr>
            <a:lvl8pPr marL="4726011" indent="0">
              <a:buNone/>
              <a:defRPr sz="2100">
                <a:solidFill>
                  <a:schemeClr val="tx1">
                    <a:tint val="75000"/>
                  </a:schemeClr>
                </a:solidFill>
              </a:defRPr>
            </a:lvl8pPr>
            <a:lvl9pPr marL="5401153"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64" y="2149158"/>
            <a:ext cx="6206511" cy="895667"/>
          </a:xfrm>
        </p:spPr>
        <p:txBody>
          <a:bodyPr anchor="b"/>
          <a:lstStyle>
            <a:lvl1pPr marL="0" indent="0">
              <a:buNone/>
              <a:defRPr sz="3500" b="1"/>
            </a:lvl1pPr>
            <a:lvl2pPr marL="675142" indent="0">
              <a:buNone/>
              <a:defRPr sz="3000" b="1"/>
            </a:lvl2pPr>
            <a:lvl3pPr marL="1350287" indent="0">
              <a:buNone/>
              <a:defRPr sz="2700" b="1"/>
            </a:lvl3pPr>
            <a:lvl4pPr marL="2025434" indent="0">
              <a:buNone/>
              <a:defRPr sz="2400" b="1"/>
            </a:lvl4pPr>
            <a:lvl5pPr marL="2700576" indent="0">
              <a:buNone/>
              <a:defRPr sz="2400" b="1"/>
            </a:lvl5pPr>
            <a:lvl6pPr marL="3375722" indent="0">
              <a:buNone/>
              <a:defRPr sz="2400" b="1"/>
            </a:lvl6pPr>
            <a:lvl7pPr marL="4050867" indent="0">
              <a:buNone/>
              <a:defRPr sz="2400" b="1"/>
            </a:lvl7pPr>
            <a:lvl8pPr marL="4726011" indent="0">
              <a:buNone/>
              <a:defRPr sz="2400" b="1"/>
            </a:lvl8pPr>
            <a:lvl9pPr marL="5401153"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64"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142" indent="0">
              <a:buNone/>
              <a:defRPr sz="4100"/>
            </a:lvl2pPr>
            <a:lvl3pPr marL="1350287" indent="0">
              <a:buNone/>
              <a:defRPr sz="3500"/>
            </a:lvl3pPr>
            <a:lvl4pPr marL="2025434" indent="0">
              <a:buNone/>
              <a:defRPr sz="3000"/>
            </a:lvl4pPr>
            <a:lvl5pPr marL="2700576" indent="0">
              <a:buNone/>
              <a:defRPr sz="3000"/>
            </a:lvl5pPr>
            <a:lvl6pPr marL="3375722" indent="0">
              <a:buNone/>
              <a:defRPr sz="3000"/>
            </a:lvl6pPr>
            <a:lvl7pPr marL="4050867" indent="0">
              <a:buNone/>
              <a:defRPr sz="3000"/>
            </a:lvl7pPr>
            <a:lvl8pPr marL="4726011" indent="0">
              <a:buNone/>
              <a:defRPr sz="3000"/>
            </a:lvl8pPr>
            <a:lvl9pPr marL="5401153"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142" indent="0">
              <a:buNone/>
              <a:defRPr sz="1800"/>
            </a:lvl2pPr>
            <a:lvl3pPr marL="1350287" indent="0">
              <a:buNone/>
              <a:defRPr sz="1500"/>
            </a:lvl3pPr>
            <a:lvl4pPr marL="2025434" indent="0">
              <a:buNone/>
              <a:defRPr sz="1300"/>
            </a:lvl4pPr>
            <a:lvl5pPr marL="2700576" indent="0">
              <a:buNone/>
              <a:defRPr sz="1300"/>
            </a:lvl5pPr>
            <a:lvl6pPr marL="3375722" indent="0">
              <a:buNone/>
              <a:defRPr sz="1300"/>
            </a:lvl6pPr>
            <a:lvl7pPr marL="4050867" indent="0">
              <a:buNone/>
              <a:defRPr sz="1300"/>
            </a:lvl7pPr>
            <a:lvl8pPr marL="4726011" indent="0">
              <a:buNone/>
              <a:defRPr sz="1300"/>
            </a:lvl8pPr>
            <a:lvl9pPr marL="5401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2026/5/19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28" tIns="67517" rIns="135028" bIns="675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28" tIns="67517" rIns="135028" bIns="675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8"/>
            <a:ext cx="3276336" cy="511175"/>
          </a:xfrm>
          <a:prstGeom prst="rect">
            <a:avLst/>
          </a:prstGeom>
        </p:spPr>
        <p:txBody>
          <a:bodyPr vert="horz" lIns="135028" tIns="67517" rIns="135028" bIns="67517" rtlCol="0" anchor="ctr"/>
          <a:lstStyle>
            <a:lvl1pPr algn="l">
              <a:defRPr sz="1800">
                <a:solidFill>
                  <a:schemeClr val="tx1">
                    <a:tint val="75000"/>
                  </a:schemeClr>
                </a:solidFill>
              </a:defRPr>
            </a:lvl1pPr>
          </a:lstStyle>
          <a:p>
            <a:fld id="{0DFF3880-1322-403E-9ACF-7285FA950D90}" type="datetimeFigureOut">
              <a:rPr kumimoji="1" lang="ja-JP" altLang="en-US" smtClean="0"/>
              <a:t>2026/5/19</a:t>
            </a:fld>
            <a:endParaRPr kumimoji="1" lang="ja-JP" altLang="en-US"/>
          </a:p>
        </p:txBody>
      </p:sp>
      <p:sp>
        <p:nvSpPr>
          <p:cNvPr id="5" name="フッター プレースホルダー 4"/>
          <p:cNvSpPr>
            <a:spLocks noGrp="1"/>
          </p:cNvSpPr>
          <p:nvPr>
            <p:ph type="ftr" sz="quarter" idx="3"/>
          </p:nvPr>
        </p:nvSpPr>
        <p:spPr>
          <a:xfrm>
            <a:off x="4797493" y="8898898"/>
            <a:ext cx="4446455" cy="511175"/>
          </a:xfrm>
          <a:prstGeom prst="rect">
            <a:avLst/>
          </a:prstGeom>
        </p:spPr>
        <p:txBody>
          <a:bodyPr vert="horz" lIns="135028" tIns="67517" rIns="135028" bIns="67517"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8"/>
            <a:ext cx="3276336" cy="511175"/>
          </a:xfrm>
          <a:prstGeom prst="rect">
            <a:avLst/>
          </a:prstGeom>
        </p:spPr>
        <p:txBody>
          <a:bodyPr vert="horz" lIns="135028" tIns="67517" rIns="135028" bIns="67517"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50287" rtl="0" eaLnBrk="1" latinLnBrk="0" hangingPunct="1">
        <a:spcBef>
          <a:spcPct val="0"/>
        </a:spcBef>
        <a:buNone/>
        <a:defRPr kumimoji="1" sz="6500" kern="1200">
          <a:solidFill>
            <a:schemeClr val="tx1"/>
          </a:solidFill>
          <a:latin typeface="+mj-lt"/>
          <a:ea typeface="+mj-ea"/>
          <a:cs typeface="+mj-cs"/>
        </a:defRPr>
      </a:lvl1pPr>
    </p:titleStyle>
    <p:bodyStyle>
      <a:lvl1pPr marL="506357" indent="-506357" algn="l" defTabSz="135028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110" indent="-421966" algn="l" defTabSz="135028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7863" indent="-337571" algn="l" defTabSz="135028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00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8149"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3291"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8438"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3582"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38725" indent="-337571" algn="l" defTabSz="135028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287" rtl="0" eaLnBrk="1" latinLnBrk="0" hangingPunct="1">
        <a:defRPr kumimoji="1" sz="2700" kern="1200">
          <a:solidFill>
            <a:schemeClr val="tx1"/>
          </a:solidFill>
          <a:latin typeface="+mn-lt"/>
          <a:ea typeface="+mn-ea"/>
          <a:cs typeface="+mn-cs"/>
        </a:defRPr>
      </a:lvl1pPr>
      <a:lvl2pPr marL="675142" algn="l" defTabSz="1350287" rtl="0" eaLnBrk="1" latinLnBrk="0" hangingPunct="1">
        <a:defRPr kumimoji="1" sz="2700" kern="1200">
          <a:solidFill>
            <a:schemeClr val="tx1"/>
          </a:solidFill>
          <a:latin typeface="+mn-lt"/>
          <a:ea typeface="+mn-ea"/>
          <a:cs typeface="+mn-cs"/>
        </a:defRPr>
      </a:lvl2pPr>
      <a:lvl3pPr marL="1350287" algn="l" defTabSz="1350287" rtl="0" eaLnBrk="1" latinLnBrk="0" hangingPunct="1">
        <a:defRPr kumimoji="1" sz="2700" kern="1200">
          <a:solidFill>
            <a:schemeClr val="tx1"/>
          </a:solidFill>
          <a:latin typeface="+mn-lt"/>
          <a:ea typeface="+mn-ea"/>
          <a:cs typeface="+mn-cs"/>
        </a:defRPr>
      </a:lvl3pPr>
      <a:lvl4pPr marL="2025434" algn="l" defTabSz="1350287" rtl="0" eaLnBrk="1" latinLnBrk="0" hangingPunct="1">
        <a:defRPr kumimoji="1" sz="2700" kern="1200">
          <a:solidFill>
            <a:schemeClr val="tx1"/>
          </a:solidFill>
          <a:latin typeface="+mn-lt"/>
          <a:ea typeface="+mn-ea"/>
          <a:cs typeface="+mn-cs"/>
        </a:defRPr>
      </a:lvl4pPr>
      <a:lvl5pPr marL="2700576" algn="l" defTabSz="1350287" rtl="0" eaLnBrk="1" latinLnBrk="0" hangingPunct="1">
        <a:defRPr kumimoji="1" sz="2700" kern="1200">
          <a:solidFill>
            <a:schemeClr val="tx1"/>
          </a:solidFill>
          <a:latin typeface="+mn-lt"/>
          <a:ea typeface="+mn-ea"/>
          <a:cs typeface="+mn-cs"/>
        </a:defRPr>
      </a:lvl5pPr>
      <a:lvl6pPr marL="3375722" algn="l" defTabSz="1350287" rtl="0" eaLnBrk="1" latinLnBrk="0" hangingPunct="1">
        <a:defRPr kumimoji="1" sz="2700" kern="1200">
          <a:solidFill>
            <a:schemeClr val="tx1"/>
          </a:solidFill>
          <a:latin typeface="+mn-lt"/>
          <a:ea typeface="+mn-ea"/>
          <a:cs typeface="+mn-cs"/>
        </a:defRPr>
      </a:lvl6pPr>
      <a:lvl7pPr marL="4050867" algn="l" defTabSz="1350287" rtl="0" eaLnBrk="1" latinLnBrk="0" hangingPunct="1">
        <a:defRPr kumimoji="1" sz="2700" kern="1200">
          <a:solidFill>
            <a:schemeClr val="tx1"/>
          </a:solidFill>
          <a:latin typeface="+mn-lt"/>
          <a:ea typeface="+mn-ea"/>
          <a:cs typeface="+mn-cs"/>
        </a:defRPr>
      </a:lvl7pPr>
      <a:lvl8pPr marL="4726011" algn="l" defTabSz="1350287" rtl="0" eaLnBrk="1" latinLnBrk="0" hangingPunct="1">
        <a:defRPr kumimoji="1" sz="2700" kern="1200">
          <a:solidFill>
            <a:schemeClr val="tx1"/>
          </a:solidFill>
          <a:latin typeface="+mn-lt"/>
          <a:ea typeface="+mn-ea"/>
          <a:cs typeface="+mn-cs"/>
        </a:defRPr>
      </a:lvl8pPr>
      <a:lvl9pPr marL="5401153" algn="l" defTabSz="135028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emf" Type="http://schemas.openxmlformats.org/officeDocument/2006/relationships/image"/><Relationship Id="rId4" Target="../media/image2.jpeg" Type="http://schemas.openxmlformats.org/officeDocument/2006/relationships/image"/><Relationship Id="rId5" Target="https://www.mhlw.go.jp/www2/topics/topics/saiyo/saiyo.htm" TargetMode="External" Type="http://schemas.openxmlformats.org/officeDocument/2006/relationships/hyperlink"/><Relationship Id="rId6" Target="../media/image3.png" Type="http://schemas.openxmlformats.org/officeDocument/2006/relationships/image"/><Relationship Id="rId7"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3.png" Type="http://schemas.openxmlformats.org/officeDocument/2006/relationships/image"/><Relationship Id="rId11" Target="../ink/ink4.xml" Type="http://schemas.openxmlformats.org/officeDocument/2006/relationships/customXml"/><Relationship Id="rId12" Target="../media/image14.png" Type="http://schemas.openxmlformats.org/officeDocument/2006/relationships/image"/><Relationship Id="rId13" Target="../ink/ink5.xml" Type="http://schemas.openxmlformats.org/officeDocument/2006/relationships/customXml"/><Relationship Id="rId14" Target="../media/image15.png" Type="http://schemas.openxmlformats.org/officeDocument/2006/relationships/image"/><Relationship Id="rId15" Target="../ink/ink6.xml" Type="http://schemas.openxmlformats.org/officeDocument/2006/relationships/customXml"/><Relationship Id="rId16" Target="../media/image16.png" Type="http://schemas.openxmlformats.org/officeDocument/2006/relationships/image"/><Relationship Id="rId17" Target="../ink/ink7.xml" Type="http://schemas.openxmlformats.org/officeDocument/2006/relationships/customXml"/><Relationship Id="rId18" Target="../media/image17.png" Type="http://schemas.openxmlformats.org/officeDocument/2006/relationships/image"/><Relationship Id="rId19" Target="../media/image8.jpeg" Type="http://schemas.openxmlformats.org/officeDocument/2006/relationships/image"/><Relationship Id="rId2" Target="../notesSlides/notesSlide4.xml" Type="http://schemas.openxmlformats.org/officeDocument/2006/relationships/notesSlide"/><Relationship Id="rId3" Target="../media/image7.png" Type="http://schemas.openxmlformats.org/officeDocument/2006/relationships/image"/><Relationship Id="rId4" Target="../ink/ink1.xml" Type="http://schemas.openxmlformats.org/officeDocument/2006/relationships/customXml"/><Relationship Id="rId6" Target="../media/image110.png" Type="http://schemas.openxmlformats.org/officeDocument/2006/relationships/image"/><Relationship Id="rId7" Target="../ink/ink2.xml" Type="http://schemas.openxmlformats.org/officeDocument/2006/relationships/customXml"/><Relationship Id="rId8" Target="../media/image12.png" Type="http://schemas.openxmlformats.org/officeDocument/2006/relationships/image"/><Relationship Id="rId9" Target="../ink/ink3.xml" Type="http://schemas.openxmlformats.org/officeDocument/2006/relationships/customXml"/></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7720654" y="2775444"/>
            <a:ext cx="5492752" cy="3177284"/>
          </a:xfrm>
          <a:prstGeom prst="rect">
            <a:avLst/>
          </a:prstGeom>
          <a:solidFill>
            <a:schemeClr val="bg1"/>
          </a:solidFill>
          <a:ln w="50800" cmpd="sng">
            <a:solidFill>
              <a:srgbClr val="00CC99"/>
            </a:solidFill>
          </a:ln>
        </p:spPr>
        <p:txBody>
          <a:bodyPr vert="horz" lIns="127990" tIns="63997" rIns="127990" bIns="63997" rtlCol="0">
            <a:normAutofit fontScale="92500" lnSpcReduction="20000"/>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ハローワークの窓口では、わかりやすい記載方法のアドバイスを行っています。お気軽にご相談ください。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ホームベース 9"/>
          <p:cNvSpPr/>
          <p:nvPr/>
        </p:nvSpPr>
        <p:spPr>
          <a:xfrm>
            <a:off x="8247189" y="2528702"/>
            <a:ext cx="4439683" cy="471697"/>
          </a:xfrm>
          <a:prstGeom prst="homePlate">
            <a:avLst>
              <a:gd name="adj"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4000" rIns="91423" bIns="45711" rtlCol="0" anchor="ctr"/>
          <a:lstStyle/>
          <a:p>
            <a:pPr algn="ct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a:t>
            </a: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の皆さまへ</a:t>
            </a:r>
          </a:p>
        </p:txBody>
      </p:sp>
      <p:sp>
        <p:nvSpPr>
          <p:cNvPr id="33" name="AutoShape 5"/>
          <p:cNvSpPr>
            <a:spLocks noChangeArrowheads="1"/>
          </p:cNvSpPr>
          <p:nvPr/>
        </p:nvSpPr>
        <p:spPr bwMode="auto">
          <a:xfrm>
            <a:off x="7845827" y="-228527"/>
            <a:ext cx="6508266"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4" name="弦 33"/>
          <p:cNvSpPr/>
          <p:nvPr/>
        </p:nvSpPr>
        <p:spPr>
          <a:xfrm>
            <a:off x="6677492" y="-240903"/>
            <a:ext cx="674543"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Group 6"/>
          <p:cNvGrpSpPr>
            <a:grpSpLocks/>
          </p:cNvGrpSpPr>
          <p:nvPr/>
        </p:nvGrpSpPr>
        <p:grpSpPr bwMode="auto">
          <a:xfrm>
            <a:off x="7084333" y="9349581"/>
            <a:ext cx="7337286" cy="503238"/>
            <a:chOff x="28" y="16443"/>
            <a:chExt cx="12275" cy="794"/>
          </a:xfrm>
        </p:grpSpPr>
        <p:sp>
          <p:nvSpPr>
            <p:cNvPr id="36"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8"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39" name="AutoShape 9"/>
          <p:cNvSpPr>
            <a:spLocks noChangeArrowheads="1"/>
          </p:cNvSpPr>
          <p:nvPr/>
        </p:nvSpPr>
        <p:spPr bwMode="auto">
          <a:xfrm>
            <a:off x="12784883"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0" name="図 39"/>
          <p:cNvPicPr>
            <a:picLocks noChangeAspect="1" noChangeArrowheads="1"/>
          </p:cNvPicPr>
          <p:nvPr/>
        </p:nvPicPr>
        <p:blipFill>
          <a:blip r:embed="rId3" cstate="print"/>
          <a:srcRect/>
          <a:stretch>
            <a:fillRect/>
          </a:stretch>
        </p:blipFill>
        <p:spPr bwMode="auto">
          <a:xfrm>
            <a:off x="7332886" y="-215827"/>
            <a:ext cx="538574" cy="558279"/>
          </a:xfrm>
          <a:prstGeom prst="rect">
            <a:avLst/>
          </a:prstGeom>
          <a:noFill/>
          <a:ln w="9525">
            <a:noFill/>
            <a:miter lim="800000"/>
            <a:headEnd/>
            <a:tailEnd/>
          </a:ln>
        </p:spPr>
      </p:pic>
      <p:pic>
        <p:nvPicPr>
          <p:cNvPr id="41" name="図 1"/>
          <p:cNvPicPr>
            <a:picLocks noChangeAspect="1" noChangeArrowheads="1"/>
          </p:cNvPicPr>
          <p:nvPr/>
        </p:nvPicPr>
        <p:blipFill>
          <a:blip r:embed="rId3" cstate="print"/>
          <a:srcRect/>
          <a:stretch>
            <a:fillRect/>
          </a:stretch>
        </p:blipFill>
        <p:spPr bwMode="auto">
          <a:xfrm rot="10800000">
            <a:off x="13346546" y="9334342"/>
            <a:ext cx="483753" cy="360362"/>
          </a:xfrm>
          <a:prstGeom prst="rect">
            <a:avLst/>
          </a:prstGeom>
          <a:noFill/>
          <a:ln w="9525">
            <a:noFill/>
            <a:miter lim="800000"/>
            <a:headEnd/>
            <a:tailEnd/>
          </a:ln>
        </p:spPr>
      </p:pic>
      <p:sp>
        <p:nvSpPr>
          <p:cNvPr id="42" name="Text Box 15"/>
          <p:cNvSpPr txBox="1">
            <a:spLocks noChangeArrowheads="1"/>
          </p:cNvSpPr>
          <p:nvPr/>
        </p:nvSpPr>
        <p:spPr bwMode="auto">
          <a:xfrm>
            <a:off x="7096847" y="429529"/>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352035" y="768152"/>
            <a:ext cx="6149404" cy="1656000"/>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求人申込書（高卒）の</a:t>
            </a:r>
            <a:endParaRPr lang="en-US" altLang="ja-JP"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書き方のポイント</a:t>
            </a:r>
          </a:p>
        </p:txBody>
      </p:sp>
      <p:grpSp>
        <p:nvGrpSpPr>
          <p:cNvPr id="32" name="グループ化 31"/>
          <p:cNvGrpSpPr/>
          <p:nvPr/>
        </p:nvGrpSpPr>
        <p:grpSpPr>
          <a:xfrm>
            <a:off x="7652576" y="8883682"/>
            <a:ext cx="6240639" cy="381414"/>
            <a:chOff x="7652576" y="8650340"/>
            <a:chExt cx="6240639" cy="381414"/>
          </a:xfrm>
        </p:grpSpPr>
        <p:sp>
          <p:nvSpPr>
            <p:cNvPr id="37" name="Text Box 42"/>
            <p:cNvSpPr txBox="1">
              <a:spLocks noChangeArrowheads="1"/>
            </p:cNvSpPr>
            <p:nvPr/>
          </p:nvSpPr>
          <p:spPr bwMode="auto">
            <a:xfrm>
              <a:off x="7652576" y="8693200"/>
              <a:ext cx="6240639" cy="338554"/>
            </a:xfrm>
            <a:prstGeom prst="rect">
              <a:avLst/>
            </a:prstGeom>
            <a:noFill/>
            <a:ln w="9525">
              <a:noFill/>
              <a:miter lim="800000"/>
              <a:headEnd/>
              <a:tailEnd/>
            </a:ln>
          </p:spPr>
          <p:txBody>
            <a:bodyPr lIns="36000" rIns="36000">
              <a:spAutoFit/>
            </a:bodyPr>
            <a:lstStyle/>
            <a:p>
              <a:pPr algn="ctr">
                <a:defRPr/>
              </a:pPr>
              <a:r>
                <a:rPr lang="ja-JP" altLang="en-US" sz="1600" b="1" spc="-21"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43" name="図 30" descr="マーク最小.jpg"/>
            <p:cNvPicPr>
              <a:picLocks noChangeAspect="1"/>
            </p:cNvPicPr>
            <p:nvPr/>
          </p:nvPicPr>
          <p:blipFill>
            <a:blip r:embed="rId4" cstate="print"/>
            <a:srcRect/>
            <a:stretch>
              <a:fillRect/>
            </a:stretch>
          </p:blipFill>
          <p:spPr bwMode="auto">
            <a:xfrm>
              <a:off x="8176982" y="8650340"/>
              <a:ext cx="373620" cy="373063"/>
            </a:xfrm>
            <a:prstGeom prst="rect">
              <a:avLst/>
            </a:prstGeom>
            <a:noFill/>
            <a:ln w="9525">
              <a:noFill/>
              <a:miter lim="800000"/>
              <a:headEnd/>
              <a:tailEnd/>
            </a:ln>
          </p:spPr>
        </p:pic>
      </p:grpSp>
      <p:sp>
        <p:nvSpPr>
          <p:cNvPr id="18" name="テキスト ボックス 17"/>
          <p:cNvSpPr txBox="1"/>
          <p:nvPr/>
        </p:nvSpPr>
        <p:spPr>
          <a:xfrm>
            <a:off x="12317575" y="9148216"/>
            <a:ext cx="1543904" cy="276999"/>
          </a:xfrm>
          <a:prstGeom prst="rect">
            <a:avLst/>
          </a:prstGeom>
          <a:noFill/>
        </p:spPr>
        <p:txBody>
          <a:bodyPr wrap="square" rtlCol="0">
            <a:spAutoFit/>
          </a:bodyPr>
          <a:lstStyle/>
          <a:p>
            <a:pPr algn="r">
              <a:lnSpc>
                <a:spcPts val="800"/>
              </a:lnSpc>
              <a:spcAft>
                <a:spcPts val="0"/>
              </a:spcAft>
            </a:pP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17"/>
          <p:cNvSpPr txBox="1"/>
          <p:nvPr/>
        </p:nvSpPr>
        <p:spPr>
          <a:xfrm>
            <a:off x="12410326" y="9160287"/>
            <a:ext cx="1543904" cy="207749"/>
          </a:xfrm>
          <a:prstGeom prst="rect">
            <a:avLst/>
          </a:prstGeom>
          <a:noFill/>
        </p:spPr>
        <p:txBody>
          <a:bodyPr wrap="square" rtlCol="0">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PL080319</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a:latin typeface="メイリオ" panose="020B0604030504040204" pitchFamily="50" charset="-128"/>
                <a:ea typeface="メイリオ" panose="020B0604030504040204" pitchFamily="50" charset="-128"/>
                <a:cs typeface="メイリオ" panose="020B0604030504040204" pitchFamily="50" charset="-128"/>
              </a:rPr>
              <a:t>02</a:t>
            </a:r>
            <a:endParaRPr lang="ja-JP" altLang="ja-JP" sz="28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a:extLst>
              <a:ext uri="{FF2B5EF4-FFF2-40B4-BE49-F238E27FC236}">
                <a16:creationId xmlns:a16="http://schemas.microsoft.com/office/drawing/2014/main" id="{19A38881-7DC1-42B0-17EA-6CE3F5A6C00E}"/>
              </a:ext>
            </a:extLst>
          </p:cNvPr>
          <p:cNvGrpSpPr/>
          <p:nvPr/>
        </p:nvGrpSpPr>
        <p:grpSpPr>
          <a:xfrm>
            <a:off x="7720654" y="7262900"/>
            <a:ext cx="5492752" cy="1536297"/>
            <a:chOff x="7720654" y="7013079"/>
            <a:chExt cx="5492752" cy="1536297"/>
          </a:xfrm>
        </p:grpSpPr>
        <p:sp>
          <p:nvSpPr>
            <p:cNvPr id="9" name="サブタイトル 2">
              <a:extLst>
                <a:ext uri="{FF2B5EF4-FFF2-40B4-BE49-F238E27FC236}">
                  <a16:creationId xmlns:a16="http://schemas.microsoft.com/office/drawing/2014/main" id="{75327D40-E903-5C64-F2BF-4BEBA59B8EE6}"/>
                </a:ext>
              </a:extLst>
            </p:cNvPr>
            <p:cNvSpPr txBox="1">
              <a:spLocks/>
            </p:cNvSpPr>
            <p:nvPr/>
          </p:nvSpPr>
          <p:spPr>
            <a:xfrm>
              <a:off x="7720654" y="7013079"/>
              <a:ext cx="5492752" cy="1536297"/>
            </a:xfrm>
            <a:prstGeom prst="rect">
              <a:avLst/>
            </a:prstGeom>
            <a:solidFill>
              <a:schemeClr val="bg1"/>
            </a:solidFill>
            <a:ln w="50800" cmpd="sng">
              <a:solidFill>
                <a:srgbClr val="00CC99"/>
              </a:solidFill>
            </a:ln>
          </p:spPr>
          <p:txBody>
            <a:bodyPr vert="horz" lIns="127990" tIns="63997" rIns="127990" bIns="63997" rtlCol="0">
              <a:norm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lvl="0" algn="l" defTabSz="1279914">
                <a:spcBef>
                  <a:spcPts val="0"/>
                </a:spcBef>
              </a:pPr>
              <a:r>
                <a:rPr lang="ja-JP" altLang="en-US" sz="15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　求人の募集中止及び募集人員の削減をする場合は、ハローワークに連絡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する必要があります。</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労働条件及び申込書に記載した内容は変更しないでください。</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やむを得ず変更する場合は速やかにハローワークにご連絡ください。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応募者の基本的人権を尊重し、適性・能力のみを基準とした、</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公正な採用選考を行ってください。</a:t>
              </a:r>
              <a:endParaRPr lang="en-US" altLang="ja-JP" sz="400" dirty="0">
                <a:solidFill>
                  <a:prstClr val="black"/>
                </a:solidFill>
                <a:latin typeface="HG丸ｺﾞｼｯｸM-PRO" panose="020F0600000000000000" pitchFamily="50" charset="-128"/>
                <a:ea typeface="HG丸ｺﾞｼｯｸM-PRO" panose="020F0600000000000000" pitchFamily="50" charset="-128"/>
              </a:endParaRPr>
            </a:p>
            <a:p>
              <a:pPr lvl="0" algn="l" defTabSz="1279914">
                <a:spcBef>
                  <a:spcPts val="0"/>
                </a:spcBef>
              </a:pPr>
              <a:r>
                <a:rPr lang="ja-JP" altLang="en-US" sz="1100" dirty="0">
                  <a:solidFill>
                    <a:srgbClr val="1F497D"/>
                  </a:solidFill>
                  <a:latin typeface="HG丸ｺﾞｼｯｸM-PRO" panose="020F0600000000000000" pitchFamily="50" charset="-128"/>
                  <a:ea typeface="HG丸ｺﾞｼｯｸM-PRO" panose="020F0600000000000000" pitchFamily="50" charset="-128"/>
                </a:rPr>
                <a:t>　</a:t>
              </a:r>
              <a:r>
                <a:rPr lang="ja-JP" altLang="en-US" sz="1000" dirty="0">
                  <a:solidFill>
                    <a:srgbClr val="1F497D"/>
                  </a:solidFill>
                  <a:latin typeface="HG丸ｺﾞｼｯｸM-PRO" panose="020F0600000000000000" pitchFamily="50" charset="-128"/>
                  <a:ea typeface="HG丸ｺﾞｼｯｸM-PRO" panose="020F0600000000000000" pitchFamily="50" charset="-128"/>
                </a:rPr>
                <a:t>　</a:t>
              </a:r>
              <a:r>
                <a:rPr lang="en-US" altLang="ja-JP" sz="1100" dirty="0">
                  <a:solidFill>
                    <a:srgbClr val="1F497D"/>
                  </a:solidFill>
                  <a:latin typeface="HG丸ｺﾞｼｯｸM-PRO" panose="020F0600000000000000" pitchFamily="50" charset="-128"/>
                  <a:ea typeface="HG丸ｺﾞｼｯｸM-PRO" panose="020F0600000000000000" pitchFamily="50" charset="-128"/>
                  <a:hlinkClick r:id="rId5"/>
                </a:rPr>
                <a:t>https://www.mhlw.go.jp/www2/topics/topics/saiyo/saiyo.htm</a:t>
              </a:r>
              <a:endParaRPr lang="en-US" altLang="ja-JP" sz="1100" dirty="0">
                <a:solidFill>
                  <a:srgbClr val="1F497D"/>
                </a:solidFill>
                <a:latin typeface="HG丸ｺﾞｼｯｸM-PRO" panose="020F0600000000000000" pitchFamily="50" charset="-128"/>
                <a:ea typeface="HG丸ｺﾞｼｯｸM-PRO" panose="020F0600000000000000" pitchFamily="50" charset="-128"/>
              </a:endParaRPr>
            </a:p>
            <a:p>
              <a:pPr lvl="0" algn="l" defTabSz="1279914">
                <a:spcBef>
                  <a:spcPts val="0"/>
                </a:spcBef>
              </a:pPr>
              <a:endParaRPr lang="en-US" altLang="ja-JP" sz="1100"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6AF5BFA5-D232-77AF-05AA-76FEF52967F0}"/>
                </a:ext>
              </a:extLst>
            </p:cNvPr>
            <p:cNvPicPr>
              <a:picLocks noChangeAspect="1"/>
            </p:cNvPicPr>
            <p:nvPr/>
          </p:nvPicPr>
          <p:blipFill rotWithShape="1">
            <a:blip r:embed="rId6"/>
            <a:srcRect l="29530" t="42000" r="66926" b="53100"/>
            <a:stretch/>
          </p:blipFill>
          <p:spPr>
            <a:xfrm>
              <a:off x="7871459" y="7126420"/>
              <a:ext cx="212383" cy="165187"/>
            </a:xfrm>
            <a:prstGeom prst="flowChartExtract">
              <a:avLst/>
            </a:prstGeom>
          </p:spPr>
        </p:pic>
        <p:pic>
          <p:nvPicPr>
            <p:cNvPr id="12" name="図 11">
              <a:extLst>
                <a:ext uri="{FF2B5EF4-FFF2-40B4-BE49-F238E27FC236}">
                  <a16:creationId xmlns:a16="http://schemas.microsoft.com/office/drawing/2014/main" id="{65A02ACA-7E03-8FC4-6CA8-C55E0548A2BA}"/>
                </a:ext>
              </a:extLst>
            </p:cNvPr>
            <p:cNvPicPr>
              <a:picLocks noChangeAspect="1"/>
            </p:cNvPicPr>
            <p:nvPr/>
          </p:nvPicPr>
          <p:blipFill rotWithShape="1">
            <a:blip r:embed="rId6"/>
            <a:srcRect l="29530" t="42000" r="66926" b="53100"/>
            <a:stretch/>
          </p:blipFill>
          <p:spPr>
            <a:xfrm>
              <a:off x="7871459" y="7459142"/>
              <a:ext cx="212383" cy="165187"/>
            </a:xfrm>
            <a:prstGeom prst="flowChartExtract">
              <a:avLst/>
            </a:prstGeom>
          </p:spPr>
        </p:pic>
        <p:pic>
          <p:nvPicPr>
            <p:cNvPr id="13" name="図 12">
              <a:extLst>
                <a:ext uri="{FF2B5EF4-FFF2-40B4-BE49-F238E27FC236}">
                  <a16:creationId xmlns:a16="http://schemas.microsoft.com/office/drawing/2014/main" id="{CD2A2774-10B7-8470-CC9F-893EC279D373}"/>
                </a:ext>
              </a:extLst>
            </p:cNvPr>
            <p:cNvPicPr>
              <a:picLocks noChangeAspect="1"/>
            </p:cNvPicPr>
            <p:nvPr/>
          </p:nvPicPr>
          <p:blipFill rotWithShape="1">
            <a:blip r:embed="rId6"/>
            <a:srcRect l="29530" t="42000" r="66926" b="53100"/>
            <a:stretch/>
          </p:blipFill>
          <p:spPr>
            <a:xfrm>
              <a:off x="7871459" y="7791864"/>
              <a:ext cx="212383" cy="165187"/>
            </a:xfrm>
            <a:prstGeom prst="flowChartExtract">
              <a:avLst/>
            </a:prstGeom>
          </p:spPr>
        </p:pic>
        <p:pic>
          <p:nvPicPr>
            <p:cNvPr id="14" name="図 13">
              <a:extLst>
                <a:ext uri="{FF2B5EF4-FFF2-40B4-BE49-F238E27FC236}">
                  <a16:creationId xmlns:a16="http://schemas.microsoft.com/office/drawing/2014/main" id="{C137184F-65C9-B303-F019-9768F6C5C79A}"/>
                </a:ext>
              </a:extLst>
            </p:cNvPr>
            <p:cNvPicPr/>
            <p:nvPr/>
          </p:nvPicPr>
          <p:blipFill rotWithShape="1">
            <a:blip r:embed="rId7"/>
            <a:srcRect l="46857" t="20098" r="36608" b="50903"/>
            <a:stretch/>
          </p:blipFill>
          <p:spPr bwMode="auto">
            <a:xfrm>
              <a:off x="12570960" y="7914578"/>
              <a:ext cx="508570" cy="511105"/>
            </a:xfrm>
            <a:prstGeom prst="rect">
              <a:avLst/>
            </a:prstGeom>
            <a:ln w="15875">
              <a:solidFill>
                <a:schemeClr val="tx1"/>
              </a:solidFill>
            </a:ln>
            <a:extLst>
              <a:ext uri="{53640926-AAD7-44D8-BBD7-CCE9431645EC}">
                <a14:shadowObscured xmlns:a14="http://schemas.microsoft.com/office/drawing/2010/main"/>
              </a:ext>
            </a:extLst>
          </p:spPr>
        </p:pic>
      </p:grpSp>
      <p:sp>
        <p:nvSpPr>
          <p:cNvPr id="16" name="サブタイトル 2">
            <a:extLst>
              <a:ext uri="{FF2B5EF4-FFF2-40B4-BE49-F238E27FC236}">
                <a16:creationId xmlns:a16="http://schemas.microsoft.com/office/drawing/2014/main" id="{0ED96E91-B068-F79C-F1ED-0EE2DA3CE41A}"/>
              </a:ext>
            </a:extLst>
          </p:cNvPr>
          <p:cNvSpPr txBox="1">
            <a:spLocks/>
          </p:cNvSpPr>
          <p:nvPr/>
        </p:nvSpPr>
        <p:spPr>
          <a:xfrm>
            <a:off x="7720654" y="6058493"/>
            <a:ext cx="5492752" cy="1081351"/>
          </a:xfrm>
          <a:prstGeom prst="rect">
            <a:avLst/>
          </a:prstGeom>
          <a:solidFill>
            <a:schemeClr val="bg1"/>
          </a:solidFill>
          <a:ln w="50800" cmpd="sng">
            <a:solidFill>
              <a:srgbClr val="00CC99"/>
            </a:solidFill>
          </a:ln>
        </p:spPr>
        <p:txBody>
          <a:bodyPr vert="horz" lIns="135067" tIns="67535" rIns="135067" bIns="67535" rtlCol="0" anchor="ctr">
            <a:normAutofit/>
          </a:bodyPr>
          <a:lstStyle>
            <a:lvl1pPr marL="0" indent="0" algn="ctr" defTabSz="1350677" rtl="0" eaLnBrk="1" latinLnBrk="0" hangingPunct="1">
              <a:spcBef>
                <a:spcPct val="20000"/>
              </a:spcBef>
              <a:buFont typeface="Arial" panose="020B0604020202020204" pitchFamily="34" charset="0"/>
              <a:buNone/>
              <a:defRPr kumimoji="1" sz="4700" kern="1200">
                <a:solidFill>
                  <a:schemeClr val="tx1">
                    <a:tint val="75000"/>
                  </a:schemeClr>
                </a:solidFill>
                <a:latin typeface="+mn-lt"/>
                <a:ea typeface="+mn-ea"/>
                <a:cs typeface="+mn-cs"/>
              </a:defRPr>
            </a:lvl1pPr>
            <a:lvl2pPr marL="675337" indent="0" algn="ctr" defTabSz="1350677" rtl="0" eaLnBrk="1" latinLnBrk="0" hangingPunct="1">
              <a:spcBef>
                <a:spcPct val="20000"/>
              </a:spcBef>
              <a:buFont typeface="Arial" panose="020B0604020202020204" pitchFamily="34" charset="0"/>
              <a:buNone/>
              <a:defRPr kumimoji="1" sz="4100" kern="1200">
                <a:solidFill>
                  <a:schemeClr val="tx1">
                    <a:tint val="75000"/>
                  </a:schemeClr>
                </a:solidFill>
                <a:latin typeface="+mn-lt"/>
                <a:ea typeface="+mn-ea"/>
                <a:cs typeface="+mn-cs"/>
              </a:defRPr>
            </a:lvl2pPr>
            <a:lvl3pPr marL="1350677" indent="0" algn="ctr" defTabSz="1350677"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3pPr>
            <a:lvl4pPr marL="2026015"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4pPr>
            <a:lvl5pPr marL="2701352"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5pPr>
            <a:lvl6pPr marL="3376689"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6pPr>
            <a:lvl7pPr marL="4052030"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7pPr>
            <a:lvl8pPr marL="4727367"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8pPr>
            <a:lvl9pPr marL="5402704"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9pPr>
          </a:lstStyle>
          <a:p>
            <a:pPr algn="l" defTabSz="1279914">
              <a:spcBef>
                <a:spcPts val="1200"/>
              </a:spcBef>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るみん」「えるぼし」「ユースエール」などの認定を受けた企業は、厚生労働大臣等が定める認定マークを求人票に付することができます。この認定マークを活用することにより、企業イメージの向上や優秀な人材の確保等につながることが期待できます。</a:t>
            </a:r>
            <a:b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表示を希望する場合は事業所登録の情報をご確認ください。</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9573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6E96-1532-A6D4-8E54-AE4C5882E6DB}"/>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2EEB20A5-F76F-131F-1D02-908AE3C08A88}"/>
              </a:ext>
            </a:extLst>
          </p:cNvPr>
          <p:cNvPicPr>
            <a:picLocks noChangeAspect="1"/>
          </p:cNvPicPr>
          <p:nvPr/>
        </p:nvPicPr>
        <p:blipFill>
          <a:blip r:embed="rId3"/>
          <a:stretch>
            <a:fillRect/>
          </a:stretch>
        </p:blipFill>
        <p:spPr>
          <a:xfrm>
            <a:off x="344964" y="419104"/>
            <a:ext cx="6603747" cy="9034742"/>
          </a:xfrm>
          <a:prstGeom prst="rect">
            <a:avLst/>
          </a:prstGeom>
        </p:spPr>
      </p:pic>
      <p:sp>
        <p:nvSpPr>
          <p:cNvPr id="42" name="角丸四角形 41">
            <a:extLst>
              <a:ext uri="{FF2B5EF4-FFF2-40B4-BE49-F238E27FC236}">
                <a16:creationId xmlns:a16="http://schemas.microsoft.com/office/drawing/2014/main" id="{1DD3BAA8-DF64-E6F9-C53D-6F9D35601628}"/>
              </a:ext>
            </a:extLst>
          </p:cNvPr>
          <p:cNvSpPr/>
          <p:nvPr/>
        </p:nvSpPr>
        <p:spPr>
          <a:xfrm>
            <a:off x="7164735" y="414243"/>
            <a:ext cx="6768752" cy="6442216"/>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1100" b="1" dirty="0">
              <a:solidFill>
                <a:schemeClr val="tx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 name="角丸四角形 3">
            <a:extLst>
              <a:ext uri="{FF2B5EF4-FFF2-40B4-BE49-F238E27FC236}">
                <a16:creationId xmlns:a16="http://schemas.microsoft.com/office/drawing/2014/main" id="{EFDC6D82-4B45-058B-15AF-8A18FE843CE4}"/>
              </a:ext>
            </a:extLst>
          </p:cNvPr>
          <p:cNvSpPr/>
          <p:nvPr/>
        </p:nvSpPr>
        <p:spPr>
          <a:xfrm>
            <a:off x="3061073" y="61668"/>
            <a:ext cx="7920880" cy="32997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08000" rIns="91423" bIns="45711"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 </a:t>
            </a:r>
          </a:p>
        </p:txBody>
      </p:sp>
      <p:sp>
        <p:nvSpPr>
          <p:cNvPr id="66" name="テキスト ボックス 65">
            <a:extLst>
              <a:ext uri="{FF2B5EF4-FFF2-40B4-BE49-F238E27FC236}">
                <a16:creationId xmlns:a16="http://schemas.microsoft.com/office/drawing/2014/main" id="{61476F77-2298-6E74-AB47-E949D07F9DF5}"/>
              </a:ext>
            </a:extLst>
          </p:cNvPr>
          <p:cNvSpPr txBox="1"/>
          <p:nvPr/>
        </p:nvSpPr>
        <p:spPr>
          <a:xfrm>
            <a:off x="401173" y="336104"/>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8CDF6CEB-F841-668B-287E-06B589BF4EC0}"/>
              </a:ext>
            </a:extLst>
          </p:cNvPr>
          <p:cNvSpPr/>
          <p:nvPr/>
        </p:nvSpPr>
        <p:spPr>
          <a:xfrm>
            <a:off x="7164735" y="6950223"/>
            <a:ext cx="6768752" cy="2458890"/>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4554184F-89D6-4EC3-05AD-BAAD7CDC27F3}"/>
              </a:ext>
            </a:extLst>
          </p:cNvPr>
          <p:cNvSpPr txBox="1"/>
          <p:nvPr/>
        </p:nvSpPr>
        <p:spPr>
          <a:xfrm>
            <a:off x="7304886" y="438597"/>
            <a:ext cx="787034"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求人区分</a:t>
            </a:r>
          </a:p>
        </p:txBody>
      </p:sp>
      <p:sp>
        <p:nvSpPr>
          <p:cNvPr id="27" name="正方形/長方形 26">
            <a:extLst>
              <a:ext uri="{FF2B5EF4-FFF2-40B4-BE49-F238E27FC236}">
                <a16:creationId xmlns:a16="http://schemas.microsoft.com/office/drawing/2014/main" id="{A1DDA9E7-E82C-0E8E-0B0F-D5FA115F9498}"/>
              </a:ext>
            </a:extLst>
          </p:cNvPr>
          <p:cNvSpPr/>
          <p:nvPr/>
        </p:nvSpPr>
        <p:spPr>
          <a:xfrm>
            <a:off x="7245905" y="2120512"/>
            <a:ext cx="6615050" cy="572584"/>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・無期派遣労働者については誤解を招かないよう「１</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正社員」ではなく、「４</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無期雇用派遣労働者」としてください。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41A40CEA-F786-D93A-FA7E-47713A3CF49A}"/>
              </a:ext>
            </a:extLst>
          </p:cNvPr>
          <p:cNvSpPr/>
          <p:nvPr/>
        </p:nvSpPr>
        <p:spPr>
          <a:xfrm>
            <a:off x="7238466" y="2730674"/>
            <a:ext cx="6616528" cy="332136"/>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616696CF-04E8-D658-8EAE-EC3DA2121B8F}"/>
              </a:ext>
            </a:extLst>
          </p:cNvPr>
          <p:cNvSpPr/>
          <p:nvPr/>
        </p:nvSpPr>
        <p:spPr>
          <a:xfrm>
            <a:off x="7232030" y="3108105"/>
            <a:ext cx="6610358" cy="57837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の具体的な更新条件、通算契約期間または更新回数の上限（設けている場合）などについて</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「補足事項」欄（３頁）に詳しく記入してください</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7F9E1200-0B48-DDFC-C5B0-3174C81D1C11}"/>
              </a:ext>
            </a:extLst>
          </p:cNvPr>
          <p:cNvSpPr/>
          <p:nvPr/>
        </p:nvSpPr>
        <p:spPr>
          <a:xfrm>
            <a:off x="7230762" y="3753884"/>
            <a:ext cx="6610358" cy="359844"/>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defTabSz="1279914">
              <a:defRPr/>
            </a:pP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700" dirty="0">
                <a:solidFill>
                  <a:prstClr val="black"/>
                </a:solidFill>
                <a:latin typeface="メイリオ"/>
                <a:ea typeface="メイリオ"/>
                <a:cs typeface="メイリオ" panose="020B0604030504040204" pitchFamily="50" charset="-128"/>
              </a:rPr>
              <a:t>試用期間がある場合はその</a:t>
            </a:r>
            <a:r>
              <a:rPr lang="ja-JP" altLang="en-US" sz="700" dirty="0">
                <a:solidFill>
                  <a:schemeClr val="tx1"/>
                </a:solidFill>
                <a:latin typeface="メイリオ"/>
                <a:ea typeface="メイリオ"/>
                <a:cs typeface="メイリオ" panose="020B0604030504040204" pitchFamily="50" charset="-128"/>
              </a:rPr>
              <a:t>期間を</a:t>
            </a:r>
            <a:r>
              <a:rPr lang="ja-JP" altLang="en-US" sz="700" u="sng" dirty="0">
                <a:solidFill>
                  <a:schemeClr val="tx1"/>
                </a:solidFill>
                <a:latin typeface="メイリオ"/>
                <a:ea typeface="メイリオ"/>
                <a:cs typeface="メイリオ" panose="020B0604030504040204" pitchFamily="50" charset="-128"/>
              </a:rPr>
              <a:t>「試用期間の期間」欄 に記入するとともに</a:t>
            </a:r>
            <a:r>
              <a:rPr lang="ja-JP" altLang="en-US" sz="700" dirty="0">
                <a:solidFill>
                  <a:schemeClr val="tx1"/>
                </a:solidFill>
                <a:latin typeface="メイリオ"/>
                <a:ea typeface="メイリオ"/>
                <a:cs typeface="メイリオ" panose="020B0604030504040204" pitchFamily="50" charset="-128"/>
              </a:rPr>
              <a:t>、労働条件が異なる場合はその内容を</a:t>
            </a:r>
            <a:r>
              <a:rPr lang="ja-JP" altLang="en-US" sz="700" u="sng" dirty="0">
                <a:solidFill>
                  <a:schemeClr val="tx1"/>
                </a:solidFill>
                <a:latin typeface="メイリオ"/>
                <a:ea typeface="メイリオ"/>
                <a:cs typeface="メイリオ" panose="020B0604030504040204" pitchFamily="50" charset="-128"/>
              </a:rPr>
              <a:t>「補足事項」欄</a:t>
            </a:r>
            <a:r>
              <a:rPr lang="ja-JP" altLang="en-US" sz="700" u="sng" dirty="0">
                <a:solidFill>
                  <a:prstClr val="black"/>
                </a:solidFill>
                <a:latin typeface="メイリオ"/>
                <a:ea typeface="メイリオ"/>
                <a:cs typeface="メイリオ" panose="020B0604030504040204" pitchFamily="50" charset="-128"/>
              </a:rPr>
              <a:t>（３頁）</a:t>
            </a:r>
            <a:r>
              <a:rPr lang="ja-JP" altLang="en-US" sz="700" u="sng" dirty="0">
                <a:solidFill>
                  <a:schemeClr val="tx1"/>
                </a:solidFill>
                <a:latin typeface="メイリオ"/>
                <a:ea typeface="メイリオ"/>
                <a:cs typeface="メイリオ" panose="020B0604030504040204" pitchFamily="50" charset="-128"/>
              </a:rPr>
              <a:t>に記入</a:t>
            </a:r>
            <a:r>
              <a:rPr lang="ja-JP" altLang="en-US" sz="700" dirty="0">
                <a:solidFill>
                  <a:schemeClr val="tx1"/>
                </a:solidFill>
                <a:latin typeface="メイリオ"/>
                <a:ea typeface="メイリオ"/>
                <a:cs typeface="メイリオ" panose="020B0604030504040204" pitchFamily="50" charset="-128"/>
              </a:rPr>
              <a:t>してください。</a:t>
            </a:r>
            <a:endParaRPr lang="en-US" altLang="ja-JP" sz="300" dirty="0">
              <a:solidFill>
                <a:schemeClr val="tx1"/>
              </a:solidFill>
              <a:latin typeface="メイリオ"/>
              <a:ea typeface="メイリオ"/>
              <a:cs typeface="メイリオ" panose="020B0604030504040204" pitchFamily="50" charset="-128"/>
            </a:endParaRPr>
          </a:p>
        </p:txBody>
      </p:sp>
      <p:sp>
        <p:nvSpPr>
          <p:cNvPr id="32" name="正方形/長方形 31">
            <a:extLst>
              <a:ext uri="{FF2B5EF4-FFF2-40B4-BE49-F238E27FC236}">
                <a16:creationId xmlns:a16="http://schemas.microsoft.com/office/drawing/2014/main" id="{874AD933-53C9-2161-2144-77ED963399C4}"/>
              </a:ext>
            </a:extLst>
          </p:cNvPr>
          <p:cNvSpPr/>
          <p:nvPr/>
        </p:nvSpPr>
        <p:spPr>
          <a:xfrm>
            <a:off x="7229494" y="4181136"/>
            <a:ext cx="6610358" cy="496307"/>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7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「補足事項」欄（３頁）に就業場所決定の方法・時期等を記入してください</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E568FC9D-6D21-6C8C-D734-82F7EC3819C2}"/>
              </a:ext>
            </a:extLst>
          </p:cNvPr>
          <p:cNvSpPr/>
          <p:nvPr/>
        </p:nvSpPr>
        <p:spPr>
          <a:xfrm>
            <a:off x="7233298" y="4744851"/>
            <a:ext cx="6608229" cy="659022"/>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056E622F-0D1F-7785-8CF4-BEBA6515DB84}"/>
              </a:ext>
            </a:extLst>
          </p:cNvPr>
          <p:cNvSpPr/>
          <p:nvPr/>
        </p:nvSpPr>
        <p:spPr>
          <a:xfrm>
            <a:off x="7235743" y="5471281"/>
            <a:ext cx="6608229" cy="813648"/>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・「可」の場合は駐車場の有無や有料か無料、利用料金等の情報を</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「マイカー通勤の特記事項」欄 に記入してください。</a:t>
            </a:r>
            <a:endParaRPr lang="en-US" altLang="ja-JP"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が「可」で配慮（時間配慮、賃金補助等）がある場合は、青少年雇用情報の「２（２）自己啓発支援の有無及びその内容」欄（４頁）に詳しい情報を記入してください。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転勤の可能性がある場合は、「あり」を選択するとともに、</a:t>
            </a:r>
            <a:r>
              <a:rPr lang="ja-JP" altLang="en-US" sz="7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「転勤の範囲」欄に転勤範囲を明示してください</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7809CD6C-842B-4E8F-7475-82519C8EE197}"/>
              </a:ext>
            </a:extLst>
          </p:cNvPr>
          <p:cNvSpPr/>
          <p:nvPr/>
        </p:nvSpPr>
        <p:spPr>
          <a:xfrm>
            <a:off x="7238466" y="6352336"/>
            <a:ext cx="6612674" cy="425960"/>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必要な知識・技能等</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校生の採用は未経験者の採用が基本です。できる限り応募の機会を広げていただくようお願いします。例えば、普通自動車運転免許が必要な場合でも、誕生日などの事情により入社までに取得ができない求職者もいるため、入社後の取得を認める等柔軟な対応をお願いします。</a:t>
            </a:r>
          </a:p>
        </p:txBody>
      </p:sp>
      <p:sp>
        <p:nvSpPr>
          <p:cNvPr id="36" name="正方形/長方形 35">
            <a:extLst>
              <a:ext uri="{FF2B5EF4-FFF2-40B4-BE49-F238E27FC236}">
                <a16:creationId xmlns:a16="http://schemas.microsoft.com/office/drawing/2014/main" id="{10618D0B-1DBA-BFA5-61AE-F0817A428FBB}"/>
              </a:ext>
            </a:extLst>
          </p:cNvPr>
          <p:cNvSpPr/>
          <p:nvPr/>
        </p:nvSpPr>
        <p:spPr>
          <a:xfrm>
            <a:off x="7243839" y="737680"/>
            <a:ext cx="6619182" cy="417076"/>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各高等学校の進路指導教諭に対して、高卒就職情報</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提供サービスで求人情報を公開することを希望する場合には「１事業所名等を含む求人情報を公開する」を選択し、希望しない場合には「４求人情報を公開しない」を選択してください。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138F0939-C48A-097A-0C2D-9C50EF30A45A}"/>
              </a:ext>
            </a:extLst>
          </p:cNvPr>
          <p:cNvSpPr txBox="1"/>
          <p:nvPr/>
        </p:nvSpPr>
        <p:spPr>
          <a:xfrm>
            <a:off x="7304886" y="1200200"/>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仕事内容</a:t>
            </a:r>
          </a:p>
        </p:txBody>
      </p:sp>
      <p:sp>
        <p:nvSpPr>
          <p:cNvPr id="41" name="正方形/長方形 40">
            <a:extLst>
              <a:ext uri="{FF2B5EF4-FFF2-40B4-BE49-F238E27FC236}">
                <a16:creationId xmlns:a16="http://schemas.microsoft.com/office/drawing/2014/main" id="{8CFFC6B7-3836-3B5D-880A-F5E0EF417FD0}"/>
              </a:ext>
            </a:extLst>
          </p:cNvPr>
          <p:cNvSpPr/>
          <p:nvPr/>
        </p:nvSpPr>
        <p:spPr>
          <a:xfrm>
            <a:off x="7245905" y="8120175"/>
            <a:ext cx="6622449" cy="672940"/>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基本給</a:t>
            </a:r>
            <a:r>
              <a:rPr lang="en-US" altLang="ja-JP" sz="900" b="1" dirty="0">
                <a:solidFill>
                  <a:schemeClr val="tx1"/>
                </a:solidFill>
                <a:latin typeface="メイリオ" panose="020B0604030504040204" pitchFamily="50" charset="-128"/>
                <a:ea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また、記入した賃金に応じて、「現行」か「確定」のいずれかを選択してください。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「現行」：申込み時点で賃金額の確定が困難な場合、当該年の新規高等学校卒業者採用者の現行の賃金額とする。</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・基本給は、月給制の場合にはその額を、月給制以外の場合には１日の所定労働時間、月平均労働日数等から算出した月額を記入してください。</a:t>
            </a:r>
          </a:p>
        </p:txBody>
      </p:sp>
      <p:sp>
        <p:nvSpPr>
          <p:cNvPr id="43" name="正方形/長方形 42">
            <a:extLst>
              <a:ext uri="{FF2B5EF4-FFF2-40B4-BE49-F238E27FC236}">
                <a16:creationId xmlns:a16="http://schemas.microsoft.com/office/drawing/2014/main" id="{7E87273D-5522-C7F7-41F5-973781B8BF86}"/>
              </a:ext>
            </a:extLst>
          </p:cNvPr>
          <p:cNvSpPr/>
          <p:nvPr/>
        </p:nvSpPr>
        <p:spPr>
          <a:xfrm>
            <a:off x="7229539" y="8863791"/>
            <a:ext cx="6610267" cy="473313"/>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がある場合は「あり」を選択し、額を記入します。その上で、「固定残業代に関する特記事項」欄に「時間外手当は、時間外労働の有無にかかわらず、固定残業代として支給し、●時間を超える時間外労働は追加で支給」と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63ACFFB1-B0A4-2842-E557-E16BF7A02686}"/>
              </a:ext>
            </a:extLst>
          </p:cNvPr>
          <p:cNvSpPr txBox="1"/>
          <p:nvPr/>
        </p:nvSpPr>
        <p:spPr>
          <a:xfrm>
            <a:off x="7230762" y="7032848"/>
            <a:ext cx="863194" cy="246221"/>
          </a:xfrm>
          <a:prstGeom prst="rect">
            <a:avLst/>
          </a:prstGeom>
          <a:solidFill>
            <a:schemeClr val="bg1"/>
          </a:solid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賃金・手当</a:t>
            </a:r>
          </a:p>
        </p:txBody>
      </p:sp>
      <p:sp>
        <p:nvSpPr>
          <p:cNvPr id="46" name="正方形/長方形 45">
            <a:extLst>
              <a:ext uri="{FF2B5EF4-FFF2-40B4-BE49-F238E27FC236}">
                <a16:creationId xmlns:a16="http://schemas.microsoft.com/office/drawing/2014/main" id="{5D4905EB-7A49-B41E-1D70-DF1D0FF444D8}"/>
              </a:ext>
            </a:extLst>
          </p:cNvPr>
          <p:cNvSpPr/>
          <p:nvPr/>
        </p:nvSpPr>
        <p:spPr>
          <a:xfrm>
            <a:off x="1182355" y="1466946"/>
            <a:ext cx="5256584" cy="152807"/>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カギ線コネクタ 46">
            <a:extLst>
              <a:ext uri="{FF2B5EF4-FFF2-40B4-BE49-F238E27FC236}">
                <a16:creationId xmlns:a16="http://schemas.microsoft.com/office/drawing/2014/main" id="{294903E9-A664-5BBB-8BD9-DCBE6D2428D6}"/>
              </a:ext>
            </a:extLst>
          </p:cNvPr>
          <p:cNvCxnSpPr>
            <a:stCxn id="36" idx="1"/>
            <a:endCxn id="46" idx="3"/>
          </p:cNvCxnSpPr>
          <p:nvPr/>
        </p:nvCxnSpPr>
        <p:spPr>
          <a:xfrm rot="10800000" flipV="1">
            <a:off x="6438939" y="946218"/>
            <a:ext cx="804900" cy="597132"/>
          </a:xfrm>
          <a:prstGeom prst="bentConnector3">
            <a:avLst>
              <a:gd name="adj1" fmla="val 50000"/>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90ABE22A-CA9E-62DB-3271-95056232B01B}"/>
              </a:ext>
            </a:extLst>
          </p:cNvPr>
          <p:cNvSpPr/>
          <p:nvPr/>
        </p:nvSpPr>
        <p:spPr>
          <a:xfrm>
            <a:off x="1176162" y="2150387"/>
            <a:ext cx="5287683" cy="572317"/>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53" name="正方形/長方形 52">
            <a:extLst>
              <a:ext uri="{FF2B5EF4-FFF2-40B4-BE49-F238E27FC236}">
                <a16:creationId xmlns:a16="http://schemas.microsoft.com/office/drawing/2014/main" id="{1A6B3C7E-16A1-F8FB-57D9-2CF9CC2CC55B}"/>
              </a:ext>
            </a:extLst>
          </p:cNvPr>
          <p:cNvSpPr/>
          <p:nvPr/>
        </p:nvSpPr>
        <p:spPr>
          <a:xfrm>
            <a:off x="1176162" y="2733727"/>
            <a:ext cx="5287683" cy="41439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F755665-7615-FC78-03C9-B17DE52B1BBF}"/>
              </a:ext>
            </a:extLst>
          </p:cNvPr>
          <p:cNvSpPr/>
          <p:nvPr/>
        </p:nvSpPr>
        <p:spPr>
          <a:xfrm>
            <a:off x="1193159" y="3158706"/>
            <a:ext cx="5287683" cy="418748"/>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62" name="直線矢印コネクタ 61">
            <a:extLst>
              <a:ext uri="{FF2B5EF4-FFF2-40B4-BE49-F238E27FC236}">
                <a16:creationId xmlns:a16="http://schemas.microsoft.com/office/drawing/2014/main" id="{CBC56E52-5741-5038-16DE-6B87502018A3}"/>
              </a:ext>
            </a:extLst>
          </p:cNvPr>
          <p:cNvCxnSpPr>
            <a:cxnSpLocks/>
            <a:stCxn id="26" idx="1"/>
            <a:endCxn id="48" idx="3"/>
          </p:cNvCxnSpPr>
          <p:nvPr/>
        </p:nvCxnSpPr>
        <p:spPr>
          <a:xfrm flipH="1">
            <a:off x="6463845" y="1789764"/>
            <a:ext cx="768978" cy="646782"/>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3" name="正方形/長方形 62">
            <a:extLst>
              <a:ext uri="{FF2B5EF4-FFF2-40B4-BE49-F238E27FC236}">
                <a16:creationId xmlns:a16="http://schemas.microsoft.com/office/drawing/2014/main" id="{5E997B72-7C77-0EB8-CC39-AD52D127CB92}"/>
              </a:ext>
            </a:extLst>
          </p:cNvPr>
          <p:cNvSpPr/>
          <p:nvPr/>
        </p:nvSpPr>
        <p:spPr>
          <a:xfrm>
            <a:off x="1185700" y="3568503"/>
            <a:ext cx="5287683" cy="178096"/>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80309E3F-824E-0847-08D5-26D237B9F3BB}"/>
              </a:ext>
            </a:extLst>
          </p:cNvPr>
          <p:cNvSpPr/>
          <p:nvPr/>
        </p:nvSpPr>
        <p:spPr>
          <a:xfrm>
            <a:off x="1198725" y="3771766"/>
            <a:ext cx="5287683" cy="306979"/>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69" name="正方形/長方形 68">
            <a:extLst>
              <a:ext uri="{FF2B5EF4-FFF2-40B4-BE49-F238E27FC236}">
                <a16:creationId xmlns:a16="http://schemas.microsoft.com/office/drawing/2014/main" id="{0A743A2C-CB69-063A-4734-89181F59F540}"/>
              </a:ext>
            </a:extLst>
          </p:cNvPr>
          <p:cNvSpPr/>
          <p:nvPr/>
        </p:nvSpPr>
        <p:spPr>
          <a:xfrm>
            <a:off x="1194782" y="4113728"/>
            <a:ext cx="5287684" cy="1370536"/>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id="{A1091C81-1DC0-01D1-3A95-6AC560071867}"/>
              </a:ext>
            </a:extLst>
          </p:cNvPr>
          <p:cNvCxnSpPr>
            <a:stCxn id="32" idx="1"/>
          </p:cNvCxnSpPr>
          <p:nvPr/>
        </p:nvCxnSpPr>
        <p:spPr>
          <a:xfrm flipH="1">
            <a:off x="6444652" y="4429290"/>
            <a:ext cx="784842" cy="420566"/>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2" name="正方形/長方形 71">
            <a:extLst>
              <a:ext uri="{FF2B5EF4-FFF2-40B4-BE49-F238E27FC236}">
                <a16:creationId xmlns:a16="http://schemas.microsoft.com/office/drawing/2014/main" id="{AFA0FB1D-57FD-E20A-1135-DECC69BB235A}"/>
              </a:ext>
            </a:extLst>
          </p:cNvPr>
          <p:cNvSpPr/>
          <p:nvPr/>
        </p:nvSpPr>
        <p:spPr>
          <a:xfrm>
            <a:off x="1193160" y="5508944"/>
            <a:ext cx="5270686" cy="47080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73" name="カギ線コネクタ 72">
            <a:extLst>
              <a:ext uri="{FF2B5EF4-FFF2-40B4-BE49-F238E27FC236}">
                <a16:creationId xmlns:a16="http://schemas.microsoft.com/office/drawing/2014/main" id="{857B0856-EE4B-A604-90A2-EC644B496D1E}"/>
              </a:ext>
            </a:extLst>
          </p:cNvPr>
          <p:cNvCxnSpPr>
            <a:cxnSpLocks/>
            <a:stCxn id="33" idx="1"/>
            <a:endCxn id="72" idx="3"/>
          </p:cNvCxnSpPr>
          <p:nvPr/>
        </p:nvCxnSpPr>
        <p:spPr>
          <a:xfrm rot="10800000" flipV="1">
            <a:off x="6463846" y="5074362"/>
            <a:ext cx="769452" cy="669984"/>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35BC56EB-E409-281F-0CB5-BB78D8318F77}"/>
              </a:ext>
            </a:extLst>
          </p:cNvPr>
          <p:cNvSpPr/>
          <p:nvPr/>
        </p:nvSpPr>
        <p:spPr>
          <a:xfrm>
            <a:off x="1185700" y="6011299"/>
            <a:ext cx="5287684" cy="64798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a:extLst>
              <a:ext uri="{FF2B5EF4-FFF2-40B4-BE49-F238E27FC236}">
                <a16:creationId xmlns:a16="http://schemas.microsoft.com/office/drawing/2014/main" id="{2AFD1488-D700-1E1C-4BD5-CD19DBBFB299}"/>
              </a:ext>
            </a:extLst>
          </p:cNvPr>
          <p:cNvCxnSpPr>
            <a:cxnSpLocks/>
            <a:stCxn id="34" idx="1"/>
            <a:endCxn id="75" idx="3"/>
          </p:cNvCxnSpPr>
          <p:nvPr/>
        </p:nvCxnSpPr>
        <p:spPr>
          <a:xfrm flipH="1">
            <a:off x="6473384" y="5878105"/>
            <a:ext cx="762359" cy="457187"/>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8" name="正方形/長方形 77">
            <a:extLst>
              <a:ext uri="{FF2B5EF4-FFF2-40B4-BE49-F238E27FC236}">
                <a16:creationId xmlns:a16="http://schemas.microsoft.com/office/drawing/2014/main" id="{B05B29FD-124A-3B36-3F9E-CC076DE3C394}"/>
              </a:ext>
            </a:extLst>
          </p:cNvPr>
          <p:cNvSpPr/>
          <p:nvPr/>
        </p:nvSpPr>
        <p:spPr>
          <a:xfrm>
            <a:off x="1182355" y="6979095"/>
            <a:ext cx="5287683" cy="29491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79" name="直線矢印コネクタ 78">
            <a:extLst>
              <a:ext uri="{FF2B5EF4-FFF2-40B4-BE49-F238E27FC236}">
                <a16:creationId xmlns:a16="http://schemas.microsoft.com/office/drawing/2014/main" id="{0820EF6A-0D38-DEA3-7D66-438CC72EECD9}"/>
              </a:ext>
            </a:extLst>
          </p:cNvPr>
          <p:cNvCxnSpPr>
            <a:cxnSpLocks/>
            <a:stCxn id="35" idx="1"/>
            <a:endCxn id="78" idx="3"/>
          </p:cNvCxnSpPr>
          <p:nvPr/>
        </p:nvCxnSpPr>
        <p:spPr>
          <a:xfrm flipH="1">
            <a:off x="6470038" y="6565316"/>
            <a:ext cx="768428" cy="561236"/>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1" name="正方形/長方形 80">
            <a:extLst>
              <a:ext uri="{FF2B5EF4-FFF2-40B4-BE49-F238E27FC236}">
                <a16:creationId xmlns:a16="http://schemas.microsoft.com/office/drawing/2014/main" id="{9824A343-6A5F-3251-866B-D36A08D0BA1D}"/>
              </a:ext>
            </a:extLst>
          </p:cNvPr>
          <p:cNvSpPr/>
          <p:nvPr/>
        </p:nvSpPr>
        <p:spPr>
          <a:xfrm>
            <a:off x="1176162" y="7733319"/>
            <a:ext cx="2513631" cy="44016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カギ線コネクタ 86">
            <a:extLst>
              <a:ext uri="{FF2B5EF4-FFF2-40B4-BE49-F238E27FC236}">
                <a16:creationId xmlns:a16="http://schemas.microsoft.com/office/drawing/2014/main" id="{FAE4278A-88FB-305C-F598-519A936047A6}"/>
              </a:ext>
            </a:extLst>
          </p:cNvPr>
          <p:cNvCxnSpPr>
            <a:cxnSpLocks/>
            <a:endCxn id="81" idx="0"/>
          </p:cNvCxnSpPr>
          <p:nvPr/>
        </p:nvCxnSpPr>
        <p:spPr>
          <a:xfrm rot="10800000" flipV="1">
            <a:off x="2432979" y="7593819"/>
            <a:ext cx="4871683" cy="139499"/>
          </a:xfrm>
          <a:prstGeom prst="bentConnector2">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a:extLst>
              <a:ext uri="{FF2B5EF4-FFF2-40B4-BE49-F238E27FC236}">
                <a16:creationId xmlns:a16="http://schemas.microsoft.com/office/drawing/2014/main" id="{D5B16B75-5428-B159-97E1-DB99200CD869}"/>
              </a:ext>
            </a:extLst>
          </p:cNvPr>
          <p:cNvCxnSpPr>
            <a:stCxn id="41" idx="1"/>
          </p:cNvCxnSpPr>
          <p:nvPr/>
        </p:nvCxnSpPr>
        <p:spPr>
          <a:xfrm rot="10800000">
            <a:off x="4464437" y="8143263"/>
            <a:ext cx="2781469" cy="313382"/>
          </a:xfrm>
          <a:prstGeom prst="bentConnector3">
            <a:avLst>
              <a:gd name="adj1" fmla="val 100027"/>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ADAA87BA-F1B5-D67D-CD21-57A2C07E4405}"/>
              </a:ext>
            </a:extLst>
          </p:cNvPr>
          <p:cNvSpPr/>
          <p:nvPr/>
        </p:nvSpPr>
        <p:spPr>
          <a:xfrm>
            <a:off x="1182355" y="8769502"/>
            <a:ext cx="5287683" cy="478014"/>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A2866E3C-A578-FCA5-7940-353AFEB7026E}"/>
              </a:ext>
            </a:extLst>
          </p:cNvPr>
          <p:cNvCxnSpPr>
            <a:stCxn id="43" idx="1"/>
          </p:cNvCxnSpPr>
          <p:nvPr/>
        </p:nvCxnSpPr>
        <p:spPr>
          <a:xfrm flipH="1">
            <a:off x="6449134" y="9100448"/>
            <a:ext cx="780405" cy="8313"/>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正方形/長方形 39">
            <a:extLst>
              <a:ext uri="{FF2B5EF4-FFF2-40B4-BE49-F238E27FC236}">
                <a16:creationId xmlns:a16="http://schemas.microsoft.com/office/drawing/2014/main" id="{F3079A9B-97AB-30BF-4933-9C9A54097769}"/>
              </a:ext>
            </a:extLst>
          </p:cNvPr>
          <p:cNvSpPr/>
          <p:nvPr/>
        </p:nvSpPr>
        <p:spPr>
          <a:xfrm>
            <a:off x="7224237" y="7319937"/>
            <a:ext cx="6610267" cy="72956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月額を決めて支給、日給･･･日額を決めて、勤務日数に応じて支給、時給･･･時間額を決めて勤務時間数に応じて支給、年俸制･･･年額を決めて、各月に配分して支給、その他･･･具体的に明示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月給制において欠勤した場合に賃金控除がある場合は、「補足事項」欄（３頁）に具体的に記入してください。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88154878-F146-BE20-966E-095AFD2F7BDF}"/>
              </a:ext>
            </a:extLst>
          </p:cNvPr>
          <p:cNvSpPr/>
          <p:nvPr/>
        </p:nvSpPr>
        <p:spPr>
          <a:xfrm>
            <a:off x="7232823" y="1499883"/>
            <a:ext cx="6612396" cy="579761"/>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900" b="1" dirty="0">
                <a:solidFill>
                  <a:schemeClr val="tx1"/>
                </a:solidFill>
                <a:latin typeface="メイリオ" panose="020B0604030504040204" pitchFamily="50" charset="-128"/>
                <a:ea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rPr>
              <a:t>仕事の内容</a:t>
            </a:r>
            <a:r>
              <a:rPr lang="en-US" altLang="ja-JP" sz="9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する項目の一つです。詳しく説明することで、求職者の方の疑問やとまどいを解消し、応募者が増えることにつながります。</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応募者の目線に立って詳細かつ分かりやすい内容で記入して下さい。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a:extLst>
              <a:ext uri="{FF2B5EF4-FFF2-40B4-BE49-F238E27FC236}">
                <a16:creationId xmlns:a16="http://schemas.microsoft.com/office/drawing/2014/main" id="{6254F74C-1057-7E31-419B-10F0FF3DD4B1}"/>
              </a:ext>
            </a:extLst>
          </p:cNvPr>
          <p:cNvCxnSpPr/>
          <p:nvPr/>
        </p:nvCxnSpPr>
        <p:spPr>
          <a:xfrm flipH="1">
            <a:off x="3700892" y="7733319"/>
            <a:ext cx="2772491"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6" name="直線コネクタ 55">
            <a:extLst>
              <a:ext uri="{FF2B5EF4-FFF2-40B4-BE49-F238E27FC236}">
                <a16:creationId xmlns:a16="http://schemas.microsoft.com/office/drawing/2014/main" id="{E3CA3D08-8E4D-81CB-937A-16552C826C9F}"/>
              </a:ext>
            </a:extLst>
          </p:cNvPr>
          <p:cNvCxnSpPr/>
          <p:nvPr/>
        </p:nvCxnSpPr>
        <p:spPr>
          <a:xfrm flipH="1">
            <a:off x="3708351" y="8163446"/>
            <a:ext cx="151216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8" name="直線コネクタ 57">
            <a:extLst>
              <a:ext uri="{FF2B5EF4-FFF2-40B4-BE49-F238E27FC236}">
                <a16:creationId xmlns:a16="http://schemas.microsoft.com/office/drawing/2014/main" id="{541E6592-5F34-0079-3A4B-D07E858001C2}"/>
              </a:ext>
            </a:extLst>
          </p:cNvPr>
          <p:cNvCxnSpPr/>
          <p:nvPr/>
        </p:nvCxnSpPr>
        <p:spPr>
          <a:xfrm>
            <a:off x="3708351" y="7721180"/>
            <a:ext cx="0" cy="4523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0" name="直線コネクタ 59">
            <a:extLst>
              <a:ext uri="{FF2B5EF4-FFF2-40B4-BE49-F238E27FC236}">
                <a16:creationId xmlns:a16="http://schemas.microsoft.com/office/drawing/2014/main" id="{8E3360A4-7BCD-7233-01A8-5922FC41C8A5}"/>
              </a:ext>
            </a:extLst>
          </p:cNvPr>
          <p:cNvCxnSpPr/>
          <p:nvPr/>
        </p:nvCxnSpPr>
        <p:spPr>
          <a:xfrm>
            <a:off x="5229020" y="7866868"/>
            <a:ext cx="0" cy="30661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4" name="直線コネクタ 63">
            <a:extLst>
              <a:ext uri="{FF2B5EF4-FFF2-40B4-BE49-F238E27FC236}">
                <a16:creationId xmlns:a16="http://schemas.microsoft.com/office/drawing/2014/main" id="{4348805D-2E01-8815-554F-E1BD1324EDCC}"/>
              </a:ext>
            </a:extLst>
          </p:cNvPr>
          <p:cNvCxnSpPr/>
          <p:nvPr/>
        </p:nvCxnSpPr>
        <p:spPr>
          <a:xfrm>
            <a:off x="6470081" y="7733319"/>
            <a:ext cx="0" cy="145688"/>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1" name="直線コネクタ 70">
            <a:extLst>
              <a:ext uri="{FF2B5EF4-FFF2-40B4-BE49-F238E27FC236}">
                <a16:creationId xmlns:a16="http://schemas.microsoft.com/office/drawing/2014/main" id="{D2CAF73D-80BF-B14B-A0D8-06CF1E38147B}"/>
              </a:ext>
            </a:extLst>
          </p:cNvPr>
          <p:cNvCxnSpPr/>
          <p:nvPr/>
        </p:nvCxnSpPr>
        <p:spPr>
          <a:xfrm flipH="1">
            <a:off x="5220519" y="7872486"/>
            <a:ext cx="126032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8" name="直線矢印コネクタ 67">
            <a:extLst>
              <a:ext uri="{FF2B5EF4-FFF2-40B4-BE49-F238E27FC236}">
                <a16:creationId xmlns:a16="http://schemas.microsoft.com/office/drawing/2014/main" id="{8C4A9F09-0E8D-F69A-9BAB-046CA24D9F97}"/>
              </a:ext>
            </a:extLst>
          </p:cNvPr>
          <p:cNvCxnSpPr>
            <a:stCxn id="31" idx="1"/>
            <a:endCxn id="67" idx="3"/>
          </p:cNvCxnSpPr>
          <p:nvPr/>
        </p:nvCxnSpPr>
        <p:spPr>
          <a:xfrm flipH="1" flipV="1">
            <a:off x="6486408" y="3925256"/>
            <a:ext cx="744354" cy="855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直線矢印コネクタ 73">
            <a:extLst>
              <a:ext uri="{FF2B5EF4-FFF2-40B4-BE49-F238E27FC236}">
                <a16:creationId xmlns:a16="http://schemas.microsoft.com/office/drawing/2014/main" id="{D32A84D4-A0B0-566E-317A-9B9078105958}"/>
              </a:ext>
            </a:extLst>
          </p:cNvPr>
          <p:cNvCxnSpPr>
            <a:stCxn id="30" idx="1"/>
            <a:endCxn id="63" idx="3"/>
          </p:cNvCxnSpPr>
          <p:nvPr/>
        </p:nvCxnSpPr>
        <p:spPr>
          <a:xfrm flipH="1">
            <a:off x="6473383" y="3397291"/>
            <a:ext cx="758647" cy="260260"/>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直線矢印コネクタ 79">
            <a:extLst>
              <a:ext uri="{FF2B5EF4-FFF2-40B4-BE49-F238E27FC236}">
                <a16:creationId xmlns:a16="http://schemas.microsoft.com/office/drawing/2014/main" id="{F8BBD91E-228F-6261-73B8-99343490A838}"/>
              </a:ext>
            </a:extLst>
          </p:cNvPr>
          <p:cNvCxnSpPr>
            <a:cxnSpLocks/>
            <a:stCxn id="27" idx="1"/>
            <a:endCxn id="53" idx="3"/>
          </p:cNvCxnSpPr>
          <p:nvPr/>
        </p:nvCxnSpPr>
        <p:spPr>
          <a:xfrm flipH="1">
            <a:off x="6463845" y="2406804"/>
            <a:ext cx="782060" cy="534119"/>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直線矢印コネクタ 81">
            <a:extLst>
              <a:ext uri="{FF2B5EF4-FFF2-40B4-BE49-F238E27FC236}">
                <a16:creationId xmlns:a16="http://schemas.microsoft.com/office/drawing/2014/main" id="{952EBA12-F8D3-1080-92EC-CFA78683974F}"/>
              </a:ext>
            </a:extLst>
          </p:cNvPr>
          <p:cNvCxnSpPr>
            <a:cxnSpLocks/>
            <a:stCxn id="29" idx="1"/>
            <a:endCxn id="59" idx="3"/>
          </p:cNvCxnSpPr>
          <p:nvPr/>
        </p:nvCxnSpPr>
        <p:spPr>
          <a:xfrm flipH="1">
            <a:off x="6480842" y="2896742"/>
            <a:ext cx="757624" cy="47133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正方形/長方形 5">
            <a:extLst>
              <a:ext uri="{FF2B5EF4-FFF2-40B4-BE49-F238E27FC236}">
                <a16:creationId xmlns:a16="http://schemas.microsoft.com/office/drawing/2014/main" id="{91EB9434-0CDA-923A-C775-ED4D5159F15A}"/>
              </a:ext>
            </a:extLst>
          </p:cNvPr>
          <p:cNvSpPr/>
          <p:nvPr/>
        </p:nvSpPr>
        <p:spPr>
          <a:xfrm>
            <a:off x="3188509" y="3709237"/>
            <a:ext cx="2430826" cy="1873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092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1AEAC9-4FAD-3B13-C4B3-38EC22158661}"/>
              </a:ext>
            </a:extLst>
          </p:cNvPr>
          <p:cNvPicPr>
            <a:picLocks noChangeAspect="1"/>
          </p:cNvPicPr>
          <p:nvPr/>
        </p:nvPicPr>
        <p:blipFill>
          <a:blip r:embed="rId3"/>
          <a:stretch>
            <a:fillRect/>
          </a:stretch>
        </p:blipFill>
        <p:spPr>
          <a:xfrm>
            <a:off x="371439" y="620411"/>
            <a:ext cx="6278199" cy="8716693"/>
          </a:xfrm>
          <a:prstGeom prst="rect">
            <a:avLst/>
          </a:prstGeom>
        </p:spPr>
      </p:pic>
      <p:sp>
        <p:nvSpPr>
          <p:cNvPr id="23" name="角丸四角形 22"/>
          <p:cNvSpPr/>
          <p:nvPr/>
        </p:nvSpPr>
        <p:spPr>
          <a:xfrm>
            <a:off x="7146367" y="440886"/>
            <a:ext cx="6768752" cy="1225705"/>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1100" b="1" dirty="0">
              <a:solidFill>
                <a:schemeClr val="tx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 name="角丸四角形 3"/>
          <p:cNvSpPr/>
          <p:nvPr/>
        </p:nvSpPr>
        <p:spPr>
          <a:xfrm>
            <a:off x="2916264" y="78136"/>
            <a:ext cx="7920880" cy="32997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08000" rIns="91423" bIns="45711"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 </a:t>
            </a:r>
          </a:p>
        </p:txBody>
      </p:sp>
      <p:sp>
        <p:nvSpPr>
          <p:cNvPr id="66" name="テキスト ボックス 65"/>
          <p:cNvSpPr txBox="1"/>
          <p:nvPr/>
        </p:nvSpPr>
        <p:spPr>
          <a:xfrm>
            <a:off x="377017" y="305907"/>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a:xfrm>
            <a:off x="7146367" y="1699366"/>
            <a:ext cx="6768752" cy="6050254"/>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180000" rIns="72000" bIns="10800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7146367" y="7792555"/>
            <a:ext cx="6768752" cy="1709250"/>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196724" y="754209"/>
            <a:ext cx="6612396" cy="858860"/>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rPr>
              <a:t>】</a:t>
            </a:r>
          </a:p>
          <a:p>
            <a:pPr defTabSz="1280160" fontAlgn="auto">
              <a:spcBef>
                <a:spcPts val="0"/>
              </a:spcBef>
              <a:spcAft>
                <a:spcPts val="0"/>
              </a:spcAf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「定額的に支払われる手当」とは、毎賃金支払時に全員に決まって支給される賃金をいいます。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定額的に支払われる手当の他、家族手当、皆勤手当等、個人の状態・実績に応じて支払われる手当等がある場合は、</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「特別に支払われる手当」欄、および「求人条件にかかる特記事項」欄（次頁）にその内容を記入してください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en-US" altLang="ja-JP"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佐賀労働局統一「控除額」と「手取額」</a:t>
            </a:r>
            <a:endParaRPr lang="en-US" altLang="ja-JP"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・「社保料等の控除額の合計」と「控除後の手取額」を「求人条件にかかる特記事項」欄（次項）に記入してください。</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196724" y="2034139"/>
            <a:ext cx="6615050" cy="2769274"/>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ヶ月など）ごとに作成される勤務割りなどにおいて労働時間が確定されるような場合は、「補足事項」欄（次頁）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「補足事項」欄（次頁）にフレキシブルタイム・コアタイムの就業時間帯を記入してください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「補足事項」欄（次頁）に詳細を記入してください。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「就業時間１」に記入する場合は、実態・目安であることを「補足事項」欄（次頁）に明示してください。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特に指定がなければ「就業時間１」に記入する必要はありませんが、「補足事項」欄（次頁）に具体的に記入してください。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259393" y="489606"/>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仕事内容</a:t>
            </a:r>
          </a:p>
        </p:txBody>
      </p:sp>
      <p:sp>
        <p:nvSpPr>
          <p:cNvPr id="24" name="テキスト ボックス 23"/>
          <p:cNvSpPr txBox="1"/>
          <p:nvPr/>
        </p:nvSpPr>
        <p:spPr>
          <a:xfrm>
            <a:off x="7259392" y="1742301"/>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労働時間</a:t>
            </a:r>
          </a:p>
        </p:txBody>
      </p:sp>
      <p:sp>
        <p:nvSpPr>
          <p:cNvPr id="25" name="正方形/長方形 24"/>
          <p:cNvSpPr/>
          <p:nvPr/>
        </p:nvSpPr>
        <p:spPr>
          <a:xfrm>
            <a:off x="7206328" y="4846763"/>
            <a:ext cx="6612396" cy="1512972"/>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条に基づく時間外及び休日労働に関する労使協定（３６協定）の締</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結、労働基準監督署への届出が必要です。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・事業場外労働のみなし労働時間制の場合であって、所定労働時間を超えるみなし時間を設定している場合、その時間数を記入して下さい。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欄に特別な事情や延長時間などについて具体的に記入してください。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196724" y="6388954"/>
            <a:ext cx="6615050" cy="1273723"/>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「週休二日制」欄には、下記の該当する数字に○を記入してください。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年末年始休暇や夏季休暇など特別休暇がある場合、その他補足事項がある場合は、「その他」欄に記入してください。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年次有給休暇</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佐賀労働局統一</a:t>
            </a:r>
            <a:endParaRPr lang="en-US" altLang="ja-JP"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・「最大付与日数」を「求人条件にかかる特記事項」欄（次項）に記入してください。</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7263143" y="7819893"/>
            <a:ext cx="1561527"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保険・年金・定年等</a:t>
            </a:r>
          </a:p>
        </p:txBody>
      </p:sp>
      <p:sp>
        <p:nvSpPr>
          <p:cNvPr id="28" name="正方形/長方形 27"/>
          <p:cNvSpPr/>
          <p:nvPr/>
        </p:nvSpPr>
        <p:spPr>
          <a:xfrm>
            <a:off x="7208187" y="8116177"/>
            <a:ext cx="6612396" cy="457873"/>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企業年金</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事業所登録の内容と異なる場合は、下記のいずれかを記入してください。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１．厚生年金基金　２．確定拠出年金　３．確定給付年金</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7206328" y="8608724"/>
            <a:ext cx="6615050" cy="860306"/>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入居</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可能住宅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可能な住宅がある場合に該当する項目「単身用あり」「世帯用あり」、入居可能な住宅がない場合は「なし」を選択してください。なお、利用条件や宿舎費用などの詳細、空きが出れば利用可能な住宅がある場合等は</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「求人条件にかかる特記事項」欄（次頁）に記入してください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佐賀労働局統一</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・「１部屋の入居人数、１人あたりの畳数、勤務先までの時間、宿舎費、食費」を「求人条件にかかる特記事項」欄（次項）に記入してください。</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1044055" y="4111520"/>
            <a:ext cx="5472608" cy="889971"/>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stCxn id="18" idx="1"/>
            <a:endCxn id="30" idx="0"/>
          </p:cNvCxnSpPr>
          <p:nvPr/>
        </p:nvCxnSpPr>
        <p:spPr>
          <a:xfrm rot="10800000" flipV="1">
            <a:off x="3780360" y="3418776"/>
            <a:ext cx="3416365" cy="692744"/>
          </a:xfrm>
          <a:prstGeom prst="bentConnector2">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063231" y="1304065"/>
            <a:ext cx="5453432" cy="609007"/>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2" name="直線矢印コネクタ 41"/>
          <p:cNvCxnSpPr>
            <a:cxnSpLocks/>
            <a:stCxn id="16" idx="1"/>
            <a:endCxn id="32" idx="3"/>
          </p:cNvCxnSpPr>
          <p:nvPr/>
        </p:nvCxnSpPr>
        <p:spPr>
          <a:xfrm flipH="1">
            <a:off x="6516663" y="1183639"/>
            <a:ext cx="680061" cy="42493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正方形/長方形 43"/>
          <p:cNvSpPr/>
          <p:nvPr/>
        </p:nvSpPr>
        <p:spPr>
          <a:xfrm>
            <a:off x="2124175" y="5035087"/>
            <a:ext cx="4392488" cy="48559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5" name="直線矢印コネクタ 44"/>
          <p:cNvCxnSpPr>
            <a:cxnSpLocks/>
            <a:stCxn id="25" idx="1"/>
            <a:endCxn id="44" idx="3"/>
          </p:cNvCxnSpPr>
          <p:nvPr/>
        </p:nvCxnSpPr>
        <p:spPr>
          <a:xfrm flipH="1" flipV="1">
            <a:off x="6516663" y="5277884"/>
            <a:ext cx="689665" cy="325365"/>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正方形/長方形 49"/>
          <p:cNvSpPr/>
          <p:nvPr/>
        </p:nvSpPr>
        <p:spPr>
          <a:xfrm>
            <a:off x="1063314" y="5865588"/>
            <a:ext cx="5453349" cy="67430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a:cxnSpLocks/>
            <a:stCxn id="26" idx="1"/>
            <a:endCxn id="50" idx="3"/>
          </p:cNvCxnSpPr>
          <p:nvPr/>
        </p:nvCxnSpPr>
        <p:spPr>
          <a:xfrm flipH="1" flipV="1">
            <a:off x="6516663" y="6202741"/>
            <a:ext cx="680061" cy="823075"/>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p:cNvSpPr/>
          <p:nvPr/>
        </p:nvSpPr>
        <p:spPr>
          <a:xfrm>
            <a:off x="1548111" y="7227793"/>
            <a:ext cx="4968552" cy="15704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60" name="カギ線コネクタ 59"/>
          <p:cNvCxnSpPr>
            <a:cxnSpLocks/>
            <a:stCxn id="28" idx="1"/>
            <a:endCxn id="57" idx="3"/>
          </p:cNvCxnSpPr>
          <p:nvPr/>
        </p:nvCxnSpPr>
        <p:spPr>
          <a:xfrm rot="10800000">
            <a:off x="6516663" y="7306316"/>
            <a:ext cx="691524" cy="1038799"/>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063314" y="9049072"/>
            <a:ext cx="5453349" cy="175907"/>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p:cNvCxnSpPr>
            <a:cxnSpLocks/>
            <a:stCxn id="29" idx="1"/>
            <a:endCxn id="64" idx="3"/>
          </p:cNvCxnSpPr>
          <p:nvPr/>
        </p:nvCxnSpPr>
        <p:spPr>
          <a:xfrm flipH="1">
            <a:off x="6516663" y="9038877"/>
            <a:ext cx="689665" cy="98149"/>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337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38C67-52AE-DF15-0B6F-3B037CB1163A}"/>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F13580B-26E2-F5C7-0141-86136CE0E9B3}"/>
              </a:ext>
            </a:extLst>
          </p:cNvPr>
          <p:cNvPicPr>
            <a:picLocks noChangeAspect="1"/>
          </p:cNvPicPr>
          <p:nvPr/>
        </p:nvPicPr>
        <p:blipFill>
          <a:blip r:embed="rId3"/>
          <a:stretch>
            <a:fillRect/>
          </a:stretch>
        </p:blipFill>
        <p:spPr>
          <a:xfrm>
            <a:off x="555524" y="552128"/>
            <a:ext cx="6177163" cy="8902327"/>
          </a:xfrm>
          <a:prstGeom prst="rect">
            <a:avLst/>
          </a:prstGeom>
          <a:ln w="38100">
            <a:solidFill>
              <a:schemeClr val="tx1"/>
            </a:solidFill>
          </a:ln>
        </p:spPr>
      </p:pic>
      <p:sp>
        <p:nvSpPr>
          <p:cNvPr id="13" name="テキスト ボックス 12">
            <a:extLst>
              <a:ext uri="{FF2B5EF4-FFF2-40B4-BE49-F238E27FC236}">
                <a16:creationId xmlns:a16="http://schemas.microsoft.com/office/drawing/2014/main" id="{BC2D262E-2C08-1397-70CA-ABC183104D97}"/>
              </a:ext>
            </a:extLst>
          </p:cNvPr>
          <p:cNvSpPr txBox="1"/>
          <p:nvPr/>
        </p:nvSpPr>
        <p:spPr>
          <a:xfrm>
            <a:off x="473181" y="305907"/>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a:extLst>
              <a:ext uri="{FF2B5EF4-FFF2-40B4-BE49-F238E27FC236}">
                <a16:creationId xmlns:a16="http://schemas.microsoft.com/office/drawing/2014/main" id="{C2627D65-7051-2A80-F724-077F23272BFA}"/>
              </a:ext>
            </a:extLst>
          </p:cNvPr>
          <p:cNvSpPr/>
          <p:nvPr/>
        </p:nvSpPr>
        <p:spPr>
          <a:xfrm>
            <a:off x="7164735" y="64670"/>
            <a:ext cx="6768752" cy="7572013"/>
          </a:xfrm>
          <a:prstGeom prst="roundRect">
            <a:avLst>
              <a:gd name="adj" fmla="val 0"/>
            </a:avLst>
          </a:prstGeom>
          <a:solidFill>
            <a:srgbClr val="DBEEF4"/>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180000" rIns="72000" bIns="10800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47771150-D2E7-06ED-F6B0-68B695CCF5E9}"/>
              </a:ext>
            </a:extLst>
          </p:cNvPr>
          <p:cNvSpPr/>
          <p:nvPr/>
        </p:nvSpPr>
        <p:spPr>
          <a:xfrm>
            <a:off x="7227350" y="336104"/>
            <a:ext cx="6615050" cy="47421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求人者が入居可能住宅を用意しない場合には「通勤」、用意した住宅に入居することを条件とするときは「住込」、雇い入れる労働者の希望があれば用意するときは「不問」に記入してください。</a:t>
            </a:r>
          </a:p>
        </p:txBody>
      </p:sp>
      <p:sp>
        <p:nvSpPr>
          <p:cNvPr id="17" name="テキスト ボックス 16">
            <a:extLst>
              <a:ext uri="{FF2B5EF4-FFF2-40B4-BE49-F238E27FC236}">
                <a16:creationId xmlns:a16="http://schemas.microsoft.com/office/drawing/2014/main" id="{B9C2639F-8935-A7EA-FE97-3CE61CD204DA}"/>
              </a:ext>
            </a:extLst>
          </p:cNvPr>
          <p:cNvSpPr txBox="1"/>
          <p:nvPr/>
        </p:nvSpPr>
        <p:spPr>
          <a:xfrm>
            <a:off x="7277760" y="74494"/>
            <a:ext cx="784515" cy="261610"/>
          </a:xfrm>
          <a:prstGeom prst="rect">
            <a:avLst/>
          </a:prstGeom>
          <a:solidFill>
            <a:schemeClr val="bg1"/>
          </a:solid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選考方法</a:t>
            </a:r>
          </a:p>
        </p:txBody>
      </p:sp>
      <p:sp>
        <p:nvSpPr>
          <p:cNvPr id="18" name="正方形/長方形 17">
            <a:extLst>
              <a:ext uri="{FF2B5EF4-FFF2-40B4-BE49-F238E27FC236}">
                <a16:creationId xmlns:a16="http://schemas.microsoft.com/office/drawing/2014/main" id="{7A2120A4-FBD7-CF66-5400-CA4D336790D4}"/>
              </a:ext>
            </a:extLst>
          </p:cNvPr>
          <p:cNvSpPr/>
          <p:nvPr/>
        </p:nvSpPr>
        <p:spPr>
          <a:xfrm>
            <a:off x="7227350" y="840160"/>
            <a:ext cx="6615050" cy="323246"/>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新卒入社日</a:t>
            </a:r>
            <a:r>
              <a:rPr lang="en-US" altLang="ja-JP" sz="1050" b="1"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・高校新卒者の入社日を記入してください。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60299AE1-8BED-40F1-C398-AE5943BEED49}"/>
              </a:ext>
            </a:extLst>
          </p:cNvPr>
          <p:cNvSpPr/>
          <p:nvPr/>
        </p:nvSpPr>
        <p:spPr>
          <a:xfrm>
            <a:off x="7227350" y="1560240"/>
            <a:ext cx="6615050" cy="119153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応募前職場見学</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・生徒に応募先選定・確認の機会をできる限り与えるため、積極的な受入れをお願いいたします。</a:t>
            </a:r>
            <a:endParaRPr lang="en-US" altLang="ja-JP"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「応募前職場見学」の可否について、「可」を選択した場合には、「随時」又は「補足事項欄参照」を選択し、「補足事項欄参照」を選択した場合には</a:t>
            </a:r>
            <a:r>
              <a:rPr lang="ja-JP" altLang="en-US" sz="8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「補足事項」欄に詳細を記入してください。</a:t>
            </a:r>
            <a:endParaRPr lang="en-US" altLang="ja-JP" sz="8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400"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応募前職場見学は、生徒が事前</a:t>
            </a:r>
            <a:r>
              <a:rPr lang="ja-JP" altLang="en-US" sz="1050" b="1" u="sng"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に職業や職場への理解を深め、適切な職業選択</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050" b="1" u="sng"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事前の理解不足による就職後の早期離職の防止を目的として行っていただくものです。このことをご理解いただき、</a:t>
            </a:r>
            <a:r>
              <a:rPr lang="ja-JP" altLang="en-US"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応募前職場見学が求人者の採用選考の場とならないよう十分にご注意ください。</a:t>
            </a:r>
            <a:endParaRPr lang="en-US" altLang="ja-JP" sz="1050" b="1" u="sng" kern="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2E01409C-319A-9820-CEB5-11038760459E}"/>
              </a:ext>
            </a:extLst>
          </p:cNvPr>
          <p:cNvSpPr/>
          <p:nvPr/>
        </p:nvSpPr>
        <p:spPr>
          <a:xfrm>
            <a:off x="7235660" y="2784376"/>
            <a:ext cx="6615050" cy="633485"/>
          </a:xfrm>
          <a:prstGeom prst="rect">
            <a:avLst/>
          </a:prstGeom>
          <a:solidFill>
            <a:srgbClr val="F9FBA7"/>
          </a:solidFill>
          <a:ln w="127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選考方法において、その他に選択した場合は、詳細を「その他の選考方法」欄に記入してください。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また、適性検査の具体的な検査名も、「その他の選考方法」欄に記入してください。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ABCE1EBF-B3FA-870D-8AEB-F3A49F001B97}"/>
              </a:ext>
            </a:extLst>
          </p:cNvPr>
          <p:cNvSpPr/>
          <p:nvPr/>
        </p:nvSpPr>
        <p:spPr>
          <a:xfrm>
            <a:off x="7235659" y="3432448"/>
            <a:ext cx="6615050" cy="512885"/>
          </a:xfrm>
          <a:prstGeom prst="rect">
            <a:avLst/>
          </a:prstGeom>
          <a:solidFill>
            <a:srgbClr val="EBFFD7"/>
          </a:solidFill>
          <a:ln w="127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選考日</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高校生の推薦開始期日は、推薦文書の到達が９月５日（沖縄県については８月</a:t>
            </a:r>
            <a:r>
              <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a:t>
            </a:r>
            <a:endPar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また、選考開始期日は９月</a:t>
            </a:r>
            <a:r>
              <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日以降となっています。ご注意ください。</a:t>
            </a:r>
            <a:endParaRPr lang="en-US" altLang="ja-JP" sz="800" kern="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BED77580-1D96-E9E0-F36D-9099CA473015}"/>
              </a:ext>
            </a:extLst>
          </p:cNvPr>
          <p:cNvSpPr/>
          <p:nvPr/>
        </p:nvSpPr>
        <p:spPr>
          <a:xfrm>
            <a:off x="7235659" y="3936504"/>
            <a:ext cx="6615050" cy="455678"/>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採用、選考業務を担当する方の所属課係名と役職名、氏名（</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）、連絡先電話番号、</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メールアドレス等を入力してください。</a:t>
            </a:r>
            <a:b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事業所内で使用している氏名（旧姓可）。また、連絡先電話番号は、平日の日中に連絡が取りやすい電話番号を入力してください。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28FBC1C6-6450-9A45-EDCE-74D9EE053F11}"/>
              </a:ext>
            </a:extLst>
          </p:cNvPr>
          <p:cNvSpPr/>
          <p:nvPr/>
        </p:nvSpPr>
        <p:spPr>
          <a:xfrm>
            <a:off x="1123596" y="755754"/>
            <a:ext cx="5321059" cy="229235"/>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6B53524-B8A2-7173-E16C-1191A9B488B2}"/>
              </a:ext>
            </a:extLst>
          </p:cNvPr>
          <p:cNvCxnSpPr>
            <a:cxnSpLocks/>
            <a:stCxn id="16" idx="1"/>
            <a:endCxn id="27" idx="3"/>
          </p:cNvCxnSpPr>
          <p:nvPr/>
        </p:nvCxnSpPr>
        <p:spPr>
          <a:xfrm flipH="1">
            <a:off x="6444655" y="573210"/>
            <a:ext cx="782695" cy="297162"/>
          </a:xfrm>
          <a:prstGeom prst="straightConnector1">
            <a:avLst/>
          </a:prstGeom>
          <a:ln w="28575" cap="flat" cmpd="sng" algn="ctr">
            <a:solidFill>
              <a:srgbClr val="45CE1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直線矢印コネクタ 30">
            <a:extLst>
              <a:ext uri="{FF2B5EF4-FFF2-40B4-BE49-F238E27FC236}">
                <a16:creationId xmlns:a16="http://schemas.microsoft.com/office/drawing/2014/main" id="{BDDF6DA3-40A1-EE96-5DC8-614257DDC9CD}"/>
              </a:ext>
            </a:extLst>
          </p:cNvPr>
          <p:cNvCxnSpPr>
            <a:cxnSpLocks/>
            <a:stCxn id="18" idx="1"/>
            <a:endCxn id="29" idx="3"/>
          </p:cNvCxnSpPr>
          <p:nvPr/>
        </p:nvCxnSpPr>
        <p:spPr>
          <a:xfrm flipH="1">
            <a:off x="6438832" y="1001783"/>
            <a:ext cx="788518" cy="331045"/>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正方形/長方形 32">
            <a:extLst>
              <a:ext uri="{FF2B5EF4-FFF2-40B4-BE49-F238E27FC236}">
                <a16:creationId xmlns:a16="http://schemas.microsoft.com/office/drawing/2014/main" id="{E999BA63-9748-AC02-DF47-290C741037E8}"/>
              </a:ext>
            </a:extLst>
          </p:cNvPr>
          <p:cNvSpPr/>
          <p:nvPr/>
        </p:nvSpPr>
        <p:spPr>
          <a:xfrm>
            <a:off x="1141685" y="1851561"/>
            <a:ext cx="2854698" cy="342119"/>
          </a:xfrm>
          <a:prstGeom prst="rect">
            <a:avLst/>
          </a:prstGeom>
          <a:noFill/>
          <a:ln w="28575">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a:extLst>
              <a:ext uri="{FF2B5EF4-FFF2-40B4-BE49-F238E27FC236}">
                <a16:creationId xmlns:a16="http://schemas.microsoft.com/office/drawing/2014/main" id="{C19A8A2D-7DB6-B153-1E3D-89794B0B56A3}"/>
              </a:ext>
            </a:extLst>
          </p:cNvPr>
          <p:cNvCxnSpPr>
            <a:cxnSpLocks/>
          </p:cNvCxnSpPr>
          <p:nvPr/>
        </p:nvCxnSpPr>
        <p:spPr>
          <a:xfrm rot="10800000">
            <a:off x="3974102" y="1857408"/>
            <a:ext cx="3230967" cy="816330"/>
          </a:xfrm>
          <a:prstGeom prst="bentConnector3">
            <a:avLst>
              <a:gd name="adj1" fmla="val 6841"/>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388207B-7426-7576-6B8D-2A83A8562E95}"/>
              </a:ext>
            </a:extLst>
          </p:cNvPr>
          <p:cNvSpPr/>
          <p:nvPr/>
        </p:nvSpPr>
        <p:spPr>
          <a:xfrm>
            <a:off x="1141685" y="2209727"/>
            <a:ext cx="5309416" cy="572876"/>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cxnSp>
        <p:nvCxnSpPr>
          <p:cNvPr id="41" name="カギ線コネクタ 40">
            <a:extLst>
              <a:ext uri="{FF2B5EF4-FFF2-40B4-BE49-F238E27FC236}">
                <a16:creationId xmlns:a16="http://schemas.microsoft.com/office/drawing/2014/main" id="{78E19D72-FCF4-FAF0-DB48-27A9B602E561}"/>
              </a:ext>
            </a:extLst>
          </p:cNvPr>
          <p:cNvCxnSpPr>
            <a:stCxn id="21" idx="1"/>
            <a:endCxn id="40" idx="3"/>
          </p:cNvCxnSpPr>
          <p:nvPr/>
        </p:nvCxnSpPr>
        <p:spPr>
          <a:xfrm rot="10800000">
            <a:off x="6451102" y="2496165"/>
            <a:ext cx="784559" cy="604954"/>
          </a:xfrm>
          <a:prstGeom prst="bentConnector3">
            <a:avLst>
              <a:gd name="adj1" fmla="val 5888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E6557ED0-4983-6214-FA11-E87EF6321CC7}"/>
              </a:ext>
            </a:extLst>
          </p:cNvPr>
          <p:cNvSpPr/>
          <p:nvPr/>
        </p:nvSpPr>
        <p:spPr>
          <a:xfrm>
            <a:off x="1123596" y="1008292"/>
            <a:ext cx="5315238" cy="186372"/>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5FC4A7D-5566-EEF9-8B18-A000179E0C0B}"/>
              </a:ext>
            </a:extLst>
          </p:cNvPr>
          <p:cNvSpPr/>
          <p:nvPr/>
        </p:nvSpPr>
        <p:spPr>
          <a:xfrm>
            <a:off x="1141685" y="2942258"/>
            <a:ext cx="5303593" cy="200772"/>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カギ線コネクタ 47">
            <a:extLst>
              <a:ext uri="{FF2B5EF4-FFF2-40B4-BE49-F238E27FC236}">
                <a16:creationId xmlns:a16="http://schemas.microsoft.com/office/drawing/2014/main" id="{BCBA0D21-0F26-9AB2-9A1C-A1E1B646334B}"/>
              </a:ext>
            </a:extLst>
          </p:cNvPr>
          <p:cNvCxnSpPr>
            <a:stCxn id="22" idx="1"/>
            <a:endCxn id="45" idx="3"/>
          </p:cNvCxnSpPr>
          <p:nvPr/>
        </p:nvCxnSpPr>
        <p:spPr>
          <a:xfrm rot="10800000">
            <a:off x="6438835" y="1101479"/>
            <a:ext cx="796825" cy="2587413"/>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カギ線コネクタ 51">
            <a:extLst>
              <a:ext uri="{FF2B5EF4-FFF2-40B4-BE49-F238E27FC236}">
                <a16:creationId xmlns:a16="http://schemas.microsoft.com/office/drawing/2014/main" id="{40AE5226-186F-D905-E074-9A34365B5144}"/>
              </a:ext>
            </a:extLst>
          </p:cNvPr>
          <p:cNvCxnSpPr>
            <a:cxnSpLocks/>
          </p:cNvCxnSpPr>
          <p:nvPr/>
        </p:nvCxnSpPr>
        <p:spPr>
          <a:xfrm rot="10800000">
            <a:off x="6428841" y="3049194"/>
            <a:ext cx="396136" cy="1"/>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a:extLst>
              <a:ext uri="{FF2B5EF4-FFF2-40B4-BE49-F238E27FC236}">
                <a16:creationId xmlns:a16="http://schemas.microsoft.com/office/drawing/2014/main" id="{C7D2CC6E-185E-8613-73E6-B9CB8E1AFFA5}"/>
              </a:ext>
            </a:extLst>
          </p:cNvPr>
          <p:cNvCxnSpPr>
            <a:cxnSpLocks/>
            <a:stCxn id="26" idx="1"/>
          </p:cNvCxnSpPr>
          <p:nvPr/>
        </p:nvCxnSpPr>
        <p:spPr>
          <a:xfrm rot="10800000" flipV="1">
            <a:off x="6451101" y="4164342"/>
            <a:ext cx="784558" cy="1"/>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ADAA2CEB-E3E3-73B3-6323-9522B5E2AFF9}"/>
              </a:ext>
            </a:extLst>
          </p:cNvPr>
          <p:cNvSpPr/>
          <p:nvPr/>
        </p:nvSpPr>
        <p:spPr>
          <a:xfrm>
            <a:off x="7235660" y="4392181"/>
            <a:ext cx="6606740" cy="3203987"/>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なお、ハローワークが情報を追加する場合がありますので、あらかじめご了承ください。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en-US" altLang="ja-JP"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佐賀労働局統一の「必須」記載内容</a:t>
            </a:r>
            <a:endParaRPr lang="en-US" altLang="ja-JP"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1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県内高校から記載要望の多い事項です。</a:t>
            </a: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記載の無い場合は学校から個別問い合わせが予想されます。）</a:t>
            </a:r>
            <a:endPar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endParaRPr lang="en-US" altLang="ja-JP"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「補足事項」欄</a:t>
            </a:r>
            <a:r>
              <a:rPr lang="ja-JP" altLang="en-US" sz="9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の記載例　</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（最大記載可能文字数</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文字</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70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行）</a:t>
            </a:r>
            <a:endParaRPr lang="ja-JP" altLang="en-US" sz="700" dirty="0">
              <a:solidFill>
                <a:schemeClr val="tx2"/>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応募前職場見学随時、受入１回２人まで、９時～１７時のうち　・・（次行へ続く）</a:t>
            </a:r>
            <a:endPar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２時間程度、７日前まで学校から相談　　　　　　　　　　　 </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受入否の場合は不要です</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高校生の履歴書のパソコン作成を推進するため、ハローワークでの高卒求人受付時に、履歴書の作成方法を確認させていただきます。　</a:t>
            </a:r>
          </a:p>
          <a:p>
            <a:pPr defTabSz="1280160" fontAlgn="auto">
              <a:spcBef>
                <a:spcPts val="0"/>
              </a:spcBef>
              <a:spcAft>
                <a:spcPts val="0"/>
              </a:spcAft>
              <a:defRPr/>
            </a:pPr>
            <a:r>
              <a:rPr lang="ja-JP" altLang="en-US"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履歴書の作成方法について、「履歴書：手書き作成のみ」「履歴書：パソコン作成のみ」「履歴書：手書き・パソコン作成どちらも可」　　</a:t>
            </a:r>
          </a:p>
          <a:p>
            <a:pPr defTabSz="1280160" fontAlgn="auto">
              <a:spcBef>
                <a:spcPts val="0"/>
              </a:spcBef>
              <a:spcAft>
                <a:spcPts val="0"/>
              </a:spcAft>
              <a:defRPr/>
            </a:pPr>
            <a:r>
              <a:rPr lang="ja-JP" altLang="en-US" sz="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のいずれかを記載いただくようお願いします。</a:t>
            </a:r>
          </a:p>
          <a:p>
            <a:pPr defTabSz="1280160" fontAlgn="auto">
              <a:spcBef>
                <a:spcPts val="0"/>
              </a:spcBef>
              <a:spcAft>
                <a:spcPts val="0"/>
              </a:spcAft>
              <a:defRPr/>
            </a:pPr>
            <a:endPar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9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a:t>
            </a:r>
            <a:r>
              <a:rPr lang="ja-JP" altLang="en-US" sz="9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の記載例　</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（最大記載可能文字数</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文字</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行）</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賃金からの控除額３０，７９２円、手取額１８０，２０８円</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日給９，８００円</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事業所高卒応募実績○○年卒〇人、〇〇年卒〇人、〇〇年卒〇人</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年次有給休暇最大付与４０日</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推薦指定校有り（別紙一覧のとおり）　 　　　　　　　　　　</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推薦指定校一覧（Ａ４タテサイズ）を添付ください</a:t>
            </a: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宿舎１部屋１人、１人６畳、勤務先まで１５分、　・・ （次行へ続く） </a:t>
            </a:r>
            <a:endPar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宿舎費１０</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０００円、食費３０</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０００円　　　　　　　　　  </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入居利用可能住宅が無い場合は不要です</a:t>
            </a:r>
          </a:p>
          <a:p>
            <a:pPr defTabSz="1280160" fontAlgn="auto">
              <a:spcBef>
                <a:spcPts val="0"/>
              </a:spcBef>
              <a:spcAft>
                <a:spcPts val="0"/>
              </a:spcAft>
              <a:defRPr/>
            </a:pPr>
            <a:endParaRPr lang="ja-JP" altLang="en-US" sz="10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fontAlgn="auto">
              <a:spcBef>
                <a:spcPts val="0"/>
              </a:spcBef>
              <a:spcAft>
                <a:spcPts val="0"/>
              </a:spcAft>
              <a:defRPr/>
            </a:pP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企業の</a:t>
            </a:r>
            <a:r>
              <a:rPr lang="en-US" altLang="ja-JP"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7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内容等について、「補足事項」欄または「特記事項」欄にスペース（文字数の余裕）が無く記載できない場合は、補足説明する別途資料（Ａ４タテサイズ）を作成し、学校への求人申込時に添付してください。</a:t>
            </a:r>
          </a:p>
        </p:txBody>
      </p:sp>
      <p:sp>
        <p:nvSpPr>
          <p:cNvPr id="44" name="正方形/長方形 43">
            <a:extLst>
              <a:ext uri="{FF2B5EF4-FFF2-40B4-BE49-F238E27FC236}">
                <a16:creationId xmlns:a16="http://schemas.microsoft.com/office/drawing/2014/main" id="{005594EB-6142-0A96-FE82-3D3F75CBC0F4}"/>
              </a:ext>
            </a:extLst>
          </p:cNvPr>
          <p:cNvSpPr/>
          <p:nvPr/>
        </p:nvSpPr>
        <p:spPr>
          <a:xfrm>
            <a:off x="1135239" y="5448672"/>
            <a:ext cx="5309416" cy="1413789"/>
          </a:xfrm>
          <a:prstGeom prst="rect">
            <a:avLst/>
          </a:prstGeom>
          <a:noFill/>
          <a:ln>
            <a:solidFill>
              <a:srgbClr val="45CE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コネクタ: カギ線 48">
            <a:extLst>
              <a:ext uri="{FF2B5EF4-FFF2-40B4-BE49-F238E27FC236}">
                <a16:creationId xmlns:a16="http://schemas.microsoft.com/office/drawing/2014/main" id="{FEE4AF35-33F9-86AF-5800-6309CD135FF3}"/>
              </a:ext>
            </a:extLst>
          </p:cNvPr>
          <p:cNvCxnSpPr>
            <a:cxnSpLocks/>
            <a:stCxn id="15" idx="1"/>
          </p:cNvCxnSpPr>
          <p:nvPr/>
        </p:nvCxnSpPr>
        <p:spPr>
          <a:xfrm rot="10800000">
            <a:off x="6414296" y="5787889"/>
            <a:ext cx="821364" cy="206286"/>
          </a:xfrm>
          <a:prstGeom prst="bentConnector3">
            <a:avLst/>
          </a:prstGeom>
          <a:ln w="28575">
            <a:solidFill>
              <a:srgbClr val="45CE14"/>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A006B44-B0E5-9EF0-D3FC-678F8993512D}"/>
              </a:ext>
            </a:extLst>
          </p:cNvPr>
          <p:cNvSpPr/>
          <p:nvPr/>
        </p:nvSpPr>
        <p:spPr>
          <a:xfrm>
            <a:off x="1141685" y="4080520"/>
            <a:ext cx="5302969" cy="133772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mc:AlternateContent xmlns:mc="http://schemas.openxmlformats.org/markup-compatibility/2006" xmlns:p14="http://schemas.microsoft.com/office/powerpoint/2010/main">
        <mc:Choice Requires="p14">
          <p:contentPart p14:bwMode="auto" r:id="rId4">
            <p14:nvContentPartPr>
              <p14:cNvPr id="35" name="インク 34">
                <a:extLst>
                  <a:ext uri="{FF2B5EF4-FFF2-40B4-BE49-F238E27FC236}">
                    <a16:creationId xmlns:a16="http://schemas.microsoft.com/office/drawing/2014/main" id="{ABFEBC55-4C6E-06E9-BAE4-AF13290CC427}"/>
                  </a:ext>
                </a:extLst>
              </p14:cNvPr>
              <p14:cNvContentPartPr/>
              <p14:nvPr/>
            </p14:nvContentPartPr>
            <p14:xfrm>
              <a:off x="3037103" y="1554416"/>
              <a:ext cx="74160" cy="118800"/>
            </p14:xfrm>
          </p:contentPart>
        </mc:Choice>
        <mc:Fallback xmlns="">
          <p:pic>
            <p:nvPicPr>
              <p:cNvPr id="35" name="インク 34">
                <a:extLst>
                  <a:ext uri="{FF2B5EF4-FFF2-40B4-BE49-F238E27FC236}">
                    <a16:creationId xmlns:a16="http://schemas.microsoft.com/office/drawing/2014/main" id="{ABFEBC55-4C6E-06E9-BAE4-AF13290CC427}"/>
                  </a:ext>
                </a:extLst>
              </p:cNvPr>
              <p:cNvPicPr/>
              <p:nvPr/>
            </p:nvPicPr>
            <p:blipFill>
              <a:blip r:embed="rId6"/>
              <a:stretch>
                <a:fillRect/>
              </a:stretch>
            </p:blipFill>
            <p:spPr>
              <a:xfrm>
                <a:off x="3028463" y="1545776"/>
                <a:ext cx="91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4" name="インク 53">
                <a:extLst>
                  <a:ext uri="{FF2B5EF4-FFF2-40B4-BE49-F238E27FC236}">
                    <a16:creationId xmlns:a16="http://schemas.microsoft.com/office/drawing/2014/main" id="{EFB3DF95-B8DD-9F22-A44D-3AFEA278EAF5}"/>
                  </a:ext>
                </a:extLst>
              </p14:cNvPr>
              <p14:cNvContentPartPr/>
              <p14:nvPr/>
            </p14:nvContentPartPr>
            <p14:xfrm>
              <a:off x="3011903" y="1559546"/>
              <a:ext cx="130320" cy="82080"/>
            </p14:xfrm>
          </p:contentPart>
        </mc:Choice>
        <mc:Fallback xmlns="">
          <p:pic>
            <p:nvPicPr>
              <p:cNvPr id="54" name="インク 53">
                <a:extLst>
                  <a:ext uri="{FF2B5EF4-FFF2-40B4-BE49-F238E27FC236}">
                    <a16:creationId xmlns:a16="http://schemas.microsoft.com/office/drawing/2014/main" id="{EFB3DF95-B8DD-9F22-A44D-3AFEA278EAF5}"/>
                  </a:ext>
                </a:extLst>
              </p:cNvPr>
              <p:cNvPicPr/>
              <p:nvPr/>
            </p:nvPicPr>
            <p:blipFill>
              <a:blip r:embed="rId8"/>
              <a:stretch>
                <a:fillRect/>
              </a:stretch>
            </p:blipFill>
            <p:spPr>
              <a:xfrm>
                <a:off x="3003263" y="1550546"/>
                <a:ext cx="147960" cy="99720"/>
              </a:xfrm>
              <a:prstGeom prst="rect">
                <a:avLst/>
              </a:prstGeom>
            </p:spPr>
          </p:pic>
        </mc:Fallback>
      </mc:AlternateContent>
      <p:grpSp>
        <p:nvGrpSpPr>
          <p:cNvPr id="67" name="グループ化 66">
            <a:extLst>
              <a:ext uri="{FF2B5EF4-FFF2-40B4-BE49-F238E27FC236}">
                <a16:creationId xmlns:a16="http://schemas.microsoft.com/office/drawing/2014/main" id="{2B2E3ADE-7228-123E-42F1-8E305779A099}"/>
              </a:ext>
            </a:extLst>
          </p:cNvPr>
          <p:cNvGrpSpPr/>
          <p:nvPr/>
        </p:nvGrpSpPr>
        <p:grpSpPr>
          <a:xfrm>
            <a:off x="2981663" y="1486736"/>
            <a:ext cx="75960" cy="163800"/>
            <a:chOff x="2981663" y="1486736"/>
            <a:chExt cx="75960" cy="163800"/>
          </a:xfrm>
        </p:grpSpPr>
        <mc:AlternateContent xmlns:mc="http://schemas.openxmlformats.org/markup-compatibility/2006" xmlns:p14="http://schemas.microsoft.com/office/powerpoint/2010/main">
          <mc:Choice Requires="p14">
            <p:contentPart p14:bwMode="auto" r:id="rId9">
              <p14:nvContentPartPr>
                <p14:cNvPr id="37" name="インク 36">
                  <a:extLst>
                    <a:ext uri="{FF2B5EF4-FFF2-40B4-BE49-F238E27FC236}">
                      <a16:creationId xmlns:a16="http://schemas.microsoft.com/office/drawing/2014/main" id="{FBD6F0DB-E1B5-50EB-2FB2-03FED572E08B}"/>
                    </a:ext>
                  </a:extLst>
                </p14:cNvPr>
                <p14:cNvContentPartPr/>
                <p14:nvPr/>
              </p14:nvContentPartPr>
              <p14:xfrm>
                <a:off x="2992823" y="1486736"/>
                <a:ext cx="39960" cy="23040"/>
              </p14:xfrm>
            </p:contentPart>
          </mc:Choice>
          <mc:Fallback xmlns="">
            <p:pic>
              <p:nvPicPr>
                <p:cNvPr id="37" name="インク 36">
                  <a:extLst>
                    <a:ext uri="{FF2B5EF4-FFF2-40B4-BE49-F238E27FC236}">
                      <a16:creationId xmlns:a16="http://schemas.microsoft.com/office/drawing/2014/main" id="{FBD6F0DB-E1B5-50EB-2FB2-03FED572E08B}"/>
                    </a:ext>
                  </a:extLst>
                </p:cNvPr>
                <p:cNvPicPr/>
                <p:nvPr/>
              </p:nvPicPr>
              <p:blipFill>
                <a:blip r:embed="rId10"/>
                <a:stretch>
                  <a:fillRect/>
                </a:stretch>
              </p:blipFill>
              <p:spPr>
                <a:xfrm>
                  <a:off x="2983823" y="1478096"/>
                  <a:ext cx="57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インク 37">
                  <a:extLst>
                    <a:ext uri="{FF2B5EF4-FFF2-40B4-BE49-F238E27FC236}">
                      <a16:creationId xmlns:a16="http://schemas.microsoft.com/office/drawing/2014/main" id="{C043B70A-8C0F-CC3E-A10C-230B90333E1B}"/>
                    </a:ext>
                  </a:extLst>
                </p14:cNvPr>
                <p14:cNvContentPartPr/>
                <p14:nvPr/>
              </p14:nvContentPartPr>
              <p14:xfrm>
                <a:off x="3038543" y="1592936"/>
                <a:ext cx="19080" cy="57600"/>
              </p14:xfrm>
            </p:contentPart>
          </mc:Choice>
          <mc:Fallback xmlns="">
            <p:pic>
              <p:nvPicPr>
                <p:cNvPr id="38" name="インク 37">
                  <a:extLst>
                    <a:ext uri="{FF2B5EF4-FFF2-40B4-BE49-F238E27FC236}">
                      <a16:creationId xmlns:a16="http://schemas.microsoft.com/office/drawing/2014/main" id="{C043B70A-8C0F-CC3E-A10C-230B90333E1B}"/>
                    </a:ext>
                  </a:extLst>
                </p:cNvPr>
                <p:cNvPicPr/>
                <p:nvPr/>
              </p:nvPicPr>
              <p:blipFill>
                <a:blip r:embed="rId12"/>
                <a:stretch>
                  <a:fillRect/>
                </a:stretch>
              </p:blipFill>
              <p:spPr>
                <a:xfrm>
                  <a:off x="3029903" y="1583936"/>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インク 59">
                  <a:extLst>
                    <a:ext uri="{FF2B5EF4-FFF2-40B4-BE49-F238E27FC236}">
                      <a16:creationId xmlns:a16="http://schemas.microsoft.com/office/drawing/2014/main" id="{27EBB737-7403-0670-E688-DFD1E5135438}"/>
                    </a:ext>
                  </a:extLst>
                </p14:cNvPr>
                <p14:cNvContentPartPr/>
                <p14:nvPr/>
              </p14:nvContentPartPr>
              <p14:xfrm>
                <a:off x="2981663" y="1512026"/>
                <a:ext cx="34560" cy="112320"/>
              </p14:xfrm>
            </p:contentPart>
          </mc:Choice>
          <mc:Fallback xmlns="">
            <p:pic>
              <p:nvPicPr>
                <p:cNvPr id="60" name="インク 59">
                  <a:extLst>
                    <a:ext uri="{FF2B5EF4-FFF2-40B4-BE49-F238E27FC236}">
                      <a16:creationId xmlns:a16="http://schemas.microsoft.com/office/drawing/2014/main" id="{27EBB737-7403-0670-E688-DFD1E5135438}"/>
                    </a:ext>
                  </a:extLst>
                </p:cNvPr>
                <p:cNvPicPr/>
                <p:nvPr/>
              </p:nvPicPr>
              <p:blipFill>
                <a:blip r:embed="rId14"/>
                <a:stretch>
                  <a:fillRect/>
                </a:stretch>
              </p:blipFill>
              <p:spPr>
                <a:xfrm>
                  <a:off x="2973023" y="1503026"/>
                  <a:ext cx="5220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68" name="インク 67">
                <a:extLst>
                  <a:ext uri="{FF2B5EF4-FFF2-40B4-BE49-F238E27FC236}">
                    <a16:creationId xmlns:a16="http://schemas.microsoft.com/office/drawing/2014/main" id="{3368DB99-308B-A8F6-F3C0-C6EAC551C12A}"/>
                  </a:ext>
                </a:extLst>
              </p14:cNvPr>
              <p14:cNvContentPartPr/>
              <p14:nvPr/>
            </p14:nvContentPartPr>
            <p14:xfrm>
              <a:off x="3016943" y="1488266"/>
              <a:ext cx="149760" cy="7560"/>
            </p14:xfrm>
          </p:contentPart>
        </mc:Choice>
        <mc:Fallback xmlns="">
          <p:pic>
            <p:nvPicPr>
              <p:cNvPr id="68" name="インク 67">
                <a:extLst>
                  <a:ext uri="{FF2B5EF4-FFF2-40B4-BE49-F238E27FC236}">
                    <a16:creationId xmlns:a16="http://schemas.microsoft.com/office/drawing/2014/main" id="{3368DB99-308B-A8F6-F3C0-C6EAC551C12A}"/>
                  </a:ext>
                </a:extLst>
              </p:cNvPr>
              <p:cNvPicPr/>
              <p:nvPr/>
            </p:nvPicPr>
            <p:blipFill>
              <a:blip r:embed="rId16"/>
              <a:stretch>
                <a:fillRect/>
              </a:stretch>
            </p:blipFill>
            <p:spPr>
              <a:xfrm>
                <a:off x="3007943" y="1479266"/>
                <a:ext cx="167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インク 68">
                <a:extLst>
                  <a:ext uri="{FF2B5EF4-FFF2-40B4-BE49-F238E27FC236}">
                    <a16:creationId xmlns:a16="http://schemas.microsoft.com/office/drawing/2014/main" id="{D534C6DE-276F-647A-F7C4-ABF0B35CA5C9}"/>
                  </a:ext>
                </a:extLst>
              </p14:cNvPr>
              <p14:cNvContentPartPr/>
              <p14:nvPr/>
            </p14:nvContentPartPr>
            <p14:xfrm>
              <a:off x="3004980" y="1480984"/>
              <a:ext cx="176760" cy="15120"/>
            </p14:xfrm>
          </p:contentPart>
        </mc:Choice>
        <mc:Fallback xmlns="">
          <p:pic>
            <p:nvPicPr>
              <p:cNvPr id="69" name="インク 68">
                <a:extLst>
                  <a:ext uri="{FF2B5EF4-FFF2-40B4-BE49-F238E27FC236}">
                    <a16:creationId xmlns:a16="http://schemas.microsoft.com/office/drawing/2014/main" id="{D534C6DE-276F-647A-F7C4-ABF0B35CA5C9}"/>
                  </a:ext>
                </a:extLst>
              </p:cNvPr>
              <p:cNvPicPr/>
              <p:nvPr/>
            </p:nvPicPr>
            <p:blipFill>
              <a:blip r:embed="rId18"/>
              <a:stretch>
                <a:fillRect/>
              </a:stretch>
            </p:blipFill>
            <p:spPr>
              <a:xfrm>
                <a:off x="2995980" y="1471984"/>
                <a:ext cx="194400" cy="32760"/>
              </a:xfrm>
              <a:prstGeom prst="rect">
                <a:avLst/>
              </a:prstGeom>
            </p:spPr>
          </p:pic>
        </mc:Fallback>
      </mc:AlternateContent>
      <p:sp>
        <p:nvSpPr>
          <p:cNvPr id="29" name="正方形/長方形 28">
            <a:extLst>
              <a:ext uri="{FF2B5EF4-FFF2-40B4-BE49-F238E27FC236}">
                <a16:creationId xmlns:a16="http://schemas.microsoft.com/office/drawing/2014/main" id="{10C1395A-34A1-51E7-05C0-BED87AB7AE95}"/>
              </a:ext>
            </a:extLst>
          </p:cNvPr>
          <p:cNvSpPr/>
          <p:nvPr/>
        </p:nvSpPr>
        <p:spPr>
          <a:xfrm>
            <a:off x="1129416" y="1208166"/>
            <a:ext cx="5309416" cy="249324"/>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
        <p:nvSpPr>
          <p:cNvPr id="74" name="正方形/長方形 73">
            <a:extLst>
              <a:ext uri="{FF2B5EF4-FFF2-40B4-BE49-F238E27FC236}">
                <a16:creationId xmlns:a16="http://schemas.microsoft.com/office/drawing/2014/main" id="{DC8979BF-EC32-2143-5859-E1D8705CD9B0}"/>
              </a:ext>
            </a:extLst>
          </p:cNvPr>
          <p:cNvSpPr/>
          <p:nvPr/>
        </p:nvSpPr>
        <p:spPr>
          <a:xfrm>
            <a:off x="1127380" y="1480984"/>
            <a:ext cx="5323721" cy="335437"/>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D1B02A6F-5E3C-AA25-6A03-C554776D30FF}"/>
              </a:ext>
            </a:extLst>
          </p:cNvPr>
          <p:cNvSpPr/>
          <p:nvPr/>
        </p:nvSpPr>
        <p:spPr>
          <a:xfrm>
            <a:off x="3078640" y="1507824"/>
            <a:ext cx="144016" cy="72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F0DDBDAE-7A58-96FE-9DF0-F3C7E67AD436}"/>
              </a:ext>
            </a:extLst>
          </p:cNvPr>
          <p:cNvSpPr/>
          <p:nvPr/>
        </p:nvSpPr>
        <p:spPr>
          <a:xfrm>
            <a:off x="3033825" y="1476839"/>
            <a:ext cx="238305" cy="140791"/>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990FB5EA-EAE3-2A17-F627-AF8D65532C0F}"/>
              </a:ext>
            </a:extLst>
          </p:cNvPr>
          <p:cNvSpPr txBox="1"/>
          <p:nvPr/>
        </p:nvSpPr>
        <p:spPr>
          <a:xfrm>
            <a:off x="3016755" y="1434383"/>
            <a:ext cx="285927" cy="215444"/>
          </a:xfrm>
          <a:prstGeom prst="rect">
            <a:avLst/>
          </a:prstGeom>
          <a:noFill/>
        </p:spPr>
        <p:txBody>
          <a:bodyPr wrap="square" rtlCol="0">
            <a:spAutoFit/>
          </a:bodyPr>
          <a:lstStyle/>
          <a:p>
            <a:r>
              <a:rPr kumimoji="1" lang="ja-JP" altLang="en-US" sz="800" b="1" dirty="0"/>
              <a:t>２</a:t>
            </a:r>
            <a:r>
              <a:rPr kumimoji="1" lang="en-US" altLang="ja-JP" sz="800" b="1" dirty="0"/>
              <a:t>.</a:t>
            </a:r>
            <a:endParaRPr kumimoji="1" lang="ja-JP" altLang="en-US" sz="800" b="1" dirty="0"/>
          </a:p>
        </p:txBody>
      </p:sp>
      <p:sp>
        <p:nvSpPr>
          <p:cNvPr id="78" name="正方形/長方形 77">
            <a:extLst>
              <a:ext uri="{FF2B5EF4-FFF2-40B4-BE49-F238E27FC236}">
                <a16:creationId xmlns:a16="http://schemas.microsoft.com/office/drawing/2014/main" id="{2C81AF44-D303-F55D-FFE5-7978C858E3F5}"/>
              </a:ext>
            </a:extLst>
          </p:cNvPr>
          <p:cNvSpPr/>
          <p:nvPr/>
        </p:nvSpPr>
        <p:spPr>
          <a:xfrm>
            <a:off x="7230416" y="1200200"/>
            <a:ext cx="6615050" cy="335979"/>
          </a:xfrm>
          <a:prstGeom prst="rect">
            <a:avLst/>
          </a:prstGeom>
          <a:solidFill>
            <a:srgbClr val="EBFFD7"/>
          </a:solidFill>
          <a:ln w="127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既卒者等の応募可否・入社日</a:t>
            </a:r>
            <a:r>
              <a:rPr lang="en-US" altLang="ja-JP" sz="1050" b="1" dirty="0">
                <a:solidFill>
                  <a:schemeClr val="tx1"/>
                </a:solidFill>
                <a:latin typeface="メイリオ" panose="020B0604030504040204" pitchFamily="50" charset="-128"/>
                <a:ea typeface="メイリオ" panose="020B0604030504040204" pitchFamily="50" charset="-128"/>
              </a:rPr>
              <a:t>】</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高校既卒者の応募の可否を選択してください。既卒者応募可の場合、「既卒者等の入社日」欄に入社日の詳細を記入してください。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3337ED99-4DFE-9ECC-7DA0-0562B9DAA725}"/>
              </a:ext>
            </a:extLst>
          </p:cNvPr>
          <p:cNvGrpSpPr/>
          <p:nvPr/>
        </p:nvGrpSpPr>
        <p:grpSpPr>
          <a:xfrm>
            <a:off x="7238216" y="7667736"/>
            <a:ext cx="6628086" cy="1868794"/>
            <a:chOff x="7201439" y="5736704"/>
            <a:chExt cx="6527036" cy="3312368"/>
          </a:xfrm>
        </p:grpSpPr>
        <p:sp>
          <p:nvSpPr>
            <p:cNvPr id="3" name="正方形/長方形 2">
              <a:extLst>
                <a:ext uri="{FF2B5EF4-FFF2-40B4-BE49-F238E27FC236}">
                  <a16:creationId xmlns:a16="http://schemas.microsoft.com/office/drawing/2014/main" id="{C51A26FE-7AD3-E40A-7877-7C63A4281D8F}"/>
                </a:ext>
              </a:extLst>
            </p:cNvPr>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3FF828B-7DEA-517A-2238-CF8BBB0E8AAC}"/>
                </a:ext>
              </a:extLst>
            </p:cNvPr>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6" name="テキスト ボックス 5">
            <a:extLst>
              <a:ext uri="{FF2B5EF4-FFF2-40B4-BE49-F238E27FC236}">
                <a16:creationId xmlns:a16="http://schemas.microsoft.com/office/drawing/2014/main" id="{0EB3BE5B-FFB4-4EF2-9136-102976C98893}"/>
              </a:ext>
            </a:extLst>
          </p:cNvPr>
          <p:cNvSpPr txBox="1"/>
          <p:nvPr/>
        </p:nvSpPr>
        <p:spPr>
          <a:xfrm>
            <a:off x="7486558" y="8295607"/>
            <a:ext cx="6229023" cy="1138773"/>
          </a:xfrm>
          <a:prstGeom prst="rect">
            <a:avLst/>
          </a:prstGeom>
          <a:noFill/>
        </p:spPr>
        <p:txBody>
          <a:bodyPr wrap="square" rtlCol="0">
            <a:spAutoFit/>
          </a:bodyPr>
          <a:lstStyle/>
          <a:p>
            <a:r>
              <a:rPr kumimoji="1" lang="ja-JP" altLang="en-US" sz="1100" b="1" dirty="0"/>
              <a:t>★求人票に記された労働条件は、そのまま</a:t>
            </a:r>
            <a:r>
              <a:rPr kumimoji="1" lang="ja-JP" altLang="en-US" sz="1100" b="1" u="sng" dirty="0"/>
              <a:t>採用後の労働条件となる</a:t>
            </a:r>
            <a:r>
              <a:rPr kumimoji="1" lang="ja-JP" altLang="en-US" sz="1100" b="1" dirty="0"/>
              <a:t>ことが期待されています。</a:t>
            </a:r>
            <a:r>
              <a:rPr lang="ja-JP" altLang="en-US" sz="1100" b="1" u="sng" dirty="0"/>
              <a:t>求人票に記載した条件を遵守してください。</a:t>
            </a:r>
            <a:endParaRPr kumimoji="1" lang="en-US" altLang="ja-JP" sz="1100" b="1" dirty="0"/>
          </a:p>
          <a:p>
            <a:endParaRPr kumimoji="1" lang="en-US" altLang="ja-JP" sz="100" b="1" dirty="0"/>
          </a:p>
          <a:p>
            <a:r>
              <a:rPr kumimoji="1" lang="ja-JP" altLang="en-US" sz="1100" b="1" dirty="0"/>
              <a:t>★やむを得ず、条件を変更しなければならない場合は、求職者が労働契約を締結するかどうか考える時間が確保されるよう、求職者に対し、</a:t>
            </a:r>
            <a:r>
              <a:rPr kumimoji="1" lang="ja-JP" altLang="en-US" sz="1100" b="1" u="sng" dirty="0"/>
              <a:t>可能な限り速やかに変更内容を明示</a:t>
            </a:r>
            <a:r>
              <a:rPr kumimoji="1" lang="ja-JP" altLang="en-US" sz="1100" b="1" dirty="0"/>
              <a:t>しなければなりません。</a:t>
            </a:r>
            <a:endParaRPr kumimoji="1" lang="en-US" altLang="ja-JP" sz="1100" b="1" dirty="0"/>
          </a:p>
          <a:p>
            <a:r>
              <a:rPr kumimoji="1" lang="ja-JP" altLang="en-US" sz="1100" b="1" dirty="0"/>
              <a:t>また、ハローワークにもご連絡ください。</a:t>
            </a:r>
            <a:endParaRPr kumimoji="1" lang="en-US" altLang="ja-JP" sz="1100" b="1" dirty="0"/>
          </a:p>
          <a:p>
            <a:endParaRPr kumimoji="1" lang="en-US" altLang="ja-JP" sz="100" b="1" dirty="0"/>
          </a:p>
          <a:p>
            <a:r>
              <a:rPr kumimoji="1" lang="ja-JP" altLang="en-US" sz="1100" b="1" dirty="0"/>
              <a:t>★求職者から変更する理由などについて質問された場合には、</a:t>
            </a:r>
            <a:r>
              <a:rPr kumimoji="1" lang="ja-JP" altLang="en-US" sz="1100" b="1" u="sng" dirty="0"/>
              <a:t>適切に説明</a:t>
            </a:r>
            <a:r>
              <a:rPr kumimoji="1" lang="ja-JP" altLang="en-US" sz="1100" b="1" dirty="0"/>
              <a:t>してください。</a:t>
            </a:r>
          </a:p>
        </p:txBody>
      </p:sp>
      <p:sp>
        <p:nvSpPr>
          <p:cNvPr id="7" name="正方形/長方形 6">
            <a:extLst>
              <a:ext uri="{FF2B5EF4-FFF2-40B4-BE49-F238E27FC236}">
                <a16:creationId xmlns:a16="http://schemas.microsoft.com/office/drawing/2014/main" id="{1A586568-854C-26B0-FECA-5465608E4D13}"/>
              </a:ext>
            </a:extLst>
          </p:cNvPr>
          <p:cNvSpPr/>
          <p:nvPr/>
        </p:nvSpPr>
        <p:spPr>
          <a:xfrm>
            <a:off x="8704027" y="7636684"/>
            <a:ext cx="3534642" cy="212596"/>
          </a:xfrm>
          <a:prstGeom prst="rect">
            <a:avLst/>
          </a:prstGeom>
          <a:blipFill>
            <a:blip r:embed="rId19"/>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ご注意下さい！</a:t>
            </a:r>
            <a:endParaRPr kumimoji="1" lang="en-US" altLang="ja-JP" sz="1400" b="1" dirty="0"/>
          </a:p>
        </p:txBody>
      </p:sp>
      <p:sp>
        <p:nvSpPr>
          <p:cNvPr id="8" name="正方形/長方形 7">
            <a:extLst>
              <a:ext uri="{FF2B5EF4-FFF2-40B4-BE49-F238E27FC236}">
                <a16:creationId xmlns:a16="http://schemas.microsoft.com/office/drawing/2014/main" id="{0162C1DB-C06D-1BD8-EEA3-EA80DBBC2FC4}"/>
              </a:ext>
            </a:extLst>
          </p:cNvPr>
          <p:cNvSpPr/>
          <p:nvPr/>
        </p:nvSpPr>
        <p:spPr>
          <a:xfrm>
            <a:off x="7578319" y="7889796"/>
            <a:ext cx="5786059" cy="405811"/>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お申し込みいただいた求人について、法令に違反する内容が含まれているもの、必要な労働条件が明示されていないものは、ハローワークで受理することができません！</a:t>
            </a:r>
            <a:endParaRPr kumimoji="1" lang="en-US" altLang="ja-JP" sz="1100" b="1" dirty="0"/>
          </a:p>
        </p:txBody>
      </p:sp>
      <p:cxnSp>
        <p:nvCxnSpPr>
          <p:cNvPr id="24" name="直線矢印コネクタ 23">
            <a:extLst>
              <a:ext uri="{FF2B5EF4-FFF2-40B4-BE49-F238E27FC236}">
                <a16:creationId xmlns:a16="http://schemas.microsoft.com/office/drawing/2014/main" id="{EC106121-5128-010A-6C8C-08F962702407}"/>
              </a:ext>
            </a:extLst>
          </p:cNvPr>
          <p:cNvCxnSpPr>
            <a:cxnSpLocks/>
          </p:cNvCxnSpPr>
          <p:nvPr/>
        </p:nvCxnSpPr>
        <p:spPr>
          <a:xfrm flipH="1">
            <a:off x="6438023" y="1434383"/>
            <a:ext cx="789327" cy="128182"/>
          </a:xfrm>
          <a:prstGeom prst="straightConnector1">
            <a:avLst/>
          </a:prstGeom>
          <a:ln w="28575">
            <a:solidFill>
              <a:srgbClr val="00B0F0"/>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005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0467" y="317031"/>
            <a:ext cx="6093882" cy="5299815"/>
          </a:xfrm>
          <a:prstGeom prst="rect">
            <a:avLst/>
          </a:prstGeom>
        </p:spPr>
      </p:pic>
      <p:sp>
        <p:nvSpPr>
          <p:cNvPr id="38" name="角丸四角形 37"/>
          <p:cNvSpPr/>
          <p:nvPr/>
        </p:nvSpPr>
        <p:spPr>
          <a:xfrm>
            <a:off x="7073419" y="56326"/>
            <a:ext cx="6896404" cy="9430250"/>
          </a:xfrm>
          <a:prstGeom prst="roundRect">
            <a:avLst>
              <a:gd name="adj" fmla="val 0"/>
            </a:avLst>
          </a:prstGeom>
          <a:solidFill>
            <a:srgbClr val="DBEEF4"/>
          </a:solidFill>
          <a:ln w="12700">
            <a:solidFill>
              <a:srgbClr val="00B0F0"/>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7136779" y="114624"/>
            <a:ext cx="6769684" cy="1200329"/>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endParaRPr lang="en-US" altLang="ja-JP" sz="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endParaRPr lang="en-US" altLang="ja-JP" sz="800" b="1" dirty="0">
              <a:latin typeface="メイリオ" panose="020B0604030504040204" pitchFamily="50" charset="-128"/>
              <a:ea typeface="メイリオ" panose="020B0604030504040204" pitchFamily="50" charset="-128"/>
            </a:endParaRPr>
          </a:p>
        </p:txBody>
      </p:sp>
      <p:sp>
        <p:nvSpPr>
          <p:cNvPr id="42" name="正方形/長方形 41"/>
          <p:cNvSpPr/>
          <p:nvPr/>
        </p:nvSpPr>
        <p:spPr>
          <a:xfrm>
            <a:off x="7163625" y="1353218"/>
            <a:ext cx="6742535" cy="628786"/>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含みます。直近で終了している事業年度を含む３年度についての状況を記入してください。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・離職者数は、各年度の採用者数のうち、３年度における離職者数を記入してください。</a:t>
            </a:r>
          </a:p>
        </p:txBody>
      </p:sp>
      <p:sp>
        <p:nvSpPr>
          <p:cNvPr id="43" name="正方形/長方形 42"/>
          <p:cNvSpPr/>
          <p:nvPr/>
        </p:nvSpPr>
        <p:spPr>
          <a:xfrm>
            <a:off x="7165208" y="2023837"/>
            <a:ext cx="6742534" cy="34754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7166143" y="2424336"/>
            <a:ext cx="6741790" cy="464789"/>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5" name="正方形/長方形 44"/>
          <p:cNvSpPr/>
          <p:nvPr/>
        </p:nvSpPr>
        <p:spPr>
          <a:xfrm>
            <a:off x="7165522" y="2928392"/>
            <a:ext cx="6742533" cy="333541"/>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7161330" y="3288432"/>
            <a:ext cx="6744830" cy="491411"/>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0" name="正方形/長方形 49"/>
          <p:cNvSpPr/>
          <p:nvPr/>
        </p:nvSpPr>
        <p:spPr>
          <a:xfrm>
            <a:off x="7161330" y="3816915"/>
            <a:ext cx="6744830" cy="492526"/>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61330" y="4368552"/>
            <a:ext cx="6755078" cy="1220849"/>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キャリアコンサルティングを実施する者が企業に雇用されているかどうか、また資格の有無は問いませんが、企業内の仕組みとしてキャリア</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コンサルティングが実施されていることが必要です。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支援するため、年齢、就業年数、役職等の節目において定期的にキャリアコンサルティングを受ける機会を設定する仕組み。</a:t>
            </a:r>
          </a:p>
        </p:txBody>
      </p:sp>
      <p:sp>
        <p:nvSpPr>
          <p:cNvPr id="53" name="正方形/長方形 52"/>
          <p:cNvSpPr/>
          <p:nvPr/>
        </p:nvSpPr>
        <p:spPr>
          <a:xfrm>
            <a:off x="7161330" y="6168752"/>
            <a:ext cx="6755895" cy="358408"/>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p>
        </p:txBody>
      </p:sp>
      <p:sp>
        <p:nvSpPr>
          <p:cNvPr id="54" name="正方形/長方形 53"/>
          <p:cNvSpPr/>
          <p:nvPr/>
        </p:nvSpPr>
        <p:spPr>
          <a:xfrm>
            <a:off x="7161330" y="7104856"/>
            <a:ext cx="6755080" cy="475194"/>
          </a:xfrm>
          <a:prstGeom prst="rect">
            <a:avLst/>
          </a:prstGeom>
          <a:solidFill>
            <a:srgbClr val="F9FBA7"/>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73874" y="6562706"/>
            <a:ext cx="6742534" cy="50612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63625" y="7606583"/>
            <a:ext cx="6742535" cy="953303"/>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佐賀労働局内統一　任意の欄ですが、県内高校から「区分毎の情報」として「求人・就業事業所」の「過去３年卒の高卒」の情報の記載を求められていますので、最大限のご協力をお願いいたします。</a:t>
            </a:r>
          </a:p>
        </p:txBody>
      </p:sp>
      <p:sp>
        <p:nvSpPr>
          <p:cNvPr id="57" name="正方形/長方形 56"/>
          <p:cNvSpPr/>
          <p:nvPr/>
        </p:nvSpPr>
        <p:spPr>
          <a:xfrm>
            <a:off x="7127748" y="8588395"/>
            <a:ext cx="6811994" cy="869672"/>
          </a:xfrm>
          <a:prstGeom prst="rect">
            <a:avLst/>
          </a:prstGeom>
          <a:solidFill>
            <a:srgbClr val="B1F99D"/>
          </a:solidFill>
          <a:ln w="28575">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43382" y="137840"/>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（４／４）</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431626" y="5664696"/>
            <a:ext cx="6272688" cy="3637904"/>
            <a:chOff x="431626" y="5815382"/>
            <a:chExt cx="6272688" cy="3637904"/>
          </a:xfrm>
        </p:grpSpPr>
        <p:sp>
          <p:nvSpPr>
            <p:cNvPr id="12" name="テキスト ボックス 11"/>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30359" y="6607321"/>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2520000" y="6371899"/>
              <a:ext cx="3344600" cy="583711"/>
              <a:chOff x="3299649" y="1682807"/>
              <a:chExt cx="3344600" cy="536521"/>
            </a:xfrm>
          </p:grpSpPr>
          <p:sp>
            <p:nvSpPr>
              <p:cNvPr id="15" name="テキスト ボックス 14"/>
              <p:cNvSpPr txBox="1"/>
              <p:nvPr/>
            </p:nvSpPr>
            <p:spPr>
              <a:xfrm>
                <a:off x="3299649" y="1682807"/>
                <a:ext cx="3344600" cy="339473"/>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299649" y="1993013"/>
                <a:ext cx="3217428" cy="226315"/>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18" name="大かっこ 17"/>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705804" y="6873193"/>
              <a:ext cx="5694018" cy="215444"/>
            </a:xfrm>
            <a:prstGeom prst="rect">
              <a:avLst/>
            </a:prstGeom>
            <a:noFill/>
          </p:spPr>
          <p:txBody>
            <a:bodyPr wrap="square" rtlCol="0">
              <a:spAutoFit/>
            </a:bodyPr>
            <a:lstStyle/>
            <a:p>
              <a:pPr defTabSz="1413087"/>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30800" y="7210746"/>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2694249" y="7051345"/>
              <a:ext cx="3197705" cy="516462"/>
              <a:chOff x="3306012" y="1865913"/>
              <a:chExt cx="3217428" cy="402064"/>
            </a:xfrm>
          </p:grpSpPr>
          <p:sp>
            <p:nvSpPr>
              <p:cNvPr id="22" name="テキスト ボックス 21"/>
              <p:cNvSpPr txBox="1"/>
              <p:nvPr/>
            </p:nvSpPr>
            <p:spPr>
              <a:xfrm>
                <a:off x="3427767" y="1865913"/>
                <a:ext cx="2896774" cy="191682"/>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3" name="テキスト ボックス 22"/>
              <p:cNvSpPr txBox="1"/>
              <p:nvPr/>
            </p:nvSpPr>
            <p:spPr>
              <a:xfrm>
                <a:off x="3306012" y="2064315"/>
                <a:ext cx="3217428" cy="203662"/>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25" name="テキスト ボックス 24"/>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730800" y="8371953"/>
              <a:ext cx="2930736" cy="215444"/>
            </a:xfrm>
            <a:prstGeom prst="rect">
              <a:avLst/>
            </a:prstGeom>
            <a:noFill/>
          </p:spPr>
          <p:txBody>
            <a:bodyPr wrap="square" rtlCol="0">
              <a:spAutoFit/>
            </a:bodyPr>
            <a:lstStyle/>
            <a:p>
              <a:pPr defTabSz="1413087"/>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28" name="直線コネクタ 27"/>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29" name="テキスト ボックス 28"/>
            <p:cNvSpPr txBox="1"/>
            <p:nvPr/>
          </p:nvSpPr>
          <p:spPr>
            <a:xfrm>
              <a:off x="3540634" y="8455506"/>
              <a:ext cx="1695124" cy="261610"/>
            </a:xfrm>
            <a:prstGeom prst="rect">
              <a:avLst/>
            </a:prstGeom>
            <a:noFill/>
          </p:spPr>
          <p:txBody>
            <a:bodyPr wrap="square" rtlCol="0">
              <a:spAutoFit/>
            </a:bodyPr>
            <a:lstStyle/>
            <a:p>
              <a:pPr defTabSz="1413087"/>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bwMode="auto">
            <a:xfrm>
              <a:off x="431626" y="8764966"/>
              <a:ext cx="6272688" cy="688320"/>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期間雇用者やパート、短時間労働者等、いわゆる正社員以外の直接雇用の労働者全てに関する情報としてく</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正方形/長方形 57"/>
          <p:cNvSpPr/>
          <p:nvPr/>
        </p:nvSpPr>
        <p:spPr>
          <a:xfrm>
            <a:off x="443382" y="5636759"/>
            <a:ext cx="6260932" cy="3691956"/>
          </a:xfrm>
          <a:prstGeom prst="rect">
            <a:avLst/>
          </a:prstGeom>
          <a:noFill/>
          <a:ln w="571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0" name="直線矢印コネクタ 59"/>
          <p:cNvCxnSpPr/>
          <p:nvPr/>
        </p:nvCxnSpPr>
        <p:spPr>
          <a:xfrm flipH="1">
            <a:off x="6700245" y="6347956"/>
            <a:ext cx="461085" cy="0"/>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正方形/長方形 40"/>
          <p:cNvSpPr/>
          <p:nvPr/>
        </p:nvSpPr>
        <p:spPr>
          <a:xfrm>
            <a:off x="7169316" y="5618691"/>
            <a:ext cx="6742534" cy="499442"/>
          </a:xfrm>
          <a:prstGeom prst="rect">
            <a:avLst/>
          </a:prstGeom>
          <a:solidFill>
            <a:srgbClr val="EBFFD7"/>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97746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F357DAF22F46A47B976921172907998" ma:contentTypeVersion="15" ma:contentTypeDescription="新しいドキュメントを作成します。" ma:contentTypeScope="" ma:versionID="0d11f92b6999499b5f0450c964f74482">
  <xsd:schema xmlns:xsd="http://www.w3.org/2001/XMLSchema" xmlns:xs="http://www.w3.org/2001/XMLSchema" xmlns:p="http://schemas.microsoft.com/office/2006/metadata/properties" xmlns:ns2="976b4f2e-7967-45f0-8bf9-10aacf44b7c5" xmlns:ns3="c8886e6d-ca38-4783-ac23-8bd097117a79" targetNamespace="http://schemas.microsoft.com/office/2006/metadata/properties" ma:root="true" ma:fieldsID="1616ad1def3447c482f714741c77b288" ns2:_="" ns3:_="">
    <xsd:import namespace="976b4f2e-7967-45f0-8bf9-10aacf44b7c5"/>
    <xsd:import namespace="c8886e6d-ca38-4783-ac23-8bd097117a79"/>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b4f2e-7967-45f0-8bf9-10aacf44b7c5"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86e6d-ca38-4783-ac23-8bd097117a7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312c09e-ce04-4b1a-aea9-02f626dfa385}" ma:internalName="TaxCatchAll" ma:showField="CatchAllData" ma:web="c8886e6d-ca38-4783-ac23-8bd097117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8886e6d-ca38-4783-ac23-8bd097117a79" xsi:nil="true"/>
    <lcf76f155ced4ddcb4097134ff3c332f xmlns="976b4f2e-7967-45f0-8bf9-10aacf44b7c5">
      <Terms xmlns="http://schemas.microsoft.com/office/infopath/2007/PartnerControls"/>
    </lcf76f155ced4ddcb4097134ff3c332f>
    <Owner xmlns="976b4f2e-7967-45f0-8bf9-10aacf44b7c5">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E47B0-3761-450A-8C89-79DAD10FC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b4f2e-7967-45f0-8bf9-10aacf44b7c5"/>
    <ds:schemaRef ds:uri="c8886e6d-ca38-4783-ac23-8bd097117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814854-0D2B-42AF-AFC5-D8D1ECC02E1A}">
  <ds:schemaRefs>
    <ds:schemaRef ds:uri="http://purl.org/dc/elements/1.1/"/>
    <ds:schemaRef ds:uri="http://schemas.microsoft.com/office/2006/documentManagement/types"/>
    <ds:schemaRef ds:uri="http://purl.org/dc/dcmitype/"/>
    <ds:schemaRef ds:uri="http://schemas.microsoft.com/office/2006/metadata/properties"/>
    <ds:schemaRef ds:uri="db658f94-4821-4f1d-84d9-a6fdbda61af7"/>
    <ds:schemaRef ds:uri="http://schemas.microsoft.com/office/infopath/2007/PartnerControls"/>
    <ds:schemaRef ds:uri="e0e86db0-997c-4cb6-bb34-f88ecb8e7e9c"/>
    <ds:schemaRef ds:uri="http://schemas.openxmlformats.org/package/2006/metadata/core-properties"/>
    <ds:schemaRef ds:uri="http://www.w3.org/XML/1998/namespace"/>
    <ds:schemaRef ds:uri="http://purl.org/dc/terms/"/>
    <ds:schemaRef ds:uri="c8886e6d-ca38-4783-ac23-8bd097117a79"/>
    <ds:schemaRef ds:uri="976b4f2e-7967-45f0-8bf9-10aacf44b7c5"/>
  </ds:schemaRefs>
</ds:datastoreItem>
</file>

<file path=customXml/itemProps3.xml><?xml version="1.0" encoding="utf-8"?>
<ds:datastoreItem xmlns:ds="http://schemas.openxmlformats.org/officeDocument/2006/customXml" ds:itemID="{C03CFE5F-47D8-4FC1-B3B5-23FA02189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4942</Words>
  <PresentationFormat>ユーザー設定</PresentationFormat>
  <Paragraphs>278</Paragraphs>
  <Slides>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ＤＨＰ特太ゴシック体</vt:lpstr>
      <vt:lpstr>HGP創英角ﾎﾟｯﾌﾟ体</vt:lpstr>
      <vt:lpstr>HG丸ｺﾞｼｯｸM-PRO</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0x0101004F357DAF22F46A47B976921172907998</vt:lpwstr>
  </property>
  <property fmtid="{D5CDD505-2E9C-101B-9397-08002B2CF9AE}" pid="3" name="MediaServiceImageTags">
    <vt:lpwstr/>
  </property>
  <property fmtid="{D5CDD505-2E9C-101B-9397-08002B2CF9AE}" pid="4" name="Order">
    <vt:r8>66712500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ies>
</file>