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52" r:id="rId1"/>
  </p:sldMasterIdLst>
  <p:sldIdLst>
    <p:sldId id="257" r:id="rId2"/>
  </p:sldIdLst>
  <p:sldSz cx="12192000" cy="162560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EC1D08-0398-4CBB-99FC-76A0669D93F6}" v="7" dt="2025-10-24T02:41:08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15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revisionInfo.xml" Type="http://schemas.microsoft.com/office/2015/10/relationships/revisionInfo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20071"/>
            <a:ext cx="12226405" cy="1629614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5699636"/>
            <a:ext cx="7768959" cy="3902345"/>
          </a:xfrm>
        </p:spPr>
        <p:txBody>
          <a:bodyPr anchor="b">
            <a:noAutofit/>
          </a:bodyPr>
          <a:lstStyle>
            <a:lvl1pPr algn="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9601978"/>
            <a:ext cx="7768959" cy="2600057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62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9" cy="8067793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10596504"/>
            <a:ext cx="8463619" cy="37237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77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1444978"/>
            <a:ext cx="8096243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8609659"/>
            <a:ext cx="7226405" cy="903111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1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596504"/>
            <a:ext cx="8463620" cy="372376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43615" y="1873488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6842207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262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4579527"/>
            <a:ext cx="8463620" cy="6152201"/>
          </a:xfrm>
        </p:spPr>
        <p:txBody>
          <a:bodyPr anchor="b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953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1444978"/>
            <a:ext cx="8096243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9512770"/>
            <a:ext cx="8463621" cy="121895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43615" y="1873488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6842207"/>
            <a:ext cx="609759" cy="138613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lvl="0"/>
            <a:r>
              <a:rPr lang="en-US" sz="1066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520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1444978"/>
            <a:ext cx="8455287" cy="7164681"/>
          </a:xfrm>
        </p:spPr>
        <p:txBody>
          <a:bodyPr anchor="ctr">
            <a:normAutofit/>
          </a:bodyPr>
          <a:lstStyle>
            <a:lvl1pPr algn="l">
              <a:defRPr sz="586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9512770"/>
            <a:ext cx="8463621" cy="121895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9"/>
            <a:ext cx="8463620" cy="3588537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90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11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1444979"/>
            <a:ext cx="1305083" cy="12447884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1444979"/>
            <a:ext cx="6926701" cy="1244788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8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769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6402059"/>
            <a:ext cx="8463620" cy="4329673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10731728"/>
            <a:ext cx="8463620" cy="2039467"/>
          </a:xfrm>
        </p:spPr>
        <p:txBody>
          <a:bodyPr anchor="t"/>
          <a:lstStyle>
            <a:lvl1pPr marL="0" indent="0" algn="l">
              <a:buNone/>
              <a:defRPr sz="26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85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9" cy="31307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5121396"/>
            <a:ext cx="4117479" cy="919886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5121400"/>
            <a:ext cx="4117480" cy="919886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87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7" cy="313078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5122330"/>
            <a:ext cx="4120896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6488288"/>
            <a:ext cx="4120896" cy="783198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5122330"/>
            <a:ext cx="4120896" cy="1365954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6488288"/>
            <a:ext cx="4120896" cy="783198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13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44978"/>
            <a:ext cx="8463619" cy="31307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63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11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3552246"/>
            <a:ext cx="3720243" cy="3030438"/>
          </a:xfrm>
        </p:spPr>
        <p:txBody>
          <a:bodyPr anchor="b">
            <a:normAutofit/>
          </a:bodyPr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1220564"/>
            <a:ext cx="4514716" cy="1309970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6582683"/>
            <a:ext cx="3720243" cy="6126101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41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1379200"/>
            <a:ext cx="8463619" cy="1343379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1444978"/>
            <a:ext cx="8463619" cy="9115776"/>
          </a:xfrm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12722579"/>
            <a:ext cx="8463619" cy="159768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45895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20071"/>
            <a:ext cx="12226407" cy="1629614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1444978"/>
            <a:ext cx="8463617" cy="31307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5121400"/>
            <a:ext cx="8463619" cy="919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14320269"/>
            <a:ext cx="912176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F6139-53A3-4B4B-8CC0-FEAAB0E0611E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14320269"/>
            <a:ext cx="6163964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14320269"/>
            <a:ext cx="683517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483127E-DDDD-4C76-9F52-B3DA811A73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4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txStyles>
    <p:titleStyle>
      <a:lvl1pPr algn="l" defTabSz="609585" rtl="0" eaLnBrk="1" latinLnBrk="0" hangingPunct="1">
        <a:spcBef>
          <a:spcPct val="0"/>
        </a:spcBef>
        <a:buNone/>
        <a:defRPr kumimoji="1" sz="48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6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9.png" Type="http://schemas.openxmlformats.org/officeDocument/2006/relationships/image"/><Relationship Id="rId2" Target="../media/image1.jp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8495735-543F-61DA-480F-64796AA5C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7003">
            <a:off x="7644927" y="12531683"/>
            <a:ext cx="3992685" cy="235124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テキスト ボックス 4"/>
          <p:cNvSpPr txBox="1"/>
          <p:nvPr/>
        </p:nvSpPr>
        <p:spPr>
          <a:xfrm>
            <a:off x="1078981" y="2752151"/>
            <a:ext cx="100340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dirty="0">
                <a:effectLst>
                  <a:outerShdw blurRad="190500" dist="127000" dir="2700000" algn="tl" rotWithShape="0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株式会社</a:t>
            </a:r>
            <a:endParaRPr kumimoji="1" lang="en-US" altLang="ja-JP" sz="5400" dirty="0">
              <a:effectLst>
                <a:outerShdw blurRad="190500" dist="127000" dir="2700000" algn="tl" rotWithShape="0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5400" dirty="0">
                <a:effectLst>
                  <a:outerShdw blurRad="190500" dist="127000" dir="2700000" algn="tl" rotWithShape="0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ピックルスコーポレーション西日本</a:t>
            </a:r>
            <a:endParaRPr kumimoji="1" lang="en-US" altLang="ja-JP" sz="5400" dirty="0">
              <a:effectLst>
                <a:outerShdw blurRad="190500" dist="127000" dir="2700000" algn="tl" rotWithShape="0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5400" dirty="0">
                <a:effectLst>
                  <a:outerShdw blurRad="190500" dist="127000" dir="2700000" algn="tl" rotWithShape="0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</a:t>
            </a:r>
            <a:r>
              <a:rPr kumimoji="1" lang="ja-JP" altLang="en-US" sz="5400" dirty="0">
                <a:effectLst>
                  <a:outerShdw blurRad="190500" dist="127000" dir="2700000" algn="tl" rotWithShape="0">
                    <a:schemeClr val="tx1">
                      <a:alpha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佐賀工場</a:t>
            </a:r>
            <a:endParaRPr kumimoji="1" lang="en-US" altLang="ja-JP" sz="5400" dirty="0">
              <a:effectLst>
                <a:outerShdw blurRad="190500" dist="127000" dir="2700000" algn="tl" rotWithShape="0">
                  <a:schemeClr val="tx1">
                    <a:alpha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ja-JP" altLang="en-US" dirty="0">
              <a:effectLst>
                <a:outerShdw blurRad="190500" dist="50800" dir="2700000" algn="tl" rotWithShape="0">
                  <a:schemeClr val="bg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星: 12 pt 15">
            <a:extLst>
              <a:ext uri="{FF2B5EF4-FFF2-40B4-BE49-F238E27FC236}">
                <a16:creationId xmlns:a16="http://schemas.microsoft.com/office/drawing/2014/main" id="{428A454A-60E0-C411-4B0A-8CBF6190AE87}"/>
              </a:ext>
            </a:extLst>
          </p:cNvPr>
          <p:cNvSpPr/>
          <p:nvPr/>
        </p:nvSpPr>
        <p:spPr>
          <a:xfrm>
            <a:off x="1827862" y="5394481"/>
            <a:ext cx="8064036" cy="1565257"/>
          </a:xfrm>
          <a:prstGeom prst="star12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2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1E8570-7011-4E3E-A854-092F988D16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21" y="120819"/>
            <a:ext cx="3812983" cy="1314451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ACF07A7-A446-5CB7-3F18-B7583337C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81" y="1526315"/>
            <a:ext cx="10034037" cy="1038670"/>
          </a:xfrm>
          <a:blipFill>
            <a:blip r:embed="rId4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kumimoji="1" lang="ja-JP" altLang="en-US" sz="660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会社説明会開催のお知らせ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9341166" y="6150385"/>
            <a:ext cx="1573060" cy="1250541"/>
            <a:chOff x="8305970" y="3703202"/>
            <a:chExt cx="1573060" cy="1250541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B35672AB-B7F2-4FC7-AEAE-51D3A73792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0546291">
              <a:off x="8305970" y="3703202"/>
              <a:ext cx="1006365" cy="966916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B35672AB-B7F2-4FC7-AEAE-51D3A73792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821469">
              <a:off x="8662428" y="3784829"/>
              <a:ext cx="1216602" cy="1168914"/>
            </a:xfrm>
            <a:prstGeom prst="rect">
              <a:avLst/>
            </a:prstGeom>
          </p:spPr>
        </p:pic>
      </p:grpSp>
      <p:grpSp>
        <p:nvGrpSpPr>
          <p:cNvPr id="15" name="グループ化 14"/>
          <p:cNvGrpSpPr/>
          <p:nvPr/>
        </p:nvGrpSpPr>
        <p:grpSpPr>
          <a:xfrm>
            <a:off x="928086" y="4711352"/>
            <a:ext cx="1700981" cy="1517024"/>
            <a:chOff x="1112076" y="5801272"/>
            <a:chExt cx="1700981" cy="1517024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B35672AB-B7F2-4FC7-AEAE-51D3A73792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1132"/>
            <a:stretch/>
          </p:blipFill>
          <p:spPr>
            <a:xfrm rot="16716834">
              <a:off x="1123583" y="6153421"/>
              <a:ext cx="1153368" cy="1176382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B35672AB-B7F2-4FC7-AEAE-51D3A73792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0517185">
              <a:off x="1562661" y="5801272"/>
              <a:ext cx="1250396" cy="1322712"/>
            </a:xfrm>
            <a:prstGeom prst="rect">
              <a:avLst/>
            </a:prstGeom>
          </p:spPr>
        </p:pic>
      </p:grpSp>
      <p:grpSp>
        <p:nvGrpSpPr>
          <p:cNvPr id="17" name="グループ化 16"/>
          <p:cNvGrpSpPr/>
          <p:nvPr/>
        </p:nvGrpSpPr>
        <p:grpSpPr>
          <a:xfrm>
            <a:off x="585186" y="12088852"/>
            <a:ext cx="5304194" cy="4024229"/>
            <a:chOff x="-384730" y="12136978"/>
            <a:chExt cx="5304194" cy="4024229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CF9FD4A-B731-43D4-A3AF-D98E8F391B2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1953" y="13049499"/>
              <a:ext cx="2898011" cy="2934323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CD92555A-16EF-494C-A1E2-E8BFCA1BE6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81" y="12136978"/>
              <a:ext cx="2333462" cy="4024229"/>
            </a:xfrm>
            <a:prstGeom prst="rect">
              <a:avLst/>
            </a:prstGeom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7135ACB5-7971-8803-4DB7-A486DA5904C6}"/>
                </a:ext>
              </a:extLst>
            </p:cNvPr>
            <p:cNvSpPr txBox="1"/>
            <p:nvPr/>
          </p:nvSpPr>
          <p:spPr>
            <a:xfrm>
              <a:off x="-384730" y="12158155"/>
              <a:ext cx="1142490" cy="10312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6000" b="1" dirty="0">
                  <a:gradFill>
                    <a:gsLst>
                      <a:gs pos="0">
                        <a:srgbClr val="FFFF00"/>
                      </a:gs>
                      <a:gs pos="74000">
                        <a:srgbClr val="FFC000"/>
                      </a:gs>
                      <a:gs pos="83000">
                        <a:srgbClr val="FFC000"/>
                      </a:gs>
                      <a:gs pos="100000">
                        <a:srgbClr val="FFC000"/>
                      </a:gs>
                    </a:gsLst>
                    <a:lin ang="5400000" scaled="1"/>
                  </a:gradFill>
                  <a:effectLst/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✨</a:t>
              </a:r>
              <a:endParaRPr lang="en-US" altLang="ja-JP" sz="6000" b="1" dirty="0">
                <a:gradFill>
                  <a:gsLst>
                    <a:gs pos="0">
                      <a:srgbClr val="FFFF00"/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61C1FB40-D501-29AF-EAA6-3FDD136A62AF}"/>
                </a:ext>
              </a:extLst>
            </p:cNvPr>
            <p:cNvSpPr txBox="1"/>
            <p:nvPr/>
          </p:nvSpPr>
          <p:spPr>
            <a:xfrm>
              <a:off x="2055014" y="13929266"/>
              <a:ext cx="1142490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4400" b="1" dirty="0">
                  <a:gradFill>
                    <a:gsLst>
                      <a:gs pos="0">
                        <a:srgbClr val="FFFF00"/>
                      </a:gs>
                      <a:gs pos="74000">
                        <a:srgbClr val="FFC000"/>
                      </a:gs>
                      <a:gs pos="83000">
                        <a:srgbClr val="FFC000"/>
                      </a:gs>
                      <a:gs pos="100000">
                        <a:srgbClr val="FFC000"/>
                      </a:gs>
                    </a:gsLst>
                    <a:lin ang="5400000" scaled="1"/>
                  </a:gradFill>
                  <a:effectLst/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✨</a:t>
              </a:r>
              <a:endParaRPr lang="en-US" altLang="ja-JP" sz="4400" b="1" dirty="0">
                <a:gradFill>
                  <a:gsLst>
                    <a:gs pos="0">
                      <a:srgbClr val="FFFF00"/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2DB3BCB1-2A01-B307-F0C0-C36D292AED56}"/>
                </a:ext>
              </a:extLst>
            </p:cNvPr>
            <p:cNvSpPr txBox="1"/>
            <p:nvPr/>
          </p:nvSpPr>
          <p:spPr>
            <a:xfrm>
              <a:off x="3996694" y="13725265"/>
              <a:ext cx="92277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4800" b="1" dirty="0">
                  <a:gradFill>
                    <a:gsLst>
                      <a:gs pos="0">
                        <a:srgbClr val="FFFF00"/>
                      </a:gs>
                      <a:gs pos="74000">
                        <a:srgbClr val="FFC000"/>
                      </a:gs>
                      <a:gs pos="83000">
                        <a:srgbClr val="FFC000"/>
                      </a:gs>
                      <a:gs pos="100000">
                        <a:srgbClr val="FFC000"/>
                      </a:gs>
                    </a:gsLst>
                    <a:lin ang="5400000" scaled="1"/>
                  </a:gradFill>
                  <a:effectLst/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✨</a:t>
              </a:r>
              <a:endParaRPr lang="en-US" altLang="ja-JP" sz="4800" b="1" dirty="0">
                <a:gradFill>
                  <a:gsLst>
                    <a:gs pos="0">
                      <a:srgbClr val="FFFF00"/>
                    </a:gs>
                    <a:gs pos="74000">
                      <a:srgbClr val="FFC000"/>
                    </a:gs>
                    <a:gs pos="83000">
                      <a:srgbClr val="FFC000"/>
                    </a:gs>
                    <a:gs pos="100000">
                      <a:srgbClr val="FFC000"/>
                    </a:gs>
                  </a:gsLst>
                  <a:lin ang="5400000" scaled="1"/>
                </a:gra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-236120" y="5759226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accent5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一度話を聞いてみませんか？</a:t>
            </a:r>
            <a:endParaRPr lang="en-US" altLang="ja-JP" sz="3600" b="1" dirty="0">
              <a:solidFill>
                <a:schemeClr val="accent5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accent5"/>
              </a:solidFill>
            </a:endParaRPr>
          </a:p>
        </p:txBody>
      </p:sp>
      <p:sp>
        <p:nvSpPr>
          <p:cNvPr id="19" name="字幕 2">
            <a:extLst>
              <a:ext uri="{FF2B5EF4-FFF2-40B4-BE49-F238E27FC236}">
                <a16:creationId xmlns:a16="http://schemas.microsoft.com/office/drawing/2014/main" id="{1F59260B-AD3C-2741-5940-DA09DF60E1AE}"/>
              </a:ext>
            </a:extLst>
          </p:cNvPr>
          <p:cNvSpPr txBox="1">
            <a:spLocks/>
          </p:cNvSpPr>
          <p:nvPr/>
        </p:nvSpPr>
        <p:spPr>
          <a:xfrm>
            <a:off x="585187" y="7001326"/>
            <a:ext cx="11370694" cy="6368002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21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609585" rtl="0" eaLnBrk="1" latinLnBrk="0" hangingPunct="1">
              <a:spcBef>
                <a:spcPts val="133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●日　時：</a:t>
            </a:r>
            <a:r>
              <a:rPr lang="en-US" altLang="ja-JP" sz="4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4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4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4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（火）</a:t>
            </a:r>
            <a:r>
              <a:rPr lang="en-US" altLang="ja-JP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14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16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</a:p>
          <a:p>
            <a:pPr algn="l"/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●場　所：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ハローワーク鳥栖</a:t>
            </a:r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2F</a:t>
            </a:r>
            <a:r>
              <a:rPr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会議室</a:t>
            </a:r>
            <a:endParaRPr lang="en-US" altLang="ja-JP" sz="36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>
              <a:lnSpc>
                <a:spcPts val="500"/>
              </a:lnSpc>
            </a:pPr>
            <a:endParaRPr lang="en-US" altLang="ja-JP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</a:t>
            </a:r>
            <a:r>
              <a:rPr lang="en-US" altLang="ja-JP" sz="32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41050-5909851		</a:t>
            </a:r>
            <a:r>
              <a:rPr lang="ja-JP" altLang="en-US" sz="3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正社員（品質管理）</a:t>
            </a:r>
            <a:endParaRPr lang="en-US" altLang="ja-JP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>
              <a:buClr>
                <a:srgbClr val="90C226"/>
              </a:buClr>
              <a:defRPr/>
            </a:pPr>
            <a:r>
              <a:rPr lang="ja-JP" altLang="en-US" sz="32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</a:t>
            </a:r>
            <a:r>
              <a:rPr lang="en-US" altLang="ja-JP" sz="3200" b="1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41050-5908751		</a:t>
            </a:r>
            <a:r>
              <a:rPr lang="ja-JP" altLang="en-US" sz="32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正社員（物流管理）</a:t>
            </a:r>
            <a:endParaRPr lang="en-US" altLang="ja-JP" sz="32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>
              <a:buClr>
                <a:srgbClr val="90C226"/>
              </a:buClr>
              <a:defRPr/>
            </a:pPr>
            <a:r>
              <a:rPr lang="ja-JP" altLang="en-US" sz="32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</a:t>
            </a:r>
            <a:r>
              <a:rPr lang="en-US" altLang="ja-JP" sz="3200" b="1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41050-5907451		</a:t>
            </a:r>
            <a:r>
              <a:rPr lang="ja-JP" altLang="en-US" sz="32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正社員（製造・生産管理職）</a:t>
            </a:r>
            <a:endParaRPr lang="en-US" altLang="ja-JP" sz="32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>
              <a:buClr>
                <a:srgbClr val="90C226"/>
              </a:buClr>
              <a:defRPr/>
            </a:pPr>
            <a:r>
              <a:rPr lang="ja-JP" altLang="en-US" sz="32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</a:t>
            </a:r>
            <a:r>
              <a:rPr lang="en-US" altLang="ja-JP" sz="3200" b="1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41050-5905251		</a:t>
            </a:r>
            <a:r>
              <a:rPr lang="ja-JP" altLang="en-US" sz="28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フルタイムパート（</a:t>
            </a:r>
            <a:r>
              <a:rPr lang="ja-JP" altLang="en-US" sz="28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製造・荷受作業員</a:t>
            </a:r>
            <a:r>
              <a:rPr lang="ja-JP" altLang="en-US" sz="28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en-US" altLang="ja-JP" sz="32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</a:t>
            </a:r>
            <a:r>
              <a:rPr lang="en-US" altLang="ja-JP" sz="3200" b="1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41050-5906551		</a:t>
            </a:r>
            <a:r>
              <a:rPr lang="ja-JP" altLang="en-US" sz="3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パート（製造・荷受作業員）</a:t>
            </a:r>
            <a:endParaRPr lang="en-US" altLang="ja-JP" sz="32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endParaRPr lang="en-US" altLang="ja-JP" sz="3200" b="1" dirty="0">
              <a:latin typeface="EPSON 太角ゴシック体Ｂ" panose="020B0709000000000000" pitchFamily="49" charset="-128"/>
              <a:ea typeface="EPSON 太角ゴシック体Ｂ" panose="020B0709000000000000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87C46FE-7792-B7CD-9BAB-F6797AFD793F}"/>
              </a:ext>
            </a:extLst>
          </p:cNvPr>
          <p:cNvSpPr txBox="1"/>
          <p:nvPr/>
        </p:nvSpPr>
        <p:spPr>
          <a:xfrm>
            <a:off x="5889380" y="15235106"/>
            <a:ext cx="5659419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/>
              <a:t>説明会問合わせ先：ハローワーク鳥栖　職業相談部門　</a:t>
            </a:r>
            <a:r>
              <a:rPr kumimoji="1" lang="en-US" altLang="ja-JP" sz="2400" dirty="0"/>
              <a:t>Tel:0942-82-3408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0602675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Words>118</Words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EPSON 太角ゴシック体Ｂ</vt:lpstr>
      <vt:lpstr>HGP創英角ﾎﾟｯﾌﾟ体</vt:lpstr>
      <vt:lpstr>Arial</vt:lpstr>
      <vt:lpstr>Trebuchet MS</vt:lpstr>
      <vt:lpstr>Wingdings 3</vt:lpstr>
      <vt:lpstr>ファセット</vt:lpstr>
      <vt:lpstr>会社説明会開催のお知らせ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