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AA64BA-BD93-4C8C-A90C-A1C62FA43F3C}" v="3" dt="2023-05-19T06:23:12.7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53" d="100"/>
          <a:sy n="53" d="100"/>
        </p:scale>
        <p:origin x="24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BFF444FF-8732-4694-8BC9-FF2F7783BD68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2E91E4FD-B521-4158-A8A9-67931CA424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444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87475" y="1157288"/>
            <a:ext cx="3998913" cy="57769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0033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1307-A63A-4AD1-8160-1E3F4454E02E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77DD-3FB5-434C-9B46-9DD7B5CBC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81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1307-A63A-4AD1-8160-1E3F4454E02E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77DD-3FB5-434C-9B46-9DD7B5CBC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28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1307-A63A-4AD1-8160-1E3F4454E02E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77DD-3FB5-434C-9B46-9DD7B5CBC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58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1307-A63A-4AD1-8160-1E3F4454E02E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77DD-3FB5-434C-9B46-9DD7B5CBC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55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1307-A63A-4AD1-8160-1E3F4454E02E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77DD-3FB5-434C-9B46-9DD7B5CBC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570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1307-A63A-4AD1-8160-1E3F4454E02E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77DD-3FB5-434C-9B46-9DD7B5CBC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84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1307-A63A-4AD1-8160-1E3F4454E02E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77DD-3FB5-434C-9B46-9DD7B5CBC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561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1307-A63A-4AD1-8160-1E3F4454E02E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77DD-3FB5-434C-9B46-9DD7B5CBC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51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1307-A63A-4AD1-8160-1E3F4454E02E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77DD-3FB5-434C-9B46-9DD7B5CBC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234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1307-A63A-4AD1-8160-1E3F4454E02E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77DD-3FB5-434C-9B46-9DD7B5CBC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4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1307-A63A-4AD1-8160-1E3F4454E02E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77DD-3FB5-434C-9B46-9DD7B5CBC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495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81307-A63A-4AD1-8160-1E3F4454E02E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077DD-3FB5-434C-9B46-9DD7B5CBC2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161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064"/>
          <a:stretch/>
        </p:blipFill>
        <p:spPr bwMode="auto">
          <a:xfrm>
            <a:off x="355586" y="8885014"/>
            <a:ext cx="835265" cy="559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852858" y="3674366"/>
            <a:ext cx="50652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b="1" dirty="0">
                <a:solidFill>
                  <a:srgbClr val="DB4D6D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その</a:t>
            </a:r>
            <a:r>
              <a:rPr kumimoji="1" lang="ja-JP" altLang="en-US" sz="2200" b="1" dirty="0">
                <a:ln w="22225">
                  <a:noFill/>
                  <a:prstDash val="solid"/>
                </a:ln>
                <a:solidFill>
                  <a:srgbClr val="DB4D6D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待遇の違い</a:t>
            </a:r>
            <a:r>
              <a:rPr kumimoji="1" lang="ja-JP" altLang="en-US" sz="2200" b="1" dirty="0">
                <a:solidFill>
                  <a:srgbClr val="DB4D6D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、説明できますか？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0" y="416376"/>
            <a:ext cx="6858000" cy="1548000"/>
          </a:xfrm>
          <a:prstGeom prst="rect">
            <a:avLst/>
          </a:prstGeom>
          <a:solidFill>
            <a:srgbClr val="103185"/>
          </a:solidFill>
        </p:spPr>
        <p:txBody>
          <a:bodyPr wrap="square" tIns="144000" rtlCol="0" anchor="ctr">
            <a:noAutofit/>
          </a:bodyPr>
          <a:lstStyle/>
          <a:p>
            <a:pPr algn="ctr"/>
            <a:r>
              <a:rPr kumimoji="1" lang="ja-JP" altLang="en-US" b="1" dirty="0">
                <a:ln w="22225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パートタイム・有期雇用労働法で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sz="2800" b="1" spc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正社員と非正規雇用労働者の間</a:t>
            </a: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endParaRPr kumimoji="1" lang="en-US" altLang="ja-JP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sz="2800" b="1" spc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不合理な待遇差は禁止されていま</a:t>
            </a: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</a:t>
            </a:r>
          </a:p>
        </p:txBody>
      </p:sp>
      <p:sp>
        <p:nvSpPr>
          <p:cNvPr id="84" name="角丸四角形吹き出し 83"/>
          <p:cNvSpPr/>
          <p:nvPr/>
        </p:nvSpPr>
        <p:spPr>
          <a:xfrm flipH="1">
            <a:off x="1963699" y="2691783"/>
            <a:ext cx="4449133" cy="809407"/>
          </a:xfrm>
          <a:prstGeom prst="wedgeRoundRectCallout">
            <a:avLst>
              <a:gd name="adj1" fmla="val 59533"/>
              <a:gd name="adj2" fmla="val 46100"/>
              <a:gd name="adj3" fmla="val 16667"/>
            </a:avLst>
          </a:prstGeom>
          <a:solidFill>
            <a:srgbClr val="C9E7E7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正社員と同じ仕事をしているのに</a:t>
            </a:r>
            <a:r>
              <a: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</a:p>
          <a:p>
            <a:pPr algn="ctr">
              <a:lnSpc>
                <a:spcPct val="1200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正社員と同じように手当はもらえないの？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98320" y="7815536"/>
            <a:ext cx="6480000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600" b="1" spc="100" dirty="0">
                <a:solidFill>
                  <a:srgbClr val="DB4D6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不合理な待遇差につい</a:t>
            </a:r>
            <a:r>
              <a:rPr kumimoji="1" lang="ja-JP" altLang="en-US" sz="1600" b="1" dirty="0">
                <a:solidFill>
                  <a:srgbClr val="DB4D6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て、</a:t>
            </a:r>
            <a:r>
              <a:rPr kumimoji="1" lang="ja-JP" altLang="en-US" sz="1600" b="1" spc="100" dirty="0">
                <a:solidFill>
                  <a:srgbClr val="DB4D6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何も対策をしない場合</a:t>
            </a:r>
            <a:br>
              <a:rPr kumimoji="1" lang="en-US" altLang="ja-JP" sz="1600" b="1" spc="100" dirty="0">
                <a:solidFill>
                  <a:srgbClr val="DB4D6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600" b="1" spc="100" dirty="0">
                <a:solidFill>
                  <a:srgbClr val="DB4D6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裁判で法違反と判断される可能性もあります。</a:t>
            </a:r>
          </a:p>
        </p:txBody>
      </p:sp>
      <p:pic>
        <p:nvPicPr>
          <p:cNvPr id="46" name="図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6317" y="5737303"/>
            <a:ext cx="586882" cy="1804444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89000" y="2088000"/>
            <a:ext cx="648000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短時間労働者や有期雇用労働者から、正社員との待遇差の内容や理由などを問われた場合、事業主は非正規雇用労働者に説明しなければなりません。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0" y="15299"/>
            <a:ext cx="6858000" cy="369332"/>
          </a:xfrm>
          <a:prstGeom prst="rect">
            <a:avLst/>
          </a:prstGeom>
          <a:noFill/>
        </p:spPr>
        <p:txBody>
          <a:bodyPr wrap="square" lIns="180000" rtlCol="0">
            <a:spAutoFit/>
          </a:bodyPr>
          <a:lstStyle/>
          <a:p>
            <a:r>
              <a:rPr kumimoji="1" lang="ja-JP" altLang="en-US" b="1" spc="300" dirty="0">
                <a:ln w="22225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事業主の皆さ</a:t>
            </a:r>
            <a:r>
              <a:rPr kumimoji="1" lang="ja-JP" altLang="en-US" b="1" dirty="0">
                <a:ln w="22225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ま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79000" y="4284006"/>
            <a:ext cx="6300000" cy="1274365"/>
          </a:xfrm>
          <a:prstGeom prst="rect">
            <a:avLst/>
          </a:prstGeom>
          <a:noFill/>
          <a:ln w="19050">
            <a:solidFill>
              <a:srgbClr val="103185"/>
            </a:solidFill>
          </a:ln>
        </p:spPr>
        <p:txBody>
          <a:bodyPr wrap="square" lIns="108000" tIns="108000" bIns="72000" rtlCol="0">
            <a:spAutoFit/>
          </a:bodyPr>
          <a:lstStyle/>
          <a:p>
            <a:pPr marL="285750" indent="-28575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「パートだから」「契約社員だから」という理由では、説明として</a:t>
            </a:r>
            <a:br>
              <a:rPr kumimoji="1" lang="en-US" altLang="ja-JP" sz="1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認められません。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kumimoji="1" lang="ja-JP" altLang="en-US" sz="1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待遇ごとの性質・目的に照らして、職務内容や転勤・異動の範囲の違いなどから、具体的に理由を説明できることが必要です。</a:t>
            </a:r>
            <a:endParaRPr kumimoji="1" lang="en-US" altLang="ja-JP" sz="1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7919" y="2635291"/>
            <a:ext cx="1276613" cy="1510720"/>
          </a:xfrm>
          <a:prstGeom prst="rect">
            <a:avLst/>
          </a:prstGeom>
        </p:spPr>
      </p:pic>
      <p:sp>
        <p:nvSpPr>
          <p:cNvPr id="33" name="角丸四角形 32"/>
          <p:cNvSpPr/>
          <p:nvPr/>
        </p:nvSpPr>
        <p:spPr>
          <a:xfrm>
            <a:off x="782057" y="6545181"/>
            <a:ext cx="1260000" cy="504000"/>
          </a:xfrm>
          <a:prstGeom prst="roundRect">
            <a:avLst/>
          </a:prstGeom>
          <a:noFill/>
          <a:ln w="12700">
            <a:solidFill>
              <a:srgbClr val="10318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36000" rtlCol="0" anchor="ctr"/>
          <a:lstStyle/>
          <a:p>
            <a:pPr algn="ctr"/>
            <a:r>
              <a:rPr kumimoji="1" lang="ja-JP" altLang="en-US" sz="1500" spc="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基本</a:t>
            </a:r>
            <a:r>
              <a:rPr kumimoji="1" lang="ja-JP" altLang="en-US" sz="15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給</a:t>
            </a:r>
          </a:p>
        </p:txBody>
      </p:sp>
      <p:sp>
        <p:nvSpPr>
          <p:cNvPr id="73" name="角丸四角形 72"/>
          <p:cNvSpPr/>
          <p:nvPr/>
        </p:nvSpPr>
        <p:spPr>
          <a:xfrm>
            <a:off x="2145636" y="6545181"/>
            <a:ext cx="1260000" cy="504000"/>
          </a:xfrm>
          <a:prstGeom prst="roundRect">
            <a:avLst/>
          </a:prstGeom>
          <a:noFill/>
          <a:ln w="12700">
            <a:solidFill>
              <a:srgbClr val="10318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36000"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賞与</a:t>
            </a:r>
            <a:br>
              <a:rPr kumimoji="1"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（ボーナス）</a:t>
            </a:r>
          </a:p>
        </p:txBody>
      </p:sp>
      <p:sp>
        <p:nvSpPr>
          <p:cNvPr id="75" name="角丸四角形 74"/>
          <p:cNvSpPr/>
          <p:nvPr/>
        </p:nvSpPr>
        <p:spPr>
          <a:xfrm>
            <a:off x="782057" y="7162805"/>
            <a:ext cx="1260000" cy="504000"/>
          </a:xfrm>
          <a:prstGeom prst="roundRect">
            <a:avLst/>
          </a:prstGeom>
          <a:noFill/>
          <a:ln w="12700">
            <a:solidFill>
              <a:srgbClr val="10318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36000" rtlCol="0" anchor="ctr"/>
          <a:lstStyle/>
          <a:p>
            <a:pPr algn="ctr"/>
            <a:r>
              <a:rPr kumimoji="1" lang="ja-JP" altLang="en-US" sz="1400" spc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各種手当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て</a:t>
            </a:r>
          </a:p>
        </p:txBody>
      </p:sp>
      <p:sp>
        <p:nvSpPr>
          <p:cNvPr id="76" name="角丸四角形 75"/>
          <p:cNvSpPr/>
          <p:nvPr/>
        </p:nvSpPr>
        <p:spPr>
          <a:xfrm>
            <a:off x="2145636" y="7170826"/>
            <a:ext cx="1260000" cy="504000"/>
          </a:xfrm>
          <a:prstGeom prst="roundRect">
            <a:avLst/>
          </a:prstGeom>
          <a:noFill/>
          <a:ln w="12700">
            <a:solidFill>
              <a:srgbClr val="10318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36000" rtlCol="0" anchor="ctr"/>
          <a:lstStyle/>
          <a:p>
            <a:pPr algn="ctr"/>
            <a:r>
              <a:rPr kumimoji="1" lang="ja-JP" altLang="en-US" sz="1400" spc="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教育訓</a:t>
            </a:r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練</a:t>
            </a:r>
          </a:p>
        </p:txBody>
      </p:sp>
      <p:sp>
        <p:nvSpPr>
          <p:cNvPr id="77" name="角丸四角形 76"/>
          <p:cNvSpPr/>
          <p:nvPr/>
        </p:nvSpPr>
        <p:spPr>
          <a:xfrm>
            <a:off x="3509215" y="6545181"/>
            <a:ext cx="1260000" cy="504000"/>
          </a:xfrm>
          <a:prstGeom prst="roundRect">
            <a:avLst/>
          </a:prstGeom>
          <a:noFill/>
          <a:ln w="12700">
            <a:solidFill>
              <a:srgbClr val="10318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36000" rtlCol="0" anchor="ctr"/>
          <a:lstStyle/>
          <a:p>
            <a:pPr algn="ctr"/>
            <a:r>
              <a:rPr kumimoji="1"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食堂・休憩室</a:t>
            </a:r>
            <a:br>
              <a:rPr kumimoji="1"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等の利用機会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3589932" y="7281635"/>
            <a:ext cx="1006137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etc…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ホームベース 33"/>
          <p:cNvSpPr/>
          <p:nvPr/>
        </p:nvSpPr>
        <p:spPr>
          <a:xfrm>
            <a:off x="1287378" y="8951495"/>
            <a:ext cx="5426243" cy="504000"/>
          </a:xfrm>
          <a:prstGeom prst="homePlate">
            <a:avLst/>
          </a:prstGeom>
          <a:solidFill>
            <a:srgbClr val="1031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72000" bIns="36000" rtlCol="0" anchor="ctr"/>
          <a:lstStyle/>
          <a:p>
            <a:r>
              <a:rPr kumimoji="1" lang="ja-JP" altLang="en-US" sz="1400" b="1" spc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「働き方改革推進支援センター」が</a:t>
            </a:r>
            <a:br>
              <a:rPr kumimoji="1" lang="en-US" altLang="ja-JP" sz="1400" b="1" spc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400" b="1" spc="1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そんなお悩みをサポートします！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298411" y="9026718"/>
            <a:ext cx="1764126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▶裏面へ</a:t>
            </a:r>
          </a:p>
        </p:txBody>
      </p:sp>
      <p:sp>
        <p:nvSpPr>
          <p:cNvPr id="82" name="正方形/長方形 81"/>
          <p:cNvSpPr/>
          <p:nvPr/>
        </p:nvSpPr>
        <p:spPr>
          <a:xfrm>
            <a:off x="4284140" y="8429936"/>
            <a:ext cx="1800000" cy="25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0" rtlCol="0" anchor="ctr"/>
          <a:lstStyle/>
          <a:p>
            <a:pPr algn="ctr"/>
            <a:r>
              <a:rPr kumimoji="1" lang="ja-JP" altLang="en-US" sz="1200" b="1" spc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同一労働同一賃金</a:t>
            </a:r>
          </a:p>
        </p:txBody>
      </p:sp>
      <p:sp>
        <p:nvSpPr>
          <p:cNvPr id="83" name="角丸四角形 82"/>
          <p:cNvSpPr/>
          <p:nvPr/>
        </p:nvSpPr>
        <p:spPr>
          <a:xfrm>
            <a:off x="6023199" y="8429936"/>
            <a:ext cx="576000" cy="252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0" rtlCol="0" anchor="ctr"/>
          <a:lstStyle/>
          <a:p>
            <a:pPr algn="ctr"/>
            <a:r>
              <a:rPr kumimoji="1" lang="ja-JP" altLang="en-US" sz="1200" spc="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検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索</a:t>
            </a:r>
          </a:p>
        </p:txBody>
      </p:sp>
      <p:sp>
        <p:nvSpPr>
          <p:cNvPr id="85" name="上矢印 84"/>
          <p:cNvSpPr/>
          <p:nvPr/>
        </p:nvSpPr>
        <p:spPr>
          <a:xfrm rot="-2700000">
            <a:off x="6483627" y="8575002"/>
            <a:ext cx="243825" cy="232024"/>
          </a:xfrm>
          <a:prstGeom prst="upArrow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-30626" y="9491409"/>
            <a:ext cx="18834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1" lang="ja-JP" altLang="en-US" sz="900" dirty="0">
                <a:solidFill>
                  <a:prstClr val="black"/>
                </a:solidFill>
                <a:latin typeface="めい"/>
              </a:rPr>
              <a:t>パートタイム・有期雇用労働法キャラクター「パゆう」ちゃん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64357" y="7734428"/>
            <a:ext cx="676276" cy="671531"/>
          </a:xfrm>
          <a:prstGeom prst="rect">
            <a:avLst/>
          </a:prstGeom>
        </p:spPr>
      </p:pic>
      <p:sp>
        <p:nvSpPr>
          <p:cNvPr id="30" name="Text Box 42"/>
          <p:cNvSpPr txBox="1">
            <a:spLocks noChangeArrowheads="1"/>
          </p:cNvSpPr>
          <p:nvPr/>
        </p:nvSpPr>
        <p:spPr bwMode="auto">
          <a:xfrm>
            <a:off x="2753388" y="9536602"/>
            <a:ext cx="2517548" cy="32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4416" tIns="43708" rIns="34416" bIns="43708">
            <a:spAutoFit/>
          </a:bodyPr>
          <a:lstStyle/>
          <a:p>
            <a:pPr defTabSz="914400">
              <a:defRPr/>
            </a:pPr>
            <a:r>
              <a:rPr kumimoji="1" lang="ja-JP" altLang="en-US" sz="1500" spc="-18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厚生労働省 佐賀労働局</a:t>
            </a:r>
          </a:p>
        </p:txBody>
      </p:sp>
      <p:pic>
        <p:nvPicPr>
          <p:cNvPr id="31" name="図 30" descr="マーク最小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76922" y="9524546"/>
            <a:ext cx="315631" cy="303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DBD5C01-239F-41C7-9735-0A2131423498}"/>
              </a:ext>
            </a:extLst>
          </p:cNvPr>
          <p:cNvSpPr txBox="1"/>
          <p:nvPr/>
        </p:nvSpPr>
        <p:spPr>
          <a:xfrm>
            <a:off x="5729758" y="7565439"/>
            <a:ext cx="11924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▼解説動画あり</a:t>
            </a:r>
          </a:p>
        </p:txBody>
      </p:sp>
      <p:pic>
        <p:nvPicPr>
          <p:cNvPr id="7" name="図 6" descr="おもちゃ, レゴ が含まれている画像&#10;&#10;自動的に生成された説明">
            <a:extLst>
              <a:ext uri="{FF2B5EF4-FFF2-40B4-BE49-F238E27FC236}">
                <a16:creationId xmlns:a16="http://schemas.microsoft.com/office/drawing/2014/main" id="{DF804335-AA9C-497A-9051-AC27781D902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306" y="5575034"/>
            <a:ext cx="1875327" cy="202964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2" name="角丸四角形吹き出し 71"/>
          <p:cNvSpPr/>
          <p:nvPr/>
        </p:nvSpPr>
        <p:spPr>
          <a:xfrm flipH="1">
            <a:off x="517358" y="5731764"/>
            <a:ext cx="4347948" cy="658636"/>
          </a:xfrm>
          <a:prstGeom prst="wedgeRoundRectCallout">
            <a:avLst>
              <a:gd name="adj1" fmla="val -54399"/>
              <a:gd name="adj2" fmla="val 18032"/>
              <a:gd name="adj3" fmla="val 16667"/>
            </a:avLst>
          </a:prstGeom>
          <a:solidFill>
            <a:srgbClr val="C9E7E7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kumimoji="1" lang="ja-JP" altLang="en-US" b="1" spc="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何をどう見直せばいいの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1204714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角丸四角形 34"/>
          <p:cNvSpPr/>
          <p:nvPr/>
        </p:nvSpPr>
        <p:spPr>
          <a:xfrm>
            <a:off x="189000" y="5235557"/>
            <a:ext cx="6480000" cy="2007454"/>
          </a:xfrm>
          <a:prstGeom prst="roundRect">
            <a:avLst>
              <a:gd name="adj" fmla="val 931"/>
            </a:avLst>
          </a:prstGeom>
          <a:solidFill>
            <a:srgbClr val="CFEDF5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6858000" cy="1152000"/>
          </a:xfrm>
          <a:prstGeom prst="rect">
            <a:avLst/>
          </a:prstGeom>
          <a:solidFill>
            <a:srgbClr val="67C6DF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28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佐賀働き方改革推進支援センタ</a:t>
            </a: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ー</a:t>
            </a:r>
          </a:p>
          <a:p>
            <a:pPr algn="ctr">
              <a:lnSpc>
                <a:spcPct val="110000"/>
              </a:lnSpc>
            </a:pPr>
            <a:r>
              <a:rPr kumimoji="1" lang="ja-JP" altLang="en-US" sz="2800" b="1" spc="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利用してみませんか</a:t>
            </a: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1409846" y="8151332"/>
            <a:ext cx="1997242" cy="616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41375" y="4557448"/>
            <a:ext cx="6657698" cy="616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kumimoji="1" lang="ja-JP" altLang="en-US" sz="13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働き方改革推進支援センターでは、キャリアアップ助成金について「正社員化コース」や「賃金規定等改定コース」といった５種類のコースから、各企業に合わせたコースをご紹介できます。</a:t>
            </a:r>
            <a:endParaRPr kumimoji="1" lang="en-US" altLang="ja-JP" sz="13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四角形吹き出し 21"/>
          <p:cNvSpPr/>
          <p:nvPr/>
        </p:nvSpPr>
        <p:spPr>
          <a:xfrm>
            <a:off x="348916" y="8211941"/>
            <a:ext cx="5023581" cy="996719"/>
          </a:xfrm>
          <a:prstGeom prst="wedgeRectCallout">
            <a:avLst>
              <a:gd name="adj1" fmla="val 56245"/>
              <a:gd name="adj2" fmla="val 11709"/>
            </a:avLst>
          </a:prstGeom>
          <a:noFill/>
          <a:ln w="19050">
            <a:solidFill>
              <a:srgbClr val="67C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bIns="36000" rtlCol="0" anchor="ctr"/>
          <a:lstStyle/>
          <a:p>
            <a:pPr>
              <a:lnSpc>
                <a:spcPct val="11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従業員が納得感をもって働ける環境が整備でき、</a:t>
            </a:r>
            <a:r>
              <a:rPr kumimoji="1" lang="ja-JP" altLang="en-US" sz="120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不平や不満も最小限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になってきている。給与や労務関係の担当者もこれまで曖昧になっていた</a:t>
            </a:r>
            <a:r>
              <a:rPr kumimoji="1" lang="ja-JP" altLang="en-US" sz="120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待遇面での問題が解決され、管理スキルが上がってきた</a:t>
            </a:r>
            <a:r>
              <a:rPr kumimoji="1"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。これからも、従業員の意見に耳を傾け、よりよい労働環境にしていきたい。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13345" y="7901677"/>
            <a:ext cx="52122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利用者の声　</a:t>
            </a: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事業内容：飲食業　従業員：</a:t>
            </a: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83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　（山梨県）</a:t>
            </a: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89000" y="7317217"/>
            <a:ext cx="6480000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働き方改革推進支援センターでは、社会保険労務士などの専門家が無料で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相談に応じています。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840878" y="1184580"/>
            <a:ext cx="3151782" cy="1637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kumimoji="1" lang="ja-JP" altLang="en-US" sz="1400" b="1" spc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来</a:t>
            </a: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所・</a:t>
            </a:r>
            <a:r>
              <a:rPr kumimoji="1" lang="ja-JP" altLang="en-US" sz="1400" b="1" spc="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電話相</a:t>
            </a: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談</a:t>
            </a: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令和５年</a:t>
            </a:r>
            <a:r>
              <a:rPr kumimoji="1" lang="ja-JP" altLang="en-US" sz="14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４月３日に  　</a:t>
            </a:r>
            <a:endParaRPr kumimoji="1"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佐賀商工ビル４</a:t>
            </a:r>
            <a:r>
              <a:rPr kumimoji="1"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に開設しました</a:t>
            </a:r>
            <a:endParaRPr kumimoji="1"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来所・電話によりご相談を承ります。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800"/>
              </a:lnSpc>
              <a:spcBef>
                <a:spcPts val="600"/>
              </a:spcBef>
            </a:pPr>
            <a:r>
              <a:rPr kumimoji="1" lang="ja-JP" altLang="en-US" sz="105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1050" b="1" u="sng" dirty="0">
                <a:solidFill>
                  <a:schemeClr val="tx1"/>
                </a:solidFill>
                <a:highlight>
                  <a:srgbClr val="FFFF00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℡　０１２０－６１０－４６４</a:t>
            </a:r>
            <a:endParaRPr kumimoji="1" lang="en-US" altLang="ja-JP" sz="1050" b="1" u="sng" dirty="0">
              <a:solidFill>
                <a:schemeClr val="tx1"/>
              </a:solidFill>
              <a:highlight>
                <a:srgbClr val="FFFF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800"/>
              </a:lnSpc>
              <a:spcBef>
                <a:spcPts val="600"/>
              </a:spcBef>
            </a:pPr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受付時間 平日</a:t>
            </a:r>
            <a:r>
              <a:rPr kumimoji="1"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9:00~17:00</a:t>
            </a:r>
            <a:endParaRPr kumimoji="1"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092586" y="2765027"/>
            <a:ext cx="2351139" cy="616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100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企業への訪問相談サービス</a:t>
            </a: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専門家が、会社に訪問もしくは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オンラインで相談を承ります。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818549" y="2269656"/>
            <a:ext cx="1997242" cy="6966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10000"/>
              </a:lnSpc>
            </a:pPr>
            <a:r>
              <a:rPr kumimoji="1" lang="ja-JP" altLang="en-US" sz="1400" b="1" spc="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セミナー開催</a:t>
            </a:r>
            <a:endParaRPr kumimoji="1" lang="en-US" altLang="ja-JP" sz="1400" b="1" spc="3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企業向けのセミナーを随時開催しています。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818549" y="1188203"/>
            <a:ext cx="1997242" cy="9884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10000"/>
              </a:lnSpc>
            </a:pPr>
            <a:r>
              <a:rPr kumimoji="1" lang="ja-JP" altLang="en-US" sz="1400" b="1" spc="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メール相</a:t>
            </a: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談</a:t>
            </a: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kumimoji="1"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E-mail: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kumimoji="1" lang="en-US" altLang="ja-JP" sz="1000" b="1" dirty="0">
                <a:solidFill>
                  <a:schemeClr val="tx1"/>
                </a:solidFill>
                <a:highlight>
                  <a:srgbClr val="FFFF00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hatarakikata@sr-saga.com</a:t>
            </a:r>
          </a:p>
        </p:txBody>
      </p:sp>
      <p:sp>
        <p:nvSpPr>
          <p:cNvPr id="65" name="正方形/長方形 64"/>
          <p:cNvSpPr/>
          <p:nvPr/>
        </p:nvSpPr>
        <p:spPr>
          <a:xfrm>
            <a:off x="1134321" y="3552814"/>
            <a:ext cx="2519582" cy="616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10000"/>
              </a:lnSpc>
            </a:pPr>
            <a:r>
              <a:rPr kumimoji="1" lang="ja-JP" altLang="en-US" sz="1400" b="1" spc="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助成金の活用相談</a:t>
            </a:r>
            <a:endParaRPr kumimoji="1" lang="en-US" altLang="ja-JP" sz="1400" b="1" spc="3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キャリアアップ助成金を活用しての、パートタイマー、アルバイト、契約社員の待遇の相談も承ります。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555705" y="4005905"/>
            <a:ext cx="315178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働き方改革推進支援センター</a:t>
            </a:r>
            <a:endParaRPr kumimoji="1" lang="en-US" altLang="ja-JP" sz="9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（電話番号、メールアドレスは事業所の所在地の都道府県名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をクリックしていただけますとご覧になれます。）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1773005" y="9269838"/>
            <a:ext cx="4934482" cy="374755"/>
            <a:chOff x="1805001" y="9491051"/>
            <a:chExt cx="4934482" cy="374755"/>
          </a:xfrm>
        </p:grpSpPr>
        <p:sp>
          <p:nvSpPr>
            <p:cNvPr id="45" name="テキスト ボックス 44"/>
            <p:cNvSpPr txBox="1"/>
            <p:nvPr/>
          </p:nvSpPr>
          <p:spPr>
            <a:xfrm>
              <a:off x="1805001" y="9528384"/>
              <a:ext cx="20367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詳しくは</a:t>
              </a: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2708004" y="9512731"/>
              <a:ext cx="3240000" cy="288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0" rtlCol="0" anchor="ctr"/>
            <a:lstStyle/>
            <a:p>
              <a:pPr algn="ctr"/>
              <a:r>
                <a:rPr kumimoji="1" lang="ja-JP" altLang="en-US" sz="1500" b="1" spc="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佐賀働き方改革推進支援センター</a:t>
              </a:r>
            </a:p>
          </p:txBody>
        </p:sp>
        <p:sp>
          <p:nvSpPr>
            <p:cNvPr id="51" name="角丸四角形 50"/>
            <p:cNvSpPr/>
            <p:nvPr/>
          </p:nvSpPr>
          <p:spPr>
            <a:xfrm>
              <a:off x="5908996" y="9491051"/>
              <a:ext cx="792000" cy="324000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0" rtlCol="0" anchor="ctr"/>
            <a:lstStyle/>
            <a:p>
              <a:pPr algn="ctr"/>
              <a:r>
                <a:rPr kumimoji="1" lang="ja-JP" altLang="en-US" sz="1400" spc="3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検</a:t>
              </a:r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索</a:t>
              </a:r>
            </a:p>
          </p:txBody>
        </p:sp>
        <p:sp>
          <p:nvSpPr>
            <p:cNvPr id="52" name="上矢印 51"/>
            <p:cNvSpPr/>
            <p:nvPr/>
          </p:nvSpPr>
          <p:spPr>
            <a:xfrm rot="-2700000">
              <a:off x="6495658" y="9633782"/>
              <a:ext cx="243825" cy="232024"/>
            </a:xfrm>
            <a:prstGeom prst="upArrow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40631" y="1294903"/>
            <a:ext cx="834286" cy="83238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9000" y="1325294"/>
            <a:ext cx="834286" cy="832381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0205" y="3652171"/>
            <a:ext cx="832381" cy="832381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0041" y="2733286"/>
            <a:ext cx="826667" cy="824762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3982391" y="2306687"/>
            <a:ext cx="836190" cy="834286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3898296" y="9551927"/>
            <a:ext cx="2948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令和５年２月作成　リーフレット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No.10</a:t>
            </a:r>
            <a:r>
              <a:rPr kumimoji="1" lang="ja-JP" altLang="en-US" dirty="0"/>
              <a:t>　</a:t>
            </a:r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983950"/>
              </p:ext>
            </p:extLst>
          </p:nvPr>
        </p:nvGraphicFramePr>
        <p:xfrm>
          <a:off x="3482367" y="5530911"/>
          <a:ext cx="3044043" cy="1349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663">
                  <a:extLst>
                    <a:ext uri="{9D8B030D-6E8A-4147-A177-3AD203B41FA5}">
                      <a16:colId xmlns:a16="http://schemas.microsoft.com/office/drawing/2014/main" val="3338776864"/>
                    </a:ext>
                  </a:extLst>
                </a:gridCol>
                <a:gridCol w="1031393">
                  <a:extLst>
                    <a:ext uri="{9D8B030D-6E8A-4147-A177-3AD203B41FA5}">
                      <a16:colId xmlns:a16="http://schemas.microsoft.com/office/drawing/2014/main" val="2583189642"/>
                    </a:ext>
                  </a:extLst>
                </a:gridCol>
                <a:gridCol w="1027987">
                  <a:extLst>
                    <a:ext uri="{9D8B030D-6E8A-4147-A177-3AD203B41FA5}">
                      <a16:colId xmlns:a16="http://schemas.microsoft.com/office/drawing/2014/main" val="3762434564"/>
                    </a:ext>
                  </a:extLst>
                </a:gridCol>
              </a:tblGrid>
              <a:tr h="461287">
                <a:tc>
                  <a:txBody>
                    <a:bodyPr/>
                    <a:lstStyle/>
                    <a:p>
                      <a:endParaRPr kumimoji="1" lang="ja-JP" altLang="en-US" sz="9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658164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endParaRPr kumimoji="1" lang="ja-JP" altLang="en-US" sz="9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657088"/>
                  </a:ext>
                </a:extLst>
              </a:tr>
              <a:tr h="44033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613811"/>
                  </a:ext>
                </a:extLst>
              </a:tr>
            </a:tbl>
          </a:graphicData>
        </a:graphic>
      </p:graphicFrame>
      <p:sp>
        <p:nvSpPr>
          <p:cNvPr id="38" name="テキスト ボックス 37"/>
          <p:cNvSpPr txBox="1"/>
          <p:nvPr/>
        </p:nvSpPr>
        <p:spPr>
          <a:xfrm>
            <a:off x="297173" y="5674200"/>
            <a:ext cx="2887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例：「賃金規定等改定コース」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84825" y="5902220"/>
            <a:ext cx="3218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有期雇用労働者等の基本給の賃金規定等を増額改定し、実際に賃金を引き上げた場合に助成します。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558482" y="6115550"/>
            <a:ext cx="8340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５万円</a:t>
            </a:r>
            <a:endParaRPr kumimoji="1"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522533" y="6110516"/>
            <a:ext cx="9530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６万</a:t>
            </a:r>
            <a:r>
              <a:rPr kumimoji="1"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5,000</a:t>
            </a:r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endParaRPr kumimoji="1"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512934" y="6552366"/>
            <a:ext cx="9722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４万</a:t>
            </a:r>
            <a:r>
              <a:rPr kumimoji="1"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3,000</a:t>
            </a:r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endParaRPr kumimoji="1"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594202" y="5558365"/>
            <a:ext cx="8583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３％以上５％未満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627355" y="5635309"/>
            <a:ext cx="9037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５％以上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21236" y="6763771"/>
            <a:ext cx="3197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すべての有期雇用労働者等の賃金規定等を改定する場合の他、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雇用形態別や職種別などの区分で一部の賃金規定等を改定する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800">
                <a:latin typeface="メイリオ" panose="020B0604030504040204" pitchFamily="50" charset="-128"/>
                <a:ea typeface="メイリオ" panose="020B0604030504040204" pitchFamily="50" charset="-128"/>
              </a:rPr>
              <a:t>　場合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も助成を受けられます。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49942" y="5327199"/>
            <a:ext cx="29830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b="1" spc="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キャリアアップ助成金とは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2381693" y="4557448"/>
            <a:ext cx="2307265" cy="503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371651" y="6549888"/>
            <a:ext cx="12078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３万</a:t>
            </a:r>
            <a:r>
              <a:rPr kumimoji="1"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3,000</a:t>
            </a:r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314547" y="5260055"/>
            <a:ext cx="345761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＜助成額（労働者１人あたり）＞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734568" y="5481479"/>
            <a:ext cx="1182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賃金引上げ率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439495" y="5756428"/>
            <a:ext cx="627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企業規模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 flipH="1" flipV="1">
            <a:off x="3482367" y="5537351"/>
            <a:ext cx="1000049" cy="452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図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342" y="3086629"/>
            <a:ext cx="953263" cy="942730"/>
          </a:xfrm>
          <a:prstGeom prst="rect">
            <a:avLst/>
          </a:prstGeom>
        </p:spPr>
      </p:pic>
      <p:sp>
        <p:nvSpPr>
          <p:cNvPr id="53" name="テキスト ボックス 52"/>
          <p:cNvSpPr txBox="1"/>
          <p:nvPr/>
        </p:nvSpPr>
        <p:spPr>
          <a:xfrm>
            <a:off x="3607762" y="6094426"/>
            <a:ext cx="8583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中小企業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674857" y="6536977"/>
            <a:ext cx="8583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大企業</a:t>
            </a:r>
          </a:p>
        </p:txBody>
      </p:sp>
      <p:pic>
        <p:nvPicPr>
          <p:cNvPr id="14" name="図 13" descr="アイコン&#10;&#10;自動的に生成された説明">
            <a:extLst>
              <a:ext uri="{FF2B5EF4-FFF2-40B4-BE49-F238E27FC236}">
                <a16:creationId xmlns:a16="http://schemas.microsoft.com/office/drawing/2014/main" id="{8C8BAE78-4C78-419C-9592-F54AFABC544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533" y="8054159"/>
            <a:ext cx="932562" cy="117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012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652</Words>
  <Application>Microsoft Office PowerPoint</Application>
  <PresentationFormat>A4 210 x 297 mm</PresentationFormat>
  <Paragraphs>73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めい</vt:lpstr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2023-05-19T06:23:12Z</dcterms:created>
  <dcterms:modified xsi:type="dcterms:W3CDTF">2023-05-19T06:23:35Z</dcterms:modified>
</cp:coreProperties>
</file>