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1" r:id="rId2"/>
    <p:sldMasterId id="2147483726" r:id="rId3"/>
    <p:sldMasterId id="2147483741" r:id="rId4"/>
    <p:sldMasterId id="2147483754" r:id="rId5"/>
    <p:sldMasterId id="2147483769" r:id="rId6"/>
  </p:sldMasterIdLst>
  <p:notesMasterIdLst>
    <p:notesMasterId r:id="rId55"/>
  </p:notesMasterIdLst>
  <p:handoutMasterIdLst>
    <p:handoutMasterId r:id="rId56"/>
  </p:handoutMasterIdLst>
  <p:sldIdLst>
    <p:sldId id="332" r:id="rId7"/>
    <p:sldId id="334" r:id="rId8"/>
    <p:sldId id="335" r:id="rId9"/>
    <p:sldId id="336" r:id="rId10"/>
    <p:sldId id="337" r:id="rId11"/>
    <p:sldId id="417" r:id="rId12"/>
    <p:sldId id="339" r:id="rId13"/>
    <p:sldId id="341" r:id="rId14"/>
    <p:sldId id="342" r:id="rId15"/>
    <p:sldId id="398" r:id="rId16"/>
    <p:sldId id="399" r:id="rId17"/>
    <p:sldId id="347" r:id="rId18"/>
    <p:sldId id="348" r:id="rId19"/>
    <p:sldId id="349" r:id="rId20"/>
    <p:sldId id="350" r:id="rId21"/>
    <p:sldId id="395" r:id="rId22"/>
    <p:sldId id="408" r:id="rId23"/>
    <p:sldId id="357" r:id="rId24"/>
    <p:sldId id="358" r:id="rId25"/>
    <p:sldId id="360" r:id="rId26"/>
    <p:sldId id="409" r:id="rId27"/>
    <p:sldId id="362" r:id="rId28"/>
    <p:sldId id="364" r:id="rId29"/>
    <p:sldId id="365" r:id="rId30"/>
    <p:sldId id="366" r:id="rId31"/>
    <p:sldId id="367" r:id="rId32"/>
    <p:sldId id="368" r:id="rId33"/>
    <p:sldId id="369" r:id="rId34"/>
    <p:sldId id="370" r:id="rId35"/>
    <p:sldId id="371" r:id="rId36"/>
    <p:sldId id="400" r:id="rId37"/>
    <p:sldId id="397" r:id="rId38"/>
    <p:sldId id="375" r:id="rId39"/>
    <p:sldId id="376" r:id="rId40"/>
    <p:sldId id="377" r:id="rId41"/>
    <p:sldId id="401" r:id="rId42"/>
    <p:sldId id="402" r:id="rId43"/>
    <p:sldId id="403" r:id="rId44"/>
    <p:sldId id="420" r:id="rId45"/>
    <p:sldId id="404" r:id="rId46"/>
    <p:sldId id="382" r:id="rId47"/>
    <p:sldId id="383" r:id="rId48"/>
    <p:sldId id="384" r:id="rId49"/>
    <p:sldId id="419" r:id="rId50"/>
    <p:sldId id="418" r:id="rId51"/>
    <p:sldId id="385" r:id="rId52"/>
    <p:sldId id="386" r:id="rId53"/>
    <p:sldId id="387" r:id="rId54"/>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3314" autoAdjust="0"/>
  </p:normalViewPr>
  <p:slideViewPr>
    <p:cSldViewPr>
      <p:cViewPr varScale="1">
        <p:scale>
          <a:sx n="66" d="100"/>
          <a:sy n="66" d="100"/>
        </p:scale>
        <p:origin x="876" y="72"/>
      </p:cViewPr>
      <p:guideLst>
        <p:guide orient="horz" pos="2160"/>
        <p:guide pos="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7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extLst>
              <c:ext xmlns:c16="http://schemas.microsoft.com/office/drawing/2014/chart" uri="{C3380CC4-5D6E-409C-BE32-E72D297353CC}">
                <c16:uniqueId val="{00000001-BF61-459F-B382-A8CCB78DFC14}"/>
              </c:ext>
            </c:extLst>
          </c:dPt>
          <c:dPt>
            <c:idx val="14"/>
            <c:invertIfNegative val="0"/>
            <c:bubble3D val="0"/>
            <c:spPr>
              <a:solidFill>
                <a:srgbClr val="9BBB59">
                  <a:lumMod val="60000"/>
                  <a:lumOff val="40000"/>
                </a:srgbClr>
              </a:solidFill>
              <a:ln w="6350">
                <a:solidFill>
                  <a:prstClr val="black"/>
                </a:solidFill>
              </a:ln>
            </c:spPr>
            <c:extLst>
              <c:ext xmlns:c16="http://schemas.microsoft.com/office/drawing/2014/chart" uri="{C3380CC4-5D6E-409C-BE32-E72D297353CC}">
                <c16:uniqueId val="{00000003-BF61-459F-B382-A8CCB78DFC14}"/>
              </c:ext>
            </c:extLst>
          </c:dPt>
          <c:dPt>
            <c:idx val="15"/>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5-BF61-459F-B382-A8CCB78DFC14}"/>
              </c:ext>
            </c:extLst>
          </c:dPt>
          <c:dPt>
            <c:idx val="16"/>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7-BF61-459F-B382-A8CCB78DFC14}"/>
              </c:ext>
            </c:extLst>
          </c:dPt>
          <c:dPt>
            <c:idx val="17"/>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9-BF61-459F-B382-A8CCB78DFC14}"/>
              </c:ext>
            </c:extLst>
          </c:dPt>
          <c:dPt>
            <c:idx val="18"/>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B-BF61-459F-B382-A8CCB78DFC14}"/>
              </c:ext>
            </c:extLst>
          </c:dPt>
          <c:dPt>
            <c:idx val="19"/>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D-BF61-459F-B382-A8CCB78DFC14}"/>
              </c:ext>
            </c:extLst>
          </c:dPt>
          <c:dPt>
            <c:idx val="20"/>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F-BF61-459F-B382-A8CCB78DFC14}"/>
              </c:ext>
            </c:extLst>
          </c:dPt>
          <c:dPt>
            <c:idx val="21"/>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11-BF61-459F-B382-A8CCB78DFC14}"/>
              </c:ext>
            </c:extLst>
          </c:dPt>
          <c:dPt>
            <c:idx val="22"/>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13-BF61-459F-B382-A8CCB78DFC14}"/>
              </c:ext>
            </c:extLst>
          </c:dPt>
          <c:dPt>
            <c:idx val="23"/>
            <c:invertIfNegative val="0"/>
            <c:bubble3D val="0"/>
            <c:spPr>
              <a:solidFill>
                <a:schemeClr val="accent3">
                  <a:lumMod val="60000"/>
                  <a:lumOff val="40000"/>
                  <a:alpha val="40000"/>
                </a:schemeClr>
              </a:solidFill>
              <a:ln w="6350">
                <a:solidFill>
                  <a:prstClr val="black"/>
                </a:solidFill>
              </a:ln>
            </c:spPr>
            <c:extLst>
              <c:ext xmlns:c16="http://schemas.microsoft.com/office/drawing/2014/chart" uri="{C3380CC4-5D6E-409C-BE32-E72D297353CC}">
                <c16:uniqueId val="{00000015-BF61-459F-B382-A8CCB78DFC14}"/>
              </c:ext>
            </c:extLst>
          </c:dPt>
          <c:dPt>
            <c:idx val="24"/>
            <c:invertIfNegative val="0"/>
            <c:bubble3D val="0"/>
            <c:spPr>
              <a:solidFill>
                <a:schemeClr val="accent3">
                  <a:lumMod val="60000"/>
                  <a:lumOff val="40000"/>
                  <a:alpha val="40000"/>
                </a:schemeClr>
              </a:solidFill>
              <a:ln w="6350">
                <a:solidFill>
                  <a:prstClr val="black"/>
                </a:solidFill>
              </a:ln>
            </c:spPr>
            <c:extLst>
              <c:ext xmlns:c16="http://schemas.microsoft.com/office/drawing/2014/chart" uri="{C3380CC4-5D6E-409C-BE32-E72D297353CC}">
                <c16:uniqueId val="{00000017-BF61-459F-B382-A8CCB78DFC14}"/>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2018</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Sheet1!$B$2:$B$26</c:f>
              <c:numCache>
                <c:formatCode>#,##0_);[Red]\(#,##0\)</c:formatCode>
                <c:ptCount val="25"/>
                <c:pt idx="0">
                  <c:v>2942.8</c:v>
                </c:pt>
                <c:pt idx="1">
                  <c:v>2979.8</c:v>
                </c:pt>
                <c:pt idx="2">
                  <c:v>2806.7</c:v>
                </c:pt>
                <c:pt idx="3">
                  <c:v>2516.6</c:v>
                </c:pt>
                <c:pt idx="4">
                  <c:v>2482.3000000000002</c:v>
                </c:pt>
                <c:pt idx="5">
                  <c:v>2723.2</c:v>
                </c:pt>
                <c:pt idx="6">
                  <c:v>2752.4</c:v>
                </c:pt>
                <c:pt idx="7">
                  <c:v>2604.1999999999998</c:v>
                </c:pt>
                <c:pt idx="8">
                  <c:v>2254.4</c:v>
                </c:pt>
                <c:pt idx="9">
                  <c:v>2003.3</c:v>
                </c:pt>
                <c:pt idx="10">
                  <c:v>1850.5</c:v>
                </c:pt>
                <c:pt idx="11">
                  <c:v>1758.5</c:v>
                </c:pt>
                <c:pt idx="12">
                  <c:v>1683.9</c:v>
                </c:pt>
                <c:pt idx="13">
                  <c:v>1594.5</c:v>
                </c:pt>
                <c:pt idx="14">
                  <c:v>1541.5</c:v>
                </c:pt>
                <c:pt idx="15">
                  <c:v>1507.4958000000001</c:v>
                </c:pt>
                <c:pt idx="16">
                  <c:v>1407.2739999999999</c:v>
                </c:pt>
                <c:pt idx="17">
                  <c:v>1321.1913</c:v>
                </c:pt>
                <c:pt idx="18">
                  <c:v>1245.7213999999999</c:v>
                </c:pt>
                <c:pt idx="19">
                  <c:v>1193.5951</c:v>
                </c:pt>
                <c:pt idx="20">
                  <c:v>1138.4190000000001</c:v>
                </c:pt>
                <c:pt idx="21">
                  <c:v>1076.7182</c:v>
                </c:pt>
                <c:pt idx="22">
                  <c:v>1012.3119</c:v>
                </c:pt>
                <c:pt idx="23">
                  <c:v>950.84460000000001</c:v>
                </c:pt>
                <c:pt idx="24" formatCode="0">
                  <c:v>897.53660000000002</c:v>
                </c:pt>
              </c:numCache>
            </c:numRef>
          </c:val>
          <c:extLst>
            <c:ext xmlns:c16="http://schemas.microsoft.com/office/drawing/2014/chart" uri="{C3380CC4-5D6E-409C-BE32-E72D297353CC}">
              <c16:uniqueId val="{00000018-BF61-459F-B382-A8CCB78DFC14}"/>
            </c:ext>
          </c:extLst>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extLst>
              <c:ext xmlns:c16="http://schemas.microsoft.com/office/drawing/2014/chart" uri="{C3380CC4-5D6E-409C-BE32-E72D297353CC}">
                <c16:uniqueId val="{0000001A-BF61-459F-B382-A8CCB78DFC14}"/>
              </c:ext>
            </c:extLst>
          </c:dPt>
          <c:dPt>
            <c:idx val="14"/>
            <c:invertIfNegative val="0"/>
            <c:bubble3D val="0"/>
            <c:spPr>
              <a:solidFill>
                <a:srgbClr val="1F497D">
                  <a:lumMod val="60000"/>
                  <a:lumOff val="40000"/>
                </a:srgbClr>
              </a:solidFill>
              <a:ln w="6350">
                <a:solidFill>
                  <a:schemeClr val="tx1"/>
                </a:solidFill>
              </a:ln>
            </c:spPr>
            <c:extLst>
              <c:ext xmlns:c16="http://schemas.microsoft.com/office/drawing/2014/chart" uri="{C3380CC4-5D6E-409C-BE32-E72D297353CC}">
                <c16:uniqueId val="{0000001C-BF61-459F-B382-A8CCB78DFC14}"/>
              </c:ext>
            </c:extLst>
          </c:dPt>
          <c:dPt>
            <c:idx val="15"/>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1E-BF61-459F-B382-A8CCB78DFC14}"/>
              </c:ext>
            </c:extLst>
          </c:dPt>
          <c:dPt>
            <c:idx val="16"/>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0-BF61-459F-B382-A8CCB78DFC14}"/>
              </c:ext>
            </c:extLst>
          </c:dPt>
          <c:dPt>
            <c:idx val="17"/>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2-BF61-459F-B382-A8CCB78DFC14}"/>
              </c:ext>
            </c:extLst>
          </c:dPt>
          <c:dPt>
            <c:idx val="18"/>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4-BF61-459F-B382-A8CCB78DFC14}"/>
              </c:ext>
            </c:extLst>
          </c:dPt>
          <c:dPt>
            <c:idx val="19"/>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6-BF61-459F-B382-A8CCB78DFC14}"/>
              </c:ext>
            </c:extLst>
          </c:dPt>
          <c:dPt>
            <c:idx val="20"/>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8-BF61-459F-B382-A8CCB78DFC14}"/>
              </c:ext>
            </c:extLst>
          </c:dPt>
          <c:dPt>
            <c:idx val="21"/>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A-BF61-459F-B382-A8CCB78DFC14}"/>
              </c:ext>
            </c:extLst>
          </c:dPt>
          <c:dPt>
            <c:idx val="22"/>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C-BF61-459F-B382-A8CCB78DFC14}"/>
              </c:ext>
            </c:extLst>
          </c:dPt>
          <c:dPt>
            <c:idx val="23"/>
            <c:invertIfNegative val="0"/>
            <c:bubble3D val="0"/>
            <c:spPr>
              <a:solidFill>
                <a:schemeClr val="tx2">
                  <a:lumMod val="60000"/>
                  <a:lumOff val="40000"/>
                  <a:alpha val="40000"/>
                </a:schemeClr>
              </a:solidFill>
              <a:ln w="6350">
                <a:solidFill>
                  <a:schemeClr val="tx1"/>
                </a:solidFill>
              </a:ln>
            </c:spPr>
            <c:extLst>
              <c:ext xmlns:c16="http://schemas.microsoft.com/office/drawing/2014/chart" uri="{C3380CC4-5D6E-409C-BE32-E72D297353CC}">
                <c16:uniqueId val="{0000002E-BF61-459F-B382-A8CCB78DFC14}"/>
              </c:ext>
            </c:extLst>
          </c:dPt>
          <c:dPt>
            <c:idx val="24"/>
            <c:invertIfNegative val="0"/>
            <c:bubble3D val="0"/>
            <c:spPr>
              <a:solidFill>
                <a:schemeClr val="tx2">
                  <a:lumMod val="60000"/>
                  <a:lumOff val="40000"/>
                  <a:alpha val="40000"/>
                </a:schemeClr>
              </a:solidFill>
              <a:ln w="6350">
                <a:solidFill>
                  <a:schemeClr val="tx1"/>
                </a:solidFill>
              </a:ln>
            </c:spPr>
            <c:extLst>
              <c:ext xmlns:c16="http://schemas.microsoft.com/office/drawing/2014/chart" uri="{C3380CC4-5D6E-409C-BE32-E72D297353CC}">
                <c16:uniqueId val="{00000030-BF61-459F-B382-A8CCB78DFC14}"/>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2018</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Sheet1!$C$2:$C$26</c:f>
              <c:numCache>
                <c:formatCode>#,##0_);[Red]\(#,##0\)</c:formatCode>
                <c:ptCount val="25"/>
                <c:pt idx="0">
                  <c:v>4965.8</c:v>
                </c:pt>
                <c:pt idx="1">
                  <c:v>5472.9</c:v>
                </c:pt>
                <c:pt idx="2">
                  <c:v>6000.2</c:v>
                </c:pt>
                <c:pt idx="3">
                  <c:v>6692.8</c:v>
                </c:pt>
                <c:pt idx="4">
                  <c:v>7156.6</c:v>
                </c:pt>
                <c:pt idx="5">
                  <c:v>7583.9</c:v>
                </c:pt>
                <c:pt idx="6">
                  <c:v>7888.4</c:v>
                </c:pt>
                <c:pt idx="7">
                  <c:v>8253.5</c:v>
                </c:pt>
                <c:pt idx="8">
                  <c:v>8614</c:v>
                </c:pt>
                <c:pt idx="9">
                  <c:v>8726</c:v>
                </c:pt>
                <c:pt idx="10">
                  <c:v>8638</c:v>
                </c:pt>
                <c:pt idx="11">
                  <c:v>8442.2000000000007</c:v>
                </c:pt>
                <c:pt idx="12">
                  <c:v>8173.5</c:v>
                </c:pt>
                <c:pt idx="13">
                  <c:v>7728.2</c:v>
                </c:pt>
                <c:pt idx="14">
                  <c:v>7545.1</c:v>
                </c:pt>
                <c:pt idx="15">
                  <c:v>7405.7906000000003</c:v>
                </c:pt>
                <c:pt idx="16">
                  <c:v>7170.0511999999999</c:v>
                </c:pt>
                <c:pt idx="17">
                  <c:v>6875.3638999999994</c:v>
                </c:pt>
                <c:pt idx="18">
                  <c:v>6494.1881999999996</c:v>
                </c:pt>
                <c:pt idx="19">
                  <c:v>5977.6889000000001</c:v>
                </c:pt>
                <c:pt idx="20">
                  <c:v>5584.4718000000003</c:v>
                </c:pt>
                <c:pt idx="21">
                  <c:v>5275.0105999999996</c:v>
                </c:pt>
                <c:pt idx="22">
                  <c:v>5027.5588000000007</c:v>
                </c:pt>
                <c:pt idx="23">
                  <c:v>4792.8330999999998</c:v>
                </c:pt>
                <c:pt idx="24" formatCode="0">
                  <c:v>4529.1266000000005</c:v>
                </c:pt>
              </c:numCache>
            </c:numRef>
          </c:val>
          <c:extLst>
            <c:ext xmlns:c16="http://schemas.microsoft.com/office/drawing/2014/chart" uri="{C3380CC4-5D6E-409C-BE32-E72D297353CC}">
              <c16:uniqueId val="{00000031-BF61-459F-B382-A8CCB78DFC14}"/>
            </c:ext>
          </c:extLst>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extLst>
              <c:ext xmlns:c16="http://schemas.microsoft.com/office/drawing/2014/chart" uri="{C3380CC4-5D6E-409C-BE32-E72D297353CC}">
                <c16:uniqueId val="{00000032-BF61-459F-B382-A8CCB78DFC14}"/>
              </c:ext>
            </c:extLst>
          </c:dPt>
          <c:dPt>
            <c:idx val="14"/>
            <c:invertIfNegative val="0"/>
            <c:bubble3D val="0"/>
            <c:spPr>
              <a:solidFill>
                <a:srgbClr val="F79646">
                  <a:lumMod val="40000"/>
                  <a:lumOff val="60000"/>
                </a:srgbClr>
              </a:solidFill>
              <a:ln w="6350">
                <a:solidFill>
                  <a:prstClr val="black"/>
                </a:solidFill>
              </a:ln>
            </c:spPr>
            <c:extLst>
              <c:ext xmlns:c16="http://schemas.microsoft.com/office/drawing/2014/chart" uri="{C3380CC4-5D6E-409C-BE32-E72D297353CC}">
                <c16:uniqueId val="{00000034-BF61-459F-B382-A8CCB78DFC14}"/>
              </c:ext>
            </c:extLst>
          </c:dPt>
          <c:dPt>
            <c:idx val="15"/>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6-BF61-459F-B382-A8CCB78DFC14}"/>
              </c:ext>
            </c:extLst>
          </c:dPt>
          <c:dPt>
            <c:idx val="16"/>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8-BF61-459F-B382-A8CCB78DFC14}"/>
              </c:ext>
            </c:extLst>
          </c:dPt>
          <c:dPt>
            <c:idx val="17"/>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A-BF61-459F-B382-A8CCB78DFC14}"/>
              </c:ext>
            </c:extLst>
          </c:dPt>
          <c:dPt>
            <c:idx val="18"/>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C-BF61-459F-B382-A8CCB78DFC14}"/>
              </c:ext>
            </c:extLst>
          </c:dPt>
          <c:dPt>
            <c:idx val="19"/>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E-BF61-459F-B382-A8CCB78DFC14}"/>
              </c:ext>
            </c:extLst>
          </c:dPt>
          <c:dPt>
            <c:idx val="20"/>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0-BF61-459F-B382-A8CCB78DFC14}"/>
              </c:ext>
            </c:extLst>
          </c:dPt>
          <c:dPt>
            <c:idx val="21"/>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2-BF61-459F-B382-A8CCB78DFC14}"/>
              </c:ext>
            </c:extLst>
          </c:dPt>
          <c:dPt>
            <c:idx val="22"/>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4-BF61-459F-B382-A8CCB78DFC14}"/>
              </c:ext>
            </c:extLst>
          </c:dPt>
          <c:dPt>
            <c:idx val="23"/>
            <c:invertIfNegative val="0"/>
            <c:bubble3D val="0"/>
            <c:spPr>
              <a:solidFill>
                <a:schemeClr val="accent6">
                  <a:lumMod val="40000"/>
                  <a:lumOff val="60000"/>
                  <a:alpha val="40000"/>
                </a:schemeClr>
              </a:solidFill>
              <a:ln w="6350">
                <a:solidFill>
                  <a:prstClr val="black"/>
                </a:solidFill>
              </a:ln>
            </c:spPr>
            <c:extLst>
              <c:ext xmlns:c16="http://schemas.microsoft.com/office/drawing/2014/chart" uri="{C3380CC4-5D6E-409C-BE32-E72D297353CC}">
                <c16:uniqueId val="{00000046-BF61-459F-B382-A8CCB78DFC14}"/>
              </c:ext>
            </c:extLst>
          </c:dPt>
          <c:dPt>
            <c:idx val="24"/>
            <c:invertIfNegative val="0"/>
            <c:bubble3D val="0"/>
            <c:spPr>
              <a:solidFill>
                <a:schemeClr val="accent6">
                  <a:lumMod val="40000"/>
                  <a:lumOff val="60000"/>
                  <a:alpha val="40000"/>
                </a:schemeClr>
              </a:solidFill>
              <a:ln w="6350">
                <a:solidFill>
                  <a:prstClr val="black"/>
                </a:solidFill>
              </a:ln>
            </c:spPr>
            <c:extLst>
              <c:ext xmlns:c16="http://schemas.microsoft.com/office/drawing/2014/chart" uri="{C3380CC4-5D6E-409C-BE32-E72D297353CC}">
                <c16:uniqueId val="{00000048-BF61-459F-B382-A8CCB78DFC14}"/>
              </c:ext>
            </c:extLst>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2018</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Sheet1!$D$2:$D$26</c:f>
              <c:numCache>
                <c:formatCode>#,##0_);[Red]\(#,##0\)</c:formatCode>
                <c:ptCount val="25"/>
                <c:pt idx="0">
                  <c:v>410.9</c:v>
                </c:pt>
                <c:pt idx="1">
                  <c:v>474.7</c:v>
                </c:pt>
                <c:pt idx="2">
                  <c:v>535</c:v>
                </c:pt>
                <c:pt idx="3">
                  <c:v>618.1</c:v>
                </c:pt>
                <c:pt idx="4">
                  <c:v>733.1</c:v>
                </c:pt>
                <c:pt idx="5">
                  <c:v>886.9</c:v>
                </c:pt>
                <c:pt idx="6">
                  <c:v>1065.3</c:v>
                </c:pt>
                <c:pt idx="7">
                  <c:v>1247.2</c:v>
                </c:pt>
                <c:pt idx="8">
                  <c:v>1492.8</c:v>
                </c:pt>
                <c:pt idx="9">
                  <c:v>1827.7</c:v>
                </c:pt>
                <c:pt idx="10">
                  <c:v>2204.1</c:v>
                </c:pt>
                <c:pt idx="11">
                  <c:v>2576.1</c:v>
                </c:pt>
                <c:pt idx="12">
                  <c:v>2948.4</c:v>
                </c:pt>
                <c:pt idx="13">
                  <c:v>3386.8</c:v>
                </c:pt>
                <c:pt idx="14">
                  <c:v>3557.8</c:v>
                </c:pt>
                <c:pt idx="15">
                  <c:v>3619.1978000000004</c:v>
                </c:pt>
                <c:pt idx="16">
                  <c:v>3677.0849000000003</c:v>
                </c:pt>
                <c:pt idx="17">
                  <c:v>3715.9584999999997</c:v>
                </c:pt>
                <c:pt idx="18">
                  <c:v>3781.6601999999998</c:v>
                </c:pt>
                <c:pt idx="19">
                  <c:v>3920.5713999999998</c:v>
                </c:pt>
                <c:pt idx="20">
                  <c:v>3919.2275999999997</c:v>
                </c:pt>
                <c:pt idx="21">
                  <c:v>3840.5817999999999</c:v>
                </c:pt>
                <c:pt idx="22">
                  <c:v>3704.2245000000003</c:v>
                </c:pt>
                <c:pt idx="23">
                  <c:v>3540.2896000000001</c:v>
                </c:pt>
                <c:pt idx="24" formatCode="0">
                  <c:v>3380.9874000000004</c:v>
                </c:pt>
              </c:numCache>
            </c:numRef>
          </c:val>
          <c:extLst>
            <c:ext xmlns:c16="http://schemas.microsoft.com/office/drawing/2014/chart" uri="{C3380CC4-5D6E-409C-BE32-E72D297353CC}">
              <c16:uniqueId val="{00000049-BF61-459F-B382-A8CCB78DFC14}"/>
            </c:ext>
          </c:extLst>
        </c:ser>
        <c:dLbls>
          <c:showLegendKey val="0"/>
          <c:showVal val="0"/>
          <c:showCatName val="0"/>
          <c:showSerName val="0"/>
          <c:showPercent val="0"/>
          <c:showBubbleSize val="0"/>
        </c:dLbls>
        <c:gapWidth val="120"/>
        <c:overlap val="100"/>
        <c:axId val="69769856"/>
        <c:axId val="69775744"/>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olid"/>
              </a:ln>
            </c:spPr>
            <c:extLst>
              <c:ext xmlns:c16="http://schemas.microsoft.com/office/drawing/2014/chart" uri="{C3380CC4-5D6E-409C-BE32-E72D297353CC}">
                <c16:uniqueId val="{0000004B-BF61-459F-B382-A8CCB78DFC14}"/>
              </c:ext>
            </c:extLst>
          </c:dPt>
          <c:dPt>
            <c:idx val="14"/>
            <c:marker>
              <c:spPr>
                <a:solidFill>
                  <a:schemeClr val="accent4">
                    <a:lumMod val="50000"/>
                  </a:schemeClr>
                </a:solidFill>
                <a:ln>
                  <a:solidFill>
                    <a:srgbClr val="8064A2">
                      <a:lumMod val="50000"/>
                    </a:srgbClr>
                  </a:solidFill>
                  <a:prstDash val="solid"/>
                </a:ln>
              </c:spPr>
            </c:marker>
            <c:bubble3D val="0"/>
            <c:spPr>
              <a:ln w="19050">
                <a:solidFill>
                  <a:schemeClr val="accent4">
                    <a:lumMod val="50000"/>
                  </a:schemeClr>
                </a:solidFill>
                <a:prstDash val="solid"/>
              </a:ln>
            </c:spPr>
            <c:extLst>
              <c:ext xmlns:c16="http://schemas.microsoft.com/office/drawing/2014/chart" uri="{C3380CC4-5D6E-409C-BE32-E72D297353CC}">
                <c16:uniqueId val="{0000004D-BF61-459F-B382-A8CCB78DFC14}"/>
              </c:ext>
            </c:extLst>
          </c:dPt>
          <c:dPt>
            <c:idx val="15"/>
            <c:bubble3D val="0"/>
            <c:spPr>
              <a:ln w="19050">
                <a:solidFill>
                  <a:schemeClr val="accent4">
                    <a:lumMod val="50000"/>
                  </a:schemeClr>
                </a:solidFill>
                <a:prstDash val="sysDash"/>
              </a:ln>
            </c:spPr>
            <c:extLst>
              <c:ext xmlns:c16="http://schemas.microsoft.com/office/drawing/2014/chart" uri="{C3380CC4-5D6E-409C-BE32-E72D297353CC}">
                <c16:uniqueId val="{0000004F-BF61-459F-B382-A8CCB78DFC14}"/>
              </c:ext>
            </c:extLst>
          </c:dPt>
          <c:dPt>
            <c:idx val="16"/>
            <c:bubble3D val="0"/>
            <c:spPr>
              <a:ln w="19050">
                <a:solidFill>
                  <a:schemeClr val="accent4">
                    <a:lumMod val="50000"/>
                  </a:schemeClr>
                </a:solidFill>
                <a:prstDash val="sysDash"/>
              </a:ln>
            </c:spPr>
            <c:extLst>
              <c:ext xmlns:c16="http://schemas.microsoft.com/office/drawing/2014/chart" uri="{C3380CC4-5D6E-409C-BE32-E72D297353CC}">
                <c16:uniqueId val="{00000051-BF61-459F-B382-A8CCB78DFC14}"/>
              </c:ext>
            </c:extLst>
          </c:dPt>
          <c:dPt>
            <c:idx val="17"/>
            <c:bubble3D val="0"/>
            <c:spPr>
              <a:ln w="19050">
                <a:solidFill>
                  <a:schemeClr val="accent4">
                    <a:lumMod val="50000"/>
                  </a:schemeClr>
                </a:solidFill>
                <a:prstDash val="sysDash"/>
              </a:ln>
            </c:spPr>
            <c:extLst>
              <c:ext xmlns:c16="http://schemas.microsoft.com/office/drawing/2014/chart" uri="{C3380CC4-5D6E-409C-BE32-E72D297353CC}">
                <c16:uniqueId val="{00000053-BF61-459F-B382-A8CCB78DFC14}"/>
              </c:ext>
            </c:extLst>
          </c:dPt>
          <c:dPt>
            <c:idx val="18"/>
            <c:bubble3D val="0"/>
            <c:spPr>
              <a:ln w="19050">
                <a:solidFill>
                  <a:schemeClr val="accent4">
                    <a:lumMod val="50000"/>
                  </a:schemeClr>
                </a:solidFill>
                <a:prstDash val="sysDash"/>
              </a:ln>
            </c:spPr>
            <c:extLst>
              <c:ext xmlns:c16="http://schemas.microsoft.com/office/drawing/2014/chart" uri="{C3380CC4-5D6E-409C-BE32-E72D297353CC}">
                <c16:uniqueId val="{00000055-BF61-459F-B382-A8CCB78DFC14}"/>
              </c:ext>
            </c:extLst>
          </c:dPt>
          <c:dPt>
            <c:idx val="19"/>
            <c:bubble3D val="0"/>
            <c:spPr>
              <a:ln w="19050">
                <a:solidFill>
                  <a:schemeClr val="accent4">
                    <a:lumMod val="50000"/>
                  </a:schemeClr>
                </a:solidFill>
                <a:prstDash val="sysDash"/>
              </a:ln>
            </c:spPr>
            <c:extLst>
              <c:ext xmlns:c16="http://schemas.microsoft.com/office/drawing/2014/chart" uri="{C3380CC4-5D6E-409C-BE32-E72D297353CC}">
                <c16:uniqueId val="{00000057-BF61-459F-B382-A8CCB78DFC14}"/>
              </c:ext>
            </c:extLst>
          </c:dPt>
          <c:dPt>
            <c:idx val="20"/>
            <c:bubble3D val="0"/>
            <c:spPr>
              <a:ln w="19050">
                <a:solidFill>
                  <a:schemeClr val="accent4">
                    <a:lumMod val="50000"/>
                  </a:schemeClr>
                </a:solidFill>
                <a:prstDash val="sysDash"/>
              </a:ln>
            </c:spPr>
            <c:extLst>
              <c:ext xmlns:c16="http://schemas.microsoft.com/office/drawing/2014/chart" uri="{C3380CC4-5D6E-409C-BE32-E72D297353CC}">
                <c16:uniqueId val="{00000059-BF61-459F-B382-A8CCB78DFC14}"/>
              </c:ext>
            </c:extLst>
          </c:dPt>
          <c:dPt>
            <c:idx val="21"/>
            <c:bubble3D val="0"/>
            <c:spPr>
              <a:ln w="19050">
                <a:solidFill>
                  <a:schemeClr val="accent4">
                    <a:lumMod val="50000"/>
                  </a:schemeClr>
                </a:solidFill>
                <a:prstDash val="sysDash"/>
              </a:ln>
            </c:spPr>
            <c:extLst>
              <c:ext xmlns:c16="http://schemas.microsoft.com/office/drawing/2014/chart" uri="{C3380CC4-5D6E-409C-BE32-E72D297353CC}">
                <c16:uniqueId val="{0000005B-BF61-459F-B382-A8CCB78DFC14}"/>
              </c:ext>
            </c:extLst>
          </c:dPt>
          <c:dPt>
            <c:idx val="22"/>
            <c:bubble3D val="0"/>
            <c:spPr>
              <a:ln w="19050">
                <a:solidFill>
                  <a:schemeClr val="accent4">
                    <a:lumMod val="50000"/>
                  </a:schemeClr>
                </a:solidFill>
                <a:prstDash val="sysDash"/>
              </a:ln>
            </c:spPr>
            <c:extLst>
              <c:ext xmlns:c16="http://schemas.microsoft.com/office/drawing/2014/chart" uri="{C3380CC4-5D6E-409C-BE32-E72D297353CC}">
                <c16:uniqueId val="{0000005D-BF61-459F-B382-A8CCB78DFC14}"/>
              </c:ext>
            </c:extLst>
          </c:dPt>
          <c:dPt>
            <c:idx val="23"/>
            <c:bubble3D val="0"/>
            <c:spPr>
              <a:ln w="19050">
                <a:solidFill>
                  <a:schemeClr val="accent4">
                    <a:lumMod val="50000"/>
                  </a:schemeClr>
                </a:solidFill>
                <a:prstDash val="sysDash"/>
              </a:ln>
            </c:spPr>
            <c:extLst>
              <c:ext xmlns:c16="http://schemas.microsoft.com/office/drawing/2014/chart" uri="{C3380CC4-5D6E-409C-BE32-E72D297353CC}">
                <c16:uniqueId val="{0000005F-BF61-459F-B382-A8CCB78DFC14}"/>
              </c:ext>
            </c:extLst>
          </c:dPt>
          <c:val>
            <c:numRef>
              <c:f>Sheet1!$G$2:$G$26</c:f>
              <c:numCache>
                <c:formatCode>0.0;_耀</c:formatCode>
                <c:ptCount val="25"/>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0.0">
                  <c:v>60.719624878499999</c:v>
                </c:pt>
                <c:pt idx="14" formatCode="0.0">
                  <c:v>59.7</c:v>
                </c:pt>
                <c:pt idx="15" formatCode="General">
                  <c:v>59.1</c:v>
                </c:pt>
                <c:pt idx="16" formatCode="General">
                  <c:v>58.5</c:v>
                </c:pt>
                <c:pt idx="17" formatCode="General">
                  <c:v>57.7</c:v>
                </c:pt>
                <c:pt idx="18" formatCode="General">
                  <c:v>56.4</c:v>
                </c:pt>
                <c:pt idx="19" formatCode="General">
                  <c:v>53.9</c:v>
                </c:pt>
                <c:pt idx="20" formatCode="General">
                  <c:v>52.5</c:v>
                </c:pt>
                <c:pt idx="21" formatCode="General">
                  <c:v>51.8</c:v>
                </c:pt>
                <c:pt idx="22" formatCode="General">
                  <c:v>51.6</c:v>
                </c:pt>
                <c:pt idx="23" formatCode="General">
                  <c:v>51.6</c:v>
                </c:pt>
                <c:pt idx="24" formatCode="General">
                  <c:v>51.4</c:v>
                </c:pt>
              </c:numCache>
            </c:numRef>
          </c:val>
          <c:smooth val="0"/>
          <c:extLst>
            <c:ext xmlns:c16="http://schemas.microsoft.com/office/drawing/2014/chart" uri="{C3380CC4-5D6E-409C-BE32-E72D297353CC}">
              <c16:uniqueId val="{00000060-BF61-459F-B382-A8CCB78DFC14}"/>
            </c:ext>
          </c:extLst>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olid"/>
              </a:ln>
            </c:spPr>
            <c:extLst>
              <c:ext xmlns:c16="http://schemas.microsoft.com/office/drawing/2014/chart" uri="{C3380CC4-5D6E-409C-BE32-E72D297353CC}">
                <c16:uniqueId val="{00000062-BF61-459F-B382-A8CCB78DFC14}"/>
              </c:ext>
            </c:extLst>
          </c:dPt>
          <c:dPt>
            <c:idx val="14"/>
            <c:marker>
              <c:spPr>
                <a:solidFill>
                  <a:schemeClr val="tx1"/>
                </a:solidFill>
                <a:ln>
                  <a:solidFill>
                    <a:prstClr val="black"/>
                  </a:solidFill>
                  <a:prstDash val="solid"/>
                </a:ln>
              </c:spPr>
            </c:marker>
            <c:bubble3D val="0"/>
            <c:spPr>
              <a:ln w="19050">
                <a:solidFill>
                  <a:schemeClr val="tx1"/>
                </a:solidFill>
                <a:prstDash val="solid"/>
              </a:ln>
            </c:spPr>
            <c:extLst>
              <c:ext xmlns:c16="http://schemas.microsoft.com/office/drawing/2014/chart" uri="{C3380CC4-5D6E-409C-BE32-E72D297353CC}">
                <c16:uniqueId val="{00000064-BF61-459F-B382-A8CCB78DFC14}"/>
              </c:ext>
            </c:extLst>
          </c:dPt>
          <c:dPt>
            <c:idx val="15"/>
            <c:bubble3D val="0"/>
            <c:spPr>
              <a:ln w="19050">
                <a:solidFill>
                  <a:schemeClr val="tx1"/>
                </a:solidFill>
                <a:prstDash val="sysDash"/>
              </a:ln>
            </c:spPr>
            <c:extLst>
              <c:ext xmlns:c16="http://schemas.microsoft.com/office/drawing/2014/chart" uri="{C3380CC4-5D6E-409C-BE32-E72D297353CC}">
                <c16:uniqueId val="{00000066-BF61-459F-B382-A8CCB78DFC14}"/>
              </c:ext>
            </c:extLst>
          </c:dPt>
          <c:dPt>
            <c:idx val="16"/>
            <c:bubble3D val="0"/>
            <c:spPr>
              <a:ln w="19050">
                <a:solidFill>
                  <a:schemeClr val="tx1"/>
                </a:solidFill>
                <a:prstDash val="sysDash"/>
              </a:ln>
            </c:spPr>
            <c:extLst>
              <c:ext xmlns:c16="http://schemas.microsoft.com/office/drawing/2014/chart" uri="{C3380CC4-5D6E-409C-BE32-E72D297353CC}">
                <c16:uniqueId val="{00000068-BF61-459F-B382-A8CCB78DFC14}"/>
              </c:ext>
            </c:extLst>
          </c:dPt>
          <c:dPt>
            <c:idx val="17"/>
            <c:bubble3D val="0"/>
            <c:spPr>
              <a:ln w="19050">
                <a:solidFill>
                  <a:schemeClr val="tx1"/>
                </a:solidFill>
                <a:prstDash val="sysDash"/>
              </a:ln>
            </c:spPr>
            <c:extLst>
              <c:ext xmlns:c16="http://schemas.microsoft.com/office/drawing/2014/chart" uri="{C3380CC4-5D6E-409C-BE32-E72D297353CC}">
                <c16:uniqueId val="{0000006A-BF61-459F-B382-A8CCB78DFC14}"/>
              </c:ext>
            </c:extLst>
          </c:dPt>
          <c:dPt>
            <c:idx val="18"/>
            <c:bubble3D val="0"/>
            <c:spPr>
              <a:ln w="19050">
                <a:solidFill>
                  <a:schemeClr val="tx1"/>
                </a:solidFill>
                <a:prstDash val="sysDash"/>
              </a:ln>
            </c:spPr>
            <c:extLst>
              <c:ext xmlns:c16="http://schemas.microsoft.com/office/drawing/2014/chart" uri="{C3380CC4-5D6E-409C-BE32-E72D297353CC}">
                <c16:uniqueId val="{0000006C-BF61-459F-B382-A8CCB78DFC14}"/>
              </c:ext>
            </c:extLst>
          </c:dPt>
          <c:dPt>
            <c:idx val="19"/>
            <c:bubble3D val="0"/>
            <c:spPr>
              <a:ln w="19050">
                <a:solidFill>
                  <a:schemeClr val="tx1"/>
                </a:solidFill>
                <a:prstDash val="sysDash"/>
              </a:ln>
            </c:spPr>
            <c:extLst>
              <c:ext xmlns:c16="http://schemas.microsoft.com/office/drawing/2014/chart" uri="{C3380CC4-5D6E-409C-BE32-E72D297353CC}">
                <c16:uniqueId val="{0000006E-BF61-459F-B382-A8CCB78DFC14}"/>
              </c:ext>
            </c:extLst>
          </c:dPt>
          <c:dPt>
            <c:idx val="20"/>
            <c:bubble3D val="0"/>
            <c:spPr>
              <a:ln w="19050">
                <a:solidFill>
                  <a:schemeClr val="tx1"/>
                </a:solidFill>
                <a:prstDash val="sysDash"/>
              </a:ln>
            </c:spPr>
            <c:extLst>
              <c:ext xmlns:c16="http://schemas.microsoft.com/office/drawing/2014/chart" uri="{C3380CC4-5D6E-409C-BE32-E72D297353CC}">
                <c16:uniqueId val="{00000070-BF61-459F-B382-A8CCB78DFC14}"/>
              </c:ext>
            </c:extLst>
          </c:dPt>
          <c:dPt>
            <c:idx val="21"/>
            <c:bubble3D val="0"/>
            <c:spPr>
              <a:ln w="19050">
                <a:solidFill>
                  <a:schemeClr val="tx1"/>
                </a:solidFill>
                <a:prstDash val="sysDash"/>
              </a:ln>
            </c:spPr>
            <c:extLst>
              <c:ext xmlns:c16="http://schemas.microsoft.com/office/drawing/2014/chart" uri="{C3380CC4-5D6E-409C-BE32-E72D297353CC}">
                <c16:uniqueId val="{00000072-BF61-459F-B382-A8CCB78DFC14}"/>
              </c:ext>
            </c:extLst>
          </c:dPt>
          <c:dPt>
            <c:idx val="22"/>
            <c:bubble3D val="0"/>
            <c:spPr>
              <a:ln w="19050">
                <a:solidFill>
                  <a:schemeClr val="tx1"/>
                </a:solidFill>
                <a:prstDash val="sysDash"/>
              </a:ln>
            </c:spPr>
            <c:extLst>
              <c:ext xmlns:c16="http://schemas.microsoft.com/office/drawing/2014/chart" uri="{C3380CC4-5D6E-409C-BE32-E72D297353CC}">
                <c16:uniqueId val="{00000074-BF61-459F-B382-A8CCB78DFC14}"/>
              </c:ext>
            </c:extLst>
          </c:dPt>
          <c:dPt>
            <c:idx val="23"/>
            <c:bubble3D val="0"/>
            <c:spPr>
              <a:ln w="19050">
                <a:solidFill>
                  <a:schemeClr val="tx1"/>
                </a:solidFill>
                <a:prstDash val="sysDash"/>
              </a:ln>
            </c:spPr>
            <c:extLst>
              <c:ext xmlns:c16="http://schemas.microsoft.com/office/drawing/2014/chart" uri="{C3380CC4-5D6E-409C-BE32-E72D297353CC}">
                <c16:uniqueId val="{00000076-BF61-459F-B382-A8CCB78DFC14}"/>
              </c:ext>
            </c:extLst>
          </c:dPt>
          <c:val>
            <c:numRef>
              <c:f>Sheet1!$H$2:$H$26</c:f>
              <c:numCache>
                <c:formatCode>General</c:formatCode>
                <c:ptCount val="25"/>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formatCode="0.0">
                  <c:v>26.6357673551</c:v>
                </c:pt>
                <c:pt idx="14" formatCode="0.0">
                  <c:v>28.1</c:v>
                </c:pt>
                <c:pt idx="15">
                  <c:v>28.9</c:v>
                </c:pt>
                <c:pt idx="16">
                  <c:v>30</c:v>
                </c:pt>
                <c:pt idx="17">
                  <c:v>31.2</c:v>
                </c:pt>
                <c:pt idx="18">
                  <c:v>32.799999999999997</c:v>
                </c:pt>
                <c:pt idx="19">
                  <c:v>35.299999999999997</c:v>
                </c:pt>
                <c:pt idx="20">
                  <c:v>36.799999999999997</c:v>
                </c:pt>
                <c:pt idx="21">
                  <c:v>37.700000000000003</c:v>
                </c:pt>
                <c:pt idx="22">
                  <c:v>38</c:v>
                </c:pt>
                <c:pt idx="23">
                  <c:v>38.1</c:v>
                </c:pt>
                <c:pt idx="24">
                  <c:v>38.4</c:v>
                </c:pt>
              </c:numCache>
            </c:numRef>
          </c:val>
          <c:smooth val="0"/>
          <c:extLst>
            <c:ext xmlns:c16="http://schemas.microsoft.com/office/drawing/2014/chart" uri="{C3380CC4-5D6E-409C-BE32-E72D297353CC}">
              <c16:uniqueId val="{00000077-BF61-459F-B382-A8CCB78DFC14}"/>
            </c:ext>
          </c:extLst>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olid"/>
              </a:ln>
            </c:spPr>
            <c:extLst>
              <c:ext xmlns:c16="http://schemas.microsoft.com/office/drawing/2014/chart" uri="{C3380CC4-5D6E-409C-BE32-E72D297353CC}">
                <c16:uniqueId val="{00000079-BF61-459F-B382-A8CCB78DFC14}"/>
              </c:ext>
            </c:extLst>
          </c:dPt>
          <c:dPt>
            <c:idx val="14"/>
            <c:marker>
              <c:spPr>
                <a:solidFill>
                  <a:schemeClr val="accent6">
                    <a:lumMod val="50000"/>
                  </a:schemeClr>
                </a:solidFill>
                <a:ln>
                  <a:solidFill>
                    <a:srgbClr val="F79646">
                      <a:lumMod val="50000"/>
                    </a:srgbClr>
                  </a:solidFill>
                  <a:prstDash val="solid"/>
                </a:ln>
              </c:spPr>
            </c:marker>
            <c:bubble3D val="0"/>
            <c:spPr>
              <a:ln w="19050">
                <a:solidFill>
                  <a:schemeClr val="accent6">
                    <a:lumMod val="50000"/>
                  </a:schemeClr>
                </a:solidFill>
                <a:prstDash val="solid"/>
              </a:ln>
            </c:spPr>
            <c:extLst>
              <c:ext xmlns:c16="http://schemas.microsoft.com/office/drawing/2014/chart" uri="{C3380CC4-5D6E-409C-BE32-E72D297353CC}">
                <c16:uniqueId val="{0000007B-BF61-459F-B382-A8CCB78DFC14}"/>
              </c:ext>
            </c:extLst>
          </c:dPt>
          <c:dPt>
            <c:idx val="15"/>
            <c:bubble3D val="0"/>
            <c:spPr>
              <a:ln w="19050">
                <a:solidFill>
                  <a:schemeClr val="accent6">
                    <a:lumMod val="50000"/>
                  </a:schemeClr>
                </a:solidFill>
                <a:prstDash val="sysDash"/>
              </a:ln>
            </c:spPr>
            <c:extLst>
              <c:ext xmlns:c16="http://schemas.microsoft.com/office/drawing/2014/chart" uri="{C3380CC4-5D6E-409C-BE32-E72D297353CC}">
                <c16:uniqueId val="{0000007D-BF61-459F-B382-A8CCB78DFC14}"/>
              </c:ext>
            </c:extLst>
          </c:dPt>
          <c:dPt>
            <c:idx val="16"/>
            <c:bubble3D val="0"/>
            <c:spPr>
              <a:ln w="19050">
                <a:solidFill>
                  <a:schemeClr val="accent6">
                    <a:lumMod val="50000"/>
                  </a:schemeClr>
                </a:solidFill>
                <a:prstDash val="sysDash"/>
              </a:ln>
            </c:spPr>
            <c:extLst>
              <c:ext xmlns:c16="http://schemas.microsoft.com/office/drawing/2014/chart" uri="{C3380CC4-5D6E-409C-BE32-E72D297353CC}">
                <c16:uniqueId val="{0000007F-BF61-459F-B382-A8CCB78DFC14}"/>
              </c:ext>
            </c:extLst>
          </c:dPt>
          <c:dPt>
            <c:idx val="17"/>
            <c:bubble3D val="0"/>
            <c:spPr>
              <a:ln w="19050">
                <a:solidFill>
                  <a:schemeClr val="accent6">
                    <a:lumMod val="50000"/>
                  </a:schemeClr>
                </a:solidFill>
                <a:prstDash val="sysDash"/>
              </a:ln>
            </c:spPr>
            <c:extLst>
              <c:ext xmlns:c16="http://schemas.microsoft.com/office/drawing/2014/chart" uri="{C3380CC4-5D6E-409C-BE32-E72D297353CC}">
                <c16:uniqueId val="{00000081-BF61-459F-B382-A8CCB78DFC14}"/>
              </c:ext>
            </c:extLst>
          </c:dPt>
          <c:dPt>
            <c:idx val="18"/>
            <c:bubble3D val="0"/>
            <c:spPr>
              <a:ln w="19050">
                <a:solidFill>
                  <a:schemeClr val="accent6">
                    <a:lumMod val="50000"/>
                  </a:schemeClr>
                </a:solidFill>
                <a:prstDash val="sysDash"/>
              </a:ln>
            </c:spPr>
            <c:extLst>
              <c:ext xmlns:c16="http://schemas.microsoft.com/office/drawing/2014/chart" uri="{C3380CC4-5D6E-409C-BE32-E72D297353CC}">
                <c16:uniqueId val="{00000083-BF61-459F-B382-A8CCB78DFC14}"/>
              </c:ext>
            </c:extLst>
          </c:dPt>
          <c:dPt>
            <c:idx val="19"/>
            <c:bubble3D val="0"/>
            <c:spPr>
              <a:ln w="19050">
                <a:solidFill>
                  <a:schemeClr val="accent6">
                    <a:lumMod val="50000"/>
                  </a:schemeClr>
                </a:solidFill>
                <a:prstDash val="sysDash"/>
              </a:ln>
            </c:spPr>
            <c:extLst>
              <c:ext xmlns:c16="http://schemas.microsoft.com/office/drawing/2014/chart" uri="{C3380CC4-5D6E-409C-BE32-E72D297353CC}">
                <c16:uniqueId val="{00000085-BF61-459F-B382-A8CCB78DFC14}"/>
              </c:ext>
            </c:extLst>
          </c:dPt>
          <c:dPt>
            <c:idx val="20"/>
            <c:bubble3D val="0"/>
            <c:spPr>
              <a:ln w="19050">
                <a:solidFill>
                  <a:schemeClr val="accent6">
                    <a:lumMod val="50000"/>
                  </a:schemeClr>
                </a:solidFill>
                <a:prstDash val="sysDash"/>
              </a:ln>
            </c:spPr>
            <c:extLst>
              <c:ext xmlns:c16="http://schemas.microsoft.com/office/drawing/2014/chart" uri="{C3380CC4-5D6E-409C-BE32-E72D297353CC}">
                <c16:uniqueId val="{00000087-BF61-459F-B382-A8CCB78DFC14}"/>
              </c:ext>
            </c:extLst>
          </c:dPt>
          <c:dPt>
            <c:idx val="21"/>
            <c:bubble3D val="0"/>
            <c:spPr>
              <a:ln w="19050">
                <a:solidFill>
                  <a:schemeClr val="accent6">
                    <a:lumMod val="50000"/>
                  </a:schemeClr>
                </a:solidFill>
                <a:prstDash val="sysDash"/>
              </a:ln>
            </c:spPr>
            <c:extLst>
              <c:ext xmlns:c16="http://schemas.microsoft.com/office/drawing/2014/chart" uri="{C3380CC4-5D6E-409C-BE32-E72D297353CC}">
                <c16:uniqueId val="{00000089-BF61-459F-B382-A8CCB78DFC14}"/>
              </c:ext>
            </c:extLst>
          </c:dPt>
          <c:dPt>
            <c:idx val="22"/>
            <c:bubble3D val="0"/>
            <c:spPr>
              <a:ln w="19050">
                <a:solidFill>
                  <a:schemeClr val="accent6">
                    <a:lumMod val="50000"/>
                  </a:schemeClr>
                </a:solidFill>
                <a:prstDash val="sysDash"/>
              </a:ln>
            </c:spPr>
            <c:extLst>
              <c:ext xmlns:c16="http://schemas.microsoft.com/office/drawing/2014/chart" uri="{C3380CC4-5D6E-409C-BE32-E72D297353CC}">
                <c16:uniqueId val="{0000008B-BF61-459F-B382-A8CCB78DFC14}"/>
              </c:ext>
            </c:extLst>
          </c:dPt>
          <c:dPt>
            <c:idx val="23"/>
            <c:bubble3D val="0"/>
            <c:spPr>
              <a:ln w="19050">
                <a:solidFill>
                  <a:schemeClr val="accent6">
                    <a:lumMod val="50000"/>
                  </a:schemeClr>
                </a:solidFill>
                <a:prstDash val="sysDash"/>
              </a:ln>
            </c:spPr>
            <c:extLst>
              <c:ext xmlns:c16="http://schemas.microsoft.com/office/drawing/2014/chart" uri="{C3380CC4-5D6E-409C-BE32-E72D297353CC}">
                <c16:uniqueId val="{0000008D-BF61-459F-B382-A8CCB78DFC14}"/>
              </c:ext>
            </c:extLst>
          </c:dPt>
          <c:val>
            <c:numRef>
              <c:f>Sheet1!$J$2:$J$26</c:f>
              <c:numCache>
                <c:formatCode>General</c:formatCode>
                <c:ptCount val="25"/>
                <c:pt idx="0">
                  <c:v>36.5</c:v>
                </c:pt>
                <c:pt idx="1">
                  <c:v>23.700000000000003</c:v>
                </c:pt>
                <c:pt idx="2">
                  <c:v>20</c:v>
                </c:pt>
                <c:pt idx="3">
                  <c:v>21.400000000000002</c:v>
                </c:pt>
                <c:pt idx="4">
                  <c:v>21.299999999999997</c:v>
                </c:pt>
                <c:pt idx="5">
                  <c:v>19.099999999999998</c:v>
                </c:pt>
                <c:pt idx="6">
                  <c:v>17.5</c:v>
                </c:pt>
                <c:pt idx="7">
                  <c:v>17.600000000000001</c:v>
                </c:pt>
                <c:pt idx="8">
                  <c:v>15.4</c:v>
                </c:pt>
                <c:pt idx="9">
                  <c:v>14.2</c:v>
                </c:pt>
                <c:pt idx="10">
                  <c:v>13.600000000000001</c:v>
                </c:pt>
                <c:pt idx="11">
                  <c:v>12.6</c:v>
                </c:pt>
                <c:pt idx="12">
                  <c:v>13.872999999999999</c:v>
                </c:pt>
                <c:pt idx="13">
                  <c:v>14.5</c:v>
                </c:pt>
                <c:pt idx="14">
                  <c:v>14.299999999999999</c:v>
                </c:pt>
                <c:pt idx="15">
                  <c:v>14.262999999999998</c:v>
                </c:pt>
                <c:pt idx="16">
                  <c:v>14.193</c:v>
                </c:pt>
                <c:pt idx="17">
                  <c:v>14.28</c:v>
                </c:pt>
                <c:pt idx="18">
                  <c:v>14.318999999999999</c:v>
                </c:pt>
                <c:pt idx="19">
                  <c:v>14.348000000000001</c:v>
                </c:pt>
                <c:pt idx="20">
                  <c:v>14.379999999999999</c:v>
                </c:pt>
                <c:pt idx="21">
                  <c:v>14.409000000000001</c:v>
                </c:pt>
                <c:pt idx="22">
                  <c:v>14.42</c:v>
                </c:pt>
                <c:pt idx="23">
                  <c:v>14.423999999999999</c:v>
                </c:pt>
                <c:pt idx="24">
                  <c:v>14.433</c:v>
                </c:pt>
              </c:numCache>
            </c:numRef>
          </c:val>
          <c:smooth val="0"/>
          <c:extLst>
            <c:ext xmlns:c16="http://schemas.microsoft.com/office/drawing/2014/chart" uri="{C3380CC4-5D6E-409C-BE32-E72D297353CC}">
              <c16:uniqueId val="{0000008E-BF61-459F-B382-A8CCB78DFC14}"/>
            </c:ext>
          </c:extLst>
        </c:ser>
        <c:dLbls>
          <c:showLegendKey val="0"/>
          <c:showVal val="0"/>
          <c:showCatName val="0"/>
          <c:showSerName val="0"/>
          <c:showPercent val="0"/>
          <c:showBubbleSize val="0"/>
        </c:dLbls>
        <c:marker val="1"/>
        <c:smooth val="0"/>
        <c:axId val="69778816"/>
        <c:axId val="69777280"/>
      </c:lineChart>
      <c:catAx>
        <c:axId val="69769856"/>
        <c:scaling>
          <c:orientation val="minMax"/>
        </c:scaling>
        <c:delete val="0"/>
        <c:axPos val="b"/>
        <c:numFmt formatCode="General" sourceLinked="1"/>
        <c:majorTickMark val="out"/>
        <c:minorTickMark val="none"/>
        <c:tickLblPos val="nextTo"/>
        <c:txPr>
          <a:bodyPr/>
          <a:lstStyle/>
          <a:p>
            <a:pPr>
              <a:defRPr sz="1200"/>
            </a:pPr>
            <a:endParaRPr lang="ja-JP"/>
          </a:p>
        </c:txPr>
        <c:crossAx val="69775744"/>
        <c:crosses val="autoZero"/>
        <c:auto val="1"/>
        <c:lblAlgn val="ctr"/>
        <c:lblOffset val="100"/>
        <c:tickLblSkip val="2"/>
        <c:noMultiLvlLbl val="0"/>
      </c:catAx>
      <c:valAx>
        <c:axId val="69775744"/>
        <c:scaling>
          <c:orientation val="minMax"/>
        </c:scaling>
        <c:delete val="0"/>
        <c:axPos val="l"/>
        <c:numFmt formatCode="#,##0_);[Red]\(#,##0\)" sourceLinked="1"/>
        <c:majorTickMark val="out"/>
        <c:minorTickMark val="none"/>
        <c:tickLblPos val="nextTo"/>
        <c:txPr>
          <a:bodyPr/>
          <a:lstStyle/>
          <a:p>
            <a:pPr>
              <a:defRPr sz="1200"/>
            </a:pPr>
            <a:endParaRPr lang="ja-JP"/>
          </a:p>
        </c:txPr>
        <c:crossAx val="69769856"/>
        <c:crosses val="autoZero"/>
        <c:crossBetween val="between"/>
      </c:valAx>
      <c:valAx>
        <c:axId val="69777280"/>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69778816"/>
        <c:crosses val="max"/>
        <c:crossBetween val="between"/>
      </c:valAx>
      <c:catAx>
        <c:axId val="69778816"/>
        <c:scaling>
          <c:orientation val="minMax"/>
        </c:scaling>
        <c:delete val="1"/>
        <c:axPos val="b"/>
        <c:majorTickMark val="out"/>
        <c:minorTickMark val="none"/>
        <c:tickLblPos val="none"/>
        <c:crossAx val="69777280"/>
        <c:crosses val="autoZero"/>
        <c:auto val="1"/>
        <c:lblAlgn val="ctr"/>
        <c:lblOffset val="100"/>
        <c:noMultiLvlLbl val="0"/>
      </c:cat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4EB9A-FC6D-44C2-A0CF-A3DA9E0D65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AED7778-C71C-4A2D-9F17-DB869063B1A6}">
      <dgm:prSet phldrT="[テキスト]" custT="1"/>
      <dgm:spPr>
        <a:solidFill>
          <a:srgbClr val="29B503"/>
        </a:solidFill>
      </dgm:spPr>
      <dgm:t>
        <a:bodyPr/>
        <a:lstStyle/>
        <a:p>
          <a:r>
            <a:rPr kumimoji="1" lang="ja-JP" altLang="en-US" sz="2400" b="1" dirty="0" smtClean="0">
              <a:latin typeface="HG丸ｺﾞｼｯｸM-PRO" pitchFamily="50" charset="-128"/>
              <a:ea typeface="HG丸ｺﾞｼｯｸM-PRO" pitchFamily="50" charset="-128"/>
            </a:rPr>
            <a:t>ハローワーク佐賀（本所）</a:t>
          </a:r>
          <a:endParaRPr kumimoji="1" lang="ja-JP" altLang="en-US" sz="2400" b="1" dirty="0">
            <a:latin typeface="HG丸ｺﾞｼｯｸM-PRO" pitchFamily="50" charset="-128"/>
            <a:ea typeface="HG丸ｺﾞｼｯｸM-PRO" pitchFamily="50" charset="-128"/>
          </a:endParaRPr>
        </a:p>
      </dgm:t>
    </dgm:pt>
    <dgm:pt modelId="{950654C9-47E6-46B6-A6EF-6ADC39605F48}" type="parTrans" cxnId="{8DD8F302-002A-47E2-A39B-3995A24E8DE4}">
      <dgm:prSet/>
      <dgm:spPr/>
      <dgm:t>
        <a:bodyPr/>
        <a:lstStyle/>
        <a:p>
          <a:endParaRPr kumimoji="1" lang="ja-JP" altLang="en-US"/>
        </a:p>
      </dgm:t>
    </dgm:pt>
    <dgm:pt modelId="{3E8A7723-2C00-4BDD-882B-2879C9FB8D84}" type="sibTrans" cxnId="{8DD8F302-002A-47E2-A39B-3995A24E8DE4}">
      <dgm:prSet/>
      <dgm:spPr/>
      <dgm:t>
        <a:bodyPr/>
        <a:lstStyle/>
        <a:p>
          <a:endParaRPr kumimoji="1" lang="ja-JP" altLang="en-US"/>
        </a:p>
      </dgm:t>
    </dgm:pt>
    <dgm:pt modelId="{BC8C644B-2DFC-418F-87B4-CBE5D7D4CEE7}">
      <dgm:prSet phldrT="[テキスト]" custT="1"/>
      <dgm:spPr>
        <a:solidFill>
          <a:srgbClr val="F98607"/>
        </a:solidFill>
      </dgm:spPr>
      <dgm:t>
        <a:bodyPr/>
        <a:lstStyle/>
        <a:p>
          <a:r>
            <a:rPr kumimoji="1" lang="ja-JP" altLang="en-US" sz="2400" b="1" dirty="0" smtClean="0">
              <a:latin typeface="HG丸ｺﾞｼｯｸM-PRO" pitchFamily="50" charset="-128"/>
              <a:ea typeface="HG丸ｺﾞｼｯｸM-PRO" pitchFamily="50" charset="-128"/>
            </a:rPr>
            <a:t>佐賀新卒応援ハローワーク（ヤングハローワークＳＡＧＡ）　　　　　</a:t>
          </a:r>
          <a:endParaRPr kumimoji="1" lang="ja-JP" altLang="en-US" sz="1400" b="1" dirty="0">
            <a:latin typeface="HG丸ｺﾞｼｯｸM-PRO" pitchFamily="50" charset="-128"/>
            <a:ea typeface="HG丸ｺﾞｼｯｸM-PRO" pitchFamily="50" charset="-128"/>
          </a:endParaRPr>
        </a:p>
      </dgm:t>
    </dgm:pt>
    <dgm:pt modelId="{95559672-0981-4E1D-8E19-90637DD891D9}" type="parTrans" cxnId="{4423429E-9AA6-4AAC-9691-4A905E06E773}">
      <dgm:prSet/>
      <dgm:spPr/>
      <dgm:t>
        <a:bodyPr/>
        <a:lstStyle/>
        <a:p>
          <a:endParaRPr kumimoji="1" lang="ja-JP" altLang="en-US"/>
        </a:p>
      </dgm:t>
    </dgm:pt>
    <dgm:pt modelId="{B6EA6470-7C0E-4853-960E-97579730E85D}" type="sibTrans" cxnId="{4423429E-9AA6-4AAC-9691-4A905E06E773}">
      <dgm:prSet/>
      <dgm:spPr/>
      <dgm:t>
        <a:bodyPr/>
        <a:lstStyle/>
        <a:p>
          <a:endParaRPr kumimoji="1" lang="ja-JP" altLang="en-US"/>
        </a:p>
      </dgm:t>
    </dgm:pt>
    <dgm:pt modelId="{6B4EFB32-9B87-41A3-B582-B76C72313127}" type="pres">
      <dgm:prSet presAssocID="{F174EB9A-FC6D-44C2-A0CF-A3DA9E0D6517}" presName="linear" presStyleCnt="0">
        <dgm:presLayoutVars>
          <dgm:animLvl val="lvl"/>
          <dgm:resizeHandles val="exact"/>
        </dgm:presLayoutVars>
      </dgm:prSet>
      <dgm:spPr/>
      <dgm:t>
        <a:bodyPr/>
        <a:lstStyle/>
        <a:p>
          <a:endParaRPr kumimoji="1" lang="ja-JP" altLang="en-US"/>
        </a:p>
      </dgm:t>
    </dgm:pt>
    <dgm:pt modelId="{AEA83B8B-9FEC-4260-88C7-68F5FD4A76AC}" type="pres">
      <dgm:prSet presAssocID="{2AED7778-C71C-4A2D-9F17-DB869063B1A6}" presName="parentText" presStyleLbl="node1" presStyleIdx="0" presStyleCnt="2" custScaleX="100000" custScaleY="41119" custLinFactY="100000" custLinFactNeighborX="290" custLinFactNeighborY="111602">
        <dgm:presLayoutVars>
          <dgm:chMax val="0"/>
          <dgm:bulletEnabled val="1"/>
        </dgm:presLayoutVars>
      </dgm:prSet>
      <dgm:spPr/>
      <dgm:t>
        <a:bodyPr/>
        <a:lstStyle/>
        <a:p>
          <a:endParaRPr kumimoji="1" lang="ja-JP" altLang="en-US"/>
        </a:p>
      </dgm:t>
    </dgm:pt>
    <dgm:pt modelId="{10F21819-7584-4935-BBD9-B98A7C5F3690}" type="pres">
      <dgm:prSet presAssocID="{3E8A7723-2C00-4BDD-882B-2879C9FB8D84}" presName="spacer" presStyleCnt="0"/>
      <dgm:spPr/>
    </dgm:pt>
    <dgm:pt modelId="{8FC59467-0184-49DC-9C25-E84D66F9844A}" type="pres">
      <dgm:prSet presAssocID="{BC8C644B-2DFC-418F-87B4-CBE5D7D4CEE7}" presName="parentText" presStyleLbl="node1" presStyleIdx="1" presStyleCnt="2" custScaleX="100000" custScaleY="42308" custLinFactY="-118229" custLinFactNeighborX="290" custLinFactNeighborY="-200000">
        <dgm:presLayoutVars>
          <dgm:chMax val="0"/>
          <dgm:bulletEnabled val="1"/>
        </dgm:presLayoutVars>
      </dgm:prSet>
      <dgm:spPr/>
      <dgm:t>
        <a:bodyPr/>
        <a:lstStyle/>
        <a:p>
          <a:endParaRPr kumimoji="1" lang="ja-JP" altLang="en-US"/>
        </a:p>
      </dgm:t>
    </dgm:pt>
  </dgm:ptLst>
  <dgm:cxnLst>
    <dgm:cxn modelId="{4423429E-9AA6-4AAC-9691-4A905E06E773}" srcId="{F174EB9A-FC6D-44C2-A0CF-A3DA9E0D6517}" destId="{BC8C644B-2DFC-418F-87B4-CBE5D7D4CEE7}" srcOrd="1" destOrd="0" parTransId="{95559672-0981-4E1D-8E19-90637DD891D9}" sibTransId="{B6EA6470-7C0E-4853-960E-97579730E85D}"/>
    <dgm:cxn modelId="{8DD8F302-002A-47E2-A39B-3995A24E8DE4}" srcId="{F174EB9A-FC6D-44C2-A0CF-A3DA9E0D6517}" destId="{2AED7778-C71C-4A2D-9F17-DB869063B1A6}" srcOrd="0" destOrd="0" parTransId="{950654C9-47E6-46B6-A6EF-6ADC39605F48}" sibTransId="{3E8A7723-2C00-4BDD-882B-2879C9FB8D84}"/>
    <dgm:cxn modelId="{1725FE7E-F834-4DE9-AF1E-9A5C9D456214}" type="presOf" srcId="{F174EB9A-FC6D-44C2-A0CF-A3DA9E0D6517}" destId="{6B4EFB32-9B87-41A3-B582-B76C72313127}" srcOrd="0" destOrd="0" presId="urn:microsoft.com/office/officeart/2005/8/layout/vList2"/>
    <dgm:cxn modelId="{7237EDFC-868E-4DDA-AD00-8E09AD3556E4}" type="presOf" srcId="{2AED7778-C71C-4A2D-9F17-DB869063B1A6}" destId="{AEA83B8B-9FEC-4260-88C7-68F5FD4A76AC}" srcOrd="0" destOrd="0" presId="urn:microsoft.com/office/officeart/2005/8/layout/vList2"/>
    <dgm:cxn modelId="{230FBFB9-82CD-4550-9EBD-108276BF75E0}" type="presOf" srcId="{BC8C644B-2DFC-418F-87B4-CBE5D7D4CEE7}" destId="{8FC59467-0184-49DC-9C25-E84D66F9844A}" srcOrd="0" destOrd="0" presId="urn:microsoft.com/office/officeart/2005/8/layout/vList2"/>
    <dgm:cxn modelId="{6EBD0090-3F90-4D5C-A9FF-C4F3D9253A85}" type="presParOf" srcId="{6B4EFB32-9B87-41A3-B582-B76C72313127}" destId="{AEA83B8B-9FEC-4260-88C7-68F5FD4A76AC}" srcOrd="0" destOrd="0" presId="urn:microsoft.com/office/officeart/2005/8/layout/vList2"/>
    <dgm:cxn modelId="{E8A499D1-D8C3-450E-BA53-CF2431E0C84A}" type="presParOf" srcId="{6B4EFB32-9B87-41A3-B582-B76C72313127}" destId="{10F21819-7584-4935-BBD9-B98A7C5F3690}" srcOrd="1" destOrd="0" presId="urn:microsoft.com/office/officeart/2005/8/layout/vList2"/>
    <dgm:cxn modelId="{BC9D212D-E1AF-4969-B64A-E40F81627EC6}" type="presParOf" srcId="{6B4EFB32-9B87-41A3-B582-B76C72313127}" destId="{8FC59467-0184-49DC-9C25-E84D66F984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83B8B-9FEC-4260-88C7-68F5FD4A76AC}">
      <dsp:nvSpPr>
        <dsp:cNvPr id="0" name=""/>
        <dsp:cNvSpPr/>
      </dsp:nvSpPr>
      <dsp:spPr>
        <a:xfrm>
          <a:off x="0" y="3938445"/>
          <a:ext cx="9675548" cy="492638"/>
        </a:xfrm>
        <a:prstGeom prst="roundRect">
          <a:avLst/>
        </a:prstGeom>
        <a:solidFill>
          <a:srgbClr val="29B5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HG丸ｺﾞｼｯｸM-PRO" pitchFamily="50" charset="-128"/>
              <a:ea typeface="HG丸ｺﾞｼｯｸM-PRO" pitchFamily="50" charset="-128"/>
            </a:rPr>
            <a:t>ハローワーク佐賀（本所）</a:t>
          </a:r>
          <a:endParaRPr kumimoji="1" lang="ja-JP" altLang="en-US" sz="2400" b="1" kern="1200" dirty="0">
            <a:latin typeface="HG丸ｺﾞｼｯｸM-PRO" pitchFamily="50" charset="-128"/>
            <a:ea typeface="HG丸ｺﾞｼｯｸM-PRO" pitchFamily="50" charset="-128"/>
          </a:endParaRPr>
        </a:p>
      </dsp:txBody>
      <dsp:txXfrm>
        <a:off x="24049" y="3962494"/>
        <a:ext cx="9627450" cy="444540"/>
      </dsp:txXfrm>
    </dsp:sp>
    <dsp:sp modelId="{8FC59467-0184-49DC-9C25-E84D66F9844A}">
      <dsp:nvSpPr>
        <dsp:cNvPr id="0" name=""/>
        <dsp:cNvSpPr/>
      </dsp:nvSpPr>
      <dsp:spPr>
        <a:xfrm>
          <a:off x="0" y="1426500"/>
          <a:ext cx="9675548" cy="506883"/>
        </a:xfrm>
        <a:prstGeom prst="roundRect">
          <a:avLst/>
        </a:prstGeom>
        <a:solidFill>
          <a:srgbClr val="F986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HG丸ｺﾞｼｯｸM-PRO" pitchFamily="50" charset="-128"/>
              <a:ea typeface="HG丸ｺﾞｼｯｸM-PRO" pitchFamily="50" charset="-128"/>
            </a:rPr>
            <a:t>佐賀新卒応援ハローワーク（ヤングハローワークＳＡＧＡ）　　　　　</a:t>
          </a:r>
          <a:endParaRPr kumimoji="1" lang="ja-JP" altLang="en-US" sz="1400" b="1" kern="1200" dirty="0">
            <a:latin typeface="HG丸ｺﾞｼｯｸM-PRO" pitchFamily="50" charset="-128"/>
            <a:ea typeface="HG丸ｺﾞｼｯｸM-PRO" pitchFamily="50" charset="-128"/>
          </a:endParaRPr>
        </a:p>
      </dsp:txBody>
      <dsp:txXfrm>
        <a:off x="24744" y="1451244"/>
        <a:ext cx="9626060" cy="4573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3237"/>
          </a:xfrm>
          <a:prstGeom prst="rect">
            <a:avLst/>
          </a:prstGeom>
        </p:spPr>
        <p:txBody>
          <a:bodyPr vert="horz" lIns="90631" tIns="45316" rIns="90631" bIns="45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1"/>
            <a:ext cx="2918621" cy="493237"/>
          </a:xfrm>
          <a:prstGeom prst="rect">
            <a:avLst/>
          </a:prstGeom>
        </p:spPr>
        <p:txBody>
          <a:bodyPr vert="horz" lIns="90631" tIns="45316" rIns="90631" bIns="45316" rtlCol="0"/>
          <a:lstStyle>
            <a:lvl1pPr algn="r">
              <a:defRPr sz="1200"/>
            </a:lvl1pPr>
          </a:lstStyle>
          <a:p>
            <a:fld id="{453DC341-7E5F-4EDF-930C-5EB0352E6224}" type="datetimeFigureOut">
              <a:rPr kumimoji="1" lang="ja-JP" altLang="en-US" smtClean="0"/>
              <a:t>2022/7/28</a:t>
            </a:fld>
            <a:endParaRPr kumimoji="1" lang="ja-JP" altLang="en-US"/>
          </a:p>
        </p:txBody>
      </p:sp>
      <p:sp>
        <p:nvSpPr>
          <p:cNvPr id="4" name="フッター プレースホルダー 3"/>
          <p:cNvSpPr>
            <a:spLocks noGrp="1"/>
          </p:cNvSpPr>
          <p:nvPr>
            <p:ph type="ftr" sz="quarter" idx="2"/>
          </p:nvPr>
        </p:nvSpPr>
        <p:spPr>
          <a:xfrm>
            <a:off x="2" y="9371501"/>
            <a:ext cx="2918621" cy="493236"/>
          </a:xfrm>
          <a:prstGeom prst="rect">
            <a:avLst/>
          </a:prstGeom>
        </p:spPr>
        <p:txBody>
          <a:bodyPr vert="horz" lIns="90631" tIns="45316" rIns="90631" bIns="45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1"/>
            <a:ext cx="2918621" cy="493236"/>
          </a:xfrm>
          <a:prstGeom prst="rect">
            <a:avLst/>
          </a:prstGeom>
        </p:spPr>
        <p:txBody>
          <a:bodyPr vert="horz" lIns="90631" tIns="45316" rIns="90631" bIns="45316" rtlCol="0" anchor="b"/>
          <a:lstStyle>
            <a:lvl1pPr algn="r">
              <a:defRPr sz="1200"/>
            </a:lvl1pPr>
          </a:lstStyle>
          <a:p>
            <a:fld id="{33771811-D104-464B-BABE-983D2994AF14}" type="slidenum">
              <a:rPr kumimoji="1" lang="ja-JP" altLang="en-US" smtClean="0"/>
              <a:t>‹#›</a:t>
            </a:fld>
            <a:endParaRPr kumimoji="1" lang="ja-JP" altLang="en-US"/>
          </a:p>
        </p:txBody>
      </p:sp>
    </p:spTree>
    <p:extLst>
      <p:ext uri="{BB962C8B-B14F-4D97-AF65-F5344CB8AC3E}">
        <p14:creationId xmlns:p14="http://schemas.microsoft.com/office/powerpoint/2010/main" val="35323806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3237"/>
          </a:xfrm>
          <a:prstGeom prst="rect">
            <a:avLst/>
          </a:prstGeom>
        </p:spPr>
        <p:txBody>
          <a:bodyPr vert="horz" lIns="90631" tIns="45316" rIns="90631" bIns="45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3237"/>
          </a:xfrm>
          <a:prstGeom prst="rect">
            <a:avLst/>
          </a:prstGeom>
        </p:spPr>
        <p:txBody>
          <a:bodyPr vert="horz" lIns="90631" tIns="45316" rIns="90631" bIns="45316" rtlCol="0"/>
          <a:lstStyle>
            <a:lvl1pPr algn="r">
              <a:defRPr sz="1200"/>
            </a:lvl1pPr>
          </a:lstStyle>
          <a:p>
            <a:fld id="{215E96EE-F2A5-4EF3-86BB-DBC62C8A2E85}" type="datetimeFigureOut">
              <a:rPr kumimoji="1" lang="ja-JP" altLang="en-US" smtClean="0"/>
              <a:t>2022/7/28</a:t>
            </a:fld>
            <a:endParaRPr kumimoji="1" lang="ja-JP" altLang="en-US"/>
          </a:p>
        </p:txBody>
      </p:sp>
      <p:sp>
        <p:nvSpPr>
          <p:cNvPr id="4" name="スライド イメージ プレースホルダー 3"/>
          <p:cNvSpPr>
            <a:spLocks noGrp="1" noRot="1" noChangeAspect="1"/>
          </p:cNvSpPr>
          <p:nvPr>
            <p:ph type="sldImg" idx="2"/>
          </p:nvPr>
        </p:nvSpPr>
        <p:spPr>
          <a:xfrm>
            <a:off x="696913" y="741363"/>
            <a:ext cx="5341937" cy="3697287"/>
          </a:xfrm>
          <a:prstGeom prst="rect">
            <a:avLst/>
          </a:prstGeom>
          <a:noFill/>
          <a:ln w="12700">
            <a:solidFill>
              <a:prstClr val="black"/>
            </a:solidFill>
          </a:ln>
        </p:spPr>
        <p:txBody>
          <a:bodyPr vert="horz" lIns="90631" tIns="45316" rIns="90631" bIns="45316" rtlCol="0" anchor="ctr"/>
          <a:lstStyle/>
          <a:p>
            <a:endParaRPr lang="ja-JP" altLang="en-US"/>
          </a:p>
        </p:txBody>
      </p:sp>
      <p:sp>
        <p:nvSpPr>
          <p:cNvPr id="5" name="ノート プレースホルダー 4"/>
          <p:cNvSpPr>
            <a:spLocks noGrp="1"/>
          </p:cNvSpPr>
          <p:nvPr>
            <p:ph type="body" sz="quarter" idx="3"/>
          </p:nvPr>
        </p:nvSpPr>
        <p:spPr>
          <a:xfrm>
            <a:off x="673892" y="4686539"/>
            <a:ext cx="5387982" cy="4439132"/>
          </a:xfrm>
          <a:prstGeom prst="rect">
            <a:avLst/>
          </a:prstGeom>
        </p:spPr>
        <p:txBody>
          <a:bodyPr vert="horz" lIns="90631" tIns="45316" rIns="90631" bIns="453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501"/>
            <a:ext cx="2918621" cy="493236"/>
          </a:xfrm>
          <a:prstGeom prst="rect">
            <a:avLst/>
          </a:prstGeom>
        </p:spPr>
        <p:txBody>
          <a:bodyPr vert="horz" lIns="90631" tIns="45316" rIns="90631" bIns="45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1"/>
            <a:ext cx="2918621" cy="493236"/>
          </a:xfrm>
          <a:prstGeom prst="rect">
            <a:avLst/>
          </a:prstGeom>
        </p:spPr>
        <p:txBody>
          <a:bodyPr vert="horz" lIns="90631" tIns="45316" rIns="90631" bIns="45316" rtlCol="0" anchor="b"/>
          <a:lstStyle>
            <a:lvl1pPr algn="r">
              <a:defRPr sz="1200"/>
            </a:lvl1pPr>
          </a:lstStyle>
          <a:p>
            <a:fld id="{A4E85D00-C7E0-4743-8F21-CDE9B57AB63E}" type="slidenum">
              <a:rPr kumimoji="1" lang="ja-JP" altLang="en-US" smtClean="0"/>
              <a:t>‹#›</a:t>
            </a:fld>
            <a:endParaRPr kumimoji="1" lang="ja-JP" altLang="en-US"/>
          </a:p>
        </p:txBody>
      </p:sp>
    </p:spTree>
    <p:extLst>
      <p:ext uri="{BB962C8B-B14F-4D97-AF65-F5344CB8AC3E}">
        <p14:creationId xmlns:p14="http://schemas.microsoft.com/office/powerpoint/2010/main" val="28522656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xfrm>
            <a:off x="695325" y="739775"/>
            <a:ext cx="5345113" cy="3700463"/>
          </a:xfrm>
          <a:ln/>
        </p:spPr>
      </p:sp>
      <p:sp>
        <p:nvSpPr>
          <p:cNvPr id="181251" name="ノート プレースホルダー 2"/>
          <p:cNvSpPr>
            <a:spLocks noGrp="1"/>
          </p:cNvSpPr>
          <p:nvPr>
            <p:ph type="body" idx="1"/>
          </p:nvPr>
        </p:nvSpPr>
        <p:spPr>
          <a:noFill/>
        </p:spPr>
        <p:txBody>
          <a:bodyPr/>
          <a:lstStyle/>
          <a:p>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ー 1"/>
          <p:cNvSpPr>
            <a:spLocks noGrp="1" noRot="1" noChangeAspect="1" noTextEdit="1"/>
          </p:cNvSpPr>
          <p:nvPr>
            <p:ph type="sldImg"/>
          </p:nvPr>
        </p:nvSpPr>
        <p:spPr>
          <a:xfrm>
            <a:off x="671513" y="731838"/>
            <a:ext cx="5292725" cy="3663950"/>
          </a:xfrm>
          <a:ln/>
        </p:spPr>
      </p:sp>
      <p:sp>
        <p:nvSpPr>
          <p:cNvPr id="191491"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315274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スライド イメージ プレースホルダー 1"/>
          <p:cNvSpPr>
            <a:spLocks noGrp="1" noRot="1" noChangeAspect="1" noTextEdit="1"/>
          </p:cNvSpPr>
          <p:nvPr>
            <p:ph type="sldImg"/>
          </p:nvPr>
        </p:nvSpPr>
        <p:spPr>
          <a:xfrm>
            <a:off x="695325" y="739775"/>
            <a:ext cx="5345113" cy="3700463"/>
          </a:xfrm>
          <a:ln/>
        </p:spPr>
      </p:sp>
      <p:sp>
        <p:nvSpPr>
          <p:cNvPr id="192515"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382344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ー 1"/>
          <p:cNvSpPr>
            <a:spLocks noGrp="1" noRot="1" noChangeAspect="1" noTextEdit="1"/>
          </p:cNvSpPr>
          <p:nvPr>
            <p:ph type="sldImg"/>
          </p:nvPr>
        </p:nvSpPr>
        <p:spPr>
          <a:xfrm>
            <a:off x="695325" y="739775"/>
            <a:ext cx="5345113" cy="3700463"/>
          </a:xfrm>
          <a:ln/>
        </p:spPr>
      </p:sp>
      <p:sp>
        <p:nvSpPr>
          <p:cNvPr id="195587" name="ノート プレースホルダー 2"/>
          <p:cNvSpPr>
            <a:spLocks noGrp="1"/>
          </p:cNvSpPr>
          <p:nvPr>
            <p:ph type="body" idx="1"/>
          </p:nvPr>
        </p:nvSpPr>
        <p:spPr>
          <a:noFill/>
        </p:spPr>
        <p:txBody>
          <a:bodyPr/>
          <a:lstStyle/>
          <a:p>
            <a:endParaRPr lang="en-US" altLang="ja-JP" smtClean="0"/>
          </a:p>
          <a:p>
            <a:endParaRPr lang="ja-JP" altLang="en-US" smtClean="0"/>
          </a:p>
          <a:p>
            <a:endParaRPr lang="ja-JP" altLang="en-US" smtClean="0"/>
          </a:p>
          <a:p>
            <a:endParaRPr lang="ja-JP" altLang="en-US" smtClean="0"/>
          </a:p>
          <a:p>
            <a:endParaRPr lang="ja-JP" altLang="en-US" smtClean="0"/>
          </a:p>
          <a:p>
            <a:endParaRPr lang="ja-JP" altLang="en-US" smtClean="0"/>
          </a:p>
          <a:p>
            <a:endParaRPr lang="ja-JP" altLang="en-US" smtClean="0"/>
          </a:p>
          <a:p>
            <a:endParaRPr lang="ja-JP" altLang="en-US" smtClean="0"/>
          </a:p>
          <a:p>
            <a:endParaRPr lang="ja-JP" altLang="en-US" smtClean="0"/>
          </a:p>
          <a:p>
            <a:endParaRPr lang="ja-JP" altLang="en-US" smtClean="0"/>
          </a:p>
          <a:p>
            <a:endParaRPr lang="en-US" altLang="ja-JP" smtClean="0"/>
          </a:p>
        </p:txBody>
      </p:sp>
      <p:sp>
        <p:nvSpPr>
          <p:cNvPr id="195588" name="スライド番号プレースホルダー 3"/>
          <p:cNvSpPr>
            <a:spLocks noGrp="1"/>
          </p:cNvSpPr>
          <p:nvPr>
            <p:ph type="sldNum" sz="quarter" idx="5"/>
          </p:nvPr>
        </p:nvSpPr>
        <p:spPr>
          <a:noFill/>
        </p:spPr>
        <p:txBody>
          <a:bodyPr/>
          <a:lstStyle>
            <a:lvl1pPr>
              <a:defRPr sz="4000">
                <a:solidFill>
                  <a:srgbClr val="006666"/>
                </a:solidFill>
                <a:latin typeface="Constantia" pitchFamily="18" charset="0"/>
                <a:ea typeface="ＭＳ Ｐゴシック" pitchFamily="50" charset="-128"/>
              </a:defRPr>
            </a:lvl1pPr>
            <a:lvl2pPr marL="742785" indent="-285686">
              <a:defRPr sz="4000">
                <a:solidFill>
                  <a:srgbClr val="006666"/>
                </a:solidFill>
                <a:latin typeface="Constantia" pitchFamily="18" charset="0"/>
                <a:ea typeface="ＭＳ Ｐゴシック" pitchFamily="50" charset="-128"/>
              </a:defRPr>
            </a:lvl2pPr>
            <a:lvl3pPr marL="1142746" indent="-228549">
              <a:defRPr sz="4000">
                <a:solidFill>
                  <a:srgbClr val="006666"/>
                </a:solidFill>
                <a:latin typeface="Constantia" pitchFamily="18" charset="0"/>
                <a:ea typeface="ＭＳ Ｐゴシック" pitchFamily="50" charset="-128"/>
              </a:defRPr>
            </a:lvl3pPr>
            <a:lvl4pPr marL="1599845" indent="-228549">
              <a:defRPr sz="4000">
                <a:solidFill>
                  <a:srgbClr val="006666"/>
                </a:solidFill>
                <a:latin typeface="Constantia" pitchFamily="18" charset="0"/>
                <a:ea typeface="ＭＳ Ｐゴシック" pitchFamily="50" charset="-128"/>
              </a:defRPr>
            </a:lvl4pPr>
            <a:lvl5pPr marL="2056942" indent="-228549">
              <a:defRPr sz="4000">
                <a:solidFill>
                  <a:srgbClr val="006666"/>
                </a:solidFill>
                <a:latin typeface="Constantia" pitchFamily="18" charset="0"/>
                <a:ea typeface="ＭＳ Ｐゴシック" pitchFamily="50" charset="-128"/>
              </a:defRPr>
            </a:lvl5pPr>
            <a:lvl6pPr marL="2514042"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140"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82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53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fld id="{18B88F47-F84A-45AB-A6A3-08CA0EF3888B}" type="slidenum">
              <a:rPr lang="en-US" altLang="ja-JP" sz="1200">
                <a:solidFill>
                  <a:srgbClr val="000000"/>
                </a:solidFill>
                <a:latin typeface="Arial" pitchFamily="34" charset="0"/>
              </a:rPr>
              <a:pPr/>
              <a:t>12</a:t>
            </a:fld>
            <a:endParaRPr lang="en-US" altLang="ja-JP" sz="120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ー 1"/>
          <p:cNvSpPr>
            <a:spLocks noGrp="1" noRot="1" noChangeAspect="1" noTextEdit="1"/>
          </p:cNvSpPr>
          <p:nvPr>
            <p:ph type="sldImg"/>
          </p:nvPr>
        </p:nvSpPr>
        <p:spPr>
          <a:xfrm>
            <a:off x="695325" y="739775"/>
            <a:ext cx="5345113" cy="3700463"/>
          </a:xfrm>
          <a:ln/>
        </p:spPr>
      </p:sp>
      <p:sp>
        <p:nvSpPr>
          <p:cNvPr id="196611"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ー 1"/>
          <p:cNvSpPr>
            <a:spLocks noGrp="1" noRot="1" noChangeAspect="1" noTextEdit="1"/>
          </p:cNvSpPr>
          <p:nvPr>
            <p:ph type="sldImg"/>
          </p:nvPr>
        </p:nvSpPr>
        <p:spPr>
          <a:xfrm>
            <a:off x="695325" y="739775"/>
            <a:ext cx="5345113" cy="3700463"/>
          </a:xfrm>
          <a:ln/>
        </p:spPr>
      </p:sp>
      <p:sp>
        <p:nvSpPr>
          <p:cNvPr id="197635" name="ノート プレースホルダー 2"/>
          <p:cNvSpPr>
            <a:spLocks noGrp="1"/>
          </p:cNvSpPr>
          <p:nvPr>
            <p:ph type="body" idx="1"/>
          </p:nvPr>
        </p:nvSpPr>
        <p:spPr>
          <a:noFill/>
        </p:spPr>
        <p:txBody>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 イメージ プレースホルダー 1"/>
          <p:cNvSpPr>
            <a:spLocks noGrp="1" noRot="1" noChangeAspect="1" noTextEdit="1"/>
          </p:cNvSpPr>
          <p:nvPr>
            <p:ph type="sldImg"/>
          </p:nvPr>
        </p:nvSpPr>
        <p:spPr>
          <a:xfrm>
            <a:off x="695325" y="739775"/>
            <a:ext cx="5345113" cy="3700463"/>
          </a:xfrm>
          <a:ln/>
        </p:spPr>
      </p:sp>
      <p:sp>
        <p:nvSpPr>
          <p:cNvPr id="19865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ー 1"/>
          <p:cNvSpPr>
            <a:spLocks noGrp="1" noRot="1" noChangeAspect="1" noTextEdit="1"/>
          </p:cNvSpPr>
          <p:nvPr>
            <p:ph type="sldImg"/>
          </p:nvPr>
        </p:nvSpPr>
        <p:spPr>
          <a:xfrm>
            <a:off x="695325" y="739775"/>
            <a:ext cx="5345113" cy="3700463"/>
          </a:xfrm>
          <a:ln/>
        </p:spPr>
      </p:sp>
      <p:sp>
        <p:nvSpPr>
          <p:cNvPr id="202755"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19409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ー 1"/>
          <p:cNvSpPr>
            <a:spLocks noGrp="1" noRot="1" noChangeAspect="1" noTextEdit="1"/>
          </p:cNvSpPr>
          <p:nvPr>
            <p:ph type="sldImg"/>
          </p:nvPr>
        </p:nvSpPr>
        <p:spPr>
          <a:xfrm>
            <a:off x="695325" y="739775"/>
            <a:ext cx="5345113" cy="3700463"/>
          </a:xfrm>
          <a:ln/>
        </p:spPr>
      </p:sp>
      <p:sp>
        <p:nvSpPr>
          <p:cNvPr id="204803" name="ノート プレースホルダー 2"/>
          <p:cNvSpPr>
            <a:spLocks noGrp="1"/>
          </p:cNvSpPr>
          <p:nvPr>
            <p:ph type="body" idx="1"/>
          </p:nvPr>
        </p:nvSpPr>
        <p:spPr>
          <a:noFill/>
        </p:spPr>
        <p:txBody>
          <a:bodyPr/>
          <a:lstStyle/>
          <a:p>
            <a:endParaRPr lang="en-US" altLang="ja-JP" smtClean="0"/>
          </a:p>
          <a:p>
            <a:endParaRPr lang="ja-JP" altLang="en-US" smtClean="0"/>
          </a:p>
        </p:txBody>
      </p:sp>
    </p:spTree>
    <p:extLst>
      <p:ext uri="{BB962C8B-B14F-4D97-AF65-F5344CB8AC3E}">
        <p14:creationId xmlns:p14="http://schemas.microsoft.com/office/powerpoint/2010/main" val="398603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スライド イメージ プレースホルダー 1"/>
          <p:cNvSpPr>
            <a:spLocks noGrp="1" noRot="1" noChangeAspect="1" noTextEdit="1"/>
          </p:cNvSpPr>
          <p:nvPr>
            <p:ph type="sldImg"/>
          </p:nvPr>
        </p:nvSpPr>
        <p:spPr>
          <a:xfrm>
            <a:off x="695325" y="739775"/>
            <a:ext cx="5345113" cy="3700463"/>
          </a:xfrm>
          <a:ln/>
        </p:spPr>
      </p:sp>
      <p:sp>
        <p:nvSpPr>
          <p:cNvPr id="205827"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ー 1"/>
          <p:cNvSpPr>
            <a:spLocks noGrp="1" noRot="1" noChangeAspect="1" noTextEdit="1"/>
          </p:cNvSpPr>
          <p:nvPr>
            <p:ph type="sldImg"/>
          </p:nvPr>
        </p:nvSpPr>
        <p:spPr>
          <a:xfrm>
            <a:off x="695325" y="739775"/>
            <a:ext cx="5345113" cy="3700463"/>
          </a:xfrm>
          <a:ln/>
        </p:spPr>
      </p:sp>
      <p:sp>
        <p:nvSpPr>
          <p:cNvPr id="206851"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ー 1"/>
          <p:cNvSpPr>
            <a:spLocks noGrp="1" noRot="1" noChangeAspect="1" noTextEdit="1"/>
          </p:cNvSpPr>
          <p:nvPr>
            <p:ph type="sldImg"/>
          </p:nvPr>
        </p:nvSpPr>
        <p:spPr>
          <a:xfrm>
            <a:off x="695325" y="739775"/>
            <a:ext cx="5345113" cy="3700463"/>
          </a:xfrm>
          <a:ln/>
        </p:spPr>
      </p:sp>
      <p:sp>
        <p:nvSpPr>
          <p:cNvPr id="182275"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ー 1"/>
          <p:cNvSpPr>
            <a:spLocks noGrp="1" noRot="1" noChangeAspect="1" noTextEdit="1"/>
          </p:cNvSpPr>
          <p:nvPr>
            <p:ph type="sldImg"/>
          </p:nvPr>
        </p:nvSpPr>
        <p:spPr>
          <a:xfrm>
            <a:off x="695325" y="739775"/>
            <a:ext cx="5345113" cy="3700463"/>
          </a:xfrm>
          <a:ln/>
        </p:spPr>
      </p:sp>
      <p:sp>
        <p:nvSpPr>
          <p:cNvPr id="20889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 イメージ プレースホルダー 1"/>
          <p:cNvSpPr>
            <a:spLocks noGrp="1" noRot="1" noChangeAspect="1" noTextEdit="1"/>
          </p:cNvSpPr>
          <p:nvPr>
            <p:ph type="sldImg"/>
          </p:nvPr>
        </p:nvSpPr>
        <p:spPr>
          <a:xfrm>
            <a:off x="695325" y="739775"/>
            <a:ext cx="5345113" cy="3700463"/>
          </a:xfrm>
          <a:ln/>
        </p:spPr>
      </p:sp>
      <p:sp>
        <p:nvSpPr>
          <p:cNvPr id="209923"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195934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 イメージ プレースホルダー 1"/>
          <p:cNvSpPr>
            <a:spLocks noGrp="1" noRot="1" noChangeAspect="1" noTextEdit="1"/>
          </p:cNvSpPr>
          <p:nvPr>
            <p:ph type="sldImg"/>
          </p:nvPr>
        </p:nvSpPr>
        <p:spPr>
          <a:xfrm>
            <a:off x="695325" y="739775"/>
            <a:ext cx="5345113" cy="3700463"/>
          </a:xfrm>
          <a:ln/>
        </p:spPr>
      </p:sp>
      <p:sp>
        <p:nvSpPr>
          <p:cNvPr id="210947"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ー 1"/>
          <p:cNvSpPr>
            <a:spLocks noGrp="1" noRot="1" noChangeAspect="1" noTextEdit="1"/>
          </p:cNvSpPr>
          <p:nvPr>
            <p:ph type="sldImg"/>
          </p:nvPr>
        </p:nvSpPr>
        <p:spPr>
          <a:xfrm>
            <a:off x="695325" y="739775"/>
            <a:ext cx="5345113" cy="3700463"/>
          </a:xfrm>
          <a:ln/>
        </p:spPr>
      </p:sp>
      <p:sp>
        <p:nvSpPr>
          <p:cNvPr id="212995"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ー 1"/>
          <p:cNvSpPr>
            <a:spLocks noGrp="1" noRot="1" noChangeAspect="1" noTextEdit="1"/>
          </p:cNvSpPr>
          <p:nvPr>
            <p:ph type="sldImg"/>
          </p:nvPr>
        </p:nvSpPr>
        <p:spPr>
          <a:xfrm>
            <a:off x="695325" y="739775"/>
            <a:ext cx="5345113" cy="3700463"/>
          </a:xfrm>
          <a:ln/>
        </p:spPr>
      </p:sp>
      <p:sp>
        <p:nvSpPr>
          <p:cNvPr id="21401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 イメージ プレースホルダー 1"/>
          <p:cNvSpPr>
            <a:spLocks noGrp="1" noRot="1" noChangeAspect="1" noTextEdit="1"/>
          </p:cNvSpPr>
          <p:nvPr>
            <p:ph type="sldImg"/>
          </p:nvPr>
        </p:nvSpPr>
        <p:spPr>
          <a:xfrm>
            <a:off x="695325" y="739775"/>
            <a:ext cx="5345113" cy="3700463"/>
          </a:xfrm>
          <a:ln/>
        </p:spPr>
      </p:sp>
      <p:sp>
        <p:nvSpPr>
          <p:cNvPr id="215043"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ー 1"/>
          <p:cNvSpPr>
            <a:spLocks noGrp="1" noRot="1" noChangeAspect="1" noTextEdit="1"/>
          </p:cNvSpPr>
          <p:nvPr>
            <p:ph type="sldImg"/>
          </p:nvPr>
        </p:nvSpPr>
        <p:spPr>
          <a:xfrm>
            <a:off x="695325" y="739775"/>
            <a:ext cx="5345113" cy="3700463"/>
          </a:xfrm>
          <a:ln/>
        </p:spPr>
      </p:sp>
      <p:sp>
        <p:nvSpPr>
          <p:cNvPr id="216067"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ー 1"/>
          <p:cNvSpPr>
            <a:spLocks noGrp="1" noRot="1" noChangeAspect="1" noTextEdit="1"/>
          </p:cNvSpPr>
          <p:nvPr>
            <p:ph type="sldImg"/>
          </p:nvPr>
        </p:nvSpPr>
        <p:spPr>
          <a:xfrm>
            <a:off x="695325" y="739775"/>
            <a:ext cx="5345113" cy="3700463"/>
          </a:xfrm>
          <a:ln/>
        </p:spPr>
      </p:sp>
      <p:sp>
        <p:nvSpPr>
          <p:cNvPr id="217091"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ー 1"/>
          <p:cNvSpPr>
            <a:spLocks noGrp="1" noRot="1" noChangeAspect="1" noTextEdit="1"/>
          </p:cNvSpPr>
          <p:nvPr>
            <p:ph type="sldImg"/>
          </p:nvPr>
        </p:nvSpPr>
        <p:spPr>
          <a:xfrm>
            <a:off x="695325" y="739775"/>
            <a:ext cx="5345113" cy="3700463"/>
          </a:xfrm>
          <a:ln/>
        </p:spPr>
      </p:sp>
      <p:sp>
        <p:nvSpPr>
          <p:cNvPr id="218115"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スライド イメージ プレースホルダー 1"/>
          <p:cNvSpPr>
            <a:spLocks noGrp="1" noRot="1" noChangeAspect="1" noTextEdit="1"/>
          </p:cNvSpPr>
          <p:nvPr>
            <p:ph type="sldImg"/>
          </p:nvPr>
        </p:nvSpPr>
        <p:spPr>
          <a:xfrm>
            <a:off x="695325" y="739775"/>
            <a:ext cx="5345113" cy="3700463"/>
          </a:xfrm>
          <a:ln/>
        </p:spPr>
      </p:sp>
      <p:sp>
        <p:nvSpPr>
          <p:cNvPr id="21913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ー 1"/>
          <p:cNvSpPr>
            <a:spLocks noGrp="1" noRot="1" noChangeAspect="1" noTextEdit="1"/>
          </p:cNvSpPr>
          <p:nvPr>
            <p:ph type="sldImg"/>
          </p:nvPr>
        </p:nvSpPr>
        <p:spPr>
          <a:xfrm>
            <a:off x="695325" y="739775"/>
            <a:ext cx="5345113" cy="3700463"/>
          </a:xfrm>
          <a:ln/>
        </p:spPr>
      </p:sp>
      <p:sp>
        <p:nvSpPr>
          <p:cNvPr id="18329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スライド イメージ プレースホルダー 1"/>
          <p:cNvSpPr>
            <a:spLocks noGrp="1" noRot="1" noChangeAspect="1" noTextEdit="1"/>
          </p:cNvSpPr>
          <p:nvPr>
            <p:ph type="sldImg"/>
          </p:nvPr>
        </p:nvSpPr>
        <p:spPr>
          <a:xfrm>
            <a:off x="695325" y="739775"/>
            <a:ext cx="5345113" cy="3700463"/>
          </a:xfrm>
          <a:ln/>
        </p:spPr>
      </p:sp>
      <p:sp>
        <p:nvSpPr>
          <p:cNvPr id="220163"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スライド イメージ プレースホルダー 1"/>
          <p:cNvSpPr>
            <a:spLocks noGrp="1" noRot="1" noChangeAspect="1" noTextEdit="1"/>
          </p:cNvSpPr>
          <p:nvPr>
            <p:ph type="sldImg"/>
          </p:nvPr>
        </p:nvSpPr>
        <p:spPr>
          <a:xfrm>
            <a:off x="695325" y="739775"/>
            <a:ext cx="5345113" cy="3700463"/>
          </a:xfrm>
          <a:ln/>
        </p:spPr>
      </p:sp>
      <p:sp>
        <p:nvSpPr>
          <p:cNvPr id="222211"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1922357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ー 1"/>
          <p:cNvSpPr>
            <a:spLocks noGrp="1" noRot="1" noChangeAspect="1" noTextEdit="1"/>
          </p:cNvSpPr>
          <p:nvPr>
            <p:ph type="sldImg"/>
          </p:nvPr>
        </p:nvSpPr>
        <p:spPr>
          <a:xfrm>
            <a:off x="695325" y="739775"/>
            <a:ext cx="5345113" cy="3700463"/>
          </a:xfrm>
          <a:ln/>
        </p:spPr>
      </p:sp>
      <p:sp>
        <p:nvSpPr>
          <p:cNvPr id="223235"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2012467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ー 1"/>
          <p:cNvSpPr>
            <a:spLocks noGrp="1" noRot="1" noChangeAspect="1" noTextEdit="1"/>
          </p:cNvSpPr>
          <p:nvPr>
            <p:ph type="sldImg"/>
          </p:nvPr>
        </p:nvSpPr>
        <p:spPr>
          <a:xfrm>
            <a:off x="695325" y="739775"/>
            <a:ext cx="5345113" cy="3700463"/>
          </a:xfrm>
          <a:ln/>
        </p:spPr>
      </p:sp>
      <p:sp>
        <p:nvSpPr>
          <p:cNvPr id="224259"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ー 1"/>
          <p:cNvSpPr>
            <a:spLocks noGrp="1" noRot="1" noChangeAspect="1" noTextEdit="1"/>
          </p:cNvSpPr>
          <p:nvPr>
            <p:ph type="sldImg"/>
          </p:nvPr>
        </p:nvSpPr>
        <p:spPr>
          <a:xfrm>
            <a:off x="695325" y="739775"/>
            <a:ext cx="5345113" cy="3700463"/>
          </a:xfrm>
          <a:ln/>
        </p:spPr>
      </p:sp>
      <p:sp>
        <p:nvSpPr>
          <p:cNvPr id="225283"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ー 1"/>
          <p:cNvSpPr>
            <a:spLocks noGrp="1" noRot="1" noChangeAspect="1" noTextEdit="1"/>
          </p:cNvSpPr>
          <p:nvPr>
            <p:ph type="sldImg"/>
          </p:nvPr>
        </p:nvSpPr>
        <p:spPr>
          <a:xfrm>
            <a:off x="695325" y="739775"/>
            <a:ext cx="5345113" cy="3700463"/>
          </a:xfrm>
          <a:ln/>
        </p:spPr>
      </p:sp>
      <p:sp>
        <p:nvSpPr>
          <p:cNvPr id="226307"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ー 1"/>
          <p:cNvSpPr>
            <a:spLocks noGrp="1" noRot="1" noChangeAspect="1" noTextEdit="1"/>
          </p:cNvSpPr>
          <p:nvPr>
            <p:ph type="sldImg"/>
          </p:nvPr>
        </p:nvSpPr>
        <p:spPr>
          <a:xfrm>
            <a:off x="695325" y="739775"/>
            <a:ext cx="5345113" cy="3700463"/>
          </a:xfrm>
          <a:ln/>
        </p:spPr>
      </p:sp>
      <p:sp>
        <p:nvSpPr>
          <p:cNvPr id="227331" name="ノート プレースホルダー 2"/>
          <p:cNvSpPr>
            <a:spLocks noGrp="1"/>
          </p:cNvSpPr>
          <p:nvPr>
            <p:ph type="body" idx="1"/>
          </p:nvPr>
        </p:nvSpPr>
        <p:spPr>
          <a:noFill/>
        </p:spPr>
        <p:txBody>
          <a:bodyPr/>
          <a:lstStyle/>
          <a:p>
            <a:endParaRPr lang="en-US" altLang="ja-JP" smtClean="0"/>
          </a:p>
          <a:p>
            <a:endParaRPr lang="ja-JP" altLang="en-US" smtClean="0"/>
          </a:p>
        </p:txBody>
      </p:sp>
    </p:spTree>
    <p:extLst>
      <p:ext uri="{BB962C8B-B14F-4D97-AF65-F5344CB8AC3E}">
        <p14:creationId xmlns:p14="http://schemas.microsoft.com/office/powerpoint/2010/main" val="122160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ー 1"/>
          <p:cNvSpPr>
            <a:spLocks noGrp="1" noRot="1" noChangeAspect="1" noTextEdit="1"/>
          </p:cNvSpPr>
          <p:nvPr>
            <p:ph type="sldImg"/>
          </p:nvPr>
        </p:nvSpPr>
        <p:spPr>
          <a:xfrm>
            <a:off x="695325" y="739775"/>
            <a:ext cx="5345113" cy="3700463"/>
          </a:xfrm>
          <a:ln/>
        </p:spPr>
      </p:sp>
      <p:sp>
        <p:nvSpPr>
          <p:cNvPr id="228355" name="ノート プレースホルダー 2"/>
          <p:cNvSpPr>
            <a:spLocks noGrp="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2098527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ー 1"/>
          <p:cNvSpPr>
            <a:spLocks noGrp="1" noRot="1" noChangeAspect="1" noTextEdit="1"/>
          </p:cNvSpPr>
          <p:nvPr>
            <p:ph type="sldImg"/>
          </p:nvPr>
        </p:nvSpPr>
        <p:spPr>
          <a:xfrm>
            <a:off x="695325" y="739775"/>
            <a:ext cx="5345113" cy="3700463"/>
          </a:xfrm>
          <a:ln/>
        </p:spPr>
      </p:sp>
      <p:sp>
        <p:nvSpPr>
          <p:cNvPr id="229379"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3901106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a:ln/>
        </p:spPr>
      </p:sp>
      <p:sp>
        <p:nvSpPr>
          <p:cNvPr id="189443" name="ノート プレースホルダー 2"/>
          <p:cNvSpPr>
            <a:spLocks noGrp="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164409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ー 1"/>
          <p:cNvSpPr>
            <a:spLocks noGrp="1" noRot="1" noChangeAspect="1" noTextEdit="1"/>
          </p:cNvSpPr>
          <p:nvPr>
            <p:ph type="sldImg"/>
          </p:nvPr>
        </p:nvSpPr>
        <p:spPr>
          <a:xfrm>
            <a:off x="695325" y="739775"/>
            <a:ext cx="5345113" cy="3700463"/>
          </a:xfrm>
          <a:ln/>
        </p:spPr>
      </p:sp>
      <p:sp>
        <p:nvSpPr>
          <p:cNvPr id="184323"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ー 1"/>
          <p:cNvSpPr>
            <a:spLocks noGrp="1" noRot="1" noChangeAspect="1" noTextEdit="1"/>
          </p:cNvSpPr>
          <p:nvPr>
            <p:ph type="sldImg"/>
          </p:nvPr>
        </p:nvSpPr>
        <p:spPr>
          <a:xfrm>
            <a:off x="695325" y="739775"/>
            <a:ext cx="5345113" cy="3700463"/>
          </a:xfrm>
          <a:ln/>
        </p:spPr>
      </p:sp>
      <p:sp>
        <p:nvSpPr>
          <p:cNvPr id="230403" name="ノート プレースホルダー 2"/>
          <p:cNvSpPr>
            <a:spLocks noGrp="1"/>
          </p:cNvSpPr>
          <p:nvPr>
            <p:ph type="body" idx="1"/>
          </p:nvPr>
        </p:nvSpPr>
        <p:spPr>
          <a:noFill/>
        </p:spPr>
        <p:txBody>
          <a:bodyPr/>
          <a:lstStyle/>
          <a:p>
            <a:endParaRPr lang="en-US" altLang="ja-JP" smtClean="0"/>
          </a:p>
        </p:txBody>
      </p:sp>
    </p:spTree>
    <p:extLst>
      <p:ext uri="{BB962C8B-B14F-4D97-AF65-F5344CB8AC3E}">
        <p14:creationId xmlns:p14="http://schemas.microsoft.com/office/powerpoint/2010/main" val="2738539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ー 1"/>
          <p:cNvSpPr>
            <a:spLocks noGrp="1" noRot="1" noChangeAspect="1" noTextEdit="1"/>
          </p:cNvSpPr>
          <p:nvPr>
            <p:ph type="sldImg"/>
          </p:nvPr>
        </p:nvSpPr>
        <p:spPr>
          <a:xfrm>
            <a:off x="695325" y="739775"/>
            <a:ext cx="5345113" cy="3700463"/>
          </a:xfrm>
          <a:ln/>
        </p:spPr>
      </p:sp>
      <p:sp>
        <p:nvSpPr>
          <p:cNvPr id="231427" name="ノート プレースホルダー 2"/>
          <p:cNvSpPr>
            <a:spLocks noGrp="1"/>
          </p:cNvSpPr>
          <p:nvPr>
            <p:ph type="body" idx="1"/>
          </p:nvPr>
        </p:nvSpPr>
        <p:spPr>
          <a:noFill/>
        </p:spPr>
        <p:txBody>
          <a:bodyPr/>
          <a:lstStyle/>
          <a:p>
            <a:endParaRPr lang="en-US" altLang="ja-JP" dirty="0" smtClean="0"/>
          </a:p>
        </p:txBody>
      </p:sp>
      <p:sp>
        <p:nvSpPr>
          <p:cNvPr id="231428" name="スライド番号プレースホルダー 2"/>
          <p:cNvSpPr>
            <a:spLocks noGrp="1"/>
          </p:cNvSpPr>
          <p:nvPr>
            <p:ph type="sldNum" sz="quarter" idx="5"/>
          </p:nvPr>
        </p:nvSpPr>
        <p:spPr>
          <a:noFill/>
        </p:spPr>
        <p:txBody>
          <a:bodyPr/>
          <a:lstStyle>
            <a:lvl1pPr>
              <a:defRPr sz="4000">
                <a:solidFill>
                  <a:srgbClr val="006666"/>
                </a:solidFill>
                <a:latin typeface="Constantia" pitchFamily="18" charset="0"/>
                <a:ea typeface="ＭＳ Ｐゴシック" pitchFamily="50" charset="-128"/>
              </a:defRPr>
            </a:lvl1pPr>
            <a:lvl2pPr marL="742785" indent="-285686">
              <a:defRPr sz="4000">
                <a:solidFill>
                  <a:srgbClr val="006666"/>
                </a:solidFill>
                <a:latin typeface="Constantia" pitchFamily="18" charset="0"/>
                <a:ea typeface="ＭＳ Ｐゴシック" pitchFamily="50" charset="-128"/>
              </a:defRPr>
            </a:lvl2pPr>
            <a:lvl3pPr marL="1142746" indent="-228549">
              <a:defRPr sz="4000">
                <a:solidFill>
                  <a:srgbClr val="006666"/>
                </a:solidFill>
                <a:latin typeface="Constantia" pitchFamily="18" charset="0"/>
                <a:ea typeface="ＭＳ Ｐゴシック" pitchFamily="50" charset="-128"/>
              </a:defRPr>
            </a:lvl3pPr>
            <a:lvl4pPr marL="1599845" indent="-228549">
              <a:defRPr sz="4000">
                <a:solidFill>
                  <a:srgbClr val="006666"/>
                </a:solidFill>
                <a:latin typeface="Constantia" pitchFamily="18" charset="0"/>
                <a:ea typeface="ＭＳ Ｐゴシック" pitchFamily="50" charset="-128"/>
              </a:defRPr>
            </a:lvl4pPr>
            <a:lvl5pPr marL="2056942" indent="-228549">
              <a:defRPr sz="4000">
                <a:solidFill>
                  <a:srgbClr val="006666"/>
                </a:solidFill>
                <a:latin typeface="Constantia" pitchFamily="18" charset="0"/>
                <a:ea typeface="ＭＳ Ｐゴシック" pitchFamily="50" charset="-128"/>
              </a:defRPr>
            </a:lvl5pPr>
            <a:lvl6pPr marL="2514042"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140"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82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53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fld id="{EAC36D6F-0F66-48C5-A3EE-2447272DF81A}" type="slidenum">
              <a:rPr lang="en-US" altLang="ja-JP" sz="1200">
                <a:solidFill>
                  <a:srgbClr val="000000"/>
                </a:solidFill>
                <a:latin typeface="Arial" pitchFamily="34" charset="0"/>
              </a:rPr>
              <a:pPr/>
              <a:t>41</a:t>
            </a:fld>
            <a:endParaRPr lang="en-US" altLang="ja-JP" sz="1200">
              <a:solidFill>
                <a:srgbClr val="000000"/>
              </a:solidFill>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ー 1"/>
          <p:cNvSpPr>
            <a:spLocks noGrp="1" noRot="1" noChangeAspect="1" noTextEdit="1"/>
          </p:cNvSpPr>
          <p:nvPr>
            <p:ph type="sldImg"/>
          </p:nvPr>
        </p:nvSpPr>
        <p:spPr>
          <a:xfrm>
            <a:off x="695325" y="739775"/>
            <a:ext cx="5345113" cy="3700463"/>
          </a:xfrm>
          <a:ln/>
        </p:spPr>
      </p:sp>
      <p:sp>
        <p:nvSpPr>
          <p:cNvPr id="232451" name="ノート プレースホルダー 2"/>
          <p:cNvSpPr>
            <a:spLocks noGrp="1"/>
          </p:cNvSpPr>
          <p:nvPr>
            <p:ph type="body" idx="1"/>
          </p:nvPr>
        </p:nvSpPr>
        <p:spPr>
          <a:noFill/>
        </p:spPr>
        <p:txBody>
          <a:bodyPr/>
          <a:lstStyle/>
          <a:p>
            <a:endParaRPr lang="en-US" altLang="ja-JP" dirty="0" smtClean="0"/>
          </a:p>
          <a:p>
            <a:endParaRPr lang="ja-JP" altLang="en-US" b="1" dirty="0" smtClean="0"/>
          </a:p>
        </p:txBody>
      </p:sp>
      <p:sp>
        <p:nvSpPr>
          <p:cNvPr id="232452" name="スライド番号プレースホルダー 2"/>
          <p:cNvSpPr>
            <a:spLocks noGrp="1"/>
          </p:cNvSpPr>
          <p:nvPr>
            <p:ph type="sldNum" sz="quarter" idx="5"/>
          </p:nvPr>
        </p:nvSpPr>
        <p:spPr>
          <a:noFill/>
        </p:spPr>
        <p:txBody>
          <a:bodyPr/>
          <a:lstStyle>
            <a:lvl1pPr>
              <a:defRPr sz="4000">
                <a:solidFill>
                  <a:srgbClr val="006666"/>
                </a:solidFill>
                <a:latin typeface="Constantia" pitchFamily="18" charset="0"/>
                <a:ea typeface="ＭＳ Ｐゴシック" pitchFamily="50" charset="-128"/>
              </a:defRPr>
            </a:lvl1pPr>
            <a:lvl2pPr marL="742785" indent="-285686">
              <a:defRPr sz="4000">
                <a:solidFill>
                  <a:srgbClr val="006666"/>
                </a:solidFill>
                <a:latin typeface="Constantia" pitchFamily="18" charset="0"/>
                <a:ea typeface="ＭＳ Ｐゴシック" pitchFamily="50" charset="-128"/>
              </a:defRPr>
            </a:lvl2pPr>
            <a:lvl3pPr marL="1142746" indent="-228549">
              <a:defRPr sz="4000">
                <a:solidFill>
                  <a:srgbClr val="006666"/>
                </a:solidFill>
                <a:latin typeface="Constantia" pitchFamily="18" charset="0"/>
                <a:ea typeface="ＭＳ Ｐゴシック" pitchFamily="50" charset="-128"/>
              </a:defRPr>
            </a:lvl3pPr>
            <a:lvl4pPr marL="1599845" indent="-228549">
              <a:defRPr sz="4000">
                <a:solidFill>
                  <a:srgbClr val="006666"/>
                </a:solidFill>
                <a:latin typeface="Constantia" pitchFamily="18" charset="0"/>
                <a:ea typeface="ＭＳ Ｐゴシック" pitchFamily="50" charset="-128"/>
              </a:defRPr>
            </a:lvl4pPr>
            <a:lvl5pPr marL="2056942" indent="-228549">
              <a:defRPr sz="4000">
                <a:solidFill>
                  <a:srgbClr val="006666"/>
                </a:solidFill>
                <a:latin typeface="Constantia" pitchFamily="18" charset="0"/>
                <a:ea typeface="ＭＳ Ｐゴシック" pitchFamily="50" charset="-128"/>
              </a:defRPr>
            </a:lvl5pPr>
            <a:lvl6pPr marL="2514042"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140"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82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53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fld id="{99715198-9462-46DF-81D1-216DA9382F29}" type="slidenum">
              <a:rPr lang="en-US" altLang="ja-JP" sz="1200">
                <a:solidFill>
                  <a:srgbClr val="000000"/>
                </a:solidFill>
                <a:latin typeface="Arial" pitchFamily="34" charset="0"/>
              </a:rPr>
              <a:pPr/>
              <a:t>42</a:t>
            </a:fld>
            <a:endParaRPr lang="en-US" altLang="ja-JP" sz="1200">
              <a:solidFill>
                <a:srgbClr val="000000"/>
              </a:solidFill>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ー 1"/>
          <p:cNvSpPr>
            <a:spLocks noGrp="1" noRot="1" noChangeAspect="1" noTextEdit="1"/>
          </p:cNvSpPr>
          <p:nvPr>
            <p:ph type="sldImg"/>
          </p:nvPr>
        </p:nvSpPr>
        <p:spPr>
          <a:xfrm>
            <a:off x="695325" y="739775"/>
            <a:ext cx="5345113" cy="3700463"/>
          </a:xfrm>
          <a:ln/>
        </p:spPr>
      </p:sp>
      <p:sp>
        <p:nvSpPr>
          <p:cNvPr id="233475" name="ノート プレースホルダー 2"/>
          <p:cNvSpPr>
            <a:spLocks noGrp="1"/>
          </p:cNvSpPr>
          <p:nvPr>
            <p:ph type="body" idx="1"/>
          </p:nvPr>
        </p:nvSpPr>
        <p:spPr>
          <a:noFill/>
        </p:spPr>
        <p:txBody>
          <a:bodyPr/>
          <a:lstStyle/>
          <a:p>
            <a:endParaRPr lang="en-US" altLang="ja-JP" smtClean="0"/>
          </a:p>
          <a:p>
            <a:endParaRPr lang="en-US" altLang="ja-JP" b="1" smtClean="0"/>
          </a:p>
          <a:p>
            <a:endParaRPr lang="en-US" altLang="ja-JP" b="1" smtClean="0"/>
          </a:p>
          <a:p>
            <a:endParaRPr lang="ja-JP" altLang="ja-JP" b="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44</a:t>
            </a:fld>
            <a:endParaRPr kumimoji="1" lang="ja-JP" altLang="en-US"/>
          </a:p>
        </p:txBody>
      </p:sp>
    </p:spTree>
    <p:extLst>
      <p:ext uri="{BB962C8B-B14F-4D97-AF65-F5344CB8AC3E}">
        <p14:creationId xmlns:p14="http://schemas.microsoft.com/office/powerpoint/2010/main" val="1604850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〇　</a:t>
            </a:r>
            <a:r>
              <a:rPr lang="ja-JP" altLang="ja-JP" dirty="0" smtClean="0"/>
              <a:t>実現</a:t>
            </a:r>
            <a:r>
              <a:rPr lang="ja-JP" altLang="ja-JP" dirty="0"/>
              <a:t>会議において、平成</a:t>
            </a:r>
            <a:r>
              <a:rPr lang="en-US" altLang="ja-JP" dirty="0"/>
              <a:t>29</a:t>
            </a:r>
            <a:r>
              <a:rPr lang="ja-JP" altLang="ja-JP" dirty="0"/>
              <a:t>年３月に「働き方改革実行計画」を取りまとめました。</a:t>
            </a:r>
          </a:p>
          <a:p>
            <a:r>
              <a:rPr lang="ja-JP" altLang="ja-JP" dirty="0"/>
              <a:t>「働き方改革実行計画」では、我が国の企業文化やライフスタイル、さらには、「働くということ」に対する考え方そのものを変えていくため、「罰則付き時間外労働の上限規制の導入など長時間労働の是正」、「同一労働同一賃金など非正規雇用の処遇改善」をはじめとする、様々な改革がトータルに示されており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CB737074-8B59-4C36-93C4-CD7E216CF881}" type="slidenum">
              <a:rPr kumimoji="1" lang="ja-JP" altLang="en-US" smtClean="0"/>
              <a:t>45</a:t>
            </a:fld>
            <a:endParaRPr kumimoji="1" lang="ja-JP" altLang="en-US" dirty="0"/>
          </a:p>
        </p:txBody>
      </p:sp>
    </p:spTree>
    <p:extLst>
      <p:ext uri="{BB962C8B-B14F-4D97-AF65-F5344CB8AC3E}">
        <p14:creationId xmlns:p14="http://schemas.microsoft.com/office/powerpoint/2010/main" val="256399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ー 1"/>
          <p:cNvSpPr>
            <a:spLocks noGrp="1" noRot="1" noChangeAspect="1" noTextEdit="1"/>
          </p:cNvSpPr>
          <p:nvPr>
            <p:ph type="sldImg"/>
          </p:nvPr>
        </p:nvSpPr>
        <p:spPr>
          <a:xfrm>
            <a:off x="695325" y="739775"/>
            <a:ext cx="5345113" cy="3700463"/>
          </a:xfrm>
          <a:ln/>
        </p:spPr>
      </p:sp>
      <p:sp>
        <p:nvSpPr>
          <p:cNvPr id="234499" name="ノート プレースホルダー 2"/>
          <p:cNvSpPr>
            <a:spLocks noGrp="1"/>
          </p:cNvSpPr>
          <p:nvPr>
            <p:ph type="body" idx="1"/>
          </p:nvPr>
        </p:nvSpPr>
        <p:spPr>
          <a:noFill/>
        </p:spPr>
        <p:txBody>
          <a:bodyPr/>
          <a:lstStyle/>
          <a:p>
            <a:endParaRPr lang="en-US" altLang="ja-JP"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ー 1"/>
          <p:cNvSpPr>
            <a:spLocks noGrp="1" noRot="1" noChangeAspect="1" noTextEdit="1"/>
          </p:cNvSpPr>
          <p:nvPr>
            <p:ph type="sldImg"/>
          </p:nvPr>
        </p:nvSpPr>
        <p:spPr>
          <a:xfrm>
            <a:off x="695325" y="739775"/>
            <a:ext cx="5345113" cy="3700463"/>
          </a:xfrm>
          <a:ln/>
        </p:spPr>
      </p:sp>
      <p:sp>
        <p:nvSpPr>
          <p:cNvPr id="235523" name="ノート プレースホルダー 2"/>
          <p:cNvSpPr>
            <a:spLocks noGrp="1"/>
          </p:cNvSpPr>
          <p:nvPr>
            <p:ph type="body" idx="1"/>
          </p:nvPr>
        </p:nvSpPr>
        <p:spPr>
          <a:noFill/>
        </p:spPr>
        <p:txBody>
          <a:bodyPr/>
          <a:lstStyle/>
          <a:p>
            <a:endParaRPr lang="ja-JP"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ー 1"/>
          <p:cNvSpPr>
            <a:spLocks noGrp="1" noRot="1" noChangeAspect="1" noTextEdit="1"/>
          </p:cNvSpPr>
          <p:nvPr>
            <p:ph type="sldImg"/>
          </p:nvPr>
        </p:nvSpPr>
        <p:spPr>
          <a:xfrm>
            <a:off x="695325" y="739775"/>
            <a:ext cx="5345113" cy="3700463"/>
          </a:xfrm>
          <a:ln/>
        </p:spPr>
      </p:sp>
      <p:sp>
        <p:nvSpPr>
          <p:cNvPr id="239619" name="ノート プレースホルダー 2"/>
          <p:cNvSpPr>
            <a:spLocks noGrp="1"/>
          </p:cNvSpPr>
          <p:nvPr>
            <p:ph type="body" idx="1"/>
          </p:nvPr>
        </p:nvSpPr>
        <p:spPr>
          <a:noFill/>
        </p:spPr>
        <p:txBody>
          <a:bodyPr/>
          <a:lstStyle/>
          <a:p>
            <a:endParaRPr lang="ja-JP" alt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p:cNvSpPr>
            <a:spLocks noGrp="1" noRot="1" noChangeAspect="1" noTextEdit="1"/>
          </p:cNvSpPr>
          <p:nvPr>
            <p:ph type="sldImg"/>
          </p:nvPr>
        </p:nvSpPr>
        <p:spPr>
          <a:xfrm>
            <a:off x="695325" y="739775"/>
            <a:ext cx="5345113" cy="3700463"/>
          </a:xfrm>
          <a:ln/>
        </p:spPr>
      </p:sp>
      <p:sp>
        <p:nvSpPr>
          <p:cNvPr id="185347" name="ノート プレースホルダー 2"/>
          <p:cNvSpPr>
            <a:spLocks noGrp="1"/>
          </p:cNvSpPr>
          <p:nvPr>
            <p:ph type="body" idx="1"/>
          </p:nvPr>
        </p:nvSpPr>
        <p:spPr>
          <a:noFill/>
        </p:spPr>
        <p:txBody>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pPr defTabSz="923794"/>
            <a:fld id="{F951339D-FDC0-493E-9E22-7D21C64F6A47}" type="slidenum">
              <a:rPr lang="ja-JP" altLang="en-US">
                <a:solidFill>
                  <a:prstClr val="black"/>
                </a:solidFill>
                <a:latin typeface="Calibri"/>
                <a:ea typeface="ＭＳ Ｐゴシック" panose="020B0600070205080204" pitchFamily="50" charset="-128"/>
              </a:rPr>
              <a:pPr defTabSz="923794"/>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1950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ー 1"/>
          <p:cNvSpPr>
            <a:spLocks noGrp="1" noRot="1" noChangeAspect="1" noTextEdit="1"/>
          </p:cNvSpPr>
          <p:nvPr>
            <p:ph type="sldImg"/>
          </p:nvPr>
        </p:nvSpPr>
        <p:spPr>
          <a:xfrm>
            <a:off x="695325" y="739775"/>
            <a:ext cx="5345113" cy="3700463"/>
          </a:xfrm>
          <a:ln/>
        </p:spPr>
      </p:sp>
      <p:sp>
        <p:nvSpPr>
          <p:cNvPr id="187395" name="ノート プレースホルダー 2"/>
          <p:cNvSpPr>
            <a:spLocks noGrp="1"/>
          </p:cNvSpPr>
          <p:nvPr>
            <p:ph type="body" idx="1"/>
          </p:nvPr>
        </p:nvSpPr>
        <p:spPr>
          <a:noFill/>
        </p:spPr>
        <p:txBody>
          <a:bodyPr/>
          <a:lstStyle/>
          <a:p>
            <a:endParaRPr lang="en-US" altLang="ja-JP" smtClean="0"/>
          </a:p>
        </p:txBody>
      </p:sp>
      <p:sp>
        <p:nvSpPr>
          <p:cNvPr id="187396" name="スライド番号プレースホルダー 3"/>
          <p:cNvSpPr>
            <a:spLocks noGrp="1"/>
          </p:cNvSpPr>
          <p:nvPr>
            <p:ph type="sldNum" sz="quarter" idx="5"/>
          </p:nvPr>
        </p:nvSpPr>
        <p:spPr>
          <a:noFill/>
        </p:spPr>
        <p:txBody>
          <a:bodyPr/>
          <a:lstStyle>
            <a:lvl1pPr>
              <a:defRPr sz="4000">
                <a:solidFill>
                  <a:srgbClr val="006666"/>
                </a:solidFill>
                <a:latin typeface="Constantia" pitchFamily="18" charset="0"/>
                <a:ea typeface="ＭＳ Ｐゴシック" pitchFamily="50" charset="-128"/>
              </a:defRPr>
            </a:lvl1pPr>
            <a:lvl2pPr marL="742785" indent="-285686">
              <a:defRPr sz="4000">
                <a:solidFill>
                  <a:srgbClr val="006666"/>
                </a:solidFill>
                <a:latin typeface="Constantia" pitchFamily="18" charset="0"/>
                <a:ea typeface="ＭＳ Ｐゴシック" pitchFamily="50" charset="-128"/>
              </a:defRPr>
            </a:lvl2pPr>
            <a:lvl3pPr marL="1142746" indent="-228549">
              <a:defRPr sz="4000">
                <a:solidFill>
                  <a:srgbClr val="006666"/>
                </a:solidFill>
                <a:latin typeface="Constantia" pitchFamily="18" charset="0"/>
                <a:ea typeface="ＭＳ Ｐゴシック" pitchFamily="50" charset="-128"/>
              </a:defRPr>
            </a:lvl3pPr>
            <a:lvl4pPr marL="1599845" indent="-228549">
              <a:defRPr sz="4000">
                <a:solidFill>
                  <a:srgbClr val="006666"/>
                </a:solidFill>
                <a:latin typeface="Constantia" pitchFamily="18" charset="0"/>
                <a:ea typeface="ＭＳ Ｐゴシック" pitchFamily="50" charset="-128"/>
              </a:defRPr>
            </a:lvl4pPr>
            <a:lvl5pPr marL="2056942" indent="-228549">
              <a:defRPr sz="4000">
                <a:solidFill>
                  <a:srgbClr val="006666"/>
                </a:solidFill>
                <a:latin typeface="Constantia" pitchFamily="18" charset="0"/>
                <a:ea typeface="ＭＳ Ｐゴシック" pitchFamily="50" charset="-128"/>
              </a:defRPr>
            </a:lvl5pPr>
            <a:lvl6pPr marL="2514042"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140"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82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53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fld id="{4B9F52FF-48E9-4F22-923A-69F59672DCD6}" type="slidenum">
              <a:rPr lang="en-US" altLang="ja-JP" sz="1200">
                <a:solidFill>
                  <a:prstClr val="black"/>
                </a:solidFill>
                <a:latin typeface="Arial" pitchFamily="34" charset="0"/>
              </a:rPr>
              <a:pPr/>
              <a:t>7</a:t>
            </a:fld>
            <a:endParaRPr lang="en-US" altLang="ja-JP" sz="120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a:xfrm>
            <a:off x="695325" y="739775"/>
            <a:ext cx="5345113" cy="3700463"/>
          </a:xfrm>
          <a:ln/>
        </p:spPr>
      </p:sp>
      <p:sp>
        <p:nvSpPr>
          <p:cNvPr id="189443" name="ノート プレースホルダー 2"/>
          <p:cNvSpPr>
            <a:spLocks noGrp="1"/>
          </p:cNvSpPr>
          <p:nvPr>
            <p:ph type="body" idx="1"/>
          </p:nvPr>
        </p:nvSpPr>
        <p:spPr>
          <a:noFill/>
        </p:spPr>
        <p:txBody>
          <a:bodyPr/>
          <a:lstStyle/>
          <a:p>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ー 1"/>
          <p:cNvSpPr>
            <a:spLocks noGrp="1" noRot="1" noChangeAspect="1" noTextEdit="1"/>
          </p:cNvSpPr>
          <p:nvPr>
            <p:ph type="sldImg"/>
          </p:nvPr>
        </p:nvSpPr>
        <p:spPr>
          <a:xfrm>
            <a:off x="695325" y="739775"/>
            <a:ext cx="5345113" cy="3700463"/>
          </a:xfrm>
          <a:ln/>
        </p:spPr>
      </p:sp>
      <p:sp>
        <p:nvSpPr>
          <p:cNvPr id="190467" name="ノート プレースホルダー 2"/>
          <p:cNvSpPr>
            <a:spLocks noGrp="1"/>
          </p:cNvSpPr>
          <p:nvPr>
            <p:ph type="body" idx="1"/>
          </p:nvPr>
        </p:nvSpPr>
        <p:spPr>
          <a:noFill/>
        </p:spPr>
        <p:txBody>
          <a:bodyPr/>
          <a:lstStyle/>
          <a:p>
            <a:endParaRPr lang="en-US" altLang="ja-JP" smtClean="0"/>
          </a:p>
        </p:txBody>
      </p:sp>
      <p:sp>
        <p:nvSpPr>
          <p:cNvPr id="190468" name="スライド番号プレースホルダー 3"/>
          <p:cNvSpPr>
            <a:spLocks noGrp="1"/>
          </p:cNvSpPr>
          <p:nvPr>
            <p:ph type="sldNum" sz="quarter" idx="5"/>
          </p:nvPr>
        </p:nvSpPr>
        <p:spPr>
          <a:noFill/>
        </p:spPr>
        <p:txBody>
          <a:bodyPr/>
          <a:lstStyle>
            <a:lvl1pPr>
              <a:defRPr sz="4000">
                <a:solidFill>
                  <a:srgbClr val="006666"/>
                </a:solidFill>
                <a:latin typeface="Constantia" pitchFamily="18" charset="0"/>
                <a:ea typeface="ＭＳ Ｐゴシック" pitchFamily="50" charset="-128"/>
              </a:defRPr>
            </a:lvl1pPr>
            <a:lvl2pPr marL="742785" indent="-285686">
              <a:defRPr sz="4000">
                <a:solidFill>
                  <a:srgbClr val="006666"/>
                </a:solidFill>
                <a:latin typeface="Constantia" pitchFamily="18" charset="0"/>
                <a:ea typeface="ＭＳ Ｐゴシック" pitchFamily="50" charset="-128"/>
              </a:defRPr>
            </a:lvl2pPr>
            <a:lvl3pPr marL="1142746" indent="-228549">
              <a:defRPr sz="4000">
                <a:solidFill>
                  <a:srgbClr val="006666"/>
                </a:solidFill>
                <a:latin typeface="Constantia" pitchFamily="18" charset="0"/>
                <a:ea typeface="ＭＳ Ｐゴシック" pitchFamily="50" charset="-128"/>
              </a:defRPr>
            </a:lvl3pPr>
            <a:lvl4pPr marL="1599845" indent="-228549">
              <a:defRPr sz="4000">
                <a:solidFill>
                  <a:srgbClr val="006666"/>
                </a:solidFill>
                <a:latin typeface="Constantia" pitchFamily="18" charset="0"/>
                <a:ea typeface="ＭＳ Ｐゴシック" pitchFamily="50" charset="-128"/>
              </a:defRPr>
            </a:lvl4pPr>
            <a:lvl5pPr marL="2056942" indent="-228549">
              <a:defRPr sz="4000">
                <a:solidFill>
                  <a:srgbClr val="006666"/>
                </a:solidFill>
                <a:latin typeface="Constantia" pitchFamily="18" charset="0"/>
                <a:ea typeface="ＭＳ Ｐゴシック" pitchFamily="50" charset="-128"/>
              </a:defRPr>
            </a:lvl5pPr>
            <a:lvl6pPr marL="2514042"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140"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82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5338" indent="-228549"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fld id="{F0CFDB9D-DDE2-4043-A953-D4CDC795A22D}" type="slidenum">
              <a:rPr lang="en-US" altLang="ja-JP" sz="1200">
                <a:solidFill>
                  <a:prstClr val="black"/>
                </a:solidFill>
                <a:latin typeface="Arial" pitchFamily="34" charset="0"/>
              </a:rPr>
              <a:pPr/>
              <a:t>9</a:t>
            </a:fld>
            <a:endParaRPr lang="en-US" altLang="ja-JP" sz="120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B1E5-9A1A-4D73-8D2D-42EB75122A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850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8DC3-249A-41BB-8017-158A0C9662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251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36A1A4-6009-4254-B3B8-7AAACC150F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582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E133B-A5D3-46F3-915D-75E9013770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605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C4346-29EB-446E-972D-746FBDDF65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4756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9D6E8-577F-4A60-AA06-E276D5B9AD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690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B1E5-9A1A-4D73-8D2D-42EB75122A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229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D8058-AFEA-4C5E-837C-06290F6117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82715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323B2-BEA5-486F-BA21-440C61D69F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198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390734-4832-42A9-B3D8-C51E3B086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163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A1DB7-5C69-4F7F-8E0E-2074BF3557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6363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D8058-AFEA-4C5E-837C-06290F6117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7405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81F4F-FA1F-4B4F-B979-38C1E101E0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6588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605061-A7A8-404D-9093-D708FE28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4645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03425-A7B6-4507-A513-ECF8734D24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7196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EC0E3-1431-4A40-8653-A3594D2354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7113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8DC3-249A-41BB-8017-158A0C9662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2359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36A1A4-6009-4254-B3B8-7AAACC150F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90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E133B-A5D3-46F3-915D-75E9013770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84496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C4346-29EB-446E-972D-746FBDDF65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7540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9D6E8-577F-4A60-AA06-E276D5B9AD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1221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2"/>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B1E5-9A1A-4D73-8D2D-42EB75122A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011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323B2-BEA5-486F-BA21-440C61D69F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399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D8058-AFEA-4C5E-837C-06290F6117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0494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323B2-BEA5-486F-BA21-440C61D69F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241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390734-4832-42A9-B3D8-C51E3B086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6898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A1DB7-5C69-4F7F-8E0E-2074BF3557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1233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81F4F-FA1F-4B4F-B979-38C1E101E0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9532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605061-A7A8-404D-9093-D708FE28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2185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03425-A7B6-4507-A513-ECF8734D24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05949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EC0E3-1431-4A40-8653-A3594D2354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327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8DC3-249A-41BB-8017-158A0C9662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285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36A1A4-6009-4254-B3B8-7AAACC150F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338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390734-4832-42A9-B3D8-C51E3B086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0215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E133B-A5D3-46F3-915D-75E9013770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0127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C4346-29EB-446E-972D-746FBDDF65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0980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9D6E8-577F-4A60-AA06-E276D5B9AD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0555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BD13BE7F-F5CE-4C81-B11B-9B5BC4546230}" type="datetimeFigureOut">
              <a:rPr lang="ja-JP" altLang="en-US"/>
              <a:pPr>
                <a:defRPr/>
              </a:pPr>
              <a:t>2022/7/28</a:t>
            </a:fld>
            <a:endParaRPr lang="ja-JP" altLang="en-US"/>
          </a:p>
        </p:txBody>
      </p:sp>
      <p:sp>
        <p:nvSpPr>
          <p:cNvPr id="5" name="フッター プレースホルダ 4"/>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1426AFC3-FFF9-4B96-9CED-1AEC9B821191}" type="slidenum">
              <a:rPr lang="ja-JP" altLang="en-US"/>
              <a:pPr>
                <a:defRPr/>
              </a:pPr>
              <a:t>‹#›</a:t>
            </a:fld>
            <a:endParaRPr lang="ja-JP" altLang="en-US"/>
          </a:p>
        </p:txBody>
      </p:sp>
    </p:spTree>
    <p:extLst>
      <p:ext uri="{BB962C8B-B14F-4D97-AF65-F5344CB8AC3E}">
        <p14:creationId xmlns:p14="http://schemas.microsoft.com/office/powerpoint/2010/main" val="1284453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71C8750D-8DAE-483F-9B74-3CBB397DEAC8}" type="datetimeFigureOut">
              <a:rPr lang="ja-JP" altLang="en-US"/>
              <a:pPr>
                <a:defRPr/>
              </a:pPr>
              <a:t>2022/7/28</a:t>
            </a:fld>
            <a:endParaRPr lang="ja-JP" altLang="en-US"/>
          </a:p>
        </p:txBody>
      </p:sp>
      <p:sp>
        <p:nvSpPr>
          <p:cNvPr id="5" name="フッター プレースホルダ 4"/>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2CCE13A2-514D-40CB-8586-8A9E1147A575}" type="slidenum">
              <a:rPr lang="ja-JP" altLang="en-US"/>
              <a:pPr>
                <a:defRPr/>
              </a:pPr>
              <a:t>‹#›</a:t>
            </a:fld>
            <a:endParaRPr lang="ja-JP" altLang="en-US"/>
          </a:p>
        </p:txBody>
      </p:sp>
    </p:spTree>
    <p:extLst>
      <p:ext uri="{BB962C8B-B14F-4D97-AF65-F5344CB8AC3E}">
        <p14:creationId xmlns:p14="http://schemas.microsoft.com/office/powerpoint/2010/main" val="3436987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ABC718D6-6DEB-4D62-9D3F-B895B7C987F9}" type="datetimeFigureOut">
              <a:rPr lang="ja-JP" altLang="en-US"/>
              <a:pPr>
                <a:defRPr/>
              </a:pPr>
              <a:t>2022/7/28</a:t>
            </a:fld>
            <a:endParaRPr lang="ja-JP" altLang="en-US"/>
          </a:p>
        </p:txBody>
      </p:sp>
      <p:sp>
        <p:nvSpPr>
          <p:cNvPr id="5" name="フッター プレースホルダ 4"/>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7A1EAB91-A59E-4C17-9EAA-E81E74DEA881}" type="slidenum">
              <a:rPr lang="ja-JP" altLang="en-US"/>
              <a:pPr>
                <a:defRPr/>
              </a:pPr>
              <a:t>‹#›</a:t>
            </a:fld>
            <a:endParaRPr lang="ja-JP" altLang="en-US"/>
          </a:p>
        </p:txBody>
      </p:sp>
    </p:spTree>
    <p:extLst>
      <p:ext uri="{BB962C8B-B14F-4D97-AF65-F5344CB8AC3E}">
        <p14:creationId xmlns:p14="http://schemas.microsoft.com/office/powerpoint/2010/main" val="2773054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A719BD16-3296-491F-A6D2-62BE44BBB93E}" type="datetimeFigureOut">
              <a:rPr lang="ja-JP" altLang="en-US"/>
              <a:pPr>
                <a:defRPr/>
              </a:pPr>
              <a:t>2022/7/28</a:t>
            </a:fld>
            <a:endParaRPr lang="ja-JP" altLang="en-US"/>
          </a:p>
        </p:txBody>
      </p:sp>
      <p:sp>
        <p:nvSpPr>
          <p:cNvPr id="6" name="フッター プレースホルダ 5"/>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2B88D31B-8D24-4E31-9679-82E893099456}" type="slidenum">
              <a:rPr lang="ja-JP" altLang="en-US"/>
              <a:pPr>
                <a:defRPr/>
              </a:pPr>
              <a:t>‹#›</a:t>
            </a:fld>
            <a:endParaRPr lang="ja-JP" altLang="en-US"/>
          </a:p>
        </p:txBody>
      </p:sp>
    </p:spTree>
    <p:extLst>
      <p:ext uri="{BB962C8B-B14F-4D97-AF65-F5344CB8AC3E}">
        <p14:creationId xmlns:p14="http://schemas.microsoft.com/office/powerpoint/2010/main" val="360048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58F4F7F5-41C7-4D3C-A32B-6B7E03B3E5D2}" type="datetimeFigureOut">
              <a:rPr lang="ja-JP" altLang="en-US"/>
              <a:pPr>
                <a:defRPr/>
              </a:pPr>
              <a:t>2022/7/28</a:t>
            </a:fld>
            <a:endParaRPr lang="ja-JP" altLang="en-US"/>
          </a:p>
        </p:txBody>
      </p:sp>
      <p:sp>
        <p:nvSpPr>
          <p:cNvPr id="8" name="フッター プレースホルダ 7"/>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DDCE97E8-E26B-49CA-A160-6403279527A1}" type="slidenum">
              <a:rPr lang="ja-JP" altLang="en-US"/>
              <a:pPr>
                <a:defRPr/>
              </a:pPr>
              <a:t>‹#›</a:t>
            </a:fld>
            <a:endParaRPr lang="ja-JP" altLang="en-US"/>
          </a:p>
        </p:txBody>
      </p:sp>
    </p:spTree>
    <p:extLst>
      <p:ext uri="{BB962C8B-B14F-4D97-AF65-F5344CB8AC3E}">
        <p14:creationId xmlns:p14="http://schemas.microsoft.com/office/powerpoint/2010/main" val="358235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79B6ABA8-5751-49DB-9A02-0038BE5BACCE}" type="datetimeFigureOut">
              <a:rPr lang="ja-JP" altLang="en-US"/>
              <a:pPr>
                <a:defRPr/>
              </a:pPr>
              <a:t>2022/7/28</a:t>
            </a:fld>
            <a:endParaRPr lang="ja-JP" altLang="en-US"/>
          </a:p>
        </p:txBody>
      </p:sp>
      <p:sp>
        <p:nvSpPr>
          <p:cNvPr id="4" name="フッター プレースホルダ 3"/>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B0A83B6E-31A8-42B0-9C77-CB1867BD30EB}" type="slidenum">
              <a:rPr lang="ja-JP" altLang="en-US"/>
              <a:pPr>
                <a:defRPr/>
              </a:pPr>
              <a:t>‹#›</a:t>
            </a:fld>
            <a:endParaRPr lang="ja-JP" altLang="en-US"/>
          </a:p>
        </p:txBody>
      </p:sp>
    </p:spTree>
    <p:extLst>
      <p:ext uri="{BB962C8B-B14F-4D97-AF65-F5344CB8AC3E}">
        <p14:creationId xmlns:p14="http://schemas.microsoft.com/office/powerpoint/2010/main" val="3057412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1DAFEA1F-7FF8-416E-B6E1-878CC3B15739}" type="datetimeFigureOut">
              <a:rPr lang="ja-JP" altLang="en-US"/>
              <a:pPr>
                <a:defRPr/>
              </a:pPr>
              <a:t>2022/7/28</a:t>
            </a:fld>
            <a:endParaRPr lang="ja-JP" altLang="en-US"/>
          </a:p>
        </p:txBody>
      </p:sp>
      <p:sp>
        <p:nvSpPr>
          <p:cNvPr id="3" name="フッター プレースホルダ 2"/>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B44702A4-703A-4D46-8566-43A07DE7F8B6}" type="slidenum">
              <a:rPr lang="ja-JP" altLang="en-US"/>
              <a:pPr>
                <a:defRPr/>
              </a:pPr>
              <a:t>‹#›</a:t>
            </a:fld>
            <a:endParaRPr lang="ja-JP" altLang="en-US"/>
          </a:p>
        </p:txBody>
      </p:sp>
    </p:spTree>
    <p:extLst>
      <p:ext uri="{BB962C8B-B14F-4D97-AF65-F5344CB8AC3E}">
        <p14:creationId xmlns:p14="http://schemas.microsoft.com/office/powerpoint/2010/main" val="297969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A1DB7-5C69-4F7F-8E0E-2074BF3557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347025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AB5616AB-F128-4BA2-B185-21F8F90CD4E5}" type="datetimeFigureOut">
              <a:rPr lang="ja-JP" altLang="en-US"/>
              <a:pPr>
                <a:defRPr/>
              </a:pPr>
              <a:t>2022/7/28</a:t>
            </a:fld>
            <a:endParaRPr lang="ja-JP" altLang="en-US"/>
          </a:p>
        </p:txBody>
      </p:sp>
      <p:sp>
        <p:nvSpPr>
          <p:cNvPr id="6" name="フッター プレースホルダ 5"/>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9E04B3E5-5A2B-421B-AF8E-382D6E80F46A}" type="slidenum">
              <a:rPr lang="ja-JP" altLang="en-US"/>
              <a:pPr>
                <a:defRPr/>
              </a:pPr>
              <a:t>‹#›</a:t>
            </a:fld>
            <a:endParaRPr lang="ja-JP" altLang="en-US"/>
          </a:p>
        </p:txBody>
      </p:sp>
    </p:spTree>
    <p:extLst>
      <p:ext uri="{BB962C8B-B14F-4D97-AF65-F5344CB8AC3E}">
        <p14:creationId xmlns:p14="http://schemas.microsoft.com/office/powerpoint/2010/main" val="3131454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D29174D9-186C-46F2-BD5B-96576828BBF4}" type="datetimeFigureOut">
              <a:rPr lang="ja-JP" altLang="en-US"/>
              <a:pPr>
                <a:defRPr/>
              </a:pPr>
              <a:t>2022/7/28</a:t>
            </a:fld>
            <a:endParaRPr lang="ja-JP" altLang="en-US"/>
          </a:p>
        </p:txBody>
      </p:sp>
      <p:sp>
        <p:nvSpPr>
          <p:cNvPr id="6" name="フッター プレースホルダ 5"/>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8A6F88ED-70B8-40F6-8E37-20F4AB2E6D94}" type="slidenum">
              <a:rPr lang="ja-JP" altLang="en-US"/>
              <a:pPr>
                <a:defRPr/>
              </a:pPr>
              <a:t>‹#›</a:t>
            </a:fld>
            <a:endParaRPr lang="ja-JP" altLang="en-US"/>
          </a:p>
        </p:txBody>
      </p:sp>
    </p:spTree>
    <p:extLst>
      <p:ext uri="{BB962C8B-B14F-4D97-AF65-F5344CB8AC3E}">
        <p14:creationId xmlns:p14="http://schemas.microsoft.com/office/powerpoint/2010/main" val="2130969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CC8B2958-18BC-42EB-8B68-5B12B166887D}" type="datetimeFigureOut">
              <a:rPr lang="ja-JP" altLang="en-US"/>
              <a:pPr>
                <a:defRPr/>
              </a:pPr>
              <a:t>2022/7/28</a:t>
            </a:fld>
            <a:endParaRPr lang="ja-JP" altLang="en-US"/>
          </a:p>
        </p:txBody>
      </p:sp>
      <p:sp>
        <p:nvSpPr>
          <p:cNvPr id="5" name="フッター プレースホルダ 4"/>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A258F5C6-786D-4674-BA4E-7A177EC0B76C}" type="slidenum">
              <a:rPr lang="ja-JP" altLang="en-US"/>
              <a:pPr>
                <a:defRPr/>
              </a:pPr>
              <a:t>‹#›</a:t>
            </a:fld>
            <a:endParaRPr lang="ja-JP" altLang="en-US"/>
          </a:p>
        </p:txBody>
      </p:sp>
    </p:spTree>
    <p:extLst>
      <p:ext uri="{BB962C8B-B14F-4D97-AF65-F5344CB8AC3E}">
        <p14:creationId xmlns:p14="http://schemas.microsoft.com/office/powerpoint/2010/main" val="3269571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876F17CF-AFC8-42DE-BCBC-0D04352D37A4}" type="datetimeFigureOut">
              <a:rPr lang="ja-JP" altLang="en-US"/>
              <a:pPr>
                <a:defRPr/>
              </a:pPr>
              <a:t>2022/7/28</a:t>
            </a:fld>
            <a:endParaRPr lang="ja-JP" altLang="en-US"/>
          </a:p>
        </p:txBody>
      </p:sp>
      <p:sp>
        <p:nvSpPr>
          <p:cNvPr id="5" name="フッター プレースホルダ 4"/>
          <p:cNvSpPr>
            <a:spLocks noGrp="1"/>
          </p:cNvSpPr>
          <p:nvPr>
            <p:ph type="ftr" sz="quarter" idx="11"/>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fontAlgn="base" hangingPunct="0">
              <a:spcBef>
                <a:spcPct val="0"/>
              </a:spcBef>
              <a:spcAft>
                <a:spcPct val="0"/>
              </a:spcAft>
              <a:defRPr kumimoji="0">
                <a:latin typeface="Constantia" pitchFamily="18" charset="0"/>
                <a:ea typeface="ＭＳ Ｐゴシック" pitchFamily="50" charset="-128"/>
              </a:defRPr>
            </a:lvl1pPr>
          </a:lstStyle>
          <a:p>
            <a:pPr>
              <a:defRPr/>
            </a:pPr>
            <a:fld id="{26E22C0D-C728-4943-9E18-1015056C0F76}" type="slidenum">
              <a:rPr lang="ja-JP" altLang="en-US"/>
              <a:pPr>
                <a:defRPr/>
              </a:pPr>
              <a:t>‹#›</a:t>
            </a:fld>
            <a:endParaRPr lang="ja-JP" altLang="en-US"/>
          </a:p>
        </p:txBody>
      </p:sp>
    </p:spTree>
    <p:extLst>
      <p:ext uri="{BB962C8B-B14F-4D97-AF65-F5344CB8AC3E}">
        <p14:creationId xmlns:p14="http://schemas.microsoft.com/office/powerpoint/2010/main" val="403569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7515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981200"/>
            <a:ext cx="437515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p:txBody>
          <a:bodyPr/>
          <a:lstStyle>
            <a:lvl1pPr eaLnBrk="0" fontAlgn="base" hangingPunct="0">
              <a:spcBef>
                <a:spcPct val="0"/>
              </a:spcBef>
              <a:spcAft>
                <a:spcPct val="0"/>
              </a:spcAft>
              <a:defRPr kumimoji="0">
                <a:solidFill>
                  <a:srgbClr val="000000"/>
                </a:solidFill>
                <a:latin typeface="Constantia" pitchFamily="18" charset="0"/>
                <a:ea typeface="ＭＳ Ｐゴシック" pitchFamily="50" charset="-128"/>
              </a:defRPr>
            </a:lvl1pPr>
          </a:lstStyle>
          <a:p>
            <a:pPr>
              <a:defRPr/>
            </a:pPr>
            <a:r>
              <a:rPr lang="zh-TW" altLang="en-US"/>
              <a:t>厚生労働省　佐賀労働局</a:t>
            </a:r>
            <a:endParaRPr lang="en-US" altLang="ja-JP" dirty="0"/>
          </a:p>
        </p:txBody>
      </p:sp>
      <p:sp>
        <p:nvSpPr>
          <p:cNvPr id="6" name="Rectangle 16"/>
          <p:cNvSpPr>
            <a:spLocks noGrp="1" noChangeArrowheads="1"/>
          </p:cNvSpPr>
          <p:nvPr>
            <p:ph type="dt" sz="half" idx="11"/>
          </p:nvPr>
        </p:nvSpPr>
        <p:spPr/>
        <p:txBody>
          <a:bodyPr/>
          <a:lstStyle>
            <a:lvl1pPr eaLnBrk="0" fontAlgn="base" hangingPunct="0">
              <a:spcBef>
                <a:spcPct val="0"/>
              </a:spcBef>
              <a:spcAft>
                <a:spcPct val="0"/>
              </a:spcAft>
              <a:defRPr kumimoji="0">
                <a:solidFill>
                  <a:srgbClr val="000000"/>
                </a:solidFill>
                <a:latin typeface="Constantia" pitchFamily="18" charset="0"/>
                <a:ea typeface="ＭＳ Ｐゴシック" pitchFamily="50" charset="-128"/>
              </a:defRPr>
            </a:lvl1pPr>
          </a:lstStyle>
          <a:p>
            <a:pPr>
              <a:defRPr/>
            </a:pPr>
            <a:fld id="{A92291CA-2B18-4A45-98C3-E57DCF8D8C92}" type="datetime1">
              <a:rPr lang="ja-JP" altLang="en-US"/>
              <a:pPr>
                <a:defRPr/>
              </a:pPr>
              <a:t>2022/7/28</a:t>
            </a:fld>
            <a:endParaRPr lang="en-US" altLang="ja-JP" dirty="0"/>
          </a:p>
        </p:txBody>
      </p:sp>
      <p:sp>
        <p:nvSpPr>
          <p:cNvPr id="7" name="Rectangle 17"/>
          <p:cNvSpPr>
            <a:spLocks noGrp="1" noChangeArrowheads="1"/>
          </p:cNvSpPr>
          <p:nvPr>
            <p:ph type="sldNum" sz="quarter" idx="12"/>
          </p:nvPr>
        </p:nvSpPr>
        <p:spPr/>
        <p:txBody>
          <a:bodyPr/>
          <a:lstStyle>
            <a:lvl1pPr eaLnBrk="0" fontAlgn="base" hangingPunct="0">
              <a:spcBef>
                <a:spcPct val="0"/>
              </a:spcBef>
              <a:spcAft>
                <a:spcPct val="0"/>
              </a:spcAft>
              <a:defRPr kumimoji="0">
                <a:solidFill>
                  <a:srgbClr val="000000"/>
                </a:solidFill>
                <a:latin typeface="Constantia" pitchFamily="18" charset="0"/>
                <a:ea typeface="ＭＳ Ｐゴシック" pitchFamily="50" charset="-128"/>
              </a:defRPr>
            </a:lvl1pPr>
          </a:lstStyle>
          <a:p>
            <a:pPr>
              <a:defRPr/>
            </a:pPr>
            <a:fld id="{FA40AB96-A959-43D7-AD05-914FAA84E7EE}" type="slidenum">
              <a:rPr lang="ja-JP" altLang="en-US"/>
              <a:pPr>
                <a:defRPr/>
              </a:pPr>
              <a:t>‹#›</a:t>
            </a:fld>
            <a:endParaRPr lang="en-US" altLang="ja-JP" dirty="0"/>
          </a:p>
        </p:txBody>
      </p:sp>
    </p:spTree>
    <p:extLst>
      <p:ext uri="{BB962C8B-B14F-4D97-AF65-F5344CB8AC3E}">
        <p14:creationId xmlns:p14="http://schemas.microsoft.com/office/powerpoint/2010/main" val="1243035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B1E5-9A1A-4D73-8D2D-42EB75122A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7607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D8058-AFEA-4C5E-837C-06290F6117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0110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9"/>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323B2-BEA5-486F-BA21-440C61D69F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34922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390734-4832-42A9-B3D8-C51E3B086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1567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A1DB7-5C69-4F7F-8E0E-2074BF3557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38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81F4F-FA1F-4B4F-B979-38C1E101E0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9371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81F4F-FA1F-4B4F-B979-38C1E101E0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4152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605061-A7A8-404D-9093-D708FE28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4074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03425-A7B6-4507-A513-ECF8734D24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7845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EC0E3-1431-4A40-8653-A3594D2354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7477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8DC3-249A-41BB-8017-158A0C9662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0028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36A1A4-6009-4254-B3B8-7AAACC150F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1204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E133B-A5D3-46F3-915D-75E9013770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139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C4346-29EB-446E-972D-746FBDDF65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22000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9D6E8-577F-4A60-AA06-E276D5B9AD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0112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normAutofit/>
          </a:bodyPr>
          <a:lstStyle>
            <a:lvl1pPr>
              <a:defRPr sz="3600" b="1">
                <a:latin typeface="メイリオ" panose="020B0604030504040204" pitchFamily="50" charset="-128"/>
                <a:ea typeface="メイリオ" panose="020B0604030504040204" pitchFamily="50" charset="-128"/>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normAutofit/>
          </a:bodyPr>
          <a:lstStyle>
            <a:lvl1pPr marL="0" indent="0" algn="ctr">
              <a:buNone/>
              <a:defRPr sz="2400">
                <a:solidFill>
                  <a:schemeClr val="tx1"/>
                </a:solidFill>
                <a:latin typeface="メイリオ" panose="020B0604030504040204" pitchFamily="50" charset="-128"/>
                <a:ea typeface="メイリオ" panose="020B0604030504040204" pitchFamily="50" charset="-128"/>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756479FE-6417-400D-ADE5-BF79565010F2}" type="datetime1">
              <a:rPr lang="ja-JP" altLang="en-US" smtClean="0"/>
              <a:t>2022/7/28</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468846" y="6673334"/>
            <a:ext cx="437154" cy="184666"/>
          </a:xfrm>
        </p:spPr>
        <p:txBody>
          <a:bodyPr wrap="none" lIns="72000" tIns="0" rIns="72000" bIns="0">
            <a:spAutoFit/>
          </a:bodyPr>
          <a:lstStyle>
            <a:lvl1pPr>
              <a:defRPr sz="1200" b="1">
                <a:solidFill>
                  <a:schemeClr val="tx1"/>
                </a:solidFill>
                <a:latin typeface="Meiryo UI" panose="020B0604030504040204" pitchFamily="50" charset="-128"/>
                <a:ea typeface="Meiryo UI" panose="020B0604030504040204" pitchFamily="50" charset="-128"/>
              </a:defRPr>
            </a:lvl1pPr>
          </a:lstStyle>
          <a:p>
            <a:fld id="{9E2A29CB-BA86-48A6-80E1-CB8750A963B5}" type="slidenum">
              <a:rPr lang="ja-JP" altLang="en-US" smtClean="0"/>
              <a:pPr/>
              <a:t>‹#›</a:t>
            </a:fld>
            <a:endParaRPr lang="ja-JP" altLang="en-US"/>
          </a:p>
        </p:txBody>
      </p:sp>
      <p:sp>
        <p:nvSpPr>
          <p:cNvPr id="7" name="正方形/長方形 6"/>
          <p:cNvSpPr/>
          <p:nvPr userDrawn="1"/>
        </p:nvSpPr>
        <p:spPr>
          <a:xfrm>
            <a:off x="0" y="3614741"/>
            <a:ext cx="9900000" cy="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0267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605061-A7A8-404D-9093-D708FE28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5685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8" name="正方形/長方形 7"/>
          <p:cNvSpPr/>
          <p:nvPr userDrawn="1"/>
        </p:nvSpPr>
        <p:spPr>
          <a:xfrm>
            <a:off x="430122" y="0"/>
            <a:ext cx="36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3422" y="754919"/>
            <a:ext cx="8420100" cy="507463"/>
          </a:xfrm>
        </p:spPr>
        <p:txBody>
          <a:bodyPr anchor="t">
            <a:normAutofit/>
          </a:bodyPr>
          <a:lstStyle>
            <a:lvl1pPr algn="l">
              <a:defRPr sz="2800" b="1" cap="a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3422" y="1537897"/>
            <a:ext cx="8420100" cy="1500187"/>
          </a:xfrm>
        </p:spPr>
        <p:txBody>
          <a:bodyPr anchor="t">
            <a:normAutofit/>
          </a:bodyPr>
          <a:lstStyle>
            <a:lvl1pPr marL="0" indent="0">
              <a:buNone/>
              <a:defRPr sz="2000">
                <a:solidFill>
                  <a:schemeClr val="tx1"/>
                </a:solidFill>
                <a:latin typeface="メイリオ" panose="020B0604030504040204" pitchFamily="50" charset="-128"/>
                <a:ea typeface="メイリオ" panose="020B060403050404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defRPr>
            </a:lvl1pPr>
          </a:lstStyle>
          <a:p>
            <a:fld id="{07BD4CB4-2F78-400B-9F5E-FA0661B04408}" type="datetime1">
              <a:rPr lang="ja-JP" altLang="en-US" smtClean="0"/>
              <a:pPr/>
              <a:t>2022/7/28</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541550" y="6600631"/>
            <a:ext cx="364450" cy="257369"/>
          </a:xfrm>
        </p:spPr>
        <p:txBody>
          <a:bodyPr wrap="none" lIns="36000" tIns="36000" rIns="36000" bIns="36000">
            <a:spAutoFit/>
          </a:bodyPr>
          <a:lstStyle>
            <a:lvl1pPr>
              <a:defRPr sz="1200" b="1">
                <a:solidFill>
                  <a:schemeClr val="tx1"/>
                </a:solidFill>
                <a:latin typeface="メイリオ" panose="020B0604030504040204" pitchFamily="50" charset="-128"/>
                <a:ea typeface="メイリオ" panose="020B0604030504040204" pitchFamily="50" charset="-128"/>
              </a:defRPr>
            </a:lvl1pPr>
          </a:lstStyle>
          <a:p>
            <a:fld id="{9E2A29CB-BA86-48A6-80E1-CB8750A963B5}" type="slidenum">
              <a:rPr lang="ja-JP" altLang="en-US" smtClean="0"/>
              <a:pPr/>
              <a:t>‹#›</a:t>
            </a:fld>
            <a:endParaRPr lang="ja-JP" altLang="en-US"/>
          </a:p>
        </p:txBody>
      </p:sp>
      <p:sp>
        <p:nvSpPr>
          <p:cNvPr id="7" name="正方形/長方形 6"/>
          <p:cNvSpPr/>
          <p:nvPr userDrawn="1"/>
        </p:nvSpPr>
        <p:spPr>
          <a:xfrm>
            <a:off x="0" y="1268760"/>
            <a:ext cx="9900000" cy="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40999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430122" y="0"/>
            <a:ext cx="36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3422" y="2906713"/>
            <a:ext cx="8420100" cy="507463"/>
          </a:xfrm>
        </p:spPr>
        <p:txBody>
          <a:bodyPr anchor="t">
            <a:normAutofit/>
          </a:bodyPr>
          <a:lstStyle>
            <a:lvl1pPr algn="l">
              <a:defRPr sz="2800" b="1" cap="a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3422" y="3489216"/>
            <a:ext cx="8420100" cy="1500187"/>
          </a:xfrm>
        </p:spPr>
        <p:txBody>
          <a:bodyPr anchor="t">
            <a:normAutofit/>
          </a:bodyPr>
          <a:lstStyle>
            <a:lvl1pPr marL="0" indent="0">
              <a:buNone/>
              <a:defRPr sz="2000">
                <a:solidFill>
                  <a:schemeClr val="tx1"/>
                </a:solidFill>
                <a:latin typeface="メイリオ" panose="020B0604030504040204" pitchFamily="50" charset="-128"/>
                <a:ea typeface="メイリオ" panose="020B0604030504040204" pitchFamily="50" charset="-128"/>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defRPr>
            </a:lvl1pPr>
          </a:lstStyle>
          <a:p>
            <a:fld id="{07BD4CB4-2F78-400B-9F5E-FA0661B04408}" type="datetime1">
              <a:rPr lang="ja-JP" altLang="en-US" smtClean="0"/>
              <a:pPr/>
              <a:t>2022/7/28</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541550" y="6600631"/>
            <a:ext cx="364450" cy="257369"/>
          </a:xfrm>
        </p:spPr>
        <p:txBody>
          <a:bodyPr wrap="none" lIns="36000" tIns="36000" rIns="36000" bIns="36000">
            <a:spAutoFit/>
          </a:bodyPr>
          <a:lstStyle>
            <a:lvl1pPr>
              <a:defRPr sz="1200" b="1">
                <a:solidFill>
                  <a:schemeClr val="tx1"/>
                </a:solidFill>
                <a:latin typeface="メイリオ" panose="020B0604030504040204" pitchFamily="50" charset="-128"/>
                <a:ea typeface="メイリオ" panose="020B0604030504040204" pitchFamily="50" charset="-128"/>
              </a:defRPr>
            </a:lvl1pPr>
          </a:lstStyle>
          <a:p>
            <a:fld id="{9E2A29CB-BA86-48A6-80E1-CB8750A963B5}" type="slidenum">
              <a:rPr lang="ja-JP" altLang="en-US" smtClean="0"/>
              <a:pPr/>
              <a:t>‹#›</a:t>
            </a:fld>
            <a:endParaRPr lang="ja-JP" altLang="en-US"/>
          </a:p>
        </p:txBody>
      </p:sp>
      <p:sp>
        <p:nvSpPr>
          <p:cNvPr id="7" name="正方形/長方形 6"/>
          <p:cNvSpPr/>
          <p:nvPr userDrawn="1"/>
        </p:nvSpPr>
        <p:spPr>
          <a:xfrm>
            <a:off x="0" y="3414176"/>
            <a:ext cx="9900000" cy="3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37919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0000" cy="540000"/>
          </a:xfrm>
          <a:noFill/>
        </p:spPr>
        <p:txBody>
          <a:bodyPr lIns="72000" tIns="36000" rIns="72000" bIns="36000">
            <a:normAutofit/>
          </a:bodyPr>
          <a:lstStyle>
            <a:lvl1pPr algn="l">
              <a:defRPr sz="2400" b="1">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29BC1C23-F650-4190-8EAB-0F5CCACF940F}" type="datetime1">
              <a:rPr kumimoji="1" lang="ja-JP" altLang="en-US" smtClean="0"/>
              <a:t>2022/7/28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577851" y="6673334"/>
            <a:ext cx="328149" cy="184666"/>
          </a:xfrm>
        </p:spPr>
        <p:txBody>
          <a:bodyPr wrap="none" lIns="72000" tIns="0" rIns="72000" bIns="0">
            <a:spAutoFit/>
          </a:bodyPr>
          <a:lstStyle>
            <a:lvl1pPr>
              <a:defRPr sz="1200" b="1">
                <a:solidFill>
                  <a:schemeClr val="tx1"/>
                </a:solidFill>
                <a:effectLst>
                  <a:glow rad="127000">
                    <a:schemeClr val="bg1"/>
                  </a:glow>
                </a:effectLst>
              </a:defRPr>
            </a:lvl1pPr>
          </a:lstStyle>
          <a:p>
            <a:fld id="{9E2A29CB-BA86-48A6-80E1-CB8750A963B5}" type="slidenum">
              <a:rPr lang="ja-JP" altLang="en-US" smtClean="0"/>
              <a:pPr/>
              <a:t>‹#›</a:t>
            </a:fld>
            <a:endParaRPr lang="ja-JP" altLang="en-US" dirty="0"/>
          </a:p>
        </p:txBody>
      </p:sp>
      <p:sp>
        <p:nvSpPr>
          <p:cNvPr id="6" name="正方形/長方形 5"/>
          <p:cNvSpPr/>
          <p:nvPr userDrawn="1"/>
        </p:nvSpPr>
        <p:spPr>
          <a:xfrm>
            <a:off x="0" y="540000"/>
            <a:ext cx="9900000" cy="3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62853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BD4241-575F-4A60-B38C-C7E5EA077B74}" type="datetime1">
              <a:rPr kumimoji="1" lang="ja-JP" altLang="en-US" smtClean="0"/>
              <a:t>2022/7/28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468847" y="6673334"/>
            <a:ext cx="437153" cy="184666"/>
          </a:xfrm>
        </p:spPr>
        <p:txBody>
          <a:bodyPr wrap="none" lIns="72000" tIns="0" rIns="72000" bIns="0">
            <a:spAutoFit/>
          </a:bodyPr>
          <a:lstStyle>
            <a:lvl1pPr>
              <a:defRPr sz="1200" b="1">
                <a:solidFill>
                  <a:schemeClr val="tx1"/>
                </a:solidFill>
                <a:effectLst>
                  <a:glow rad="127000">
                    <a:schemeClr val="bg1"/>
                  </a:glow>
                </a:effectLst>
                <a:latin typeface="Meiryo UI" panose="020B0604030504040204" pitchFamily="50" charset="-128"/>
                <a:ea typeface="Meiryo UI" panose="020B0604030504040204" pitchFamily="50" charset="-128"/>
              </a:defRPr>
            </a:lvl1pPr>
          </a:lstStyle>
          <a:p>
            <a:fld id="{9E2A29CB-BA86-48A6-80E1-CB8750A963B5}" type="slidenum">
              <a:rPr lang="ja-JP" altLang="en-US" smtClean="0"/>
              <a:pPr/>
              <a:t>‹#›</a:t>
            </a:fld>
            <a:endParaRPr lang="ja-JP" altLang="en-US"/>
          </a:p>
        </p:txBody>
      </p:sp>
    </p:spTree>
    <p:extLst>
      <p:ext uri="{BB962C8B-B14F-4D97-AF65-F5344CB8AC3E}">
        <p14:creationId xmlns:p14="http://schemas.microsoft.com/office/powerpoint/2010/main" val="300147369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7515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981200"/>
            <a:ext cx="437515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p:txBody>
          <a:bodyPr/>
          <a:lstStyle>
            <a:lvl1pPr eaLnBrk="0" fontAlgn="base" hangingPunct="0">
              <a:spcBef>
                <a:spcPct val="0"/>
              </a:spcBef>
              <a:spcAft>
                <a:spcPct val="0"/>
              </a:spcAft>
              <a:defRPr kumimoji="0">
                <a:solidFill>
                  <a:srgbClr val="000000"/>
                </a:solidFill>
                <a:latin typeface="Constantia" pitchFamily="18" charset="0"/>
                <a:ea typeface="ＭＳ Ｐゴシック" pitchFamily="50" charset="-128"/>
              </a:defRPr>
            </a:lvl1pPr>
          </a:lstStyle>
          <a:p>
            <a:pPr>
              <a:defRPr/>
            </a:pPr>
            <a:r>
              <a:rPr lang="zh-TW" altLang="en-US"/>
              <a:t>厚生労働省　佐賀労働局</a:t>
            </a:r>
            <a:endParaRPr lang="en-US" altLang="ja-JP" dirty="0"/>
          </a:p>
        </p:txBody>
      </p:sp>
      <p:sp>
        <p:nvSpPr>
          <p:cNvPr id="6" name="Rectangle 16"/>
          <p:cNvSpPr>
            <a:spLocks noGrp="1" noChangeArrowheads="1"/>
          </p:cNvSpPr>
          <p:nvPr>
            <p:ph type="dt" sz="half" idx="11"/>
          </p:nvPr>
        </p:nvSpPr>
        <p:spPr/>
        <p:txBody>
          <a:bodyPr/>
          <a:lstStyle>
            <a:lvl1pPr eaLnBrk="0" fontAlgn="base" hangingPunct="0">
              <a:spcBef>
                <a:spcPct val="0"/>
              </a:spcBef>
              <a:spcAft>
                <a:spcPct val="0"/>
              </a:spcAft>
              <a:defRPr kumimoji="0">
                <a:solidFill>
                  <a:srgbClr val="000000"/>
                </a:solidFill>
                <a:latin typeface="Constantia" pitchFamily="18" charset="0"/>
                <a:ea typeface="ＭＳ Ｐゴシック" pitchFamily="50" charset="-128"/>
              </a:defRPr>
            </a:lvl1pPr>
          </a:lstStyle>
          <a:p>
            <a:pPr>
              <a:defRPr/>
            </a:pPr>
            <a:fld id="{A92291CA-2B18-4A45-98C3-E57DCF8D8C92}" type="datetime1">
              <a:rPr lang="ja-JP" altLang="en-US"/>
              <a:pPr>
                <a:defRPr/>
              </a:pPr>
              <a:t>2022/7/28</a:t>
            </a:fld>
            <a:endParaRPr lang="en-US" altLang="ja-JP" dirty="0"/>
          </a:p>
        </p:txBody>
      </p:sp>
      <p:sp>
        <p:nvSpPr>
          <p:cNvPr id="7" name="Rectangle 17"/>
          <p:cNvSpPr>
            <a:spLocks noGrp="1" noChangeArrowheads="1"/>
          </p:cNvSpPr>
          <p:nvPr>
            <p:ph type="sldNum" sz="quarter" idx="12"/>
          </p:nvPr>
        </p:nvSpPr>
        <p:spPr/>
        <p:txBody>
          <a:bodyPr/>
          <a:lstStyle>
            <a:lvl1pPr eaLnBrk="0" hangingPunct="0">
              <a:defRPr kumimoji="0">
                <a:solidFill>
                  <a:srgbClr val="000000"/>
                </a:solidFill>
                <a:latin typeface="Constantia" panose="02030602050306030303" pitchFamily="18" charset="0"/>
              </a:defRPr>
            </a:lvl1pPr>
          </a:lstStyle>
          <a:p>
            <a:fld id="{EED5F63C-1D2C-4DC9-8659-4E08EF2860CA}" type="slidenum">
              <a:rPr lang="ja-JP" altLang="en-US"/>
              <a:pPr/>
              <a:t>‹#›</a:t>
            </a:fld>
            <a:endParaRPr lang="en-US" altLang="ja-JP"/>
          </a:p>
        </p:txBody>
      </p:sp>
    </p:spTree>
    <p:extLst>
      <p:ext uri="{BB962C8B-B14F-4D97-AF65-F5344CB8AC3E}">
        <p14:creationId xmlns:p14="http://schemas.microsoft.com/office/powerpoint/2010/main" val="669312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85D05D0-1624-4DA0-94CF-7EA4D215E5D3}" type="slidenum">
              <a:rPr lang="en-US" altLang="ja-JP"/>
              <a:pPr/>
              <a:t>‹#›</a:t>
            </a:fld>
            <a:endParaRPr lang="en-US" altLang="ja-JP"/>
          </a:p>
        </p:txBody>
      </p:sp>
    </p:spTree>
    <p:extLst>
      <p:ext uri="{BB962C8B-B14F-4D97-AF65-F5344CB8AC3E}">
        <p14:creationId xmlns:p14="http://schemas.microsoft.com/office/powerpoint/2010/main" val="352033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03425-A7B6-4507-A513-ECF8734D24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202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EC0E3-1431-4A40-8653-A3594D2354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093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986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1" sz="1400">
                <a:solidFill>
                  <a:schemeClr val="tx1"/>
                </a:solidFill>
                <a:latin typeface="+mn-lt"/>
              </a:defRPr>
            </a:lvl1pPr>
          </a:lstStyle>
          <a:p>
            <a:pPr fontAlgn="base">
              <a:spcBef>
                <a:spcPct val="0"/>
              </a:spcBef>
              <a:spcAft>
                <a:spcPct val="0"/>
              </a:spcAft>
              <a:defRPr/>
            </a:pPr>
            <a:endParaRPr lang="en-US" altLang="ja-JP">
              <a:solidFill>
                <a:srgbClr val="000000"/>
              </a:solidFill>
            </a:endParaRPr>
          </a:p>
        </p:txBody>
      </p:sp>
      <p:sp>
        <p:nvSpPr>
          <p:cNvPr id="24986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a:solidFill>
                  <a:schemeClr val="tx1"/>
                </a:solidFill>
                <a:latin typeface="+mn-lt"/>
              </a:defRPr>
            </a:lvl1pPr>
          </a:lstStyle>
          <a:p>
            <a:pPr algn="ctr" fontAlgn="base">
              <a:spcBef>
                <a:spcPct val="0"/>
              </a:spcBef>
              <a:spcAft>
                <a:spcPct val="0"/>
              </a:spcAft>
              <a:defRPr/>
            </a:pPr>
            <a:endParaRPr lang="en-US" altLang="ja-JP">
              <a:solidFill>
                <a:srgbClr val="000000"/>
              </a:solidFill>
            </a:endParaRPr>
          </a:p>
        </p:txBody>
      </p:sp>
      <p:sp>
        <p:nvSpPr>
          <p:cNvPr id="249862"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chemeClr val="tx1"/>
                </a:solidFill>
                <a:latin typeface="+mn-lt"/>
              </a:defRPr>
            </a:lvl1pPr>
          </a:lstStyle>
          <a:p>
            <a:pPr fontAlgn="base">
              <a:spcBef>
                <a:spcPct val="0"/>
              </a:spcBef>
              <a:spcAft>
                <a:spcPct val="0"/>
              </a:spcAft>
              <a:defRPr/>
            </a:pPr>
            <a:fld id="{3CE40591-4A00-405E-9835-4D241D634119}"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228231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986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1" sz="1400">
                <a:solidFill>
                  <a:schemeClr val="tx1"/>
                </a:solidFill>
                <a:latin typeface="+mn-lt"/>
              </a:defRPr>
            </a:lvl1pPr>
          </a:lstStyle>
          <a:p>
            <a:pPr fontAlgn="base">
              <a:spcBef>
                <a:spcPct val="0"/>
              </a:spcBef>
              <a:spcAft>
                <a:spcPct val="0"/>
              </a:spcAft>
              <a:defRPr/>
            </a:pPr>
            <a:endParaRPr lang="en-US" altLang="ja-JP">
              <a:solidFill>
                <a:srgbClr val="000000"/>
              </a:solidFill>
            </a:endParaRPr>
          </a:p>
        </p:txBody>
      </p:sp>
      <p:sp>
        <p:nvSpPr>
          <p:cNvPr id="24986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a:solidFill>
                  <a:schemeClr val="tx1"/>
                </a:solidFill>
                <a:latin typeface="+mn-lt"/>
              </a:defRPr>
            </a:lvl1pPr>
          </a:lstStyle>
          <a:p>
            <a:pPr algn="ctr" fontAlgn="base">
              <a:spcBef>
                <a:spcPct val="0"/>
              </a:spcBef>
              <a:spcAft>
                <a:spcPct val="0"/>
              </a:spcAft>
              <a:defRPr/>
            </a:pPr>
            <a:endParaRPr lang="en-US" altLang="ja-JP">
              <a:solidFill>
                <a:srgbClr val="000000"/>
              </a:solidFill>
            </a:endParaRPr>
          </a:p>
        </p:txBody>
      </p:sp>
      <p:sp>
        <p:nvSpPr>
          <p:cNvPr id="249862"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chemeClr val="tx1"/>
                </a:solidFill>
                <a:latin typeface="+mn-lt"/>
              </a:defRPr>
            </a:lvl1pPr>
          </a:lstStyle>
          <a:p>
            <a:pPr fontAlgn="base">
              <a:spcBef>
                <a:spcPct val="0"/>
              </a:spcBef>
              <a:spcAft>
                <a:spcPct val="0"/>
              </a:spcAft>
              <a:defRPr/>
            </a:pPr>
            <a:fld id="{3CE40591-4A00-405E-9835-4D241D634119}"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1692158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986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1" sz="1400">
                <a:solidFill>
                  <a:schemeClr val="tx1"/>
                </a:solidFill>
                <a:latin typeface="+mn-lt"/>
              </a:defRPr>
            </a:lvl1pPr>
          </a:lstStyle>
          <a:p>
            <a:pPr fontAlgn="base">
              <a:spcBef>
                <a:spcPct val="0"/>
              </a:spcBef>
              <a:spcAft>
                <a:spcPct val="0"/>
              </a:spcAft>
              <a:defRPr/>
            </a:pPr>
            <a:endParaRPr lang="en-US" altLang="ja-JP">
              <a:solidFill>
                <a:srgbClr val="000000"/>
              </a:solidFill>
            </a:endParaRPr>
          </a:p>
        </p:txBody>
      </p:sp>
      <p:sp>
        <p:nvSpPr>
          <p:cNvPr id="24986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a:solidFill>
                  <a:schemeClr val="tx1"/>
                </a:solidFill>
                <a:latin typeface="+mn-lt"/>
              </a:defRPr>
            </a:lvl1pPr>
          </a:lstStyle>
          <a:p>
            <a:pPr algn="ctr" fontAlgn="base">
              <a:spcBef>
                <a:spcPct val="0"/>
              </a:spcBef>
              <a:spcAft>
                <a:spcPct val="0"/>
              </a:spcAft>
              <a:defRPr/>
            </a:pPr>
            <a:endParaRPr lang="en-US" altLang="ja-JP">
              <a:solidFill>
                <a:srgbClr val="000000"/>
              </a:solidFill>
            </a:endParaRPr>
          </a:p>
        </p:txBody>
      </p:sp>
      <p:sp>
        <p:nvSpPr>
          <p:cNvPr id="249862"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chemeClr val="tx1"/>
                </a:solidFill>
                <a:latin typeface="+mn-lt"/>
              </a:defRPr>
            </a:lvl1pPr>
          </a:lstStyle>
          <a:p>
            <a:pPr fontAlgn="base">
              <a:spcBef>
                <a:spcPct val="0"/>
              </a:spcBef>
              <a:spcAft>
                <a:spcPct val="0"/>
              </a:spcAft>
              <a:defRPr/>
            </a:pPr>
            <a:fld id="{3CE40591-4A00-405E-9835-4D241D634119}"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7255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a:defRPr>
            </a:lvl1pPr>
          </a:lstStyle>
          <a:p>
            <a:pPr>
              <a:defRPr/>
            </a:pPr>
            <a:fld id="{D61A3A98-44F3-4269-A8AD-783016F9EACC}" type="datetimeFigureOut">
              <a:rPr lang="ja-JP" altLang="en-US"/>
              <a:pPr>
                <a:defRPr/>
              </a:pPr>
              <a:t>2022/7/28</a:t>
            </a:fld>
            <a:endParaRPr lang="ja-JP" altLang="en-US"/>
          </a:p>
        </p:txBody>
      </p:sp>
      <p:sp>
        <p:nvSpPr>
          <p:cNvPr id="5" name="フッター プレースホルダ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a:defRPr>
            </a:lvl1pPr>
          </a:lstStyle>
          <a:p>
            <a:pPr>
              <a:defRPr/>
            </a:pPr>
            <a:fld id="{FB50D508-4428-40D8-A51B-476E23619179}" type="slidenum">
              <a:rPr lang="ja-JP" altLang="en-US"/>
              <a:pPr>
                <a:defRPr/>
              </a:pPr>
              <a:t>‹#›</a:t>
            </a:fld>
            <a:endParaRPr lang="ja-JP" altLang="en-US"/>
          </a:p>
        </p:txBody>
      </p:sp>
    </p:spTree>
    <p:extLst>
      <p:ext uri="{BB962C8B-B14F-4D97-AF65-F5344CB8AC3E}">
        <p14:creationId xmlns:p14="http://schemas.microsoft.com/office/powerpoint/2010/main" val="7983600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986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1" sz="1400">
                <a:solidFill>
                  <a:schemeClr val="tx1"/>
                </a:solidFill>
                <a:latin typeface="+mn-lt"/>
              </a:defRPr>
            </a:lvl1pPr>
          </a:lstStyle>
          <a:p>
            <a:pPr fontAlgn="base">
              <a:spcBef>
                <a:spcPct val="0"/>
              </a:spcBef>
              <a:spcAft>
                <a:spcPct val="0"/>
              </a:spcAft>
              <a:defRPr/>
            </a:pPr>
            <a:endParaRPr lang="en-US" altLang="ja-JP">
              <a:solidFill>
                <a:srgbClr val="000000"/>
              </a:solidFill>
            </a:endParaRPr>
          </a:p>
        </p:txBody>
      </p:sp>
      <p:sp>
        <p:nvSpPr>
          <p:cNvPr id="24986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a:solidFill>
                  <a:schemeClr val="tx1"/>
                </a:solidFill>
                <a:latin typeface="+mn-lt"/>
              </a:defRPr>
            </a:lvl1pPr>
          </a:lstStyle>
          <a:p>
            <a:pPr algn="ctr" fontAlgn="base">
              <a:spcBef>
                <a:spcPct val="0"/>
              </a:spcBef>
              <a:spcAft>
                <a:spcPct val="0"/>
              </a:spcAft>
              <a:defRPr/>
            </a:pPr>
            <a:endParaRPr lang="en-US" altLang="ja-JP">
              <a:solidFill>
                <a:srgbClr val="000000"/>
              </a:solidFill>
            </a:endParaRPr>
          </a:p>
        </p:txBody>
      </p:sp>
      <p:sp>
        <p:nvSpPr>
          <p:cNvPr id="249862"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chemeClr val="tx1"/>
                </a:solidFill>
                <a:latin typeface="+mn-lt"/>
              </a:defRPr>
            </a:lvl1pPr>
          </a:lstStyle>
          <a:p>
            <a:pPr fontAlgn="base">
              <a:spcBef>
                <a:spcPct val="0"/>
              </a:spcBef>
              <a:spcAft>
                <a:spcPct val="0"/>
              </a:spcAft>
              <a:defRPr/>
            </a:pPr>
            <a:fld id="{3CE40591-4A00-405E-9835-4D241D634119}"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7607888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521EA212-193F-48D8-8964-D94F46AA1C7D}" type="datetime1">
              <a:rPr kumimoji="1" lang="ja-JP" altLang="en-US" smtClean="0"/>
              <a:t>2022/7/28</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1919974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timing>
    <p:tnLst>
      <p:par>
        <p:cTn id="1" dur="indefinite" restart="never" nodeType="tmRoot"/>
      </p:par>
    </p:tnLst>
  </p:timing>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9.emf"/><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image" Target="../media/image3.wmf"/><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image" Target="../media/image24.wmf"/><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3.wmf"/><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1.emf"/><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0.xml"/><Relationship Id="rId5" Type="http://schemas.openxmlformats.org/officeDocument/2006/relationships/image" Target="../media/image3.wmf"/><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diagramColors" Target="../diagrams/colors1.xml"/><Relationship Id="rId11" Type="http://schemas.openxmlformats.org/officeDocument/2006/relationships/image" Target="../media/image1.emf"/><Relationship Id="rId5" Type="http://schemas.openxmlformats.org/officeDocument/2006/relationships/diagramQuickStyle" Target="../diagrams/quickStyle1.xml"/><Relationship Id="rId10" Type="http://schemas.openxmlformats.org/officeDocument/2006/relationships/image" Target="../media/image33.wmf"/><Relationship Id="rId4" Type="http://schemas.openxmlformats.org/officeDocument/2006/relationships/diagramLayout" Target="../diagrams/layout1.xml"/><Relationship Id="rId9" Type="http://schemas.openxmlformats.org/officeDocument/2006/relationships/image" Target="../media/image32.jpeg"/><Relationship Id="rId14" Type="http://schemas.openxmlformats.org/officeDocument/2006/relationships/image" Target="../media/image36.png"/></Relationships>
</file>

<file path=ppt/slides/_rels/slide3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1.emf"/><Relationship Id="rId3" Type="http://schemas.openxmlformats.org/officeDocument/2006/relationships/image" Target="../media/image37.png"/><Relationship Id="rId7" Type="http://schemas.openxmlformats.org/officeDocument/2006/relationships/image" Target="../media/image41.wmf"/><Relationship Id="rId12"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3.xml"/><Relationship Id="rId6" Type="http://schemas.openxmlformats.org/officeDocument/2006/relationships/image" Target="../media/image40.wmf"/><Relationship Id="rId11" Type="http://schemas.openxmlformats.org/officeDocument/2006/relationships/image" Target="../media/image45.png"/><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png"/><Relationship Id="rId9" Type="http://schemas.openxmlformats.org/officeDocument/2006/relationships/image" Target="../media/image43.w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1.xml"/><Relationship Id="rId6" Type="http://schemas.openxmlformats.org/officeDocument/2006/relationships/image" Target="../media/image47.jpeg"/><Relationship Id="rId5" Type="http://schemas.openxmlformats.org/officeDocument/2006/relationships/image" Target="../media/image34.png"/><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1.xml"/><Relationship Id="rId1" Type="http://schemas.openxmlformats.org/officeDocument/2006/relationships/slideLayout" Target="../slideLayouts/slideLayout49.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9.xml"/><Relationship Id="rId5" Type="http://schemas.openxmlformats.org/officeDocument/2006/relationships/image" Target="../media/image51.png"/><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1.emf"/><Relationship Id="rId4" Type="http://schemas.openxmlformats.org/officeDocument/2006/relationships/image" Target="../media/image54.wmf"/></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p:cNvSpPr>
            <a:spLocks noChangeArrowheads="1"/>
          </p:cNvSpPr>
          <p:nvPr/>
        </p:nvSpPr>
        <p:spPr bwMode="auto">
          <a:xfrm>
            <a:off x="507339" y="1143000"/>
            <a:ext cx="8736542" cy="2755900"/>
          </a:xfrm>
          <a:prstGeom prst="ellipse">
            <a:avLst/>
          </a:prstGeom>
          <a:gradFill>
            <a:gsLst>
              <a:gs pos="0">
                <a:srgbClr val="F79646">
                  <a:lumMod val="40000"/>
                  <a:lumOff val="60000"/>
                </a:srgbClr>
              </a:gs>
              <a:gs pos="50000">
                <a:srgbClr val="FFFFFF"/>
              </a:gs>
              <a:gs pos="100000">
                <a:srgbClr val="DAFDA7"/>
              </a:gs>
            </a:gsLst>
            <a:lin ang="5400000" scaled="1"/>
          </a:gradFill>
          <a:ln w="12700">
            <a:solidFill>
              <a:sysClr val="windowText" lastClr="000000"/>
            </a:solidFill>
            <a:round/>
            <a:headEnd/>
            <a:tailEnd/>
          </a:ln>
          <a:effectLst/>
        </p:spPr>
        <p:txBody>
          <a:bodyPr wrap="none" tIns="0" anchor="ctr"/>
          <a:lstStyle/>
          <a:p>
            <a:pPr algn="ctr">
              <a:defRPr/>
            </a:pPr>
            <a:r>
              <a:rPr kumimoji="0" lang="ja-JP" altLang="en-US" sz="3200" b="1" dirty="0" smtClean="0">
                <a:solidFill>
                  <a:srgbClr val="000000"/>
                </a:solidFill>
                <a:latin typeface="Constantia" pitchFamily="18" charset="0"/>
                <a:ea typeface="HG丸ｺﾞｼｯｸM-PRO" pitchFamily="50" charset="-128"/>
              </a:rPr>
              <a:t>“労働の現状</a:t>
            </a:r>
            <a:r>
              <a:rPr kumimoji="0" lang="ja-JP" altLang="en-US" sz="3200" b="1" dirty="0">
                <a:solidFill>
                  <a:srgbClr val="000000"/>
                </a:solidFill>
                <a:latin typeface="Constantia" pitchFamily="18" charset="0"/>
                <a:ea typeface="HG丸ｺﾞｼｯｸM-PRO" pitchFamily="50" charset="-128"/>
              </a:rPr>
              <a:t>”</a:t>
            </a:r>
            <a:r>
              <a:rPr kumimoji="0" lang="ja-JP" altLang="en-US" sz="3200" b="1" dirty="0" smtClean="0">
                <a:solidFill>
                  <a:srgbClr val="000000"/>
                </a:solidFill>
                <a:latin typeface="Constantia" pitchFamily="18" charset="0"/>
                <a:ea typeface="HG丸ｺﾞｼｯｸM-PRO" pitchFamily="50" charset="-128"/>
              </a:rPr>
              <a:t>と</a:t>
            </a:r>
            <a:endParaRPr kumimoji="0" lang="en-US" altLang="ja-JP" sz="3200" b="1" dirty="0" smtClean="0">
              <a:solidFill>
                <a:srgbClr val="000000"/>
              </a:solidFill>
              <a:latin typeface="Constantia" pitchFamily="18" charset="0"/>
              <a:ea typeface="HG丸ｺﾞｼｯｸM-PRO" pitchFamily="50" charset="-128"/>
            </a:endParaRPr>
          </a:p>
          <a:p>
            <a:pPr algn="ctr">
              <a:defRPr/>
            </a:pPr>
            <a:r>
              <a:rPr kumimoji="0" lang="ja-JP" altLang="en-US" sz="3200" b="1" dirty="0" smtClean="0">
                <a:solidFill>
                  <a:srgbClr val="000000"/>
                </a:solidFill>
                <a:latin typeface="Constantia" pitchFamily="18" charset="0"/>
                <a:ea typeface="HG丸ｺﾞｼｯｸM-PRO" pitchFamily="50" charset="-128"/>
              </a:rPr>
              <a:t>“働くときに知ってお</a:t>
            </a:r>
            <a:r>
              <a:rPr kumimoji="0" lang="ja-JP" altLang="en-US" sz="3200" b="1" kern="0" dirty="0" smtClean="0">
                <a:solidFill>
                  <a:srgbClr val="000000"/>
                </a:solidFill>
                <a:latin typeface="Constantia" pitchFamily="18" charset="0"/>
                <a:ea typeface="HG丸ｺﾞｼｯｸM-PRO" pitchFamily="50" charset="-128"/>
              </a:rPr>
              <a:t>きたい労働法”</a:t>
            </a:r>
            <a:endParaRPr kumimoji="0" lang="ja-JP" altLang="en-US" sz="3200" kern="0" dirty="0">
              <a:solidFill>
                <a:srgbClr val="000000"/>
              </a:solidFill>
              <a:latin typeface="Calibri"/>
            </a:endParaRPr>
          </a:p>
        </p:txBody>
      </p:sp>
      <p:sp>
        <p:nvSpPr>
          <p:cNvPr id="8" name="Rectangle 3"/>
          <p:cNvSpPr txBox="1">
            <a:spLocks noChangeArrowheads="1"/>
          </p:cNvSpPr>
          <p:nvPr/>
        </p:nvSpPr>
        <p:spPr bwMode="auto">
          <a:xfrm>
            <a:off x="1485900" y="4953000"/>
            <a:ext cx="6934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eaLnBrk="1" hangingPunct="1">
              <a:defRPr/>
            </a:pPr>
            <a:r>
              <a:rPr lang="ja-JP" altLang="en-US" sz="2000" b="1" kern="0" dirty="0" smtClean="0">
                <a:solidFill>
                  <a:srgbClr val="000000"/>
                </a:solidFill>
                <a:latin typeface="HG丸ｺﾞｼｯｸM-PRO" pitchFamily="50" charset="-128"/>
                <a:ea typeface="HG丸ｺﾞｼｯｸM-PRO" pitchFamily="50" charset="-128"/>
              </a:rPr>
              <a:t>令和３年</a:t>
            </a:r>
            <a:r>
              <a:rPr lang="en-US" altLang="ja-JP" sz="2000" b="1" kern="0" dirty="0" smtClean="0">
                <a:solidFill>
                  <a:srgbClr val="000000"/>
                </a:solidFill>
                <a:latin typeface="HG丸ｺﾞｼｯｸM-PRO" pitchFamily="50" charset="-128"/>
                <a:ea typeface="HG丸ｺﾞｼｯｸM-PRO" pitchFamily="50" charset="-128"/>
              </a:rPr>
              <a:t>10</a:t>
            </a:r>
            <a:r>
              <a:rPr lang="ja-JP" altLang="en-US" sz="2000" b="1" kern="0" dirty="0" smtClean="0">
                <a:solidFill>
                  <a:srgbClr val="000000"/>
                </a:solidFill>
                <a:latin typeface="HG丸ｺﾞｼｯｸM-PRO" pitchFamily="50" charset="-128"/>
                <a:ea typeface="HG丸ｺﾞｼｯｸM-PRO" pitchFamily="50" charset="-128"/>
              </a:rPr>
              <a:t>月</a:t>
            </a:r>
            <a:endParaRPr lang="en-US" altLang="ja-JP" sz="2000" b="1" kern="0" dirty="0">
              <a:solidFill>
                <a:srgbClr val="000000"/>
              </a:solidFill>
              <a:latin typeface="HG丸ｺﾞｼｯｸM-PRO" pitchFamily="50" charset="-128"/>
              <a:ea typeface="HG丸ｺﾞｼｯｸM-PRO" pitchFamily="50" charset="-128"/>
            </a:endParaRPr>
          </a:p>
          <a:p>
            <a:pPr eaLnBrk="1" hangingPunct="1">
              <a:defRPr/>
            </a:pPr>
            <a:r>
              <a:rPr lang="ja-JP" altLang="en-US" sz="2800" b="1" kern="0" dirty="0" smtClean="0">
                <a:solidFill>
                  <a:srgbClr val="000000"/>
                </a:solidFill>
                <a:latin typeface="HG丸ｺﾞｼｯｸM-PRO" pitchFamily="50" charset="-128"/>
                <a:ea typeface="HG丸ｺﾞｼｯｸM-PRO" pitchFamily="50" charset="-128"/>
              </a:rPr>
              <a:t>厚生労働省　</a:t>
            </a:r>
            <a:r>
              <a:rPr lang="ja-JP" altLang="en-US" b="1" kern="0" dirty="0" smtClean="0">
                <a:solidFill>
                  <a:srgbClr val="000000"/>
                </a:solidFill>
                <a:latin typeface="HG丸ｺﾞｼｯｸM-PRO" pitchFamily="50" charset="-128"/>
                <a:ea typeface="HG丸ｺﾞｼｯｸM-PRO" pitchFamily="50" charset="-128"/>
              </a:rPr>
              <a:t>佐賀労働局</a:t>
            </a:r>
          </a:p>
        </p:txBody>
      </p:sp>
      <p:sp>
        <p:nvSpPr>
          <p:cNvPr id="118788" name="Text Box 11"/>
          <p:cNvSpPr txBox="1">
            <a:spLocks noChangeArrowheads="1"/>
          </p:cNvSpPr>
          <p:nvPr/>
        </p:nvSpPr>
        <p:spPr bwMode="auto">
          <a:xfrm>
            <a:off x="742950" y="4572021"/>
            <a:ext cx="2393950" cy="5619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lnSpc>
                <a:spcPct val="96000"/>
              </a:lnSpc>
              <a:spcBef>
                <a:spcPct val="0"/>
              </a:spcBef>
              <a:spcAft>
                <a:spcPct val="0"/>
              </a:spcAft>
              <a:buFontTx/>
              <a:buNone/>
            </a:pPr>
            <a:r>
              <a:rPr lang="ja-JP" altLang="en-US" sz="1600" dirty="0" smtClean="0">
                <a:solidFill>
                  <a:srgbClr val="009900"/>
                </a:solidFill>
                <a:ea typeface="HG丸ｺﾞｼｯｸM-PRO" pitchFamily="50" charset="-128"/>
              </a:rPr>
              <a:t>ひと、くらし、</a:t>
            </a:r>
          </a:p>
          <a:p>
            <a:pPr algn="ctr" fontAlgn="base">
              <a:lnSpc>
                <a:spcPct val="96000"/>
              </a:lnSpc>
              <a:spcBef>
                <a:spcPct val="0"/>
              </a:spcBef>
              <a:spcAft>
                <a:spcPct val="0"/>
              </a:spcAft>
              <a:buFontTx/>
              <a:buNone/>
            </a:pPr>
            <a:r>
              <a:rPr lang="ja-JP" altLang="en-US" sz="1600" dirty="0" smtClean="0">
                <a:solidFill>
                  <a:srgbClr val="009900"/>
                </a:solidFill>
                <a:ea typeface="HG丸ｺﾞｼｯｸM-PRO" pitchFamily="50" charset="-128"/>
              </a:rPr>
              <a:t>みらいのために</a:t>
            </a:r>
            <a:endParaRPr lang="ja-JP" altLang="en-US" sz="1600" dirty="0" smtClean="0">
              <a:solidFill>
                <a:srgbClr val="000000"/>
              </a:solidFill>
            </a:endParaRPr>
          </a:p>
        </p:txBody>
      </p:sp>
      <p:pic>
        <p:nvPicPr>
          <p:cNvPr id="1187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11" y="5181600"/>
            <a:ext cx="142742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4660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825500" y="228600"/>
            <a:ext cx="8337550" cy="533400"/>
          </a:xfrm>
          <a:ln>
            <a:solidFill>
              <a:schemeClr val="tx1"/>
            </a:solidFill>
            <a:miter lim="800000"/>
            <a:headEnd/>
            <a:tailEnd/>
          </a:ln>
        </p:spPr>
        <p:txBody>
          <a:bodyPr/>
          <a:lstStyle/>
          <a:p>
            <a:pPr eaLnBrk="1" hangingPunct="1"/>
            <a:r>
              <a:rPr lang="ja-JP" altLang="en-US" sz="2400" dirty="0" smtClean="0">
                <a:latin typeface="HG丸ｺﾞｼｯｸM-PRO" pitchFamily="50" charset="-128"/>
                <a:ea typeface="HG丸ｺﾞｼｯｸM-PRO" pitchFamily="50" charset="-128"/>
              </a:rPr>
              <a:t>５　新規大卒者等の就職決定（内定）状況</a:t>
            </a:r>
          </a:p>
        </p:txBody>
      </p:sp>
      <p:grpSp>
        <p:nvGrpSpPr>
          <p:cNvPr id="129027" name="Group 6"/>
          <p:cNvGrpSpPr>
            <a:grpSpLocks/>
          </p:cNvGrpSpPr>
          <p:nvPr/>
        </p:nvGrpSpPr>
        <p:grpSpPr bwMode="auto">
          <a:xfrm>
            <a:off x="4127500" y="6537336"/>
            <a:ext cx="2559050" cy="320675"/>
            <a:chOff x="2400" y="4032"/>
            <a:chExt cx="1488" cy="202"/>
          </a:xfrm>
        </p:grpSpPr>
        <p:sp>
          <p:nvSpPr>
            <p:cNvPr id="129032" name="Text Box 7"/>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903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29500" y="6365875"/>
            <a:ext cx="2311400" cy="476250"/>
          </a:xfrm>
        </p:spPr>
        <p:txBody>
          <a:bodyPr/>
          <a:lstStyle/>
          <a:p>
            <a:pPr>
              <a:defRPr/>
            </a:pPr>
            <a:fld id="{169B8CFA-C30F-456B-A542-54D03F2F1156}" type="slidenum">
              <a:rPr lang="en-US" altLang="ja-JP" smtClean="0">
                <a:solidFill>
                  <a:srgbClr val="000000"/>
                </a:solidFill>
              </a:rPr>
              <a:pPr>
                <a:defRPr/>
              </a:pPr>
              <a:t>10</a:t>
            </a:fld>
            <a:endParaRPr lang="en-US" altLang="ja-JP" dirty="0">
              <a:solidFill>
                <a:srgbClr val="000000"/>
              </a:solidFill>
            </a:endParaRPr>
          </a:p>
        </p:txBody>
      </p:sp>
      <p:sp>
        <p:nvSpPr>
          <p:cNvPr id="3" name="角丸四角形 2"/>
          <p:cNvSpPr/>
          <p:nvPr/>
        </p:nvSpPr>
        <p:spPr bwMode="auto">
          <a:xfrm>
            <a:off x="825500" y="990600"/>
            <a:ext cx="8337550" cy="533400"/>
          </a:xfrm>
          <a:prstGeom prst="roundRect">
            <a:avLst/>
          </a:prstGeom>
          <a:gradFill rotWithShape="1">
            <a:gsLst>
              <a:gs pos="0">
                <a:schemeClr val="bg1"/>
              </a:gs>
              <a:gs pos="50000">
                <a:schemeClr val="accent1"/>
              </a:gs>
              <a:gs pos="100000">
                <a:schemeClr val="bg1"/>
              </a:gs>
            </a:gsLst>
            <a:lin ang="27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r>
              <a:rPr kumimoji="0" lang="ja-JP" altLang="en-US" dirty="0">
                <a:solidFill>
                  <a:srgbClr val="000000"/>
                </a:solidFill>
                <a:latin typeface="HG丸ｺﾞｼｯｸM-PRO" panose="020F0600000000000000" pitchFamily="50" charset="-128"/>
                <a:ea typeface="HG丸ｺﾞｼｯｸM-PRO" panose="020F0600000000000000" pitchFamily="50" charset="-128"/>
              </a:rPr>
              <a:t>○　平成２４年３月卒業生から回復傾向</a:t>
            </a:r>
          </a:p>
        </p:txBody>
      </p:sp>
      <p:sp>
        <p:nvSpPr>
          <p:cNvPr id="129030" name="テキスト ボックス 1"/>
          <p:cNvSpPr txBox="1">
            <a:spLocks noChangeArrowheads="1"/>
          </p:cNvSpPr>
          <p:nvPr/>
        </p:nvSpPr>
        <p:spPr bwMode="auto">
          <a:xfrm>
            <a:off x="933848" y="6035675"/>
            <a:ext cx="7047706"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100" dirty="0" smtClean="0">
                <a:solidFill>
                  <a:srgbClr val="000000"/>
                </a:solidFill>
              </a:rPr>
              <a:t>資料出所：「大学等卒業予定者就職内定状況調査」（厚生労働省・文部科学省）</a:t>
            </a:r>
            <a:endParaRPr kumimoji="0" lang="en-US" altLang="ja-JP" sz="1100" dirty="0" smtClean="0">
              <a:solidFill>
                <a:srgbClr val="000000"/>
              </a:solidFill>
            </a:endParaRPr>
          </a:p>
          <a:p>
            <a:pPr eaLnBrk="0" fontAlgn="base" hangingPunct="0">
              <a:spcBef>
                <a:spcPct val="0"/>
              </a:spcBef>
              <a:spcAft>
                <a:spcPct val="0"/>
              </a:spcAft>
              <a:buFontTx/>
              <a:buNone/>
            </a:pPr>
            <a:r>
              <a:rPr kumimoji="0" lang="ja-JP" altLang="en-US" sz="1100" dirty="0" smtClean="0">
                <a:solidFill>
                  <a:srgbClr val="000000"/>
                </a:solidFill>
              </a:rPr>
              <a:t>（注）内定率とは、就職希望者に占める内定取得者の割合。</a:t>
            </a:r>
          </a:p>
        </p:txBody>
      </p:sp>
      <p:pic>
        <p:nvPicPr>
          <p:cNvPr id="10" name="図 9"/>
          <p:cNvPicPr>
            <a:picLocks noChangeAspect="1"/>
          </p:cNvPicPr>
          <p:nvPr/>
        </p:nvPicPr>
        <p:blipFill rotWithShape="1">
          <a:blip r:embed="rId4"/>
          <a:srcRect l="17718" t="14585" r="19829" b="12879"/>
          <a:stretch/>
        </p:blipFill>
        <p:spPr>
          <a:xfrm>
            <a:off x="574766" y="1451385"/>
            <a:ext cx="8647611" cy="4584279"/>
          </a:xfrm>
          <a:prstGeom prst="rect">
            <a:avLst/>
          </a:prstGeom>
        </p:spPr>
      </p:pic>
    </p:spTree>
    <p:extLst>
      <p:ext uri="{BB962C8B-B14F-4D97-AF65-F5344CB8AC3E}">
        <p14:creationId xmlns:p14="http://schemas.microsoft.com/office/powerpoint/2010/main" val="93511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12750" y="239713"/>
            <a:ext cx="8997950" cy="411162"/>
          </a:xfrm>
          <a:ln>
            <a:solidFill>
              <a:schemeClr val="tx1"/>
            </a:solidFill>
            <a:miter lim="800000"/>
            <a:headEnd/>
            <a:tailEnd/>
          </a:ln>
        </p:spPr>
        <p:txBody>
          <a:bodyPr/>
          <a:lstStyle/>
          <a:p>
            <a:pPr eaLnBrk="1" hangingPunct="1"/>
            <a:r>
              <a:rPr lang="ja-JP" altLang="en-US" sz="2400" smtClean="0">
                <a:latin typeface="HG丸ｺﾞｼｯｸM-PRO" pitchFamily="50" charset="-128"/>
                <a:ea typeface="HG丸ｺﾞｼｯｸM-PRO" pitchFamily="50" charset="-128"/>
              </a:rPr>
              <a:t>６　新規学校卒業者の就職</a:t>
            </a:r>
            <a:r>
              <a:rPr lang="en-US" altLang="ja-JP" sz="2400" smtClean="0">
                <a:latin typeface="HG丸ｺﾞｼｯｸM-PRO" pitchFamily="50" charset="-128"/>
                <a:ea typeface="HG丸ｺﾞｼｯｸM-PRO" pitchFamily="50" charset="-128"/>
              </a:rPr>
              <a:t>3</a:t>
            </a:r>
            <a:r>
              <a:rPr lang="ja-JP" altLang="en-US" sz="2400" smtClean="0">
                <a:latin typeface="HG丸ｺﾞｼｯｸM-PRO" pitchFamily="50" charset="-128"/>
                <a:ea typeface="HG丸ｺﾞｼｯｸM-PRO" pitchFamily="50" charset="-128"/>
              </a:rPr>
              <a:t>年後の離職率</a:t>
            </a:r>
          </a:p>
        </p:txBody>
      </p:sp>
      <p:sp>
        <p:nvSpPr>
          <p:cNvPr id="130051" name="Text Box 8"/>
          <p:cNvSpPr txBox="1">
            <a:spLocks noChangeArrowheads="1"/>
          </p:cNvSpPr>
          <p:nvPr/>
        </p:nvSpPr>
        <p:spPr bwMode="auto">
          <a:xfrm>
            <a:off x="495300" y="6319849"/>
            <a:ext cx="6108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endParaRPr kumimoji="0" lang="ja-JP" altLang="ja-JP" sz="1800" smtClean="0">
              <a:solidFill>
                <a:srgbClr val="000000"/>
              </a:solidFill>
            </a:endParaRPr>
          </a:p>
        </p:txBody>
      </p:sp>
      <p:grpSp>
        <p:nvGrpSpPr>
          <p:cNvPr id="130052" name="Group 9"/>
          <p:cNvGrpSpPr>
            <a:grpSpLocks/>
          </p:cNvGrpSpPr>
          <p:nvPr/>
        </p:nvGrpSpPr>
        <p:grpSpPr bwMode="auto">
          <a:xfrm>
            <a:off x="4127500" y="6537336"/>
            <a:ext cx="2559050" cy="320675"/>
            <a:chOff x="2400" y="4032"/>
            <a:chExt cx="1488" cy="202"/>
          </a:xfrm>
        </p:grpSpPr>
        <p:sp>
          <p:nvSpPr>
            <p:cNvPr id="130057" name="Text Box 10"/>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3005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08863" y="6319838"/>
            <a:ext cx="2311400" cy="476250"/>
          </a:xfrm>
        </p:spPr>
        <p:txBody>
          <a:bodyPr/>
          <a:lstStyle/>
          <a:p>
            <a:pPr>
              <a:defRPr/>
            </a:pPr>
            <a:fld id="{82666431-53E7-4108-8EFD-8E9A9B3CA6BD}" type="slidenum">
              <a:rPr lang="en-US" altLang="ja-JP" smtClean="0">
                <a:solidFill>
                  <a:srgbClr val="000000"/>
                </a:solidFill>
              </a:rPr>
              <a:pPr>
                <a:defRPr/>
              </a:pPr>
              <a:t>11</a:t>
            </a:fld>
            <a:endParaRPr lang="en-US" altLang="ja-JP" dirty="0">
              <a:solidFill>
                <a:srgbClr val="000000"/>
              </a:solidFill>
            </a:endParaRPr>
          </a:p>
        </p:txBody>
      </p:sp>
      <p:sp>
        <p:nvSpPr>
          <p:cNvPr id="130056" name="Oval 7"/>
          <p:cNvSpPr>
            <a:spLocks noChangeArrowheads="1"/>
          </p:cNvSpPr>
          <p:nvPr/>
        </p:nvSpPr>
        <p:spPr bwMode="auto">
          <a:xfrm>
            <a:off x="87710" y="795338"/>
            <a:ext cx="9740900" cy="652462"/>
          </a:xfrm>
          <a:prstGeom prst="roundRect">
            <a:avLst>
              <a:gd name="adj" fmla="val 16667"/>
            </a:avLst>
          </a:prstGeom>
          <a:gradFill rotWithShape="1">
            <a:gsLst>
              <a:gs pos="0">
                <a:srgbClr val="749797"/>
              </a:gs>
              <a:gs pos="25999">
                <a:srgbClr val="A8DADA"/>
              </a:gs>
              <a:gs pos="100000">
                <a:srgbClr val="C8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2000" dirty="0" smtClean="0">
                <a:solidFill>
                  <a:srgbClr val="000000"/>
                </a:solidFill>
                <a:ea typeface="HG丸ｺﾞｼｯｸM-PRO" pitchFamily="50" charset="-128"/>
              </a:rPr>
              <a:t>最近の就職後</a:t>
            </a:r>
            <a:r>
              <a:rPr kumimoji="0" lang="en-US" altLang="ja-JP" sz="2000" dirty="0" smtClean="0">
                <a:solidFill>
                  <a:srgbClr val="000000"/>
                </a:solidFill>
                <a:ea typeface="HG丸ｺﾞｼｯｸM-PRO" pitchFamily="50" charset="-128"/>
              </a:rPr>
              <a:t>3</a:t>
            </a:r>
            <a:r>
              <a:rPr kumimoji="0" lang="ja-JP" altLang="en-US" sz="2000" dirty="0" smtClean="0">
                <a:solidFill>
                  <a:srgbClr val="000000"/>
                </a:solidFill>
                <a:ea typeface="HG丸ｺﾞｼｯｸM-PRO" pitchFamily="50" charset="-128"/>
              </a:rPr>
              <a:t>年後の離職率は中卒約</a:t>
            </a:r>
            <a:r>
              <a:rPr kumimoji="0" lang="en-US" altLang="ja-JP" sz="2000" dirty="0" smtClean="0">
                <a:solidFill>
                  <a:srgbClr val="000000"/>
                </a:solidFill>
                <a:ea typeface="HG丸ｺﾞｼｯｸM-PRO" pitchFamily="50" charset="-128"/>
              </a:rPr>
              <a:t>6.2</a:t>
            </a:r>
            <a:r>
              <a:rPr kumimoji="0" lang="ja-JP" altLang="en-US" sz="2000" dirty="0" smtClean="0">
                <a:solidFill>
                  <a:srgbClr val="000000"/>
                </a:solidFill>
                <a:ea typeface="HG丸ｺﾞｼｯｸM-PRO" pitchFamily="50" charset="-128"/>
              </a:rPr>
              <a:t>割、高卒・短大卒約</a:t>
            </a:r>
            <a:r>
              <a:rPr kumimoji="0" lang="en-US" altLang="ja-JP" sz="2000" dirty="0" smtClean="0">
                <a:solidFill>
                  <a:srgbClr val="000000"/>
                </a:solidFill>
                <a:ea typeface="HG丸ｺﾞｼｯｸM-PRO" pitchFamily="50" charset="-128"/>
              </a:rPr>
              <a:t>4</a:t>
            </a:r>
            <a:r>
              <a:rPr kumimoji="0" lang="ja-JP" altLang="en-US" sz="2000" dirty="0" smtClean="0">
                <a:solidFill>
                  <a:srgbClr val="000000"/>
                </a:solidFill>
                <a:ea typeface="HG丸ｺﾞｼｯｸM-PRO" pitchFamily="50" charset="-128"/>
              </a:rPr>
              <a:t>割、大卒約</a:t>
            </a:r>
            <a:r>
              <a:rPr kumimoji="0" lang="en-US" altLang="ja-JP" sz="2000" dirty="0" smtClean="0">
                <a:solidFill>
                  <a:srgbClr val="000000"/>
                </a:solidFill>
                <a:ea typeface="HG丸ｺﾞｼｯｸM-PRO" pitchFamily="50" charset="-128"/>
              </a:rPr>
              <a:t>3</a:t>
            </a:r>
            <a:r>
              <a:rPr kumimoji="0" lang="ja-JP" altLang="en-US" sz="2000" dirty="0" smtClean="0">
                <a:solidFill>
                  <a:srgbClr val="000000"/>
                </a:solidFill>
                <a:ea typeface="HG丸ｺﾞｼｯｸM-PRO" pitchFamily="50" charset="-128"/>
              </a:rPr>
              <a:t>割</a:t>
            </a:r>
          </a:p>
        </p:txBody>
      </p:sp>
      <p:pic>
        <p:nvPicPr>
          <p:cNvPr id="12" name="図 11" descr="JUST PDF 3 [編集] - [本省公表離職率データ.pdf]"/>
          <p:cNvPicPr>
            <a:picLocks noChangeAspect="1"/>
          </p:cNvPicPr>
          <p:nvPr/>
        </p:nvPicPr>
        <p:blipFill rotWithShape="1">
          <a:blip r:embed="rId4">
            <a:extLst>
              <a:ext uri="{28A0092B-C50C-407E-A947-70E740481C1C}">
                <a14:useLocalDpi xmlns:a14="http://schemas.microsoft.com/office/drawing/2010/main" val="0"/>
              </a:ext>
            </a:extLst>
          </a:blip>
          <a:srcRect l="16562" t="36498" r="18017" b="25695"/>
          <a:stretch/>
        </p:blipFill>
        <p:spPr>
          <a:xfrm>
            <a:off x="266570" y="1516062"/>
            <a:ext cx="4670906" cy="2056953"/>
          </a:xfrm>
          <a:prstGeom prst="rect">
            <a:avLst/>
          </a:prstGeom>
        </p:spPr>
      </p:pic>
      <p:pic>
        <p:nvPicPr>
          <p:cNvPr id="4" name="図 3" descr="JUST PDF 3 [編集] - [本省公表離職率データ.pdf]"/>
          <p:cNvPicPr>
            <a:picLocks noChangeAspect="1"/>
          </p:cNvPicPr>
          <p:nvPr/>
        </p:nvPicPr>
        <p:blipFill rotWithShape="1">
          <a:blip r:embed="rId5">
            <a:extLst>
              <a:ext uri="{28A0092B-C50C-407E-A947-70E740481C1C}">
                <a14:useLocalDpi xmlns:a14="http://schemas.microsoft.com/office/drawing/2010/main" val="0"/>
              </a:ext>
            </a:extLst>
          </a:blip>
          <a:srcRect l="16031" t="41853" r="18701" b="20925"/>
          <a:stretch/>
        </p:blipFill>
        <p:spPr>
          <a:xfrm>
            <a:off x="251590" y="3605608"/>
            <a:ext cx="4685886" cy="2033444"/>
          </a:xfrm>
          <a:prstGeom prst="rect">
            <a:avLst/>
          </a:prstGeom>
        </p:spPr>
      </p:pic>
      <p:pic>
        <p:nvPicPr>
          <p:cNvPr id="5" name="図 4" descr="JUST PDF 3 [編集] - [本省公表離職率データ.pdf]"/>
          <p:cNvPicPr>
            <a:picLocks noChangeAspect="1"/>
          </p:cNvPicPr>
          <p:nvPr/>
        </p:nvPicPr>
        <p:blipFill rotWithShape="1">
          <a:blip r:embed="rId6">
            <a:extLst>
              <a:ext uri="{28A0092B-C50C-407E-A947-70E740481C1C}">
                <a14:useLocalDpi xmlns:a14="http://schemas.microsoft.com/office/drawing/2010/main" val="0"/>
              </a:ext>
            </a:extLst>
          </a:blip>
          <a:srcRect l="16281" t="38393" r="18638" b="25572"/>
          <a:stretch/>
        </p:blipFill>
        <p:spPr>
          <a:xfrm>
            <a:off x="4960468" y="1546225"/>
            <a:ext cx="4751521" cy="2026790"/>
          </a:xfrm>
          <a:prstGeom prst="rect">
            <a:avLst/>
          </a:prstGeom>
        </p:spPr>
      </p:pic>
      <p:pic>
        <p:nvPicPr>
          <p:cNvPr id="6" name="図 5" descr="JUST PDF 3 [編集] - [本省公表離職率データ.pdf]"/>
          <p:cNvPicPr>
            <a:picLocks noChangeAspect="1"/>
          </p:cNvPicPr>
          <p:nvPr/>
        </p:nvPicPr>
        <p:blipFill rotWithShape="1">
          <a:blip r:embed="rId7">
            <a:extLst>
              <a:ext uri="{28A0092B-C50C-407E-A947-70E740481C1C}">
                <a14:useLocalDpi xmlns:a14="http://schemas.microsoft.com/office/drawing/2010/main" val="0"/>
              </a:ext>
            </a:extLst>
          </a:blip>
          <a:srcRect l="16560" t="41745" r="18903" b="20905"/>
          <a:stretch/>
        </p:blipFill>
        <p:spPr>
          <a:xfrm>
            <a:off x="4979676" y="3616624"/>
            <a:ext cx="4713106" cy="2035620"/>
          </a:xfrm>
          <a:prstGeom prst="rect">
            <a:avLst/>
          </a:prstGeom>
          <a:ln>
            <a:noFill/>
          </a:ln>
        </p:spPr>
      </p:pic>
      <p:sp>
        <p:nvSpPr>
          <p:cNvPr id="7" name="テキスト ボックス 6"/>
          <p:cNvSpPr txBox="1"/>
          <p:nvPr/>
        </p:nvSpPr>
        <p:spPr>
          <a:xfrm>
            <a:off x="266570" y="5805264"/>
            <a:ext cx="9426212" cy="577081"/>
          </a:xfrm>
          <a:prstGeom prst="rect">
            <a:avLst/>
          </a:prstGeom>
          <a:noFill/>
        </p:spPr>
        <p:txBody>
          <a:bodyPr wrap="square" rtlCol="0">
            <a:spAutoFit/>
          </a:bodyPr>
          <a:lstStyle/>
          <a:p>
            <a:r>
              <a:rPr lang="ja-JP" altLang="en-US" sz="1050" dirty="0">
                <a:latin typeface="ＭＳ ゴシック" panose="020B0609070205080204" pitchFamily="49" charset="-128"/>
                <a:ea typeface="ＭＳ ゴシック" panose="020B0609070205080204" pitchFamily="49" charset="-128"/>
              </a:rPr>
              <a:t>（注</a:t>
            </a:r>
            <a:r>
              <a:rPr lang="ja-JP" altLang="en-US" sz="1050" dirty="0" smtClean="0">
                <a:latin typeface="ＭＳ ゴシック" panose="020B0609070205080204" pitchFamily="49" charset="-128"/>
                <a:ea typeface="ＭＳ ゴシック" panose="020B0609070205080204" pitchFamily="49" charset="-128"/>
              </a:rPr>
              <a:t>）事業所</a:t>
            </a:r>
            <a:r>
              <a:rPr lang="ja-JP" altLang="en-US" sz="1050" dirty="0">
                <a:latin typeface="ＭＳ ゴシック" panose="020B0609070205080204" pitchFamily="49" charset="-128"/>
                <a:ea typeface="ＭＳ ゴシック" panose="020B0609070205080204" pitchFamily="49" charset="-128"/>
              </a:rPr>
              <a:t>からハローワークに対して、新規学卒者として雇用保険の加入届が提出された新規被保険者資格取得者の生年月日、資格取得</a:t>
            </a:r>
            <a:r>
              <a:rPr lang="ja-JP" altLang="en-US" sz="1050" dirty="0" smtClean="0">
                <a:latin typeface="ＭＳ ゴシック" panose="020B0609070205080204" pitchFamily="49" charset="-128"/>
                <a:ea typeface="ＭＳ ゴシック" panose="020B0609070205080204" pitchFamily="49" charset="-128"/>
              </a:rPr>
              <a:t>加入日等、</a:t>
            </a:r>
            <a:endParaRPr lang="en-US" altLang="ja-JP" sz="1050" dirty="0" smtClean="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　　　資格</a:t>
            </a:r>
            <a:r>
              <a:rPr lang="ja-JP" altLang="en-US" sz="1050" dirty="0">
                <a:latin typeface="ＭＳ ゴシック" panose="020B0609070205080204" pitchFamily="49" charset="-128"/>
                <a:ea typeface="ＭＳ ゴシック" panose="020B0609070205080204" pitchFamily="49" charset="-128"/>
              </a:rPr>
              <a:t>取得理由から各学歴ごとに新規学校卒業者と推定される就職者数を算出し、更にその離職日から離職者数・離職率を算出している</a:t>
            </a:r>
            <a:r>
              <a:rPr lang="ja-JP" altLang="en-US" sz="1050" dirty="0" smtClean="0">
                <a:latin typeface="ＭＳ ゴシック" panose="020B0609070205080204" pitchFamily="49" charset="-128"/>
                <a:ea typeface="ＭＳ ゴシック" panose="020B0609070205080204" pitchFamily="49" charset="-128"/>
              </a:rPr>
              <a:t>。</a:t>
            </a:r>
            <a:endParaRPr lang="en-US" altLang="ja-JP" sz="1050" dirty="0" smtClean="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　　　３年目</a:t>
            </a:r>
            <a:r>
              <a:rPr lang="ja-JP" altLang="en-US" sz="1050" dirty="0">
                <a:latin typeface="ＭＳ ゴシック" panose="020B0609070205080204" pitchFamily="49" charset="-128"/>
                <a:ea typeface="ＭＳ ゴシック" panose="020B0609070205080204" pitchFamily="49" charset="-128"/>
              </a:rPr>
              <a:t>までの離職率は、四捨五入の関係で１年目、２年目、３年目の離職率の合計と一致しないことがある。</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auto">
          <a:xfrm>
            <a:off x="251591" y="3573015"/>
            <a:ext cx="9525946" cy="68261"/>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endParaRPr>
          </a:p>
        </p:txBody>
      </p:sp>
      <p:sp>
        <p:nvSpPr>
          <p:cNvPr id="16" name="正方形/長方形 15"/>
          <p:cNvSpPr/>
          <p:nvPr/>
        </p:nvSpPr>
        <p:spPr bwMode="auto">
          <a:xfrm>
            <a:off x="251590" y="1487804"/>
            <a:ext cx="9525946" cy="8425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endParaRPr>
          </a:p>
        </p:txBody>
      </p:sp>
    </p:spTree>
    <p:extLst>
      <p:ext uri="{BB962C8B-B14F-4D97-AF65-F5344CB8AC3E}">
        <p14:creationId xmlns:p14="http://schemas.microsoft.com/office/powerpoint/2010/main" val="1069575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79822" y="152403"/>
            <a:ext cx="8915400" cy="715963"/>
          </a:xfrm>
        </p:spPr>
        <p:txBody>
          <a:bodyPr/>
          <a:lstStyle/>
          <a:p>
            <a:pPr algn="l" eaLnBrk="1" hangingPunct="1"/>
            <a:r>
              <a:rPr lang="ja-JP" altLang="en-US" sz="3200" smtClean="0">
                <a:ea typeface="HG丸ｺﾞｼｯｸM-PRO" pitchFamily="50" charset="-128"/>
              </a:rPr>
              <a:t>     （参考）　雇用形態と賃金格差</a:t>
            </a:r>
          </a:p>
        </p:txBody>
      </p:sp>
      <p:grpSp>
        <p:nvGrpSpPr>
          <p:cNvPr id="133123" name="Group 5"/>
          <p:cNvGrpSpPr>
            <a:grpSpLocks/>
          </p:cNvGrpSpPr>
          <p:nvPr/>
        </p:nvGrpSpPr>
        <p:grpSpPr bwMode="auto">
          <a:xfrm>
            <a:off x="4048392" y="6500824"/>
            <a:ext cx="2596885" cy="320675"/>
            <a:chOff x="2354" y="4009"/>
            <a:chExt cx="1510" cy="202"/>
          </a:xfrm>
        </p:grpSpPr>
        <p:sp>
          <p:nvSpPr>
            <p:cNvPr id="133128" name="Text Box 6"/>
            <p:cNvSpPr txBox="1">
              <a:spLocks noChangeArrowheads="1"/>
            </p:cNvSpPr>
            <p:nvPr/>
          </p:nvSpPr>
          <p:spPr bwMode="auto">
            <a:xfrm>
              <a:off x="2568" y="4009"/>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3312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 y="4009"/>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19181" y="6318250"/>
            <a:ext cx="2311400" cy="476250"/>
          </a:xfrm>
        </p:spPr>
        <p:txBody>
          <a:bodyPr/>
          <a:lstStyle/>
          <a:p>
            <a:pPr>
              <a:defRPr/>
            </a:pPr>
            <a:r>
              <a:rPr lang="en-US" altLang="ja-JP" dirty="0" smtClean="0">
                <a:solidFill>
                  <a:srgbClr val="000000"/>
                </a:solidFill>
              </a:rPr>
              <a:t>12</a:t>
            </a:r>
            <a:endParaRPr lang="en-US" altLang="ja-JP" dirty="0">
              <a:solidFill>
                <a:srgbClr val="000000"/>
              </a:solidFill>
            </a:endParaRPr>
          </a:p>
        </p:txBody>
      </p:sp>
      <p:sp>
        <p:nvSpPr>
          <p:cNvPr id="133125" name="Rectangle 1"/>
          <p:cNvSpPr>
            <a:spLocks noChangeArrowheads="1"/>
          </p:cNvSpPr>
          <p:nvPr/>
        </p:nvSpPr>
        <p:spPr bwMode="auto">
          <a:xfrm>
            <a:off x="165106" y="787400"/>
            <a:ext cx="63116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18288" rIns="27432" bIns="18288"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100" smtClean="0">
                <a:solidFill>
                  <a:srgbClr val="000000"/>
                </a:solidFill>
                <a:latin typeface="ＭＳ Ｐゴシック" pitchFamily="50" charset="-128"/>
              </a:rPr>
              <a:t>（千円）</a:t>
            </a:r>
          </a:p>
        </p:txBody>
      </p:sp>
      <p:sp>
        <p:nvSpPr>
          <p:cNvPr id="133126" name="テキスト ボックス 3"/>
          <p:cNvSpPr txBox="1">
            <a:spLocks noChangeArrowheads="1"/>
          </p:cNvSpPr>
          <p:nvPr/>
        </p:nvSpPr>
        <p:spPr bwMode="auto">
          <a:xfrm>
            <a:off x="715436" y="5938838"/>
            <a:ext cx="5513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000" dirty="0" smtClean="0">
                <a:solidFill>
                  <a:srgbClr val="000000"/>
                </a:solidFill>
                <a:latin typeface="Constantia" pitchFamily="18" charset="0"/>
              </a:rPr>
              <a:t>資料出所 ： 厚生労働省「賃金構造基本統計調査」（令和元年）</a:t>
            </a:r>
            <a:endParaRPr lang="en-US" altLang="ja-JP" sz="1000" dirty="0" smtClean="0">
              <a:solidFill>
                <a:srgbClr val="000000"/>
              </a:solidFill>
              <a:latin typeface="Constantia" pitchFamily="18" charset="0"/>
            </a:endParaRPr>
          </a:p>
          <a:p>
            <a:pPr eaLnBrk="0" fontAlgn="base" hangingPunct="0">
              <a:spcBef>
                <a:spcPct val="0"/>
              </a:spcBef>
              <a:spcAft>
                <a:spcPct val="0"/>
              </a:spcAft>
              <a:buFontTx/>
              <a:buNone/>
            </a:pPr>
            <a:r>
              <a:rPr lang="ja-JP" altLang="en-US" sz="1000" dirty="0" smtClean="0">
                <a:solidFill>
                  <a:srgbClr val="000000"/>
                </a:solidFill>
                <a:latin typeface="Constantia" pitchFamily="18" charset="0"/>
              </a:rPr>
              <a:t>（注） 賃金（年額））＝（きまって支給する現金給与額</a:t>
            </a:r>
            <a:r>
              <a:rPr lang="en-US" altLang="ja-JP" sz="1000" dirty="0" smtClean="0">
                <a:solidFill>
                  <a:srgbClr val="000000"/>
                </a:solidFill>
                <a:latin typeface="Constantia" pitchFamily="18" charset="0"/>
              </a:rPr>
              <a:t>×</a:t>
            </a:r>
            <a:r>
              <a:rPr lang="ja-JP" altLang="en-US" sz="1000" dirty="0" smtClean="0">
                <a:solidFill>
                  <a:srgbClr val="000000"/>
                </a:solidFill>
                <a:latin typeface="Constantia" pitchFamily="18" charset="0"/>
              </a:rPr>
              <a:t>１２）＋年間賞与その他特別給与額</a:t>
            </a:r>
          </a:p>
        </p:txBody>
      </p:sp>
      <p:pic>
        <p:nvPicPr>
          <p:cNvPr id="3" name="図 2"/>
          <p:cNvPicPr>
            <a:picLocks noChangeAspect="1"/>
          </p:cNvPicPr>
          <p:nvPr/>
        </p:nvPicPr>
        <p:blipFill>
          <a:blip r:embed="rId4"/>
          <a:stretch>
            <a:fillRect/>
          </a:stretch>
        </p:blipFill>
        <p:spPr>
          <a:xfrm>
            <a:off x="165105" y="1143000"/>
            <a:ext cx="9324399" cy="4779963"/>
          </a:xfrm>
          <a:prstGeom prst="rect">
            <a:avLst/>
          </a:prstGeom>
        </p:spPr>
      </p:pic>
    </p:spTree>
    <p:extLst>
      <p:ext uri="{BB962C8B-B14F-4D97-AF65-F5344CB8AC3E}">
        <p14:creationId xmlns:p14="http://schemas.microsoft.com/office/powerpoint/2010/main" val="86391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95300" y="623888"/>
            <a:ext cx="8915400" cy="519112"/>
          </a:xfrm>
        </p:spPr>
        <p:txBody>
          <a:bodyPr/>
          <a:lstStyle/>
          <a:p>
            <a:pPr algn="l" eaLnBrk="1" hangingPunct="1"/>
            <a:r>
              <a:rPr lang="ja-JP" altLang="en-US" sz="2800" smtClean="0">
                <a:ea typeface="HG丸ｺﾞｼｯｸM-PRO" pitchFamily="50" charset="-128"/>
              </a:rPr>
              <a:t>１　</a:t>
            </a:r>
            <a:r>
              <a:rPr lang="en-US" altLang="ja-JP" sz="2800" smtClean="0">
                <a:ea typeface="HG丸ｺﾞｼｯｸM-PRO" pitchFamily="50" charset="-128"/>
              </a:rPr>
              <a:t>“</a:t>
            </a:r>
            <a:r>
              <a:rPr lang="ja-JP" altLang="en-US" sz="2800" smtClean="0">
                <a:ea typeface="HG丸ｺﾞｼｯｸM-PRO" pitchFamily="50" charset="-128"/>
              </a:rPr>
              <a:t>働く”ことに関係する主な法律</a:t>
            </a:r>
          </a:p>
        </p:txBody>
      </p:sp>
      <p:sp>
        <p:nvSpPr>
          <p:cNvPr id="134147" name="Rectangle 3"/>
          <p:cNvSpPr>
            <a:spLocks noGrp="1" noChangeArrowheads="1"/>
          </p:cNvSpPr>
          <p:nvPr>
            <p:ph type="body" idx="1"/>
          </p:nvPr>
        </p:nvSpPr>
        <p:spPr>
          <a:xfrm>
            <a:off x="165100" y="1371600"/>
            <a:ext cx="9328150" cy="2667000"/>
          </a:xfrm>
        </p:spPr>
        <p:txBody>
          <a:bodyPr/>
          <a:lstStyle/>
          <a:p>
            <a:pPr eaLnBrk="1" hangingPunct="1">
              <a:buFontTx/>
              <a:buNone/>
            </a:pPr>
            <a:endParaRPr lang="en-US" altLang="ja-JP" sz="2000" smtClean="0">
              <a:ea typeface="HG丸ｺﾞｼｯｸM-PRO" pitchFamily="50" charset="-128"/>
            </a:endParaRPr>
          </a:p>
          <a:p>
            <a:pPr eaLnBrk="1" hangingPunct="1">
              <a:buFontTx/>
              <a:buNone/>
            </a:pPr>
            <a:endParaRPr lang="en-US" altLang="ja-JP" sz="2000" smtClean="0">
              <a:ea typeface="HG丸ｺﾞｼｯｸM-PRO" pitchFamily="50" charset="-128"/>
            </a:endParaRPr>
          </a:p>
        </p:txBody>
      </p:sp>
      <p:sp>
        <p:nvSpPr>
          <p:cNvPr id="134148" name="AutoShape 13"/>
          <p:cNvSpPr>
            <a:spLocks noChangeArrowheads="1"/>
          </p:cNvSpPr>
          <p:nvPr/>
        </p:nvSpPr>
        <p:spPr bwMode="auto">
          <a:xfrm>
            <a:off x="247650" y="5105400"/>
            <a:ext cx="9493250" cy="762000"/>
          </a:xfrm>
          <a:prstGeom prst="rightArrow">
            <a:avLst>
              <a:gd name="adj1" fmla="val 55000"/>
              <a:gd name="adj2" fmla="val 100838"/>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ライフステージ</a:t>
            </a:r>
          </a:p>
        </p:txBody>
      </p:sp>
      <p:sp>
        <p:nvSpPr>
          <p:cNvPr id="134149" name="AutoShape 14"/>
          <p:cNvSpPr>
            <a:spLocks noChangeArrowheads="1"/>
          </p:cNvSpPr>
          <p:nvPr/>
        </p:nvSpPr>
        <p:spPr bwMode="auto">
          <a:xfrm rot="5400000">
            <a:off x="-901700" y="2952750"/>
            <a:ext cx="4114800" cy="495300"/>
          </a:xfrm>
          <a:prstGeom prst="homePlate">
            <a:avLst>
              <a:gd name="adj" fmla="val 58917"/>
            </a:avLst>
          </a:prstGeom>
          <a:solidFill>
            <a:srgbClr val="FF33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b"/>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smtClean="0">
                <a:solidFill>
                  <a:srgbClr val="000000"/>
                </a:solidFill>
              </a:rPr>
              <a:t>就職</a:t>
            </a:r>
          </a:p>
        </p:txBody>
      </p:sp>
      <p:sp>
        <p:nvSpPr>
          <p:cNvPr id="134150" name="AutoShape 15"/>
          <p:cNvSpPr>
            <a:spLocks noChangeArrowheads="1"/>
          </p:cNvSpPr>
          <p:nvPr/>
        </p:nvSpPr>
        <p:spPr bwMode="auto">
          <a:xfrm rot="5400000">
            <a:off x="1079500" y="2952750"/>
            <a:ext cx="4114800" cy="495300"/>
          </a:xfrm>
          <a:prstGeom prst="homePlate">
            <a:avLst>
              <a:gd name="adj" fmla="val 62500"/>
            </a:avLst>
          </a:prstGeom>
          <a:solidFill>
            <a:srgbClr val="FF33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b" anchorCtr="1"/>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smtClean="0">
                <a:solidFill>
                  <a:srgbClr val="000000"/>
                </a:solidFill>
              </a:rPr>
              <a:t>結婚</a:t>
            </a:r>
          </a:p>
        </p:txBody>
      </p:sp>
      <p:sp>
        <p:nvSpPr>
          <p:cNvPr id="134151" name="AutoShape 16"/>
          <p:cNvSpPr>
            <a:spLocks noChangeArrowheads="1"/>
          </p:cNvSpPr>
          <p:nvPr/>
        </p:nvSpPr>
        <p:spPr bwMode="auto">
          <a:xfrm rot="5400000">
            <a:off x="2359025" y="2251075"/>
            <a:ext cx="4114800" cy="1898650"/>
          </a:xfrm>
          <a:prstGeom prst="homePlate">
            <a:avLst>
              <a:gd name="adj" fmla="val 14848"/>
            </a:avLst>
          </a:prstGeom>
          <a:solidFill>
            <a:srgbClr val="FF33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b" anchorCtr="1"/>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smtClean="0">
                <a:solidFill>
                  <a:srgbClr val="000000"/>
                </a:solidFill>
              </a:rPr>
              <a:t>妊娠</a:t>
            </a:r>
          </a:p>
          <a:p>
            <a:pPr algn="ctr" eaLnBrk="0" fontAlgn="base" hangingPunct="0">
              <a:spcBef>
                <a:spcPct val="0"/>
              </a:spcBef>
              <a:spcAft>
                <a:spcPct val="0"/>
              </a:spcAft>
              <a:buFontTx/>
              <a:buNone/>
            </a:pPr>
            <a:r>
              <a:rPr kumimoji="0" lang="ja-JP" altLang="en-US" sz="1400" smtClean="0">
                <a:solidFill>
                  <a:srgbClr val="000000"/>
                </a:solidFill>
              </a:rPr>
              <a:t>出産</a:t>
            </a:r>
          </a:p>
          <a:p>
            <a:pPr algn="ctr" eaLnBrk="0" fontAlgn="base" hangingPunct="0">
              <a:spcBef>
                <a:spcPct val="0"/>
              </a:spcBef>
              <a:spcAft>
                <a:spcPct val="0"/>
              </a:spcAft>
              <a:buFontTx/>
              <a:buNone/>
            </a:pPr>
            <a:r>
              <a:rPr kumimoji="0" lang="ja-JP" altLang="en-US" sz="1400" smtClean="0">
                <a:solidFill>
                  <a:srgbClr val="000000"/>
                </a:solidFill>
              </a:rPr>
              <a:t>育児</a:t>
            </a:r>
          </a:p>
        </p:txBody>
      </p:sp>
      <p:sp>
        <p:nvSpPr>
          <p:cNvPr id="134152" name="AutoShape 17"/>
          <p:cNvSpPr>
            <a:spLocks noChangeArrowheads="1"/>
          </p:cNvSpPr>
          <p:nvPr/>
        </p:nvSpPr>
        <p:spPr bwMode="auto">
          <a:xfrm rot="5400000">
            <a:off x="5537200" y="2952750"/>
            <a:ext cx="4114800" cy="495300"/>
          </a:xfrm>
          <a:prstGeom prst="homePlate">
            <a:avLst>
              <a:gd name="adj" fmla="val 59250"/>
            </a:avLst>
          </a:prstGeom>
          <a:solidFill>
            <a:srgbClr val="FF33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nchor="b" anchorCtr="1"/>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smtClean="0">
                <a:solidFill>
                  <a:srgbClr val="000000"/>
                </a:solidFill>
              </a:rPr>
              <a:t>定年</a:t>
            </a:r>
          </a:p>
        </p:txBody>
      </p:sp>
      <p:sp>
        <p:nvSpPr>
          <p:cNvPr id="134153" name="AutoShape 18"/>
          <p:cNvSpPr>
            <a:spLocks noChangeArrowheads="1"/>
          </p:cNvSpPr>
          <p:nvPr/>
        </p:nvSpPr>
        <p:spPr bwMode="auto">
          <a:xfrm>
            <a:off x="1155700" y="2286000"/>
            <a:ext cx="7594600" cy="381000"/>
          </a:xfrm>
          <a:prstGeom prst="hexagon">
            <a:avLst>
              <a:gd name="adj" fmla="val 112530"/>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労働契約法、労働基準法、最低賃金法</a:t>
            </a:r>
          </a:p>
        </p:txBody>
      </p:sp>
      <p:sp>
        <p:nvSpPr>
          <p:cNvPr id="134154" name="AutoShape 19"/>
          <p:cNvSpPr>
            <a:spLocks noChangeArrowheads="1"/>
          </p:cNvSpPr>
          <p:nvPr/>
        </p:nvSpPr>
        <p:spPr bwMode="auto">
          <a:xfrm>
            <a:off x="1155700" y="2743200"/>
            <a:ext cx="7677150" cy="381000"/>
          </a:xfrm>
          <a:prstGeom prst="hexagon">
            <a:avLst>
              <a:gd name="adj" fmla="val 129167"/>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労働安全衛生法</a:t>
            </a:r>
          </a:p>
        </p:txBody>
      </p:sp>
      <p:sp>
        <p:nvSpPr>
          <p:cNvPr id="134155" name="AutoShape 20"/>
          <p:cNvSpPr>
            <a:spLocks noChangeArrowheads="1"/>
          </p:cNvSpPr>
          <p:nvPr/>
        </p:nvSpPr>
        <p:spPr bwMode="auto">
          <a:xfrm>
            <a:off x="1155700" y="3200400"/>
            <a:ext cx="7677150" cy="381000"/>
          </a:xfrm>
          <a:prstGeom prst="hexagon">
            <a:avLst>
              <a:gd name="adj" fmla="val 129167"/>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男女雇用機会均等法</a:t>
            </a:r>
          </a:p>
        </p:txBody>
      </p:sp>
      <p:sp>
        <p:nvSpPr>
          <p:cNvPr id="134156" name="AutoShape 21"/>
          <p:cNvSpPr>
            <a:spLocks noChangeArrowheads="1"/>
          </p:cNvSpPr>
          <p:nvPr/>
        </p:nvSpPr>
        <p:spPr bwMode="auto">
          <a:xfrm>
            <a:off x="3302000" y="3657600"/>
            <a:ext cx="5448300" cy="304800"/>
          </a:xfrm>
          <a:prstGeom prst="hexagon">
            <a:avLst>
              <a:gd name="adj" fmla="val 114583"/>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育児・介護休業法</a:t>
            </a:r>
          </a:p>
        </p:txBody>
      </p:sp>
      <p:sp>
        <p:nvSpPr>
          <p:cNvPr id="134157" name="AutoShape 22"/>
          <p:cNvSpPr>
            <a:spLocks noChangeArrowheads="1"/>
          </p:cNvSpPr>
          <p:nvPr/>
        </p:nvSpPr>
        <p:spPr bwMode="auto">
          <a:xfrm>
            <a:off x="1238250" y="4038600"/>
            <a:ext cx="7594600" cy="381000"/>
          </a:xfrm>
          <a:prstGeom prst="hexagon">
            <a:avLst>
              <a:gd name="adj" fmla="val 127778"/>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雇用保険法、労働者災害補償保険法</a:t>
            </a:r>
          </a:p>
        </p:txBody>
      </p:sp>
      <p:sp>
        <p:nvSpPr>
          <p:cNvPr id="134158" name="AutoShape 23"/>
          <p:cNvSpPr>
            <a:spLocks noChangeArrowheads="1"/>
          </p:cNvSpPr>
          <p:nvPr/>
        </p:nvSpPr>
        <p:spPr bwMode="auto">
          <a:xfrm>
            <a:off x="6273800" y="4495800"/>
            <a:ext cx="2559050" cy="304800"/>
          </a:xfrm>
          <a:prstGeom prst="hexagon">
            <a:avLst>
              <a:gd name="adj" fmla="val 104697"/>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FFFFFF"/>
                </a:solidFill>
              </a:rPr>
              <a:t>高年齢者雇用安定法</a:t>
            </a:r>
          </a:p>
        </p:txBody>
      </p:sp>
      <p:sp>
        <p:nvSpPr>
          <p:cNvPr id="134159" name="AutoShape 25"/>
          <p:cNvSpPr>
            <a:spLocks noChangeArrowheads="1"/>
          </p:cNvSpPr>
          <p:nvPr/>
        </p:nvSpPr>
        <p:spPr bwMode="auto">
          <a:xfrm>
            <a:off x="1155700" y="1828800"/>
            <a:ext cx="7594600" cy="381000"/>
          </a:xfrm>
          <a:prstGeom prst="hexagon">
            <a:avLst>
              <a:gd name="adj" fmla="val 112530"/>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FFFFFF"/>
                </a:solidFill>
              </a:rPr>
              <a:t>労働組合法、労働関係調整法</a:t>
            </a:r>
          </a:p>
        </p:txBody>
      </p:sp>
      <p:sp>
        <p:nvSpPr>
          <p:cNvPr id="133146" name="Oval 26"/>
          <p:cNvSpPr>
            <a:spLocks noChangeArrowheads="1"/>
          </p:cNvSpPr>
          <p:nvPr/>
        </p:nvSpPr>
        <p:spPr bwMode="auto">
          <a:xfrm>
            <a:off x="165100" y="1371600"/>
            <a:ext cx="9410700" cy="381000"/>
          </a:xfrm>
          <a:prstGeom prst="ellipse">
            <a:avLst/>
          </a:prstGeom>
          <a:gradFill rotWithShape="1">
            <a:gsLst>
              <a:gs pos="0">
                <a:schemeClr val="bg1"/>
              </a:gs>
              <a:gs pos="50000">
                <a:srgbClr val="0033CC"/>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kumimoji="0" lang="ja-JP" altLang="en-US" sz="2000">
                <a:solidFill>
                  <a:srgbClr val="FFFFFF"/>
                </a:solidFill>
              </a:rPr>
              <a:t>日本国憲法</a:t>
            </a:r>
          </a:p>
        </p:txBody>
      </p:sp>
      <p:sp>
        <p:nvSpPr>
          <p:cNvPr id="134161" name="AutoShape 27"/>
          <p:cNvSpPr>
            <a:spLocks noChangeArrowheads="1"/>
          </p:cNvSpPr>
          <p:nvPr/>
        </p:nvSpPr>
        <p:spPr bwMode="auto">
          <a:xfrm>
            <a:off x="2641600" y="5715000"/>
            <a:ext cx="6108700" cy="685800"/>
          </a:xfrm>
          <a:prstGeom prst="cloudCallout">
            <a:avLst>
              <a:gd name="adj1" fmla="val 6727"/>
              <a:gd name="adj2" fmla="val -190972"/>
            </a:avLst>
          </a:prstGeom>
          <a:gradFill rotWithShape="1">
            <a:gsLst>
              <a:gs pos="0">
                <a:srgbClr val="185E5E"/>
              </a:gs>
              <a:gs pos="50000">
                <a:srgbClr val="33CCCC"/>
              </a:gs>
              <a:gs pos="100000">
                <a:srgbClr val="185E5E"/>
              </a:gs>
            </a:gsLst>
            <a:lin ang="2700000" scaled="1"/>
          </a:gradFill>
          <a:ln w="222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b="1" dirty="0" smtClean="0">
                <a:solidFill>
                  <a:srgbClr val="FFFFFF"/>
                </a:solidFill>
              </a:rPr>
              <a:t>派遣法、パートタイム・有期雇用労働法、</a:t>
            </a:r>
          </a:p>
          <a:p>
            <a:pPr algn="ctr" eaLnBrk="0" fontAlgn="base" hangingPunct="0">
              <a:spcBef>
                <a:spcPct val="0"/>
              </a:spcBef>
              <a:spcAft>
                <a:spcPct val="0"/>
              </a:spcAft>
              <a:buFontTx/>
              <a:buNone/>
            </a:pPr>
            <a:r>
              <a:rPr kumimoji="0" lang="ja-JP" altLang="en-US" sz="1400" b="1" dirty="0" smtClean="0">
                <a:solidFill>
                  <a:srgbClr val="FFFFFF"/>
                </a:solidFill>
              </a:rPr>
              <a:t>職業安定法、職業能力開発促進法など</a:t>
            </a:r>
          </a:p>
        </p:txBody>
      </p:sp>
      <p:grpSp>
        <p:nvGrpSpPr>
          <p:cNvPr id="134162" name="Group 29"/>
          <p:cNvGrpSpPr>
            <a:grpSpLocks/>
          </p:cNvGrpSpPr>
          <p:nvPr/>
        </p:nvGrpSpPr>
        <p:grpSpPr bwMode="auto">
          <a:xfrm>
            <a:off x="4127500" y="6400811"/>
            <a:ext cx="2559050" cy="320675"/>
            <a:chOff x="2400" y="4032"/>
            <a:chExt cx="1488" cy="202"/>
          </a:xfrm>
        </p:grpSpPr>
        <p:sp>
          <p:nvSpPr>
            <p:cNvPr id="134165" name="Text Box 30"/>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34166"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00264" y="6323013"/>
            <a:ext cx="2311400" cy="476250"/>
          </a:xfrm>
        </p:spPr>
        <p:txBody>
          <a:bodyPr/>
          <a:lstStyle/>
          <a:p>
            <a:pPr>
              <a:defRPr/>
            </a:pPr>
            <a:fld id="{F32BF33E-9FDF-48B2-9BF0-F3D4CEFF51AF}" type="slidenum">
              <a:rPr lang="en-US" altLang="ja-JP" smtClean="0">
                <a:solidFill>
                  <a:srgbClr val="000000"/>
                </a:solidFill>
              </a:rPr>
              <a:pPr>
                <a:defRPr/>
              </a:pPr>
              <a:t>13</a:t>
            </a:fld>
            <a:endParaRPr lang="en-US" altLang="ja-JP" dirty="0">
              <a:solidFill>
                <a:srgbClr val="000000"/>
              </a:solidFill>
            </a:endParaRPr>
          </a:p>
        </p:txBody>
      </p:sp>
      <p:sp>
        <p:nvSpPr>
          <p:cNvPr id="23" name="正方形/長方形 22"/>
          <p:cNvSpPr/>
          <p:nvPr/>
        </p:nvSpPr>
        <p:spPr bwMode="auto">
          <a:xfrm>
            <a:off x="165100" y="57150"/>
            <a:ext cx="7842250" cy="566738"/>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kumimoji="0" lang="en-US" altLang="ja-JP" sz="3200" dirty="0">
                <a:solidFill>
                  <a:srgbClr val="006666"/>
                </a:solidFill>
                <a:latin typeface="HG丸ｺﾞｼｯｸM-PRO" pitchFamily="50" charset="-128"/>
                <a:ea typeface="HG丸ｺﾞｼｯｸM-PRO" pitchFamily="50" charset="-128"/>
              </a:rPr>
              <a:t>Ⅲ</a:t>
            </a:r>
            <a:r>
              <a:rPr kumimoji="0" lang="ja-JP" altLang="en-US" sz="3200" dirty="0">
                <a:solidFill>
                  <a:srgbClr val="006666"/>
                </a:solidFill>
                <a:latin typeface="HG丸ｺﾞｼｯｸM-PRO" pitchFamily="50" charset="-128"/>
                <a:ea typeface="HG丸ｺﾞｼｯｸM-PRO" pitchFamily="50" charset="-128"/>
              </a:rPr>
              <a:t>　働くときに知っておきたい労働法</a:t>
            </a:r>
            <a:endParaRPr kumimoji="0" lang="ja-JP" altLang="en-US" sz="3200" dirty="0">
              <a:solidFill>
                <a:srgbClr val="006666"/>
              </a:solidFill>
              <a:latin typeface="Constantia" pitchFamily="18" charset="0"/>
            </a:endParaRPr>
          </a:p>
        </p:txBody>
      </p:sp>
    </p:spTree>
    <p:extLst>
      <p:ext uri="{BB962C8B-B14F-4D97-AF65-F5344CB8AC3E}">
        <p14:creationId xmlns:p14="http://schemas.microsoft.com/office/powerpoint/2010/main" val="2030307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6" name="Oval 46"/>
          <p:cNvSpPr>
            <a:spLocks noChangeArrowheads="1"/>
          </p:cNvSpPr>
          <p:nvPr/>
        </p:nvSpPr>
        <p:spPr bwMode="auto">
          <a:xfrm>
            <a:off x="5241925" y="5621338"/>
            <a:ext cx="3962400" cy="533400"/>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225325" name="Oval 45"/>
          <p:cNvSpPr>
            <a:spLocks noChangeArrowheads="1"/>
          </p:cNvSpPr>
          <p:nvPr/>
        </p:nvSpPr>
        <p:spPr bwMode="auto">
          <a:xfrm>
            <a:off x="5484416" y="3960814"/>
            <a:ext cx="3761184" cy="871537"/>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225324" name="Oval 44"/>
          <p:cNvSpPr>
            <a:spLocks noChangeArrowheads="1"/>
          </p:cNvSpPr>
          <p:nvPr/>
        </p:nvSpPr>
        <p:spPr bwMode="auto">
          <a:xfrm>
            <a:off x="5283200" y="2667000"/>
            <a:ext cx="3797300" cy="609600"/>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225323" name="Oval 43"/>
          <p:cNvSpPr>
            <a:spLocks noChangeArrowheads="1"/>
          </p:cNvSpPr>
          <p:nvPr/>
        </p:nvSpPr>
        <p:spPr bwMode="auto">
          <a:xfrm>
            <a:off x="5278041" y="2336800"/>
            <a:ext cx="4132659" cy="1244600"/>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225322" name="Oval 42"/>
          <p:cNvSpPr>
            <a:spLocks noChangeArrowheads="1"/>
          </p:cNvSpPr>
          <p:nvPr/>
        </p:nvSpPr>
        <p:spPr bwMode="auto">
          <a:xfrm>
            <a:off x="5200650" y="1354138"/>
            <a:ext cx="4044950" cy="774700"/>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225321" name="Oval 41"/>
          <p:cNvSpPr>
            <a:spLocks noChangeArrowheads="1"/>
          </p:cNvSpPr>
          <p:nvPr/>
        </p:nvSpPr>
        <p:spPr bwMode="auto">
          <a:xfrm>
            <a:off x="5283200" y="722313"/>
            <a:ext cx="3962400" cy="381000"/>
          </a:xfrm>
          <a:prstGeom prst="ellipse">
            <a:avLst/>
          </a:prstGeom>
          <a:gradFill rotWithShape="1">
            <a:gsLst>
              <a:gs pos="0">
                <a:schemeClr val="bg1"/>
              </a:gs>
              <a:gs pos="50000">
                <a:srgbClr val="FFFF99"/>
              </a:gs>
              <a:gs pos="100000">
                <a:schemeClr val="bg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135176" name="Rectangle 2"/>
          <p:cNvSpPr>
            <a:spLocks noGrp="1" noChangeArrowheads="1"/>
          </p:cNvSpPr>
          <p:nvPr>
            <p:ph type="title" idx="4294967295"/>
          </p:nvPr>
        </p:nvSpPr>
        <p:spPr>
          <a:xfrm>
            <a:off x="405871" y="76201"/>
            <a:ext cx="9245600" cy="563563"/>
          </a:xfrm>
        </p:spPr>
        <p:txBody>
          <a:bodyPr/>
          <a:lstStyle/>
          <a:p>
            <a:pPr algn="l" eaLnBrk="1" hangingPunct="1"/>
            <a:r>
              <a:rPr lang="ja-JP" altLang="en-US" sz="2800" smtClean="0">
                <a:latin typeface="HG丸ｺﾞｼｯｸM-PRO" pitchFamily="50" charset="-128"/>
                <a:ea typeface="HG丸ｺﾞｼｯｸM-PRO" pitchFamily="50" charset="-128"/>
              </a:rPr>
              <a:t>２　働くときに知っておきたいこと　</a:t>
            </a:r>
          </a:p>
        </p:txBody>
      </p:sp>
      <p:grpSp>
        <p:nvGrpSpPr>
          <p:cNvPr id="135177" name="Group 6"/>
          <p:cNvGrpSpPr>
            <a:grpSpLocks/>
          </p:cNvGrpSpPr>
          <p:nvPr/>
        </p:nvGrpSpPr>
        <p:grpSpPr bwMode="auto">
          <a:xfrm>
            <a:off x="4127500" y="6400811"/>
            <a:ext cx="2559050" cy="320675"/>
            <a:chOff x="2400" y="4032"/>
            <a:chExt cx="1488" cy="202"/>
          </a:xfrm>
        </p:grpSpPr>
        <p:sp>
          <p:nvSpPr>
            <p:cNvPr id="135210" name="Text Box 7"/>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352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78" name="AutoShape 19"/>
          <p:cNvSpPr>
            <a:spLocks noChangeArrowheads="1"/>
          </p:cNvSpPr>
          <p:nvPr/>
        </p:nvSpPr>
        <p:spPr bwMode="auto">
          <a:xfrm>
            <a:off x="510779" y="4991111"/>
            <a:ext cx="3632200" cy="257175"/>
          </a:xfrm>
          <a:prstGeom prst="hexagon">
            <a:avLst>
              <a:gd name="adj" fmla="val 56916"/>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000" b="1" smtClean="0">
                <a:solidFill>
                  <a:srgbClr val="FFFFFF"/>
                </a:solidFill>
                <a:ea typeface="HG丸ｺﾞｼｯｸM-PRO" pitchFamily="50" charset="-128"/>
              </a:rPr>
              <a:t>離職</a:t>
            </a:r>
          </a:p>
        </p:txBody>
      </p:sp>
      <p:sp>
        <p:nvSpPr>
          <p:cNvPr id="135179" name="AutoShape 22"/>
          <p:cNvSpPr>
            <a:spLocks noChangeArrowheads="1"/>
          </p:cNvSpPr>
          <p:nvPr/>
        </p:nvSpPr>
        <p:spPr bwMode="auto">
          <a:xfrm>
            <a:off x="4540250" y="639763"/>
            <a:ext cx="577850" cy="457200"/>
          </a:xfrm>
          <a:prstGeom prst="rightArrow">
            <a:avLst>
              <a:gd name="adj1" fmla="val 50000"/>
              <a:gd name="adj2" fmla="val 29167"/>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35180" name="Text Box 23"/>
          <p:cNvSpPr txBox="1">
            <a:spLocks noChangeArrowheads="1"/>
          </p:cNvSpPr>
          <p:nvPr/>
        </p:nvSpPr>
        <p:spPr bwMode="auto">
          <a:xfrm>
            <a:off x="5200650" y="685802"/>
            <a:ext cx="429260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自分の労働条件、わかってますか？</a:t>
            </a:r>
          </a:p>
        </p:txBody>
      </p:sp>
      <p:sp>
        <p:nvSpPr>
          <p:cNvPr id="135181" name="AutoShape 24"/>
          <p:cNvSpPr>
            <a:spLocks noChangeArrowheads="1"/>
          </p:cNvSpPr>
          <p:nvPr/>
        </p:nvSpPr>
        <p:spPr bwMode="auto">
          <a:xfrm>
            <a:off x="4602163" y="2782888"/>
            <a:ext cx="577850" cy="457200"/>
          </a:xfrm>
          <a:prstGeom prst="rightArrow">
            <a:avLst>
              <a:gd name="adj1" fmla="val 50000"/>
              <a:gd name="adj2" fmla="val 29167"/>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35182" name="AutoShape 25"/>
          <p:cNvSpPr>
            <a:spLocks noChangeArrowheads="1"/>
          </p:cNvSpPr>
          <p:nvPr/>
        </p:nvSpPr>
        <p:spPr bwMode="auto">
          <a:xfrm>
            <a:off x="4540250" y="1484313"/>
            <a:ext cx="577850" cy="457200"/>
          </a:xfrm>
          <a:prstGeom prst="rightArrow">
            <a:avLst>
              <a:gd name="adj1" fmla="val 50000"/>
              <a:gd name="adj2" fmla="val 29167"/>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35183" name="AutoShape 28"/>
          <p:cNvSpPr>
            <a:spLocks noChangeArrowheads="1"/>
          </p:cNvSpPr>
          <p:nvPr/>
        </p:nvSpPr>
        <p:spPr bwMode="auto">
          <a:xfrm>
            <a:off x="4607322" y="4241800"/>
            <a:ext cx="577850" cy="457200"/>
          </a:xfrm>
          <a:prstGeom prst="rightArrow">
            <a:avLst>
              <a:gd name="adj1" fmla="val 50000"/>
              <a:gd name="adj2" fmla="val 29167"/>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35184" name="AutoShape 29"/>
          <p:cNvSpPr>
            <a:spLocks noChangeArrowheads="1"/>
          </p:cNvSpPr>
          <p:nvPr/>
        </p:nvSpPr>
        <p:spPr bwMode="auto">
          <a:xfrm>
            <a:off x="4676114" y="5554663"/>
            <a:ext cx="577850" cy="457200"/>
          </a:xfrm>
          <a:prstGeom prst="rightArrow">
            <a:avLst>
              <a:gd name="adj1" fmla="val 50000"/>
              <a:gd name="adj2" fmla="val 29167"/>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35185" name="Text Box 31"/>
          <p:cNvSpPr txBox="1">
            <a:spLocks noChangeArrowheads="1"/>
          </p:cNvSpPr>
          <p:nvPr/>
        </p:nvSpPr>
        <p:spPr bwMode="auto">
          <a:xfrm>
            <a:off x="5290079" y="1473201"/>
            <a:ext cx="3955521" cy="646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嬉しい給料。でも中味が理解できていますか？</a:t>
            </a:r>
          </a:p>
        </p:txBody>
      </p:sp>
      <p:sp>
        <p:nvSpPr>
          <p:cNvPr id="135186" name="Text Box 33"/>
          <p:cNvSpPr txBox="1">
            <a:spLocks noChangeArrowheads="1"/>
          </p:cNvSpPr>
          <p:nvPr/>
        </p:nvSpPr>
        <p:spPr bwMode="auto">
          <a:xfrm>
            <a:off x="5410465" y="2533650"/>
            <a:ext cx="4044950" cy="10604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働く時間の常識です</a:t>
            </a:r>
            <a:endParaRPr kumimoji="0" lang="en-US" altLang="ja-JP" sz="1800" smtClean="0">
              <a:solidFill>
                <a:srgbClr val="000000"/>
              </a:solidFill>
              <a:ea typeface="HG丸ｺﾞｼｯｸM-PRO" pitchFamily="50" charset="-128"/>
            </a:endParaRPr>
          </a:p>
          <a:p>
            <a:pPr eaLnBrk="0" fontAlgn="base" hangingPunct="0">
              <a:spcBef>
                <a:spcPct val="50000"/>
              </a:spcBef>
              <a:spcAft>
                <a:spcPct val="0"/>
              </a:spcAft>
              <a:buFontTx/>
              <a:buNone/>
            </a:pPr>
            <a:r>
              <a:rPr kumimoji="0" lang="ja-JP" altLang="en-US" sz="1800" smtClean="0">
                <a:solidFill>
                  <a:srgbClr val="000000"/>
                </a:solidFill>
                <a:latin typeface="HG丸ｺﾞｼｯｸM-PRO" pitchFamily="50" charset="-128"/>
                <a:ea typeface="HG丸ｺﾞｼｯｸM-PRO" pitchFamily="50" charset="-128"/>
              </a:rPr>
              <a:t>メリハリつけて、うまく休んでリフレッシュも、働く人の常識</a:t>
            </a:r>
            <a:endParaRPr kumimoji="0" lang="ja-JP" altLang="en-US" sz="1800" smtClean="0">
              <a:solidFill>
                <a:srgbClr val="000000"/>
              </a:solidFill>
              <a:ea typeface="HG丸ｺﾞｼｯｸM-PRO" pitchFamily="50" charset="-128"/>
            </a:endParaRPr>
          </a:p>
        </p:txBody>
      </p:sp>
      <p:sp>
        <p:nvSpPr>
          <p:cNvPr id="135187" name="Text Box 36"/>
          <p:cNvSpPr txBox="1">
            <a:spLocks noChangeArrowheads="1"/>
          </p:cNvSpPr>
          <p:nvPr/>
        </p:nvSpPr>
        <p:spPr bwMode="auto">
          <a:xfrm>
            <a:off x="5484416" y="4184652"/>
            <a:ext cx="3761184" cy="646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性別に隔たりなく、家族あっての自分ですから</a:t>
            </a:r>
          </a:p>
        </p:txBody>
      </p:sp>
      <p:sp>
        <p:nvSpPr>
          <p:cNvPr id="135188" name="Text Box 37"/>
          <p:cNvSpPr txBox="1">
            <a:spLocks noChangeArrowheads="1"/>
          </p:cNvSpPr>
          <p:nvPr/>
        </p:nvSpPr>
        <p:spPr bwMode="auto">
          <a:xfrm>
            <a:off x="5410465" y="5584825"/>
            <a:ext cx="4210050" cy="3698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離職に際しトラブルを避ける</a:t>
            </a:r>
          </a:p>
        </p:txBody>
      </p:sp>
      <p:sp>
        <p:nvSpPr>
          <p:cNvPr id="225329" name="Text Box 49"/>
          <p:cNvSpPr txBox="1">
            <a:spLocks noChangeArrowheads="1"/>
          </p:cNvSpPr>
          <p:nvPr/>
        </p:nvSpPr>
        <p:spPr bwMode="auto">
          <a:xfrm>
            <a:off x="0" y="595313"/>
            <a:ext cx="49530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kumimoji="0" lang="ja-JP" altLang="en-US" sz="2400" dirty="0">
                <a:solidFill>
                  <a:srgbClr val="000000"/>
                </a:solidFill>
              </a:rPr>
              <a:t>①</a:t>
            </a:r>
            <a:endParaRPr kumimoji="0" lang="en-US" altLang="ja-JP" sz="2400" dirty="0">
              <a:solidFill>
                <a:srgbClr val="000000"/>
              </a:solidFill>
            </a:endParaRPr>
          </a:p>
        </p:txBody>
      </p:sp>
      <p:sp>
        <p:nvSpPr>
          <p:cNvPr id="225330" name="Text Box 50"/>
          <p:cNvSpPr txBox="1">
            <a:spLocks noChangeArrowheads="1"/>
          </p:cNvSpPr>
          <p:nvPr/>
        </p:nvSpPr>
        <p:spPr bwMode="auto">
          <a:xfrm>
            <a:off x="0" y="2174875"/>
            <a:ext cx="49530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kumimoji="0" lang="ja-JP" altLang="en-US" sz="2400" dirty="0">
                <a:solidFill>
                  <a:srgbClr val="000000"/>
                </a:solidFill>
              </a:rPr>
              <a:t>③</a:t>
            </a:r>
            <a:endParaRPr kumimoji="0" lang="en-US" altLang="ja-JP" sz="2400" dirty="0">
              <a:solidFill>
                <a:srgbClr val="000000"/>
              </a:solidFill>
            </a:endParaRPr>
          </a:p>
        </p:txBody>
      </p:sp>
      <p:sp>
        <p:nvSpPr>
          <p:cNvPr id="225331" name="Text Box 51"/>
          <p:cNvSpPr txBox="1">
            <a:spLocks noChangeArrowheads="1"/>
          </p:cNvSpPr>
          <p:nvPr/>
        </p:nvSpPr>
        <p:spPr bwMode="auto">
          <a:xfrm>
            <a:off x="15479" y="998538"/>
            <a:ext cx="49530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kumimoji="0" lang="ja-JP" altLang="en-US" sz="2400" dirty="0">
                <a:solidFill>
                  <a:srgbClr val="000000"/>
                </a:solidFill>
              </a:rPr>
              <a:t>②</a:t>
            </a:r>
            <a:endParaRPr kumimoji="0" lang="en-US" altLang="ja-JP" sz="2400" dirty="0">
              <a:solidFill>
                <a:srgbClr val="000000"/>
              </a:solidFill>
            </a:endParaRPr>
          </a:p>
        </p:txBody>
      </p:sp>
      <p:sp>
        <p:nvSpPr>
          <p:cNvPr id="225332" name="Text Box 52"/>
          <p:cNvSpPr txBox="1">
            <a:spLocks noChangeArrowheads="1"/>
          </p:cNvSpPr>
          <p:nvPr/>
        </p:nvSpPr>
        <p:spPr bwMode="auto">
          <a:xfrm>
            <a:off x="15479" y="3656013"/>
            <a:ext cx="49530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kumimoji="0" lang="ja-JP" altLang="en-US" sz="2400" dirty="0">
                <a:solidFill>
                  <a:srgbClr val="000000"/>
                </a:solidFill>
              </a:rPr>
              <a:t>④</a:t>
            </a:r>
            <a:endParaRPr kumimoji="0" lang="en-US" altLang="ja-JP" sz="2400" dirty="0">
              <a:solidFill>
                <a:srgbClr val="000000"/>
              </a:solidFill>
            </a:endParaRPr>
          </a:p>
        </p:txBody>
      </p:sp>
      <p:sp>
        <p:nvSpPr>
          <p:cNvPr id="225333" name="Text Box 53"/>
          <p:cNvSpPr txBox="1">
            <a:spLocks noChangeArrowheads="1"/>
          </p:cNvSpPr>
          <p:nvPr/>
        </p:nvSpPr>
        <p:spPr bwMode="auto">
          <a:xfrm>
            <a:off x="37835" y="4891088"/>
            <a:ext cx="49530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kumimoji="0" lang="ja-JP" altLang="en-US" sz="2400" dirty="0">
                <a:solidFill>
                  <a:srgbClr val="000000"/>
                </a:solidFill>
              </a:rPr>
              <a:t>⑤</a:t>
            </a:r>
            <a:endParaRPr kumimoji="0" lang="en-US" altLang="ja-JP" sz="2400" dirty="0">
              <a:solidFill>
                <a:srgbClr val="000000"/>
              </a:solidFill>
            </a:endParaRPr>
          </a:p>
        </p:txBody>
      </p:sp>
      <p:sp>
        <p:nvSpPr>
          <p:cNvPr id="135194" name="AutoShape 20"/>
          <p:cNvSpPr>
            <a:spLocks noChangeArrowheads="1"/>
          </p:cNvSpPr>
          <p:nvPr/>
        </p:nvSpPr>
        <p:spPr bwMode="auto">
          <a:xfrm>
            <a:off x="873657" y="5370524"/>
            <a:ext cx="3628760" cy="250825"/>
          </a:xfrm>
          <a:prstGeom prst="hexagon">
            <a:avLst>
              <a:gd name="adj" fmla="val 58055"/>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退職</a:t>
            </a:r>
          </a:p>
        </p:txBody>
      </p:sp>
      <p:sp>
        <p:nvSpPr>
          <p:cNvPr id="135195" name="AutoShape 20"/>
          <p:cNvSpPr>
            <a:spLocks noChangeArrowheads="1"/>
          </p:cNvSpPr>
          <p:nvPr/>
        </p:nvSpPr>
        <p:spPr bwMode="auto">
          <a:xfrm>
            <a:off x="873654" y="5730875"/>
            <a:ext cx="3584046" cy="234950"/>
          </a:xfrm>
          <a:prstGeom prst="hexagon">
            <a:avLst>
              <a:gd name="adj" fmla="val 58345"/>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解雇</a:t>
            </a:r>
          </a:p>
        </p:txBody>
      </p:sp>
      <p:sp>
        <p:nvSpPr>
          <p:cNvPr id="135196" name="AutoShape 20"/>
          <p:cNvSpPr>
            <a:spLocks noChangeArrowheads="1"/>
          </p:cNvSpPr>
          <p:nvPr/>
        </p:nvSpPr>
        <p:spPr bwMode="auto">
          <a:xfrm>
            <a:off x="873654" y="6103938"/>
            <a:ext cx="3606404" cy="214312"/>
          </a:xfrm>
          <a:prstGeom prst="hexagon">
            <a:avLst>
              <a:gd name="adj" fmla="val 57962"/>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定年退職</a:t>
            </a:r>
          </a:p>
        </p:txBody>
      </p:sp>
      <p:sp>
        <p:nvSpPr>
          <p:cNvPr id="135197" name="AutoShape 20"/>
          <p:cNvSpPr>
            <a:spLocks noChangeArrowheads="1"/>
          </p:cNvSpPr>
          <p:nvPr/>
        </p:nvSpPr>
        <p:spPr bwMode="auto">
          <a:xfrm>
            <a:off x="825500" y="4221163"/>
            <a:ext cx="3654558" cy="201612"/>
          </a:xfrm>
          <a:prstGeom prst="hexagon">
            <a:avLst>
              <a:gd name="adj" fmla="val 58486"/>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性別による差別の禁止</a:t>
            </a:r>
          </a:p>
        </p:txBody>
      </p:sp>
      <p:sp>
        <p:nvSpPr>
          <p:cNvPr id="135198" name="AutoShape 20"/>
          <p:cNvSpPr>
            <a:spLocks noChangeArrowheads="1"/>
          </p:cNvSpPr>
          <p:nvPr/>
        </p:nvSpPr>
        <p:spPr bwMode="auto">
          <a:xfrm>
            <a:off x="825500" y="4525963"/>
            <a:ext cx="3654558" cy="254000"/>
          </a:xfrm>
          <a:prstGeom prst="hexagon">
            <a:avLst>
              <a:gd name="adj" fmla="val 58474"/>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仕事と家庭の両立</a:t>
            </a:r>
          </a:p>
        </p:txBody>
      </p:sp>
      <p:sp>
        <p:nvSpPr>
          <p:cNvPr id="135199" name="AutoShape 19"/>
          <p:cNvSpPr>
            <a:spLocks noChangeArrowheads="1"/>
          </p:cNvSpPr>
          <p:nvPr/>
        </p:nvSpPr>
        <p:spPr bwMode="auto">
          <a:xfrm>
            <a:off x="503901" y="3810000"/>
            <a:ext cx="4273682" cy="228600"/>
          </a:xfrm>
          <a:prstGeom prst="hexagon">
            <a:avLst>
              <a:gd name="adj" fmla="val 57044"/>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000" b="1" smtClean="0">
                <a:solidFill>
                  <a:srgbClr val="FFFFFF"/>
                </a:solidFill>
                <a:ea typeface="HG丸ｺﾞｼｯｸM-PRO" pitchFamily="50" charset="-128"/>
              </a:rPr>
              <a:t>男女がいきいきと働くために</a:t>
            </a:r>
          </a:p>
        </p:txBody>
      </p:sp>
      <p:sp>
        <p:nvSpPr>
          <p:cNvPr id="135200" name="AutoShape 19"/>
          <p:cNvSpPr>
            <a:spLocks noChangeArrowheads="1"/>
          </p:cNvSpPr>
          <p:nvPr/>
        </p:nvSpPr>
        <p:spPr bwMode="auto">
          <a:xfrm>
            <a:off x="541735" y="2335224"/>
            <a:ext cx="3632200" cy="250825"/>
          </a:xfrm>
          <a:prstGeom prst="hexagon">
            <a:avLst>
              <a:gd name="adj" fmla="val 56810"/>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000" b="1" smtClean="0">
                <a:solidFill>
                  <a:srgbClr val="FFFFFF"/>
                </a:solidFill>
                <a:ea typeface="HG丸ｺﾞｼｯｸM-PRO" pitchFamily="50" charset="-128"/>
              </a:rPr>
              <a:t>労働時間等</a:t>
            </a:r>
          </a:p>
        </p:txBody>
      </p:sp>
      <p:sp>
        <p:nvSpPr>
          <p:cNvPr id="135201" name="AutoShape 19"/>
          <p:cNvSpPr>
            <a:spLocks noChangeArrowheads="1"/>
          </p:cNvSpPr>
          <p:nvPr/>
        </p:nvSpPr>
        <p:spPr bwMode="auto">
          <a:xfrm>
            <a:off x="533135" y="722313"/>
            <a:ext cx="3632200" cy="258762"/>
          </a:xfrm>
          <a:prstGeom prst="hexagon">
            <a:avLst>
              <a:gd name="adj" fmla="val 56987"/>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000" b="1" smtClean="0">
                <a:solidFill>
                  <a:srgbClr val="FFFFFF"/>
                </a:solidFill>
                <a:ea typeface="HG丸ｺﾞｼｯｸM-PRO" pitchFamily="50" charset="-128"/>
              </a:rPr>
              <a:t>働き始める前に</a:t>
            </a:r>
          </a:p>
        </p:txBody>
      </p:sp>
      <p:sp>
        <p:nvSpPr>
          <p:cNvPr id="135202" name="AutoShape 19"/>
          <p:cNvSpPr>
            <a:spLocks noChangeArrowheads="1"/>
          </p:cNvSpPr>
          <p:nvPr/>
        </p:nvSpPr>
        <p:spPr bwMode="auto">
          <a:xfrm>
            <a:off x="555493" y="1052524"/>
            <a:ext cx="3632200" cy="301625"/>
          </a:xfrm>
          <a:prstGeom prst="hexagon">
            <a:avLst>
              <a:gd name="adj" fmla="val 56917"/>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000" b="1" smtClean="0">
                <a:solidFill>
                  <a:srgbClr val="FFFFFF"/>
                </a:solidFill>
                <a:ea typeface="HG丸ｺﾞｼｯｸM-PRO" pitchFamily="50" charset="-128"/>
              </a:rPr>
              <a:t>賃金</a:t>
            </a:r>
          </a:p>
        </p:txBody>
      </p:sp>
      <p:sp>
        <p:nvSpPr>
          <p:cNvPr id="135203" name="AutoShape 20"/>
          <p:cNvSpPr>
            <a:spLocks noChangeArrowheads="1"/>
          </p:cNvSpPr>
          <p:nvPr/>
        </p:nvSpPr>
        <p:spPr bwMode="auto">
          <a:xfrm>
            <a:off x="825500" y="1449388"/>
            <a:ext cx="3714750" cy="241300"/>
          </a:xfrm>
          <a:prstGeom prst="hexagon">
            <a:avLst>
              <a:gd name="adj" fmla="val 58618"/>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最低賃金</a:t>
            </a:r>
          </a:p>
        </p:txBody>
      </p:sp>
      <p:sp>
        <p:nvSpPr>
          <p:cNvPr id="135204" name="AutoShape 20"/>
          <p:cNvSpPr>
            <a:spLocks noChangeArrowheads="1"/>
          </p:cNvSpPr>
          <p:nvPr/>
        </p:nvSpPr>
        <p:spPr bwMode="auto">
          <a:xfrm>
            <a:off x="844424" y="1733554"/>
            <a:ext cx="3635640" cy="271463"/>
          </a:xfrm>
          <a:prstGeom prst="hexagon">
            <a:avLst>
              <a:gd name="adj" fmla="val 58321"/>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割増賃金</a:t>
            </a:r>
          </a:p>
        </p:txBody>
      </p:sp>
      <p:sp>
        <p:nvSpPr>
          <p:cNvPr id="135205" name="AutoShape 20"/>
          <p:cNvSpPr>
            <a:spLocks noChangeArrowheads="1"/>
          </p:cNvSpPr>
          <p:nvPr/>
        </p:nvSpPr>
        <p:spPr bwMode="auto">
          <a:xfrm>
            <a:off x="901171" y="2063750"/>
            <a:ext cx="3601244" cy="222250"/>
          </a:xfrm>
          <a:prstGeom prst="hexagon">
            <a:avLst>
              <a:gd name="adj" fmla="val 58097"/>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支払い</a:t>
            </a:r>
          </a:p>
        </p:txBody>
      </p:sp>
      <p:sp>
        <p:nvSpPr>
          <p:cNvPr id="135206" name="AutoShape 20"/>
          <p:cNvSpPr>
            <a:spLocks noChangeArrowheads="1"/>
          </p:cNvSpPr>
          <p:nvPr/>
        </p:nvSpPr>
        <p:spPr bwMode="auto">
          <a:xfrm>
            <a:off x="908056" y="2667000"/>
            <a:ext cx="3594365" cy="304800"/>
          </a:xfrm>
          <a:prstGeom prst="hexagon">
            <a:avLst>
              <a:gd name="adj" fmla="val 58358"/>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労働時間・休日</a:t>
            </a:r>
          </a:p>
        </p:txBody>
      </p:sp>
      <p:sp>
        <p:nvSpPr>
          <p:cNvPr id="135207" name="AutoShape 20"/>
          <p:cNvSpPr>
            <a:spLocks noChangeArrowheads="1"/>
          </p:cNvSpPr>
          <p:nvPr/>
        </p:nvSpPr>
        <p:spPr bwMode="auto">
          <a:xfrm>
            <a:off x="933853" y="3063875"/>
            <a:ext cx="3568567" cy="292100"/>
          </a:xfrm>
          <a:prstGeom prst="hexagon">
            <a:avLst>
              <a:gd name="adj" fmla="val 58213"/>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休憩時間</a:t>
            </a:r>
          </a:p>
        </p:txBody>
      </p:sp>
      <p:sp>
        <p:nvSpPr>
          <p:cNvPr id="135208" name="AutoShape 20"/>
          <p:cNvSpPr>
            <a:spLocks noChangeArrowheads="1"/>
          </p:cNvSpPr>
          <p:nvPr/>
        </p:nvSpPr>
        <p:spPr bwMode="auto">
          <a:xfrm>
            <a:off x="933853" y="3435350"/>
            <a:ext cx="3568567" cy="292100"/>
          </a:xfrm>
          <a:prstGeom prst="hexagon">
            <a:avLst>
              <a:gd name="adj" fmla="val 58213"/>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600" b="1" smtClean="0">
                <a:solidFill>
                  <a:srgbClr val="FFFFFF"/>
                </a:solidFill>
                <a:ea typeface="HG丸ｺﾞｼｯｸM-PRO" pitchFamily="50" charset="-128"/>
              </a:rPr>
              <a:t>年次有給休暇</a:t>
            </a:r>
          </a:p>
        </p:txBody>
      </p:sp>
      <p:sp>
        <p:nvSpPr>
          <p:cNvPr id="2" name="スライド番号プレースホルダー 1"/>
          <p:cNvSpPr>
            <a:spLocks noGrp="1"/>
          </p:cNvSpPr>
          <p:nvPr>
            <p:ph type="sldNum" sz="quarter" idx="12"/>
          </p:nvPr>
        </p:nvSpPr>
        <p:spPr>
          <a:xfrm>
            <a:off x="7408863" y="6315075"/>
            <a:ext cx="2311400" cy="476250"/>
          </a:xfrm>
        </p:spPr>
        <p:txBody>
          <a:bodyPr/>
          <a:lstStyle/>
          <a:p>
            <a:pPr>
              <a:defRPr/>
            </a:pPr>
            <a:fld id="{F712263A-ACB3-4880-BCFC-04C1B0CB3070}" type="slidenum">
              <a:rPr lang="en-US" altLang="ja-JP" smtClean="0">
                <a:solidFill>
                  <a:srgbClr val="000000"/>
                </a:solidFill>
              </a:rPr>
              <a:pPr>
                <a:defRPr/>
              </a:pPr>
              <a:t>14</a:t>
            </a:fld>
            <a:endParaRPr lang="en-US" altLang="ja-JP" dirty="0">
              <a:solidFill>
                <a:srgbClr val="000000"/>
              </a:solidFill>
            </a:endParaRPr>
          </a:p>
        </p:txBody>
      </p:sp>
    </p:spTree>
    <p:extLst>
      <p:ext uri="{BB962C8B-B14F-4D97-AF65-F5344CB8AC3E}">
        <p14:creationId xmlns:p14="http://schemas.microsoft.com/office/powerpoint/2010/main" val="211438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4294967295"/>
          </p:nvPr>
        </p:nvSpPr>
        <p:spPr>
          <a:xfrm>
            <a:off x="330200" y="990600"/>
            <a:ext cx="9493250" cy="381000"/>
          </a:xfrm>
        </p:spPr>
        <p:txBody>
          <a:bodyPr/>
          <a:lstStyle/>
          <a:p>
            <a:pPr marL="609600" indent="-609600" eaLnBrk="1" hangingPunct="1">
              <a:lnSpc>
                <a:spcPct val="90000"/>
              </a:lnSpc>
              <a:buFontTx/>
              <a:buNone/>
            </a:pPr>
            <a:r>
              <a:rPr lang="ja-JP" altLang="en-US" sz="2000" smtClean="0">
                <a:ea typeface="HG丸ｺﾞｼｯｸM-PRO" pitchFamily="50" charset="-128"/>
              </a:rPr>
              <a:t>　就職の際（</a:t>
            </a:r>
            <a:r>
              <a:rPr lang="ja-JP" altLang="en-US" sz="2000" smtClean="0">
                <a:solidFill>
                  <a:srgbClr val="FF0000"/>
                </a:solidFill>
                <a:ea typeface="HG丸ｺﾞｼｯｸM-PRO" pitchFamily="50" charset="-128"/>
              </a:rPr>
              <a:t>労働契約</a:t>
            </a:r>
            <a:r>
              <a:rPr lang="ja-JP" altLang="en-US" sz="2000" smtClean="0">
                <a:ea typeface="HG丸ｺﾞｼｯｸM-PRO" pitchFamily="50" charset="-128"/>
              </a:rPr>
              <a:t>を結ぶとき）に労働条件は確認していますか？</a:t>
            </a:r>
          </a:p>
          <a:p>
            <a:pPr marL="609600" indent="-609600" eaLnBrk="1" hangingPunct="1">
              <a:lnSpc>
                <a:spcPct val="90000"/>
              </a:lnSpc>
              <a:buFontTx/>
              <a:buNone/>
            </a:pPr>
            <a:endParaRPr lang="en-US" altLang="ja-JP" sz="2000" smtClean="0"/>
          </a:p>
        </p:txBody>
      </p:sp>
      <p:sp>
        <p:nvSpPr>
          <p:cNvPr id="136195" name="AutoShape 5"/>
          <p:cNvSpPr>
            <a:spLocks noChangeArrowheads="1"/>
          </p:cNvSpPr>
          <p:nvPr/>
        </p:nvSpPr>
        <p:spPr bwMode="auto">
          <a:xfrm>
            <a:off x="321602" y="990600"/>
            <a:ext cx="9336748" cy="381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36196" name="Group 11"/>
          <p:cNvGrpSpPr>
            <a:grpSpLocks/>
          </p:cNvGrpSpPr>
          <p:nvPr/>
        </p:nvGrpSpPr>
        <p:grpSpPr bwMode="auto">
          <a:xfrm>
            <a:off x="4127500" y="6400811"/>
            <a:ext cx="2559050" cy="320675"/>
            <a:chOff x="2400" y="4032"/>
            <a:chExt cx="1488" cy="202"/>
          </a:xfrm>
        </p:grpSpPr>
        <p:sp>
          <p:nvSpPr>
            <p:cNvPr id="136206" name="Text Box 12"/>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3620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6197" name="AutoShape 14"/>
          <p:cNvSpPr>
            <a:spLocks noChangeArrowheads="1"/>
          </p:cNvSpPr>
          <p:nvPr/>
        </p:nvSpPr>
        <p:spPr bwMode="auto">
          <a:xfrm>
            <a:off x="330200" y="357188"/>
            <a:ext cx="3879850" cy="533400"/>
          </a:xfrm>
          <a:prstGeom prst="hexagon">
            <a:avLst>
              <a:gd name="adj" fmla="val 58346"/>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①　働き始める前に</a:t>
            </a:r>
          </a:p>
        </p:txBody>
      </p:sp>
      <p:sp>
        <p:nvSpPr>
          <p:cNvPr id="136198" name="AutoShape 15"/>
          <p:cNvSpPr>
            <a:spLocks noChangeArrowheads="1"/>
          </p:cNvSpPr>
          <p:nvPr/>
        </p:nvSpPr>
        <p:spPr bwMode="auto">
          <a:xfrm rot="5400000">
            <a:off x="1203325" y="2232025"/>
            <a:ext cx="9779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36199" name="AutoShape 16"/>
          <p:cNvSpPr>
            <a:spLocks noChangeArrowheads="1"/>
          </p:cNvSpPr>
          <p:nvPr/>
        </p:nvSpPr>
        <p:spPr bwMode="auto">
          <a:xfrm>
            <a:off x="330200" y="3340100"/>
            <a:ext cx="9328150" cy="22098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80000"/>
              </a:lnSpc>
              <a:spcAft>
                <a:spcPct val="0"/>
              </a:spcAft>
              <a:buFontTx/>
              <a:buNone/>
            </a:pPr>
            <a:r>
              <a:rPr lang="ja-JP" altLang="en-US" sz="1800" smtClean="0">
                <a:solidFill>
                  <a:srgbClr val="000000"/>
                </a:solidFill>
                <a:ea typeface="HG丸ｺﾞｼｯｸM-PRO" pitchFamily="50" charset="-128"/>
              </a:rPr>
              <a:t>　労働基準法第</a:t>
            </a:r>
            <a:r>
              <a:rPr lang="en-US" altLang="ja-JP" sz="1800" smtClean="0">
                <a:solidFill>
                  <a:srgbClr val="000000"/>
                </a:solidFill>
                <a:ea typeface="HG丸ｺﾞｼｯｸM-PRO" pitchFamily="50" charset="-128"/>
              </a:rPr>
              <a:t>15</a:t>
            </a:r>
            <a:r>
              <a:rPr lang="ja-JP" altLang="en-US" sz="1800" smtClean="0">
                <a:solidFill>
                  <a:srgbClr val="000000"/>
                </a:solidFill>
                <a:ea typeface="HG丸ｺﾞｼｯｸM-PRO" pitchFamily="50" charset="-128"/>
              </a:rPr>
              <a:t>条で</a:t>
            </a:r>
            <a:r>
              <a:rPr lang="ja-JP" altLang="en-US" sz="1800" smtClean="0">
                <a:solidFill>
                  <a:srgbClr val="FF0000"/>
                </a:solidFill>
                <a:ea typeface="HG丸ｺﾞｼｯｸM-PRO" pitchFamily="50" charset="-128"/>
              </a:rPr>
              <a:t>書面交付</a:t>
            </a:r>
            <a:r>
              <a:rPr lang="ja-JP" altLang="en-US" sz="1800" smtClean="0">
                <a:solidFill>
                  <a:srgbClr val="000000"/>
                </a:solidFill>
                <a:ea typeface="HG丸ｺﾞｼｯｸM-PRO" pitchFamily="50" charset="-128"/>
              </a:rPr>
              <a:t>が義務付けられているもの</a:t>
            </a:r>
          </a:p>
          <a:p>
            <a:pPr fontAlgn="base">
              <a:lnSpc>
                <a:spcPct val="80000"/>
              </a:lnSpc>
              <a:spcAft>
                <a:spcPct val="0"/>
              </a:spcAft>
              <a:buFontTx/>
              <a:buNone/>
            </a:pPr>
            <a:r>
              <a:rPr lang="ja-JP" altLang="en-US" sz="1800" smtClean="0">
                <a:solidFill>
                  <a:srgbClr val="000000"/>
                </a:solidFill>
                <a:ea typeface="HG丸ｺﾞｼｯｸM-PRO" pitchFamily="50" charset="-128"/>
              </a:rPr>
              <a:t>①労働契約期間（正社員の場合は期間の定めなし）</a:t>
            </a:r>
          </a:p>
          <a:p>
            <a:pPr fontAlgn="base">
              <a:lnSpc>
                <a:spcPct val="80000"/>
              </a:lnSpc>
              <a:spcAft>
                <a:spcPct val="0"/>
              </a:spcAft>
              <a:buFontTx/>
              <a:buNone/>
            </a:pPr>
            <a:r>
              <a:rPr lang="ja-JP" altLang="en-US" sz="1800" smtClean="0">
                <a:solidFill>
                  <a:srgbClr val="000000"/>
                </a:solidFill>
                <a:ea typeface="HG丸ｺﾞｼｯｸM-PRO" pitchFamily="50" charset="-128"/>
              </a:rPr>
              <a:t>②期間の定めがある契約の更新についてのきまり（更新があるかどうかなど）</a:t>
            </a:r>
          </a:p>
          <a:p>
            <a:pPr fontAlgn="base">
              <a:lnSpc>
                <a:spcPct val="80000"/>
              </a:lnSpc>
              <a:spcAft>
                <a:spcPct val="0"/>
              </a:spcAft>
              <a:buFontTx/>
              <a:buNone/>
            </a:pPr>
            <a:r>
              <a:rPr lang="ja-JP" altLang="en-US" sz="1800" smtClean="0">
                <a:solidFill>
                  <a:srgbClr val="000000"/>
                </a:solidFill>
                <a:ea typeface="HG丸ｺﾞｼｯｸM-PRO" pitchFamily="50" charset="-128"/>
              </a:rPr>
              <a:t>③仕事をする場所、仕事の内容</a:t>
            </a:r>
          </a:p>
          <a:p>
            <a:pPr fontAlgn="base">
              <a:lnSpc>
                <a:spcPct val="80000"/>
              </a:lnSpc>
              <a:spcAft>
                <a:spcPct val="0"/>
              </a:spcAft>
              <a:buFontTx/>
              <a:buNone/>
            </a:pPr>
            <a:r>
              <a:rPr lang="ja-JP" altLang="en-US" sz="1800" smtClean="0">
                <a:solidFill>
                  <a:srgbClr val="000000"/>
                </a:solidFill>
                <a:ea typeface="HG丸ｺﾞｼｯｸM-PRO" pitchFamily="50" charset="-128"/>
              </a:rPr>
              <a:t>④始業・終業時間、残業の有無、休憩時間、休日・休暇、交代制の有無と内容</a:t>
            </a:r>
          </a:p>
          <a:p>
            <a:pPr fontAlgn="base">
              <a:lnSpc>
                <a:spcPct val="80000"/>
              </a:lnSpc>
              <a:spcAft>
                <a:spcPct val="0"/>
              </a:spcAft>
              <a:buFontTx/>
              <a:buNone/>
            </a:pPr>
            <a:r>
              <a:rPr lang="ja-JP" altLang="en-US" sz="1800" smtClean="0">
                <a:solidFill>
                  <a:srgbClr val="000000"/>
                </a:solidFill>
                <a:ea typeface="HG丸ｺﾞｼｯｸM-PRO" pitchFamily="50" charset="-128"/>
              </a:rPr>
              <a:t>⑤賃金の決定、計算と支払いの方法、締切りと支払いの時期</a:t>
            </a:r>
          </a:p>
          <a:p>
            <a:pPr fontAlgn="base">
              <a:lnSpc>
                <a:spcPct val="80000"/>
              </a:lnSpc>
              <a:spcAft>
                <a:spcPct val="0"/>
              </a:spcAft>
              <a:buFontTx/>
              <a:buNone/>
            </a:pPr>
            <a:r>
              <a:rPr lang="ja-JP" altLang="en-US" sz="1800" smtClean="0">
                <a:solidFill>
                  <a:srgbClr val="000000"/>
                </a:solidFill>
                <a:ea typeface="HG丸ｺﾞｼｯｸM-PRO" pitchFamily="50" charset="-128"/>
              </a:rPr>
              <a:t>⑥退職に関すること</a:t>
            </a:r>
          </a:p>
          <a:p>
            <a:pPr algn="ctr" eaLnBrk="0" fontAlgn="base" hangingPunct="0">
              <a:spcBef>
                <a:spcPct val="0"/>
              </a:spcBef>
              <a:spcAft>
                <a:spcPct val="0"/>
              </a:spcAft>
              <a:buFontTx/>
              <a:buNone/>
            </a:pPr>
            <a:endParaRPr kumimoji="0" lang="en-US" altLang="ja-JP" sz="1800" smtClean="0">
              <a:solidFill>
                <a:srgbClr val="000000"/>
              </a:solidFill>
            </a:endParaRPr>
          </a:p>
        </p:txBody>
      </p:sp>
      <p:sp>
        <p:nvSpPr>
          <p:cNvPr id="136200" name="Text Box 18"/>
          <p:cNvSpPr txBox="1">
            <a:spLocks noChangeArrowheads="1"/>
          </p:cNvSpPr>
          <p:nvPr/>
        </p:nvSpPr>
        <p:spPr bwMode="auto">
          <a:xfrm>
            <a:off x="330200" y="5638811"/>
            <a:ext cx="9328150" cy="650875"/>
          </a:xfrm>
          <a:prstGeom prst="rect">
            <a:avLst/>
          </a:prstGeom>
          <a:noFill/>
          <a:ln w="9525" algn="ctr">
            <a:solidFill>
              <a:srgbClr val="0000FF"/>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000000"/>
                </a:solidFill>
                <a:ea typeface="HG丸ｺﾞｼｯｸM-PRO" pitchFamily="50" charset="-128"/>
              </a:rPr>
              <a:t>　これら以外の労働契約の内容についても、労働者と使用者は</a:t>
            </a:r>
            <a:r>
              <a:rPr kumimoji="0" lang="ja-JP" altLang="en-US" sz="1800" smtClean="0">
                <a:solidFill>
                  <a:srgbClr val="0033CC"/>
                </a:solidFill>
                <a:ea typeface="HG丸ｺﾞｼｯｸM-PRO" pitchFamily="50" charset="-128"/>
              </a:rPr>
              <a:t>出来る限り</a:t>
            </a:r>
            <a:r>
              <a:rPr kumimoji="0" lang="ja-JP" altLang="en-US" sz="1800" smtClean="0">
                <a:solidFill>
                  <a:srgbClr val="000000"/>
                </a:solidFill>
                <a:ea typeface="HG丸ｺﾞｼｯｸM-PRO" pitchFamily="50" charset="-128"/>
              </a:rPr>
              <a:t>書面で確認する必要があると定められています（労働契約法第</a:t>
            </a:r>
            <a:r>
              <a:rPr kumimoji="0" lang="en-US" altLang="ja-JP" sz="1800" smtClean="0">
                <a:solidFill>
                  <a:srgbClr val="000000"/>
                </a:solidFill>
                <a:ea typeface="HG丸ｺﾞｼｯｸM-PRO" pitchFamily="50" charset="-128"/>
              </a:rPr>
              <a:t>4</a:t>
            </a:r>
            <a:r>
              <a:rPr kumimoji="0" lang="ja-JP" altLang="en-US" sz="1800" smtClean="0">
                <a:solidFill>
                  <a:srgbClr val="000000"/>
                </a:solidFill>
                <a:ea typeface="HG丸ｺﾞｼｯｸM-PRO" pitchFamily="50" charset="-128"/>
              </a:rPr>
              <a:t>条第</a:t>
            </a:r>
            <a:r>
              <a:rPr kumimoji="0" lang="en-US" altLang="ja-JP" sz="1800" smtClean="0">
                <a:solidFill>
                  <a:srgbClr val="000000"/>
                </a:solidFill>
                <a:ea typeface="HG丸ｺﾞｼｯｸM-PRO" pitchFamily="50" charset="-128"/>
              </a:rPr>
              <a:t>2</a:t>
            </a:r>
            <a:r>
              <a:rPr kumimoji="0" lang="ja-JP" altLang="en-US" sz="1800" smtClean="0">
                <a:solidFill>
                  <a:srgbClr val="000000"/>
                </a:solidFill>
                <a:ea typeface="HG丸ｺﾞｼｯｸM-PRO" pitchFamily="50" charset="-128"/>
              </a:rPr>
              <a:t>項）</a:t>
            </a:r>
          </a:p>
        </p:txBody>
      </p:sp>
      <p:pic>
        <p:nvPicPr>
          <p:cNvPr id="136201" name="Picture 25" descr="MC90019632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2650" y="2362200"/>
            <a:ext cx="1155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2" name="AutoShape 27"/>
          <p:cNvSpPr>
            <a:spLocks noChangeArrowheads="1"/>
          </p:cNvSpPr>
          <p:nvPr/>
        </p:nvSpPr>
        <p:spPr bwMode="auto">
          <a:xfrm>
            <a:off x="7181850" y="2286000"/>
            <a:ext cx="1238250" cy="762000"/>
          </a:xfrm>
          <a:prstGeom prst="cloudCallout">
            <a:avLst>
              <a:gd name="adj1" fmla="val 56102"/>
              <a:gd name="adj2" fmla="val 45370"/>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よく見て・・</a:t>
            </a:r>
          </a:p>
        </p:txBody>
      </p:sp>
      <p:sp>
        <p:nvSpPr>
          <p:cNvPr id="2" name="正方形/長方形 1"/>
          <p:cNvSpPr/>
          <p:nvPr/>
        </p:nvSpPr>
        <p:spPr bwMode="auto">
          <a:xfrm>
            <a:off x="321602" y="1524000"/>
            <a:ext cx="9336748" cy="762000"/>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609600" indent="-609600" fontAlgn="base">
              <a:lnSpc>
                <a:spcPct val="90000"/>
              </a:lnSpc>
              <a:spcBef>
                <a:spcPct val="20000"/>
              </a:spcBef>
              <a:spcAft>
                <a:spcPct val="0"/>
              </a:spcAft>
              <a:defRPr/>
            </a:pPr>
            <a:endParaRPr lang="en-US" altLang="ja-JP" sz="2000" kern="0" dirty="0">
              <a:solidFill>
                <a:srgbClr val="000000"/>
              </a:solidFill>
              <a:ea typeface="HG丸ｺﾞｼｯｸM-PRO" pitchFamily="50" charset="-128"/>
            </a:endParaRPr>
          </a:p>
          <a:p>
            <a:pPr marL="609600" indent="-609600" fontAlgn="base">
              <a:lnSpc>
                <a:spcPct val="90000"/>
              </a:lnSpc>
              <a:spcBef>
                <a:spcPct val="20000"/>
              </a:spcBef>
              <a:spcAft>
                <a:spcPct val="0"/>
              </a:spcAft>
              <a:defRPr/>
            </a:pPr>
            <a:endParaRPr lang="en-US" altLang="ja-JP" sz="2000" kern="0" dirty="0">
              <a:solidFill>
                <a:srgbClr val="000000"/>
              </a:solidFill>
              <a:ea typeface="HG丸ｺﾞｼｯｸM-PRO" pitchFamily="50" charset="-128"/>
            </a:endParaRPr>
          </a:p>
          <a:p>
            <a:pPr marL="609600" indent="-609600" fontAlgn="base">
              <a:lnSpc>
                <a:spcPct val="90000"/>
              </a:lnSpc>
              <a:spcBef>
                <a:spcPct val="20000"/>
              </a:spcBef>
              <a:spcAft>
                <a:spcPct val="0"/>
              </a:spcAft>
              <a:defRPr/>
            </a:pPr>
            <a:r>
              <a:rPr lang="ja-JP" altLang="en-US" sz="2000" kern="0" dirty="0">
                <a:solidFill>
                  <a:srgbClr val="000000"/>
                </a:solidFill>
                <a:ea typeface="HG丸ｺﾞｼｯｸM-PRO" pitchFamily="50" charset="-128"/>
              </a:rPr>
              <a:t>　使用者は</a:t>
            </a:r>
            <a:r>
              <a:rPr lang="ja-JP" altLang="en-US" sz="2000" b="1" kern="0" dirty="0">
                <a:solidFill>
                  <a:srgbClr val="FF0000"/>
                </a:solidFill>
                <a:ea typeface="HG丸ｺﾞｼｯｸM-PRO" pitchFamily="50" charset="-128"/>
              </a:rPr>
              <a:t>労働条件を書面で明示</a:t>
            </a:r>
            <a:r>
              <a:rPr lang="ja-JP" altLang="en-US" sz="2000" kern="0" dirty="0">
                <a:solidFill>
                  <a:srgbClr val="000000"/>
                </a:solidFill>
                <a:ea typeface="HG丸ｺﾞｼｯｸM-PRO" pitchFamily="50" charset="-128"/>
              </a:rPr>
              <a:t>することが義務付けられています</a:t>
            </a:r>
            <a:endParaRPr lang="en-US" altLang="ja-JP" sz="2000" kern="0" dirty="0">
              <a:solidFill>
                <a:srgbClr val="000000"/>
              </a:solidFill>
              <a:ea typeface="HG丸ｺﾞｼｯｸM-PRO" pitchFamily="50" charset="-128"/>
            </a:endParaRPr>
          </a:p>
          <a:p>
            <a:pPr marL="609600" indent="-609600" fontAlgn="base">
              <a:lnSpc>
                <a:spcPct val="90000"/>
              </a:lnSpc>
              <a:spcBef>
                <a:spcPct val="20000"/>
              </a:spcBef>
              <a:spcAft>
                <a:spcPct val="0"/>
              </a:spcAft>
              <a:defRPr/>
            </a:pPr>
            <a:r>
              <a:rPr lang="ja-JP" altLang="en-US" sz="2000" kern="0" dirty="0">
                <a:solidFill>
                  <a:srgbClr val="000000"/>
                </a:solidFill>
                <a:ea typeface="HG丸ｺﾞｼｯｸM-PRO" pitchFamily="50" charset="-128"/>
              </a:rPr>
              <a:t>　（労働基準法第</a:t>
            </a:r>
            <a:r>
              <a:rPr lang="en-US" altLang="ja-JP" sz="2000" kern="0" dirty="0">
                <a:solidFill>
                  <a:srgbClr val="000000"/>
                </a:solidFill>
                <a:ea typeface="HG丸ｺﾞｼｯｸM-PRO" pitchFamily="50" charset="-128"/>
              </a:rPr>
              <a:t>15</a:t>
            </a:r>
            <a:r>
              <a:rPr lang="ja-JP" altLang="en-US" sz="2000" kern="0" dirty="0">
                <a:solidFill>
                  <a:srgbClr val="000000"/>
                </a:solidFill>
                <a:ea typeface="HG丸ｺﾞｼｯｸM-PRO" pitchFamily="50" charset="-128"/>
              </a:rPr>
              <a:t>条、労働契約法第</a:t>
            </a:r>
            <a:r>
              <a:rPr lang="en-US" altLang="ja-JP" sz="2000" kern="0" dirty="0">
                <a:solidFill>
                  <a:srgbClr val="000000"/>
                </a:solidFill>
                <a:ea typeface="HG丸ｺﾞｼｯｸM-PRO" pitchFamily="50" charset="-128"/>
              </a:rPr>
              <a:t>4</a:t>
            </a:r>
            <a:r>
              <a:rPr lang="ja-JP" altLang="en-US" sz="2000" kern="0" dirty="0">
                <a:solidFill>
                  <a:srgbClr val="000000"/>
                </a:solidFill>
                <a:ea typeface="HG丸ｺﾞｼｯｸM-PRO" pitchFamily="50" charset="-128"/>
              </a:rPr>
              <a:t>条第</a:t>
            </a:r>
            <a:r>
              <a:rPr lang="en-US" altLang="ja-JP" sz="2000" kern="0" dirty="0">
                <a:solidFill>
                  <a:srgbClr val="000000"/>
                </a:solidFill>
                <a:ea typeface="HG丸ｺﾞｼｯｸM-PRO" pitchFamily="50" charset="-128"/>
              </a:rPr>
              <a:t>2</a:t>
            </a:r>
            <a:r>
              <a:rPr lang="ja-JP" altLang="en-US" sz="2000" kern="0" dirty="0">
                <a:solidFill>
                  <a:srgbClr val="000000"/>
                </a:solidFill>
                <a:ea typeface="HG丸ｺﾞｼｯｸM-PRO" pitchFamily="50" charset="-128"/>
              </a:rPr>
              <a:t>項）</a:t>
            </a:r>
          </a:p>
          <a:p>
            <a:pPr algn="ctr" eaLnBrk="0" fontAlgn="base" hangingPunct="0">
              <a:spcBef>
                <a:spcPct val="0"/>
              </a:spcBef>
              <a:spcAft>
                <a:spcPct val="0"/>
              </a:spcAft>
              <a:defRPr/>
            </a:pPr>
            <a:endParaRPr kumimoji="0" lang="ja-JP" altLang="en-US" sz="4000" dirty="0">
              <a:solidFill>
                <a:srgbClr val="006666"/>
              </a:solidFill>
              <a:latin typeface="Constantia" pitchFamily="18" charset="0"/>
            </a:endParaRPr>
          </a:p>
        </p:txBody>
      </p:sp>
      <p:sp>
        <p:nvSpPr>
          <p:cNvPr id="3" name="スライド番号プレースホルダー 2"/>
          <p:cNvSpPr>
            <a:spLocks noGrp="1"/>
          </p:cNvSpPr>
          <p:nvPr>
            <p:ph type="sldNum" sz="quarter" idx="12"/>
          </p:nvPr>
        </p:nvSpPr>
        <p:spPr>
          <a:xfrm>
            <a:off x="7346950" y="6400800"/>
            <a:ext cx="2311400" cy="476250"/>
          </a:xfrm>
        </p:spPr>
        <p:txBody>
          <a:bodyPr/>
          <a:lstStyle/>
          <a:p>
            <a:pPr>
              <a:defRPr/>
            </a:pPr>
            <a:fld id="{88A3C156-2638-418E-B203-79AF21FC3FBE}" type="slidenum">
              <a:rPr lang="en-US" altLang="ja-JP" smtClean="0">
                <a:solidFill>
                  <a:srgbClr val="000000"/>
                </a:solidFill>
              </a:rPr>
              <a:pPr>
                <a:defRPr/>
              </a:pPr>
              <a:t>15</a:t>
            </a:fld>
            <a:endParaRPr lang="en-US" altLang="ja-JP" dirty="0">
              <a:solidFill>
                <a:srgbClr val="000000"/>
              </a:solidFill>
            </a:endParaRPr>
          </a:p>
        </p:txBody>
      </p:sp>
      <p:sp>
        <p:nvSpPr>
          <p:cNvPr id="136205" name="星 32 4"/>
          <p:cNvSpPr>
            <a:spLocks noChangeArrowheads="1"/>
          </p:cNvSpPr>
          <p:nvPr/>
        </p:nvSpPr>
        <p:spPr bwMode="auto">
          <a:xfrm>
            <a:off x="2063750" y="2362200"/>
            <a:ext cx="5283200" cy="977900"/>
          </a:xfrm>
          <a:prstGeom prst="star32">
            <a:avLst>
              <a:gd name="adj" fmla="val 37500"/>
            </a:avLst>
          </a:prstGeom>
          <a:solidFill>
            <a:srgbClr val="FFCCFF"/>
          </a:solidFill>
          <a:ln w="9525" algn="ctr">
            <a:solidFill>
              <a:schemeClr val="tx1"/>
            </a:solidFill>
            <a:round/>
            <a:headEnd/>
            <a:tailEnd/>
          </a:ln>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400" b="1" smtClean="0">
                <a:solidFill>
                  <a:srgbClr val="FF0000"/>
                </a:solidFill>
                <a:latin typeface="HG丸ｺﾞｼｯｸM-PRO" pitchFamily="50" charset="-128"/>
                <a:ea typeface="HG丸ｺﾞｼｯｸM-PRO" pitchFamily="50" charset="-128"/>
              </a:rPr>
              <a:t>「賃金等の条件は働きぶりを見て決める」は認められていません！</a:t>
            </a:r>
          </a:p>
        </p:txBody>
      </p:sp>
    </p:spTree>
    <p:extLst>
      <p:ext uri="{BB962C8B-B14F-4D97-AF65-F5344CB8AC3E}">
        <p14:creationId xmlns:p14="http://schemas.microsoft.com/office/powerpoint/2010/main" val="2217981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1" descr="MC90034356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036" y="1417639"/>
            <a:ext cx="176106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p:cNvSpPr>
            <a:spLocks noGrp="1" noChangeArrowheads="1"/>
          </p:cNvSpPr>
          <p:nvPr>
            <p:ph type="body" idx="4294967295"/>
          </p:nvPr>
        </p:nvSpPr>
        <p:spPr>
          <a:xfrm>
            <a:off x="347398" y="838200"/>
            <a:ext cx="8915400" cy="685800"/>
          </a:xfrm>
        </p:spPr>
        <p:txBody>
          <a:bodyPr anchor="ctr"/>
          <a:lstStyle/>
          <a:p>
            <a:pPr marL="609600" indent="-609600" eaLnBrk="1" hangingPunct="1">
              <a:lnSpc>
                <a:spcPct val="90000"/>
              </a:lnSpc>
              <a:buFontTx/>
              <a:buNone/>
            </a:pPr>
            <a:r>
              <a:rPr lang="ja-JP" altLang="en-US" sz="2400" smtClean="0">
                <a:ea typeface="HG丸ｺﾞｼｯｸM-PRO" pitchFamily="50" charset="-128"/>
              </a:rPr>
              <a:t>賃金が</a:t>
            </a:r>
            <a:r>
              <a:rPr lang="ja-JP" altLang="en-US" sz="2400" smtClean="0">
                <a:solidFill>
                  <a:srgbClr val="FF0000"/>
                </a:solidFill>
                <a:ea typeface="HG丸ｺﾞｼｯｸM-PRO" pitchFamily="50" charset="-128"/>
              </a:rPr>
              <a:t>最低賃金</a:t>
            </a:r>
            <a:r>
              <a:rPr lang="ja-JP" altLang="en-US" sz="2400" smtClean="0">
                <a:ea typeface="HG丸ｺﾞｼｯｸM-PRO" pitchFamily="50" charset="-128"/>
              </a:rPr>
              <a:t>を下回っていませんか？</a:t>
            </a:r>
          </a:p>
        </p:txBody>
      </p:sp>
      <p:sp>
        <p:nvSpPr>
          <p:cNvPr id="140292" name="AutoShape 4"/>
          <p:cNvSpPr>
            <a:spLocks noChangeArrowheads="1"/>
          </p:cNvSpPr>
          <p:nvPr/>
        </p:nvSpPr>
        <p:spPr bwMode="auto">
          <a:xfrm>
            <a:off x="330200" y="914400"/>
            <a:ext cx="9080500" cy="457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40293" name="Group 5"/>
          <p:cNvGrpSpPr>
            <a:grpSpLocks/>
          </p:cNvGrpSpPr>
          <p:nvPr/>
        </p:nvGrpSpPr>
        <p:grpSpPr bwMode="auto">
          <a:xfrm>
            <a:off x="4127500" y="6537336"/>
            <a:ext cx="2559050" cy="320675"/>
            <a:chOff x="2400" y="4032"/>
            <a:chExt cx="1488" cy="202"/>
          </a:xfrm>
        </p:grpSpPr>
        <p:sp>
          <p:nvSpPr>
            <p:cNvPr id="140331" name="Text Box 6"/>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4033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294" name="AutoShape 8"/>
          <p:cNvSpPr>
            <a:spLocks noChangeArrowheads="1"/>
          </p:cNvSpPr>
          <p:nvPr/>
        </p:nvSpPr>
        <p:spPr bwMode="auto">
          <a:xfrm>
            <a:off x="330200" y="152400"/>
            <a:ext cx="4397508" cy="609600"/>
          </a:xfrm>
          <a:prstGeom prst="hexagon">
            <a:avLst>
              <a:gd name="adj" fmla="val 40816"/>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②</a:t>
            </a:r>
            <a:r>
              <a:rPr kumimoji="0" lang="ja-JP" altLang="en-US" sz="1800" b="1" smtClean="0">
                <a:solidFill>
                  <a:srgbClr val="FFFFFF"/>
                </a:solidFill>
                <a:ea typeface="HG丸ｺﾞｼｯｸM-PRO" pitchFamily="50" charset="-128"/>
              </a:rPr>
              <a:t>－１</a:t>
            </a:r>
            <a:r>
              <a:rPr kumimoji="0" lang="ja-JP" altLang="en-US" sz="2400" b="1" smtClean="0">
                <a:solidFill>
                  <a:srgbClr val="FFFFFF"/>
                </a:solidFill>
                <a:ea typeface="HG丸ｺﾞｼｯｸM-PRO" pitchFamily="50" charset="-128"/>
              </a:rPr>
              <a:t>　賃金（最低賃金）</a:t>
            </a:r>
          </a:p>
        </p:txBody>
      </p:sp>
      <p:sp>
        <p:nvSpPr>
          <p:cNvPr id="140295" name="AutoShape 9"/>
          <p:cNvSpPr>
            <a:spLocks noChangeArrowheads="1"/>
          </p:cNvSpPr>
          <p:nvPr/>
        </p:nvSpPr>
        <p:spPr bwMode="auto">
          <a:xfrm rot="5400000">
            <a:off x="1307974" y="1361282"/>
            <a:ext cx="909637"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40296" name="AutoShape 10"/>
          <p:cNvSpPr>
            <a:spLocks noChangeArrowheads="1"/>
          </p:cNvSpPr>
          <p:nvPr/>
        </p:nvSpPr>
        <p:spPr bwMode="auto">
          <a:xfrm>
            <a:off x="309562" y="2439988"/>
            <a:ext cx="9328150" cy="132715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09600"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90000"/>
              </a:lnSpc>
              <a:spcAft>
                <a:spcPct val="0"/>
              </a:spcAft>
              <a:buFontTx/>
              <a:buNone/>
            </a:pPr>
            <a:r>
              <a:rPr lang="ja-JP" altLang="en-US" sz="1800" dirty="0" smtClean="0">
                <a:solidFill>
                  <a:srgbClr val="000000"/>
                </a:solidFill>
                <a:ea typeface="HG丸ｺﾞｼｯｸM-PRO" pitchFamily="50" charset="-128"/>
              </a:rPr>
              <a:t>　都道府県ごとに使用者が支払わなければならない賃金の最低額が決定されています。特定産業についての最低賃金額も都道府県ごとに決定されています。（最低賃金法第</a:t>
            </a:r>
            <a:r>
              <a:rPr lang="en-US" altLang="ja-JP" sz="1800" dirty="0" smtClean="0">
                <a:solidFill>
                  <a:srgbClr val="000000"/>
                </a:solidFill>
                <a:ea typeface="HG丸ｺﾞｼｯｸM-PRO" pitchFamily="50" charset="-128"/>
              </a:rPr>
              <a:t>4</a:t>
            </a:r>
            <a:r>
              <a:rPr lang="ja-JP" altLang="en-US" sz="1800" dirty="0" smtClean="0">
                <a:solidFill>
                  <a:srgbClr val="000000"/>
                </a:solidFill>
                <a:ea typeface="HG丸ｺﾞｼｯｸM-PRO" pitchFamily="50" charset="-128"/>
              </a:rPr>
              <a:t>条）</a:t>
            </a:r>
          </a:p>
          <a:p>
            <a:pPr fontAlgn="base">
              <a:lnSpc>
                <a:spcPct val="90000"/>
              </a:lnSpc>
              <a:spcAft>
                <a:spcPct val="0"/>
              </a:spcAft>
              <a:buFontTx/>
              <a:buNone/>
            </a:pPr>
            <a:r>
              <a:rPr lang="ja-JP" altLang="en-US" sz="1800" dirty="0" smtClean="0">
                <a:solidFill>
                  <a:srgbClr val="000000"/>
                </a:solidFill>
                <a:ea typeface="HG丸ｺﾞｼｯｸM-PRO" pitchFamily="50" charset="-128"/>
              </a:rPr>
              <a:t>  佐賀県の最低賃金は、</a:t>
            </a:r>
            <a:r>
              <a:rPr lang="en-US" altLang="ja-JP" sz="1800" dirty="0" smtClean="0">
                <a:solidFill>
                  <a:srgbClr val="000000"/>
                </a:solidFill>
                <a:ea typeface="HG丸ｺﾞｼｯｸM-PRO" pitchFamily="50" charset="-128"/>
              </a:rPr>
              <a:t>1</a:t>
            </a:r>
            <a:r>
              <a:rPr lang="ja-JP" altLang="en-US" sz="1800" dirty="0" smtClean="0">
                <a:solidFill>
                  <a:srgbClr val="000000"/>
                </a:solidFill>
                <a:ea typeface="HG丸ｺﾞｼｯｸM-PRO" pitchFamily="50" charset="-128"/>
              </a:rPr>
              <a:t>時間当たり８２１円（令和３年</a:t>
            </a:r>
            <a:r>
              <a:rPr lang="en-US" altLang="ja-JP" sz="1800" dirty="0" smtClean="0">
                <a:solidFill>
                  <a:srgbClr val="000000"/>
                </a:solidFill>
                <a:ea typeface="HG丸ｺﾞｼｯｸM-PRO" pitchFamily="50" charset="-128"/>
              </a:rPr>
              <a:t>10</a:t>
            </a:r>
            <a:r>
              <a:rPr lang="ja-JP" altLang="en-US" sz="1800" dirty="0" smtClean="0">
                <a:solidFill>
                  <a:srgbClr val="000000"/>
                </a:solidFill>
                <a:ea typeface="HG丸ｺﾞｼｯｸM-PRO" pitchFamily="50" charset="-128"/>
              </a:rPr>
              <a:t>月</a:t>
            </a:r>
            <a:r>
              <a:rPr lang="en-US" altLang="ja-JP" sz="1800" dirty="0" smtClean="0">
                <a:solidFill>
                  <a:srgbClr val="000000"/>
                </a:solidFill>
                <a:ea typeface="HG丸ｺﾞｼｯｸM-PRO" pitchFamily="50" charset="-128"/>
              </a:rPr>
              <a:t>6</a:t>
            </a:r>
            <a:r>
              <a:rPr lang="ja-JP" altLang="en-US" sz="1800" dirty="0" smtClean="0">
                <a:solidFill>
                  <a:srgbClr val="000000"/>
                </a:solidFill>
                <a:ea typeface="HG丸ｺﾞｼｯｸM-PRO" pitchFamily="50" charset="-128"/>
              </a:rPr>
              <a:t>日発効）。</a:t>
            </a:r>
          </a:p>
        </p:txBody>
      </p:sp>
      <p:sp>
        <p:nvSpPr>
          <p:cNvPr id="140297" name="AutoShape 12"/>
          <p:cNvSpPr>
            <a:spLocks noChangeArrowheads="1"/>
          </p:cNvSpPr>
          <p:nvPr/>
        </p:nvSpPr>
        <p:spPr bwMode="auto">
          <a:xfrm>
            <a:off x="4870450" y="1546225"/>
            <a:ext cx="1981200" cy="762000"/>
          </a:xfrm>
          <a:prstGeom prst="cloudCallout">
            <a:avLst>
              <a:gd name="adj1" fmla="val 54542"/>
              <a:gd name="adj2" fmla="val 29139"/>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en-US" altLang="ja-JP" sz="1800" smtClean="0">
                <a:solidFill>
                  <a:srgbClr val="000000"/>
                </a:solidFill>
              </a:rPr>
              <a:t>How</a:t>
            </a:r>
            <a:r>
              <a:rPr kumimoji="0" lang="ja-JP" altLang="en-US" sz="1800" smtClean="0">
                <a:solidFill>
                  <a:srgbClr val="000000"/>
                </a:solidFill>
              </a:rPr>
              <a:t>　</a:t>
            </a:r>
            <a:r>
              <a:rPr kumimoji="0" lang="en-US" altLang="ja-JP" sz="1800" smtClean="0">
                <a:solidFill>
                  <a:srgbClr val="000000"/>
                </a:solidFill>
              </a:rPr>
              <a:t>much</a:t>
            </a:r>
            <a:r>
              <a:rPr kumimoji="0" lang="ja-JP" altLang="en-US" sz="1800" smtClean="0">
                <a:solidFill>
                  <a:srgbClr val="000000"/>
                </a:solidFill>
              </a:rPr>
              <a:t>？</a:t>
            </a:r>
          </a:p>
        </p:txBody>
      </p:sp>
      <p:sp>
        <p:nvSpPr>
          <p:cNvPr id="140298" name="Text Box 14"/>
          <p:cNvSpPr txBox="1">
            <a:spLocks noChangeArrowheads="1"/>
          </p:cNvSpPr>
          <p:nvPr/>
        </p:nvSpPr>
        <p:spPr bwMode="auto">
          <a:xfrm>
            <a:off x="417910" y="4181475"/>
            <a:ext cx="206375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600" b="1" smtClean="0">
                <a:solidFill>
                  <a:srgbClr val="0033CC"/>
                </a:solidFill>
                <a:latin typeface="HG丸ｺﾞｼｯｸM-PRO" pitchFamily="50" charset="-128"/>
                <a:ea typeface="HG丸ｺﾞｼｯｸM-PRO" pitchFamily="50" charset="-128"/>
              </a:rPr>
              <a:t>佐賀県の最低賃金</a:t>
            </a:r>
          </a:p>
        </p:txBody>
      </p:sp>
      <p:pic>
        <p:nvPicPr>
          <p:cNvPr id="140299" name="Picture 40" descr="MC9003435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049" y="1604963"/>
            <a:ext cx="118837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1814" name="Group 86"/>
          <p:cNvGraphicFramePr>
            <a:graphicFrameLocks noGrp="1"/>
          </p:cNvGraphicFramePr>
          <p:nvPr>
            <p:extLst>
              <p:ext uri="{D42A27DB-BD31-4B8C-83A1-F6EECF244321}">
                <p14:modId xmlns:p14="http://schemas.microsoft.com/office/powerpoint/2010/main" val="2531203561"/>
              </p:ext>
            </p:extLst>
          </p:nvPr>
        </p:nvGraphicFramePr>
        <p:xfrm>
          <a:off x="454025" y="4524386"/>
          <a:ext cx="5118100" cy="1736725"/>
        </p:xfrm>
        <a:graphic>
          <a:graphicData uri="http://schemas.openxmlformats.org/drawingml/2006/table">
            <a:tbl>
              <a:tblPr/>
              <a:tblGrid>
                <a:gridCol w="2191015">
                  <a:extLst>
                    <a:ext uri="{9D8B030D-6E8A-4147-A177-3AD203B41FA5}">
                      <a16:colId xmlns:a16="http://schemas.microsoft.com/office/drawing/2014/main" val="20000"/>
                    </a:ext>
                  </a:extLst>
                </a:gridCol>
                <a:gridCol w="1193535">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tblGrid>
              <a:tr h="347345">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rPr>
                        <a:t>最低賃金の種類</a:t>
                      </a:r>
                    </a:p>
                  </a:txBody>
                  <a:tcPr marL="97500" marR="975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rPr>
                        <a:t>時間給</a:t>
                      </a:r>
                    </a:p>
                  </a:txBody>
                  <a:tcPr marL="97500" marR="975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rPr>
                        <a:t>効力発生年月日</a:t>
                      </a:r>
                    </a:p>
                  </a:txBody>
                  <a:tcPr marL="97500" marR="975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47345">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佐賀県最低賃金</a:t>
                      </a:r>
                    </a:p>
                  </a:txBody>
                  <a:tcPr marL="97500" marR="975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821</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円</a:t>
                      </a:r>
                    </a:p>
                  </a:txBody>
                  <a:tcPr marL="97500" marR="975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R3</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10</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6</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a:t>
                      </a:r>
                    </a:p>
                  </a:txBody>
                  <a:tcPr marL="97500" marR="975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345">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一般機械器具製造業関係</a:t>
                      </a:r>
                    </a:p>
                  </a:txBody>
                  <a:tcPr marL="97500" marR="975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870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円</a:t>
                      </a:r>
                    </a:p>
                  </a:txBody>
                  <a:tcPr marL="97500" marR="975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R2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19</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a:t>
                      </a:r>
                    </a:p>
                  </a:txBody>
                  <a:tcPr marL="97500" marR="975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345">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電気機械器具製造業関係</a:t>
                      </a:r>
                    </a:p>
                  </a:txBody>
                  <a:tcPr marL="97500" marR="975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839</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円</a:t>
                      </a:r>
                    </a:p>
                  </a:txBody>
                  <a:tcPr marL="97500" marR="975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R2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17</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a:t>
                      </a:r>
                    </a:p>
                  </a:txBody>
                  <a:tcPr marL="97500" marR="975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345">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陶磁器・同関連製品製造業</a:t>
                      </a:r>
                    </a:p>
                  </a:txBody>
                  <a:tcPr marL="97500" marR="975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793</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rPr>
                        <a:t>円</a:t>
                      </a:r>
                    </a:p>
                  </a:txBody>
                  <a:tcPr marL="97500" marR="975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R2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年</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a:t>
                      </a:r>
                    </a:p>
                  </a:txBody>
                  <a:tcPr marL="97500" marR="975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1827" name="AutoShape 99"/>
          <p:cNvSpPr>
            <a:spLocks noChangeArrowheads="1"/>
          </p:cNvSpPr>
          <p:nvPr/>
        </p:nvSpPr>
        <p:spPr bwMode="auto">
          <a:xfrm>
            <a:off x="5816335" y="4279900"/>
            <a:ext cx="3714750" cy="1892300"/>
          </a:xfrm>
          <a:prstGeom prst="wedgeRoundRectCallout">
            <a:avLst>
              <a:gd name="adj1" fmla="val -43611"/>
              <a:gd name="adj2" fmla="val -67941"/>
              <a:gd name="adj3" fmla="val 16667"/>
            </a:avLst>
          </a:prstGeom>
          <a:gradFill rotWithShape="1">
            <a:gsLst>
              <a:gs pos="0">
                <a:schemeClr val="bg1"/>
              </a:gs>
              <a:gs pos="50000">
                <a:srgbClr val="FFFF99"/>
              </a:gs>
              <a:gs pos="100000">
                <a:schemeClr val="bg1"/>
              </a:gs>
            </a:gsLst>
            <a:lin ang="2700000" scaled="1"/>
          </a:gradFill>
          <a:ln w="38100" algn="ctr">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r>
              <a:rPr kumimoji="0" lang="ja-JP" altLang="en-US" dirty="0">
                <a:solidFill>
                  <a:srgbClr val="000000"/>
                </a:solidFill>
                <a:latin typeface="HG丸ｺﾞｼｯｸM-PRO" pitchFamily="50" charset="-128"/>
                <a:ea typeface="HG丸ｺﾞｼｯｸM-PRO" pitchFamily="50" charset="-128"/>
              </a:rPr>
              <a:t>・</a:t>
            </a:r>
            <a:r>
              <a:rPr kumimoji="0" lang="ja-JP" altLang="en-US" sz="1600" b="1" dirty="0">
                <a:solidFill>
                  <a:srgbClr val="000000"/>
                </a:solidFill>
                <a:latin typeface="HG丸ｺﾞｼｯｸM-PRO" pitchFamily="50" charset="-128"/>
                <a:ea typeface="HG丸ｺﾞｼｯｸM-PRO" pitchFamily="50" charset="-128"/>
              </a:rPr>
              <a:t>賃金は原則として労使間の　</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　労働契約に任せられる</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a:t>
            </a:r>
            <a:r>
              <a:rPr kumimoji="0" lang="ja-JP" altLang="en-US" sz="1200" b="1" dirty="0">
                <a:solidFill>
                  <a:srgbClr val="000000"/>
                </a:solidFill>
                <a:latin typeface="HG丸ｺﾞｼｯｸM-PRO" pitchFamily="50" charset="-128"/>
                <a:ea typeface="HG丸ｺﾞｼｯｸM-PRO" pitchFamily="50" charset="-128"/>
              </a:rPr>
              <a:t>Ｂｕｔ！</a:t>
            </a:r>
            <a:r>
              <a:rPr kumimoji="0" lang="ja-JP" altLang="en-US" sz="1600" b="1" dirty="0">
                <a:solidFill>
                  <a:srgbClr val="000000"/>
                </a:solidFill>
                <a:latin typeface="HG丸ｺﾞｼｯｸM-PRO" pitchFamily="50" charset="-128"/>
                <a:ea typeface="HG丸ｺﾞｼｯｸM-PRO" pitchFamily="50" charset="-128"/>
              </a:rPr>
              <a:t>労使の交渉力の格差等</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　を踏まえ、健康で文化的な最</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　低限度の生活を営む権利の保</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　障</a:t>
            </a:r>
            <a:r>
              <a:rPr kumimoji="0" lang="ja-JP" altLang="en-US" sz="1200" b="1" dirty="0">
                <a:solidFill>
                  <a:srgbClr val="000000"/>
                </a:solidFill>
                <a:latin typeface="HG丸ｺﾞｼｯｸM-PRO" pitchFamily="50" charset="-128"/>
                <a:ea typeface="HG丸ｺﾞｼｯｸM-PRO" pitchFamily="50" charset="-128"/>
              </a:rPr>
              <a:t>（日本国憲法第</a:t>
            </a:r>
            <a:r>
              <a:rPr kumimoji="0" lang="en-US" altLang="ja-JP" sz="1200" b="1" dirty="0">
                <a:solidFill>
                  <a:srgbClr val="000000"/>
                </a:solidFill>
                <a:latin typeface="HG丸ｺﾞｼｯｸM-PRO" pitchFamily="50" charset="-128"/>
                <a:ea typeface="HG丸ｺﾞｼｯｸM-PRO" pitchFamily="50" charset="-128"/>
              </a:rPr>
              <a:t>25</a:t>
            </a:r>
            <a:r>
              <a:rPr kumimoji="0" lang="ja-JP" altLang="en-US" sz="1200" b="1" dirty="0">
                <a:solidFill>
                  <a:srgbClr val="000000"/>
                </a:solidFill>
                <a:latin typeface="HG丸ｺﾞｼｯｸM-PRO" pitchFamily="50" charset="-128"/>
                <a:ea typeface="HG丸ｺﾞｼｯｸM-PRO" pitchFamily="50" charset="-128"/>
              </a:rPr>
              <a:t>条第</a:t>
            </a:r>
            <a:r>
              <a:rPr kumimoji="0" lang="en-US" altLang="ja-JP" sz="1200" b="1" dirty="0">
                <a:solidFill>
                  <a:srgbClr val="000000"/>
                </a:solidFill>
                <a:latin typeface="HG丸ｺﾞｼｯｸM-PRO" pitchFamily="50" charset="-128"/>
                <a:ea typeface="HG丸ｺﾞｼｯｸM-PRO" pitchFamily="50" charset="-128"/>
              </a:rPr>
              <a:t>1</a:t>
            </a:r>
            <a:r>
              <a:rPr kumimoji="0" lang="ja-JP" altLang="en-US" sz="1200" b="1" dirty="0">
                <a:solidFill>
                  <a:srgbClr val="000000"/>
                </a:solidFill>
                <a:latin typeface="HG丸ｺﾞｼｯｸM-PRO" pitchFamily="50" charset="-128"/>
                <a:ea typeface="HG丸ｺﾞｼｯｸM-PRO" pitchFamily="50" charset="-128"/>
              </a:rPr>
              <a:t>項）</a:t>
            </a:r>
            <a:r>
              <a:rPr kumimoji="0" lang="ja-JP" altLang="en-US" sz="1600" b="1" dirty="0">
                <a:solidFill>
                  <a:srgbClr val="000000"/>
                </a:solidFill>
                <a:latin typeface="HG丸ｺﾞｼｯｸM-PRO" pitchFamily="50" charset="-128"/>
                <a:ea typeface="HG丸ｺﾞｼｯｸM-PRO" pitchFamily="50" charset="-128"/>
              </a:rPr>
              <a:t>を最</a:t>
            </a:r>
          </a:p>
          <a:p>
            <a:pPr eaLnBrk="0" fontAlgn="base" hangingPunct="0">
              <a:spcBef>
                <a:spcPct val="0"/>
              </a:spcBef>
              <a:spcAft>
                <a:spcPct val="0"/>
              </a:spcAft>
              <a:defRPr/>
            </a:pPr>
            <a:r>
              <a:rPr kumimoji="0" lang="ja-JP" altLang="en-US" sz="1600" b="1" dirty="0">
                <a:solidFill>
                  <a:srgbClr val="000000"/>
                </a:solidFill>
                <a:latin typeface="HG丸ｺﾞｼｯｸM-PRO" pitchFamily="50" charset="-128"/>
                <a:ea typeface="HG丸ｺﾞｼｯｸM-PRO" pitchFamily="50" charset="-128"/>
              </a:rPr>
              <a:t>　低賃金として実現</a:t>
            </a:r>
          </a:p>
        </p:txBody>
      </p:sp>
      <p:pic>
        <p:nvPicPr>
          <p:cNvPr id="140327" name="Picture 97" descr="MC90007874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9549" y="4279911"/>
            <a:ext cx="6397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8" name="AutoShape 101"/>
          <p:cNvSpPr>
            <a:spLocks noChangeArrowheads="1"/>
          </p:cNvSpPr>
          <p:nvPr/>
        </p:nvSpPr>
        <p:spPr bwMode="auto">
          <a:xfrm>
            <a:off x="2381917" y="3832225"/>
            <a:ext cx="3145498" cy="546100"/>
          </a:xfrm>
          <a:prstGeom prst="wedgeEllipseCallout">
            <a:avLst>
              <a:gd name="adj1" fmla="val -11657"/>
              <a:gd name="adj2" fmla="val 230560"/>
            </a:avLst>
          </a:prstGeom>
          <a:gradFill rotWithShape="1">
            <a:gsLst>
              <a:gs pos="0">
                <a:srgbClr val="F9B5C0"/>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200" smtClean="0">
                <a:solidFill>
                  <a:srgbClr val="000000"/>
                </a:solidFill>
                <a:latin typeface="HG丸ｺﾞｼｯｸM-PRO" pitchFamily="50" charset="-128"/>
                <a:ea typeface="HG丸ｺﾞｼｯｸM-PRO" pitchFamily="50" charset="-128"/>
              </a:rPr>
              <a:t>特定産業の最低賃金額も改定に向けて手続中</a:t>
            </a:r>
          </a:p>
        </p:txBody>
      </p:sp>
      <p:sp>
        <p:nvSpPr>
          <p:cNvPr id="2" name="スライド番号プレースホルダー 1"/>
          <p:cNvSpPr>
            <a:spLocks noGrp="1"/>
          </p:cNvSpPr>
          <p:nvPr>
            <p:ph type="sldNum" sz="quarter" idx="12"/>
          </p:nvPr>
        </p:nvSpPr>
        <p:spPr>
          <a:xfrm>
            <a:off x="7429500" y="6418274"/>
            <a:ext cx="2311400" cy="238125"/>
          </a:xfrm>
        </p:spPr>
        <p:txBody>
          <a:bodyPr/>
          <a:lstStyle/>
          <a:p>
            <a:pPr>
              <a:defRPr/>
            </a:pPr>
            <a:fld id="{993AFC06-A4D2-41E3-A815-163FFD5E5E89}" type="slidenum">
              <a:rPr lang="en-US" altLang="ja-JP" smtClean="0">
                <a:solidFill>
                  <a:srgbClr val="000000"/>
                </a:solidFill>
              </a:rPr>
              <a:pPr>
                <a:defRPr/>
              </a:pPr>
              <a:t>16</a:t>
            </a:fld>
            <a:endParaRPr lang="en-US" altLang="ja-JP" dirty="0">
              <a:solidFill>
                <a:srgbClr val="000000"/>
              </a:solidFill>
            </a:endParaRPr>
          </a:p>
        </p:txBody>
      </p:sp>
      <p:sp>
        <p:nvSpPr>
          <p:cNvPr id="19" name="Rectangle 3"/>
          <p:cNvSpPr txBox="1">
            <a:spLocks noChangeArrowheads="1"/>
          </p:cNvSpPr>
          <p:nvPr/>
        </p:nvSpPr>
        <p:spPr bwMode="auto">
          <a:xfrm>
            <a:off x="374915" y="6324611"/>
            <a:ext cx="89154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90000"/>
              </a:lnSpc>
              <a:buFontTx/>
              <a:buNone/>
              <a:defRPr/>
            </a:pPr>
            <a:r>
              <a:rPr lang="ja-JP" altLang="en-US" sz="900" kern="0" dirty="0" smtClean="0">
                <a:solidFill>
                  <a:srgbClr val="000000"/>
                </a:solidFill>
                <a:ea typeface="HG丸ｺﾞｼｯｸM-PRO" pitchFamily="50" charset="-128"/>
              </a:rPr>
              <a:t>＊　新たな賃金額が効力を発生するまでは、８２１円の佐賀県最低賃金が適用される。</a:t>
            </a:r>
          </a:p>
        </p:txBody>
      </p:sp>
    </p:spTree>
    <p:extLst>
      <p:ext uri="{BB962C8B-B14F-4D97-AF65-F5344CB8AC3E}">
        <p14:creationId xmlns:p14="http://schemas.microsoft.com/office/powerpoint/2010/main" val="2556276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19"/>
          <p:cNvSpPr>
            <a:spLocks noChangeArrowheads="1"/>
          </p:cNvSpPr>
          <p:nvPr/>
        </p:nvSpPr>
        <p:spPr bwMode="auto">
          <a:xfrm>
            <a:off x="405871" y="3800475"/>
            <a:ext cx="9245600" cy="1600200"/>
          </a:xfrm>
          <a:prstGeom prst="doubleWave">
            <a:avLst>
              <a:gd name="adj1" fmla="val 6500"/>
              <a:gd name="adj2" fmla="val 111"/>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ja-JP" sz="1800" smtClean="0">
              <a:solidFill>
                <a:srgbClr val="000000"/>
              </a:solidFill>
              <a:ea typeface="HG丸ｺﾞｼｯｸM-PRO" pitchFamily="50" charset="-128"/>
            </a:endParaRPr>
          </a:p>
        </p:txBody>
      </p:sp>
      <p:grpSp>
        <p:nvGrpSpPr>
          <p:cNvPr id="142339" name="Group 4"/>
          <p:cNvGrpSpPr>
            <a:grpSpLocks/>
          </p:cNvGrpSpPr>
          <p:nvPr/>
        </p:nvGrpSpPr>
        <p:grpSpPr bwMode="auto">
          <a:xfrm>
            <a:off x="4127500" y="6400811"/>
            <a:ext cx="2559050" cy="320675"/>
            <a:chOff x="2400" y="4032"/>
            <a:chExt cx="1488" cy="202"/>
          </a:xfrm>
        </p:grpSpPr>
        <p:sp>
          <p:nvSpPr>
            <p:cNvPr id="142357" name="Text Box 5"/>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latin typeface="Constantia" pitchFamily="18" charset="0"/>
                  <a:ea typeface="HG丸ｺﾞｼｯｸM-PRO" pitchFamily="50" charset="-128"/>
                </a:rPr>
                <a:t>厚生労働省</a:t>
              </a:r>
              <a:r>
                <a:rPr lang="ja-JP" altLang="en-US" sz="1400" smtClean="0">
                  <a:solidFill>
                    <a:srgbClr val="000000"/>
                  </a:solidFill>
                  <a:latin typeface="Constantia" pitchFamily="18" charset="0"/>
                  <a:ea typeface="HG丸ｺﾞｼｯｸM-PRO" pitchFamily="50" charset="-128"/>
                </a:rPr>
                <a:t>佐賀労働局</a:t>
              </a:r>
            </a:p>
          </p:txBody>
        </p:sp>
        <p:pic>
          <p:nvPicPr>
            <p:cNvPr id="1423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340" name="グループ化 93"/>
          <p:cNvGrpSpPr>
            <a:grpSpLocks/>
          </p:cNvGrpSpPr>
          <p:nvPr/>
        </p:nvGrpSpPr>
        <p:grpSpPr bwMode="auto">
          <a:xfrm>
            <a:off x="524543" y="4057650"/>
            <a:ext cx="8568002" cy="1066800"/>
            <a:chOff x="457200" y="1676400"/>
            <a:chExt cx="5238750" cy="1066800"/>
          </a:xfrm>
        </p:grpSpPr>
        <p:grpSp>
          <p:nvGrpSpPr>
            <p:cNvPr id="142348" name="グループ化 63"/>
            <p:cNvGrpSpPr>
              <a:grpSpLocks/>
            </p:cNvGrpSpPr>
            <p:nvPr/>
          </p:nvGrpSpPr>
          <p:grpSpPr bwMode="auto">
            <a:xfrm>
              <a:off x="457200" y="1676400"/>
              <a:ext cx="2338804" cy="1066800"/>
              <a:chOff x="533400" y="1676400"/>
              <a:chExt cx="2338804" cy="1066800"/>
            </a:xfrm>
          </p:grpSpPr>
          <p:sp>
            <p:nvSpPr>
              <p:cNvPr id="20" name="角丸四角形 19"/>
              <p:cNvSpPr/>
              <p:nvPr/>
            </p:nvSpPr>
            <p:spPr bwMode="auto">
              <a:xfrm>
                <a:off x="533400" y="1676400"/>
                <a:ext cx="2161957" cy="304800"/>
              </a:xfrm>
              <a:prstGeom prst="roundRect">
                <a:avLst/>
              </a:prstGeom>
              <a:solidFill>
                <a:srgbClr val="FFFFCC"/>
              </a:solidFill>
              <a:ln w="190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r>
                  <a:rPr kumimoji="0" lang="ja-JP" altLang="en-US" sz="1400" dirty="0">
                    <a:solidFill>
                      <a:srgbClr val="0000FF"/>
                    </a:solidFill>
                    <a:latin typeface="HG丸ｺﾞｼｯｸM-PRO" panose="020F0600000000000000" pitchFamily="50" charset="-128"/>
                    <a:ea typeface="HG丸ｺﾞｼｯｸM-PRO" panose="020F0600000000000000" pitchFamily="50" charset="-128"/>
                  </a:rPr>
                  <a:t>時間外労働</a:t>
                </a:r>
              </a:p>
            </p:txBody>
          </p:sp>
          <p:sp>
            <p:nvSpPr>
              <p:cNvPr id="21" name="角丸四角形 20"/>
              <p:cNvSpPr/>
              <p:nvPr/>
            </p:nvSpPr>
            <p:spPr bwMode="auto">
              <a:xfrm>
                <a:off x="533400" y="2057400"/>
                <a:ext cx="2161957" cy="304800"/>
              </a:xfrm>
              <a:prstGeom prst="roundRect">
                <a:avLst/>
              </a:prstGeom>
              <a:solidFill>
                <a:srgbClr val="FFFFCC"/>
              </a:solidFill>
              <a:ln w="190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r>
                  <a:rPr kumimoji="0" lang="ja-JP" altLang="en-US" sz="1400" dirty="0">
                    <a:solidFill>
                      <a:srgbClr val="0000FF"/>
                    </a:solidFill>
                    <a:latin typeface="HG丸ｺﾞｼｯｸM-PRO" panose="020F0600000000000000" pitchFamily="50" charset="-128"/>
                    <a:ea typeface="HG丸ｺﾞｼｯｸM-PRO" panose="020F0600000000000000" pitchFamily="50" charset="-128"/>
                  </a:rPr>
                  <a:t>深夜労働（午後１０時から午前５時）</a:t>
                </a:r>
              </a:p>
            </p:txBody>
          </p:sp>
          <p:sp>
            <p:nvSpPr>
              <p:cNvPr id="22" name="角丸四角形 21"/>
              <p:cNvSpPr/>
              <p:nvPr/>
            </p:nvSpPr>
            <p:spPr bwMode="auto">
              <a:xfrm>
                <a:off x="533400" y="2438400"/>
                <a:ext cx="2161957" cy="304800"/>
              </a:xfrm>
              <a:prstGeom prst="roundRect">
                <a:avLst/>
              </a:prstGeom>
              <a:solidFill>
                <a:srgbClr val="FFFFCC"/>
              </a:solidFill>
              <a:ln w="190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r>
                  <a:rPr kumimoji="0" lang="ja-JP" altLang="en-US" sz="1400" dirty="0">
                    <a:solidFill>
                      <a:srgbClr val="0000FF"/>
                    </a:solidFill>
                    <a:latin typeface="HG丸ｺﾞｼｯｸM-PRO" panose="020F0600000000000000" pitchFamily="50" charset="-128"/>
                    <a:ea typeface="HG丸ｺﾞｼｯｸM-PRO" panose="020F0600000000000000" pitchFamily="50" charset="-128"/>
                  </a:rPr>
                  <a:t>法定休日労働</a:t>
                </a:r>
              </a:p>
            </p:txBody>
          </p:sp>
          <p:sp>
            <p:nvSpPr>
              <p:cNvPr id="23" name="右大かっこ 62"/>
              <p:cNvSpPr>
                <a:spLocks/>
              </p:cNvSpPr>
              <p:nvPr/>
            </p:nvSpPr>
            <p:spPr bwMode="auto">
              <a:xfrm>
                <a:off x="2796305" y="1752600"/>
                <a:ext cx="75711" cy="533400"/>
              </a:xfrm>
              <a:prstGeom prst="rightBracket">
                <a:avLst>
                  <a:gd name="adj" fmla="val 8333"/>
                </a:avLst>
              </a:prstGeom>
              <a:noFill/>
              <a:ln w="19050">
                <a:solidFill>
                  <a:srgbClr val="0000FF"/>
                </a:solidFill>
                <a:headEnd/>
                <a:tailEn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endParaRPr kumimoji="0" lang="ja-JP" altLang="en-US" sz="1400">
                  <a:solidFill>
                    <a:srgbClr val="000000"/>
                  </a:solidFill>
                  <a:latin typeface="HG丸ｺﾞｼｯｸM-PRO" panose="020F0600000000000000" pitchFamily="50" charset="-128"/>
                  <a:ea typeface="HG丸ｺﾞｼｯｸM-PRO" panose="020F0600000000000000" pitchFamily="50" charset="-128"/>
                </a:endParaRPr>
              </a:p>
            </p:txBody>
          </p:sp>
        </p:grpSp>
        <p:sp>
          <p:nvSpPr>
            <p:cNvPr id="16" name="右矢印 15"/>
            <p:cNvSpPr/>
            <p:nvPr/>
          </p:nvSpPr>
          <p:spPr bwMode="auto">
            <a:xfrm>
              <a:off x="2940927" y="1866900"/>
              <a:ext cx="839125" cy="287338"/>
            </a:xfrm>
            <a:prstGeom prst="rightArrow">
              <a:avLst/>
            </a:prstGeom>
            <a:solidFill>
              <a:srgbClr val="FFCCCC"/>
            </a:solidFill>
            <a:ln w="19050">
              <a:solidFill>
                <a:srgbClr val="FFCCC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endParaRPr kumimoji="0" lang="ja-JP" altLang="en-US"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bwMode="auto">
            <a:xfrm>
              <a:off x="3924112" y="1857375"/>
              <a:ext cx="1752910" cy="304800"/>
            </a:xfrm>
            <a:prstGeom prst="roundRect">
              <a:avLst/>
            </a:prstGeom>
            <a:solidFill>
              <a:srgbClr val="FFFFCC"/>
            </a:solidFill>
            <a:ln w="190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r>
                <a:rPr kumimoji="0" lang="ja-JP" altLang="en-US" sz="1400" b="1" dirty="0">
                  <a:solidFill>
                    <a:srgbClr val="FF0000"/>
                  </a:solidFill>
                  <a:latin typeface="HG丸ｺﾞｼｯｸM-PRO" panose="020F0600000000000000" pitchFamily="50" charset="-128"/>
                  <a:ea typeface="HG丸ｺﾞｼｯｸM-PRO" panose="020F0600000000000000" pitchFamily="50" charset="-128"/>
                </a:rPr>
                <a:t>２５％以上</a:t>
              </a:r>
              <a:r>
                <a:rPr kumimoji="0" lang="ja-JP" altLang="en-US" sz="1400" dirty="0">
                  <a:solidFill>
                    <a:srgbClr val="0000FF"/>
                  </a:solidFill>
                  <a:latin typeface="HG丸ｺﾞｼｯｸM-PRO" panose="020F0600000000000000" pitchFamily="50" charset="-128"/>
                  <a:ea typeface="HG丸ｺﾞｼｯｸM-PRO" panose="020F0600000000000000" pitchFamily="50" charset="-128"/>
                </a:rPr>
                <a:t>の割増賃金</a:t>
              </a:r>
              <a:r>
                <a:rPr kumimoji="0" lang="en-US" altLang="ja-JP" sz="1400" dirty="0">
                  <a:solidFill>
                    <a:srgbClr val="0000FF"/>
                  </a:solidFill>
                  <a:latin typeface="HG丸ｺﾞｼｯｸM-PRO" panose="020F0600000000000000" pitchFamily="50" charset="-128"/>
                  <a:ea typeface="HG丸ｺﾞｼｯｸM-PRO" panose="020F0600000000000000" pitchFamily="50" charset="-128"/>
                </a:rPr>
                <a:t>※</a:t>
              </a:r>
            </a:p>
          </p:txBody>
        </p:sp>
        <p:sp>
          <p:nvSpPr>
            <p:cNvPr id="18" name="角丸四角形 17"/>
            <p:cNvSpPr/>
            <p:nvPr/>
          </p:nvSpPr>
          <p:spPr bwMode="auto">
            <a:xfrm>
              <a:off x="3943040" y="2428875"/>
              <a:ext cx="1752910" cy="304800"/>
            </a:xfrm>
            <a:prstGeom prst="roundRect">
              <a:avLst/>
            </a:prstGeom>
            <a:solidFill>
              <a:srgbClr val="FFFFCC"/>
            </a:solidFill>
            <a:ln w="190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r>
                <a:rPr kumimoji="0" lang="ja-JP" altLang="en-US" sz="1400" b="1" dirty="0">
                  <a:solidFill>
                    <a:srgbClr val="FF0000"/>
                  </a:solidFill>
                  <a:latin typeface="HG丸ｺﾞｼｯｸM-PRO" panose="020F0600000000000000" pitchFamily="50" charset="-128"/>
                  <a:ea typeface="HG丸ｺﾞｼｯｸM-PRO" panose="020F0600000000000000" pitchFamily="50" charset="-128"/>
                </a:rPr>
                <a:t>３５％以上</a:t>
              </a:r>
              <a:r>
                <a:rPr kumimoji="0" lang="ja-JP" altLang="en-US" sz="1400" dirty="0">
                  <a:solidFill>
                    <a:srgbClr val="0000FF"/>
                  </a:solidFill>
                  <a:latin typeface="HG丸ｺﾞｼｯｸM-PRO" panose="020F0600000000000000" pitchFamily="50" charset="-128"/>
                  <a:ea typeface="HG丸ｺﾞｼｯｸM-PRO" panose="020F0600000000000000" pitchFamily="50" charset="-128"/>
                </a:rPr>
                <a:t>の割増賃金</a:t>
              </a:r>
              <a:endParaRPr kumimoji="0" lang="en-US" altLang="ja-JP" sz="14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9" name="右矢印 18"/>
            <p:cNvSpPr/>
            <p:nvPr/>
          </p:nvSpPr>
          <p:spPr bwMode="auto">
            <a:xfrm>
              <a:off x="2931463" y="2428875"/>
              <a:ext cx="838074" cy="274638"/>
            </a:xfrm>
            <a:prstGeom prst="rightArrow">
              <a:avLst/>
            </a:prstGeom>
            <a:solidFill>
              <a:srgbClr val="FFCCCC"/>
            </a:solidFill>
            <a:ln w="19050">
              <a:solidFill>
                <a:srgbClr val="FFCCC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lgn="ctr" eaLnBrk="0" fontAlgn="base" hangingPunct="0">
                <a:spcBef>
                  <a:spcPct val="0"/>
                </a:spcBef>
                <a:spcAft>
                  <a:spcPct val="0"/>
                </a:spcAft>
                <a:defRPr/>
              </a:pPr>
              <a:endParaRPr kumimoji="0" lang="ja-JP" altLang="en-US" sz="1400" dirty="0">
                <a:solidFill>
                  <a:srgbClr val="000000"/>
                </a:solidFill>
                <a:latin typeface="HG丸ｺﾞｼｯｸM-PRO" panose="020F0600000000000000" pitchFamily="50" charset="-128"/>
                <a:ea typeface="HG丸ｺﾞｼｯｸM-PRO" panose="020F0600000000000000" pitchFamily="50" charset="-128"/>
              </a:endParaRPr>
            </a:p>
          </p:txBody>
        </p:sp>
      </p:grpSp>
      <p:sp>
        <p:nvSpPr>
          <p:cNvPr id="27" name="AutoShape 5"/>
          <p:cNvSpPr>
            <a:spLocks noChangeArrowheads="1"/>
          </p:cNvSpPr>
          <p:nvPr/>
        </p:nvSpPr>
        <p:spPr bwMode="auto">
          <a:xfrm>
            <a:off x="330200" y="1066800"/>
            <a:ext cx="9080500" cy="6096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609600" indent="-609600" fontAlgn="base">
              <a:lnSpc>
                <a:spcPct val="80000"/>
              </a:lnSpc>
              <a:spcBef>
                <a:spcPct val="0"/>
              </a:spcBef>
              <a:spcAft>
                <a:spcPct val="0"/>
              </a:spcAft>
              <a:defRPr/>
            </a:pPr>
            <a:r>
              <a:rPr kumimoji="0" lang="ja-JP" altLang="en-US" sz="2400" kern="0" dirty="0">
                <a:solidFill>
                  <a:srgbClr val="FF0000"/>
                </a:solidFill>
                <a:latin typeface="HG丸ｺﾞｼｯｸM-PRO" panose="020F0600000000000000" pitchFamily="50" charset="-128"/>
                <a:ea typeface="HG丸ｺﾞｼｯｸM-PRO" panose="020F0600000000000000" pitchFamily="50" charset="-128"/>
              </a:rPr>
              <a:t>割増賃金</a:t>
            </a:r>
            <a:r>
              <a:rPr kumimoji="0" lang="ja-JP" altLang="en-US" sz="2400" kern="0" dirty="0">
                <a:solidFill>
                  <a:srgbClr val="000000"/>
                </a:solidFill>
                <a:latin typeface="HG丸ｺﾞｼｯｸM-PRO" panose="020F0600000000000000" pitchFamily="50" charset="-128"/>
                <a:ea typeface="HG丸ｺﾞｼｯｸM-PRO" panose="020F0600000000000000" pitchFamily="50" charset="-128"/>
              </a:rPr>
              <a:t>（残業代）は支払われていますか？</a:t>
            </a:r>
            <a:endParaRPr kumimoji="0" lang="en-US" altLang="ja-JP" sz="24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42342" name="AutoShape 9"/>
          <p:cNvSpPr>
            <a:spLocks noChangeArrowheads="1"/>
          </p:cNvSpPr>
          <p:nvPr/>
        </p:nvSpPr>
        <p:spPr bwMode="auto">
          <a:xfrm>
            <a:off x="251090" y="381000"/>
            <a:ext cx="4454260" cy="533400"/>
          </a:xfrm>
          <a:prstGeom prst="hexagon">
            <a:avLst>
              <a:gd name="adj" fmla="val 58348"/>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②</a:t>
            </a:r>
            <a:r>
              <a:rPr kumimoji="0" lang="ja-JP" altLang="en-US" sz="1800" b="1" smtClean="0">
                <a:solidFill>
                  <a:srgbClr val="FFFFFF"/>
                </a:solidFill>
                <a:ea typeface="HG丸ｺﾞｼｯｸM-PRO" pitchFamily="50" charset="-128"/>
              </a:rPr>
              <a:t>－２</a:t>
            </a:r>
            <a:r>
              <a:rPr kumimoji="0" lang="ja-JP" altLang="en-US" sz="2400" b="1" smtClean="0">
                <a:solidFill>
                  <a:srgbClr val="FFFFFF"/>
                </a:solidFill>
                <a:ea typeface="HG丸ｺﾞｼｯｸM-PRO" pitchFamily="50" charset="-128"/>
              </a:rPr>
              <a:t>　賃金（割増賃金）</a:t>
            </a:r>
          </a:p>
        </p:txBody>
      </p:sp>
      <p:sp>
        <p:nvSpPr>
          <p:cNvPr id="30" name="Rectangle 3"/>
          <p:cNvSpPr txBox="1">
            <a:spLocks noChangeArrowheads="1"/>
          </p:cNvSpPr>
          <p:nvPr/>
        </p:nvSpPr>
        <p:spPr bwMode="auto">
          <a:xfrm>
            <a:off x="412750" y="1752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algn="r">
              <a:lnSpc>
                <a:spcPct val="80000"/>
              </a:lnSpc>
              <a:buFontTx/>
              <a:buNone/>
              <a:defRPr/>
            </a:pPr>
            <a:endParaRPr lang="ja-JP" altLang="en-US" sz="1400"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42344" name="AutoShape 10"/>
          <p:cNvSpPr>
            <a:spLocks noChangeArrowheads="1"/>
          </p:cNvSpPr>
          <p:nvPr/>
        </p:nvSpPr>
        <p:spPr bwMode="auto">
          <a:xfrm rot="5400000">
            <a:off x="1785012" y="1403350"/>
            <a:ext cx="5334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22537" name="AutoShape 11"/>
          <p:cNvSpPr>
            <a:spLocks noChangeArrowheads="1"/>
          </p:cNvSpPr>
          <p:nvPr/>
        </p:nvSpPr>
        <p:spPr bwMode="auto">
          <a:xfrm>
            <a:off x="165101" y="2362200"/>
            <a:ext cx="9568921" cy="12954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defRPr/>
            </a:pPr>
            <a:r>
              <a:rPr lang="ja-JP" altLang="en-US" sz="1800" dirty="0" smtClean="0">
                <a:solidFill>
                  <a:srgbClr val="000000"/>
                </a:solidFill>
                <a:latin typeface="HG丸ｺﾞｼｯｸM-PRO" pitchFamily="50" charset="-128"/>
                <a:ea typeface="HG丸ｺﾞｼｯｸM-PRO" pitchFamily="50" charset="-128"/>
              </a:rPr>
              <a:t>　法定労働時間を超えて、又は深夜及び法定休日に労働させた場合には、その時間又はその日の労働に対して、通常の労働時間又は労働日の賃金の計算額に一定の割増率を乗じた金額（割増賃金）を支払わなくてはなりません。</a:t>
            </a:r>
            <a:r>
              <a:rPr lang="en-US" altLang="ja-JP" sz="1800" dirty="0" smtClean="0">
                <a:solidFill>
                  <a:srgbClr val="000000"/>
                </a:solidFill>
                <a:latin typeface="HG丸ｺﾞｼｯｸM-PRO" pitchFamily="50" charset="-128"/>
                <a:ea typeface="HG丸ｺﾞｼｯｸM-PRO" pitchFamily="50" charset="-128"/>
              </a:rPr>
              <a:t>(</a:t>
            </a: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労働基準法第</a:t>
            </a:r>
            <a:r>
              <a:rPr lang="en-US" altLang="ja-JP" sz="1800" kern="0" dirty="0" smtClean="0">
                <a:solidFill>
                  <a:srgbClr val="000000"/>
                </a:solidFill>
                <a:latin typeface="HG丸ｺﾞｼｯｸM-PRO" panose="020F0600000000000000" pitchFamily="50" charset="-128"/>
                <a:ea typeface="HG丸ｺﾞｼｯｸM-PRO" panose="020F0600000000000000" pitchFamily="50" charset="-128"/>
              </a:rPr>
              <a:t>37</a:t>
            </a: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条</a:t>
            </a:r>
            <a:r>
              <a:rPr lang="en-US" altLang="ja-JP" sz="1800" kern="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1800" kern="0" dirty="0" smtClean="0">
              <a:solidFill>
                <a:srgbClr val="000000"/>
              </a:solidFill>
              <a:latin typeface="HG丸ｺﾞｼｯｸM-PRO" panose="020F0600000000000000" pitchFamily="50" charset="-128"/>
              <a:ea typeface="HG丸ｺﾞｼｯｸM-PRO" panose="020F0600000000000000" pitchFamily="50" charset="-128"/>
            </a:endParaRPr>
          </a:p>
          <a:p>
            <a:pPr fontAlgn="base">
              <a:lnSpc>
                <a:spcPct val="120000"/>
              </a:lnSpc>
              <a:spcAft>
                <a:spcPct val="0"/>
              </a:spcAft>
              <a:buFontTx/>
              <a:buNone/>
              <a:defRPr/>
            </a:pPr>
            <a:endParaRPr lang="ja-JP" altLang="en-US" sz="1800" dirty="0" smtClean="0">
              <a:solidFill>
                <a:srgbClr val="000000"/>
              </a:solidFill>
              <a:latin typeface="HG丸ｺﾞｼｯｸM-PRO" pitchFamily="50" charset="-128"/>
              <a:ea typeface="HG丸ｺﾞｼｯｸM-PRO" pitchFamily="50" charset="-128"/>
            </a:endParaRPr>
          </a:p>
        </p:txBody>
      </p:sp>
      <p:sp>
        <p:nvSpPr>
          <p:cNvPr id="142346" name="正方形/長方形 1"/>
          <p:cNvSpPr>
            <a:spLocks noChangeArrowheads="1"/>
          </p:cNvSpPr>
          <p:nvPr/>
        </p:nvSpPr>
        <p:spPr bwMode="auto">
          <a:xfrm>
            <a:off x="500466" y="5627688"/>
            <a:ext cx="9054703" cy="54451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en-US" altLang="ja-JP" sz="1400" dirty="0" smtClean="0">
                <a:solidFill>
                  <a:srgbClr val="006666"/>
                </a:solidFill>
                <a:latin typeface="Constantia" pitchFamily="18" charset="0"/>
              </a:rPr>
              <a:t>※</a:t>
            </a:r>
            <a:r>
              <a:rPr kumimoji="0" lang="ja-JP" altLang="en-US" sz="1400" dirty="0" smtClean="0">
                <a:solidFill>
                  <a:srgbClr val="006666"/>
                </a:solidFill>
                <a:latin typeface="Constantia" pitchFamily="18" charset="0"/>
              </a:rPr>
              <a:t>　</a:t>
            </a:r>
            <a:r>
              <a:rPr kumimoji="0" lang="ja-JP" altLang="en-US" sz="1400" b="1" dirty="0" smtClean="0">
                <a:solidFill>
                  <a:srgbClr val="FF0000"/>
                </a:solidFill>
                <a:latin typeface="Constantia" pitchFamily="18" charset="0"/>
              </a:rPr>
              <a:t>１カ月６０時間を超える時間外労働は、５０％以上</a:t>
            </a:r>
            <a:r>
              <a:rPr kumimoji="0" lang="ja-JP" altLang="en-US" sz="1400" dirty="0" smtClean="0">
                <a:solidFill>
                  <a:srgbClr val="006666"/>
                </a:solidFill>
                <a:latin typeface="Constantia" pitchFamily="18" charset="0"/>
              </a:rPr>
              <a:t>の割増賃金を支払わなければなりません。ただし、中小企業に　</a:t>
            </a:r>
            <a:endParaRPr kumimoji="0" lang="en-US" altLang="ja-JP" sz="1400" dirty="0" smtClean="0">
              <a:solidFill>
                <a:srgbClr val="006666"/>
              </a:solidFill>
              <a:latin typeface="Constantia" pitchFamily="18" charset="0"/>
            </a:endParaRPr>
          </a:p>
          <a:p>
            <a:pPr eaLnBrk="0" fontAlgn="base" hangingPunct="0">
              <a:spcBef>
                <a:spcPct val="0"/>
              </a:spcBef>
              <a:spcAft>
                <a:spcPct val="0"/>
              </a:spcAft>
              <a:buFontTx/>
              <a:buNone/>
            </a:pPr>
            <a:r>
              <a:rPr kumimoji="0" lang="ja-JP" altLang="en-US" sz="1400" dirty="0" smtClean="0">
                <a:solidFill>
                  <a:srgbClr val="006666"/>
                </a:solidFill>
                <a:latin typeface="Constantia" pitchFamily="18" charset="0"/>
              </a:rPr>
              <a:t>　</a:t>
            </a:r>
            <a:r>
              <a:rPr kumimoji="0" lang="ja-JP" altLang="en-US" sz="1400" smtClean="0">
                <a:solidFill>
                  <a:srgbClr val="006666"/>
                </a:solidFill>
                <a:latin typeface="Constantia" pitchFamily="18" charset="0"/>
              </a:rPr>
              <a:t>ついては、２０２３年３月３１日までの間、適用</a:t>
            </a:r>
            <a:r>
              <a:rPr kumimoji="0" lang="ja-JP" altLang="en-US" sz="1400" dirty="0" smtClean="0">
                <a:solidFill>
                  <a:srgbClr val="006666"/>
                </a:solidFill>
                <a:latin typeface="Constantia" pitchFamily="18" charset="0"/>
              </a:rPr>
              <a:t>が猶予されています。</a:t>
            </a:r>
          </a:p>
        </p:txBody>
      </p:sp>
      <p:sp>
        <p:nvSpPr>
          <p:cNvPr id="2" name="スライド番号プレースホルダー 1"/>
          <p:cNvSpPr>
            <a:spLocks noGrp="1"/>
          </p:cNvSpPr>
          <p:nvPr>
            <p:ph type="sldNum" sz="quarter" idx="12"/>
          </p:nvPr>
        </p:nvSpPr>
        <p:spPr>
          <a:xfrm>
            <a:off x="7422621" y="6381750"/>
            <a:ext cx="2311400" cy="476250"/>
          </a:xfrm>
        </p:spPr>
        <p:txBody>
          <a:bodyPr/>
          <a:lstStyle/>
          <a:p>
            <a:pPr>
              <a:defRPr/>
            </a:pPr>
            <a:fld id="{E91A8E86-1A1D-4569-A38C-C08AEC8B8A0C}" type="slidenum">
              <a:rPr lang="en-US" altLang="ja-JP" smtClean="0">
                <a:solidFill>
                  <a:srgbClr val="000000"/>
                </a:solidFill>
              </a:rPr>
              <a:pPr>
                <a:defRPr/>
              </a:pPr>
              <a:t>17</a:t>
            </a:fld>
            <a:endParaRPr lang="en-US" altLang="ja-JP" dirty="0">
              <a:solidFill>
                <a:srgbClr val="000000"/>
              </a:solidFill>
            </a:endParaRPr>
          </a:p>
        </p:txBody>
      </p:sp>
    </p:spTree>
    <p:extLst>
      <p:ext uri="{BB962C8B-B14F-4D97-AF65-F5344CB8AC3E}">
        <p14:creationId xmlns:p14="http://schemas.microsoft.com/office/powerpoint/2010/main" val="3113590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a:off x="247650" y="5473700"/>
            <a:ext cx="9245600" cy="1016000"/>
          </a:xfrm>
          <a:prstGeom prst="round1Rect">
            <a:avLst/>
          </a:prstGeom>
          <a:solidFill>
            <a:srgbClr val="EBF8F9"/>
          </a:solidFill>
          <a:ln w="9525" algn="ctr">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defRPr/>
            </a:pPr>
            <a:endParaRPr kumimoji="0" lang="ja-JP" altLang="ja-JP" sz="1800" smtClean="0">
              <a:solidFill>
                <a:srgbClr val="000000"/>
              </a:solidFill>
              <a:ea typeface="HG丸ｺﾞｼｯｸM-PRO" pitchFamily="50" charset="-128"/>
            </a:endParaRPr>
          </a:p>
        </p:txBody>
      </p:sp>
      <p:sp>
        <p:nvSpPr>
          <p:cNvPr id="143363" name="正方形/長方形 1"/>
          <p:cNvSpPr>
            <a:spLocks noChangeArrowheads="1"/>
          </p:cNvSpPr>
          <p:nvPr/>
        </p:nvSpPr>
        <p:spPr bwMode="auto">
          <a:xfrm>
            <a:off x="273451" y="5535624"/>
            <a:ext cx="926107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400" smtClean="0">
                <a:solidFill>
                  <a:srgbClr val="006666"/>
                </a:solidFill>
                <a:latin typeface="HG丸ｺﾞｼｯｸM-PRO" pitchFamily="50" charset="-128"/>
                <a:ea typeface="HG丸ｺﾞｼｯｸM-PRO" pitchFamily="50" charset="-128"/>
              </a:rPr>
              <a:t>　</a:t>
            </a:r>
            <a:r>
              <a:rPr kumimoji="0" lang="ja-JP" altLang="en-US" sz="1400" smtClean="0">
                <a:solidFill>
                  <a:srgbClr val="006666"/>
                </a:solidFill>
                <a:latin typeface="Constantia" pitchFamily="18" charset="0"/>
              </a:rPr>
              <a:t>所得税法において、給与を支払う者は給与の支払を受ける者に支払明細書を交付しなくてはならないと定められています。</a:t>
            </a:r>
          </a:p>
          <a:p>
            <a:pPr eaLnBrk="0" fontAlgn="base" hangingPunct="0">
              <a:spcBef>
                <a:spcPct val="0"/>
              </a:spcBef>
              <a:spcAft>
                <a:spcPct val="0"/>
              </a:spcAft>
              <a:buFontTx/>
              <a:buNone/>
            </a:pPr>
            <a:r>
              <a:rPr kumimoji="0" lang="ja-JP" altLang="en-US" sz="1400" smtClean="0">
                <a:solidFill>
                  <a:srgbClr val="006666"/>
                </a:solidFill>
                <a:latin typeface="Constantia" pitchFamily="18" charset="0"/>
              </a:rPr>
              <a:t>　給与明細書は、給料がいくら支払われたのか、税金や保険料はいくら引かれているのかなど重要な証拠となるものですから、内容をしっかり確認し、万が一のトラブルに備えて保管しておくことが大事です。</a:t>
            </a:r>
            <a:endParaRPr kumimoji="0" lang="ja-JP" altLang="en-US" sz="1400" smtClean="0">
              <a:solidFill>
                <a:srgbClr val="006666"/>
              </a:solidFill>
              <a:latin typeface="Constantia" pitchFamily="18" charset="0"/>
              <a:ea typeface="HG丸ｺﾞｼｯｸM-PRO" pitchFamily="50" charset="-128"/>
            </a:endParaRPr>
          </a:p>
        </p:txBody>
      </p:sp>
      <p:grpSp>
        <p:nvGrpSpPr>
          <p:cNvPr id="143364" name="Group 4"/>
          <p:cNvGrpSpPr>
            <a:grpSpLocks/>
          </p:cNvGrpSpPr>
          <p:nvPr/>
        </p:nvGrpSpPr>
        <p:grpSpPr bwMode="auto">
          <a:xfrm>
            <a:off x="4115462" y="6519874"/>
            <a:ext cx="2545292" cy="320675"/>
            <a:chOff x="2435" y="4057"/>
            <a:chExt cx="1480" cy="202"/>
          </a:xfrm>
        </p:grpSpPr>
        <p:pic>
          <p:nvPicPr>
            <p:cNvPr id="14337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 y="4057"/>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2" name="Text Box 5"/>
            <p:cNvSpPr txBox="1">
              <a:spLocks noChangeArrowheads="1"/>
            </p:cNvSpPr>
            <p:nvPr/>
          </p:nvSpPr>
          <p:spPr bwMode="auto">
            <a:xfrm>
              <a:off x="2619" y="4057"/>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latin typeface="Constantia" pitchFamily="18" charset="0"/>
                  <a:ea typeface="HG丸ｺﾞｼｯｸM-PRO" pitchFamily="50" charset="-128"/>
                </a:rPr>
                <a:t>厚生労働省</a:t>
              </a:r>
              <a:r>
                <a:rPr lang="ja-JP" altLang="en-US" sz="1400" smtClean="0">
                  <a:solidFill>
                    <a:srgbClr val="000000"/>
                  </a:solidFill>
                  <a:latin typeface="Constantia" pitchFamily="18" charset="0"/>
                  <a:ea typeface="HG丸ｺﾞｼｯｸM-PRO" pitchFamily="50" charset="-128"/>
                </a:rPr>
                <a:t>佐賀労働局</a:t>
              </a:r>
            </a:p>
          </p:txBody>
        </p:sp>
      </p:grpSp>
      <p:sp>
        <p:nvSpPr>
          <p:cNvPr id="27" name="AutoShape 5"/>
          <p:cNvSpPr>
            <a:spLocks noChangeArrowheads="1"/>
          </p:cNvSpPr>
          <p:nvPr/>
        </p:nvSpPr>
        <p:spPr bwMode="auto">
          <a:xfrm>
            <a:off x="318162" y="914400"/>
            <a:ext cx="9080500" cy="5334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609600" indent="-609600" fontAlgn="base">
              <a:lnSpc>
                <a:spcPct val="80000"/>
              </a:lnSpc>
              <a:spcBef>
                <a:spcPct val="0"/>
              </a:spcBef>
              <a:spcAft>
                <a:spcPct val="0"/>
              </a:spcAft>
              <a:defRPr/>
            </a:pPr>
            <a:r>
              <a:rPr kumimoji="0" lang="ja-JP" altLang="en-US" sz="2400" kern="0" dirty="0">
                <a:solidFill>
                  <a:srgbClr val="FF0000"/>
                </a:solidFill>
                <a:latin typeface="HG丸ｺﾞｼｯｸM-PRO" panose="020F0600000000000000" pitchFamily="50" charset="-128"/>
                <a:ea typeface="HG丸ｺﾞｼｯｸM-PRO" panose="020F0600000000000000" pitchFamily="50" charset="-128"/>
              </a:rPr>
              <a:t>賃金の支払い</a:t>
            </a:r>
            <a:r>
              <a:rPr kumimoji="0" lang="ja-JP" altLang="en-US" sz="2400" kern="0" dirty="0">
                <a:solidFill>
                  <a:srgbClr val="000000"/>
                </a:solidFill>
                <a:latin typeface="HG丸ｺﾞｼｯｸM-PRO" panose="020F0600000000000000" pitchFamily="50" charset="-128"/>
                <a:ea typeface="HG丸ｺﾞｼｯｸM-PRO" panose="020F0600000000000000" pitchFamily="50" charset="-128"/>
              </a:rPr>
              <a:t>はどうなっていますか？</a:t>
            </a:r>
            <a:endParaRPr kumimoji="0" lang="en-US" altLang="ja-JP" sz="24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43366" name="AutoShape 9"/>
          <p:cNvSpPr>
            <a:spLocks noChangeArrowheads="1"/>
          </p:cNvSpPr>
          <p:nvPr/>
        </p:nvSpPr>
        <p:spPr bwMode="auto">
          <a:xfrm>
            <a:off x="318162" y="228600"/>
            <a:ext cx="4139538" cy="533400"/>
          </a:xfrm>
          <a:prstGeom prst="hexagon">
            <a:avLst>
              <a:gd name="adj" fmla="val 58338"/>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②</a:t>
            </a:r>
            <a:r>
              <a:rPr kumimoji="0" lang="ja-JP" altLang="en-US" sz="1800" b="1" smtClean="0">
                <a:solidFill>
                  <a:srgbClr val="FFFFFF"/>
                </a:solidFill>
                <a:ea typeface="HG丸ｺﾞｼｯｸM-PRO" pitchFamily="50" charset="-128"/>
              </a:rPr>
              <a:t>－３</a:t>
            </a:r>
            <a:r>
              <a:rPr kumimoji="0" lang="ja-JP" altLang="en-US" sz="2400" b="1" smtClean="0">
                <a:solidFill>
                  <a:srgbClr val="FFFFFF"/>
                </a:solidFill>
                <a:ea typeface="HG丸ｺﾞｼｯｸM-PRO" pitchFamily="50" charset="-128"/>
              </a:rPr>
              <a:t>　賃金（支払い）</a:t>
            </a:r>
          </a:p>
        </p:txBody>
      </p:sp>
      <p:sp>
        <p:nvSpPr>
          <p:cNvPr id="30" name="Rectangle 3"/>
          <p:cNvSpPr txBox="1">
            <a:spLocks noChangeArrowheads="1"/>
          </p:cNvSpPr>
          <p:nvPr/>
        </p:nvSpPr>
        <p:spPr bwMode="auto">
          <a:xfrm>
            <a:off x="412750" y="1752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algn="r">
              <a:lnSpc>
                <a:spcPct val="80000"/>
              </a:lnSpc>
              <a:buFontTx/>
              <a:buNone/>
              <a:defRPr/>
            </a:pPr>
            <a:endParaRPr lang="ja-JP" altLang="en-US" sz="1400"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43368" name="AutoShape 10"/>
          <p:cNvSpPr>
            <a:spLocks noChangeArrowheads="1"/>
          </p:cNvSpPr>
          <p:nvPr/>
        </p:nvSpPr>
        <p:spPr bwMode="auto">
          <a:xfrm rot="5400000">
            <a:off x="1539875" y="1071563"/>
            <a:ext cx="38735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22537" name="AutoShape 11"/>
          <p:cNvSpPr>
            <a:spLocks noChangeArrowheads="1"/>
          </p:cNvSpPr>
          <p:nvPr/>
        </p:nvSpPr>
        <p:spPr bwMode="auto">
          <a:xfrm>
            <a:off x="194337" y="1911350"/>
            <a:ext cx="9328150" cy="35052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defRPr/>
            </a:pPr>
            <a:r>
              <a:rPr lang="ja-JP" altLang="en-US" sz="1600" dirty="0" smtClean="0">
                <a:solidFill>
                  <a:srgbClr val="000000"/>
                </a:solidFill>
                <a:latin typeface="HG丸ｺﾞｼｯｸM-PRO" pitchFamily="50" charset="-128"/>
                <a:ea typeface="HG丸ｺﾞｼｯｸM-PRO" pitchFamily="50" charset="-128"/>
              </a:rPr>
              <a:t>　賃金の支払いには、４つの原則が定められています。</a:t>
            </a:r>
            <a:r>
              <a:rPr lang="en-US" altLang="ja-JP" sz="1600" dirty="0" smtClean="0">
                <a:solidFill>
                  <a:srgbClr val="000000"/>
                </a:solidFill>
                <a:latin typeface="HG丸ｺﾞｼｯｸM-PRO" pitchFamily="50" charset="-128"/>
                <a:ea typeface="HG丸ｺﾞｼｯｸM-PRO" pitchFamily="50" charset="-128"/>
              </a:rPr>
              <a:t>(</a:t>
            </a:r>
            <a:r>
              <a:rPr lang="ja-JP" altLang="en-US" sz="1600" kern="0" dirty="0">
                <a:solidFill>
                  <a:srgbClr val="000000"/>
                </a:solidFill>
                <a:latin typeface="HG丸ｺﾞｼｯｸM-PRO" panose="020F0600000000000000" pitchFamily="50" charset="-128"/>
                <a:ea typeface="HG丸ｺﾞｼｯｸM-PRO" panose="020F0600000000000000" pitchFamily="50" charset="-128"/>
              </a:rPr>
              <a:t>労働基準</a:t>
            </a:r>
            <a:r>
              <a:rPr lang="ja-JP" altLang="en-US" sz="1600" kern="0" dirty="0" smtClean="0">
                <a:solidFill>
                  <a:srgbClr val="000000"/>
                </a:solidFill>
                <a:latin typeface="HG丸ｺﾞｼｯｸM-PRO" panose="020F0600000000000000" pitchFamily="50" charset="-128"/>
                <a:ea typeface="HG丸ｺﾞｼｯｸM-PRO" panose="020F0600000000000000" pitchFamily="50" charset="-128"/>
              </a:rPr>
              <a:t>法第２４条</a:t>
            </a:r>
            <a:r>
              <a:rPr lang="en-US" altLang="ja-JP" sz="1600" kern="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600" kern="0" dirty="0">
              <a:solidFill>
                <a:srgbClr val="000000"/>
              </a:solidFill>
              <a:latin typeface="HG丸ｺﾞｼｯｸM-PRO" panose="020F0600000000000000" pitchFamily="50" charset="-128"/>
              <a:ea typeface="HG丸ｺﾞｼｯｸM-PRO" panose="020F0600000000000000" pitchFamily="50" charset="-128"/>
            </a:endParaRPr>
          </a:p>
          <a:p>
            <a:pPr fontAlgn="base">
              <a:lnSpc>
                <a:spcPct val="120000"/>
              </a:lnSpc>
              <a:spcAft>
                <a:spcPct val="0"/>
              </a:spcAft>
              <a:buFontTx/>
              <a:buNone/>
              <a:defRPr/>
            </a:pPr>
            <a:r>
              <a:rPr lang="ja-JP" altLang="en-US" sz="1600" dirty="0" smtClean="0">
                <a:solidFill>
                  <a:srgbClr val="000000"/>
                </a:solidFill>
                <a:latin typeface="HG丸ｺﾞｼｯｸM-PRO" pitchFamily="50" charset="-128"/>
                <a:ea typeface="HG丸ｺﾞｼｯｸM-PRO" pitchFamily="50" charset="-128"/>
              </a:rPr>
              <a:t>①　</a:t>
            </a:r>
            <a:r>
              <a:rPr lang="ja-JP" altLang="en-US" sz="1600" dirty="0">
                <a:solidFill>
                  <a:srgbClr val="000000"/>
                </a:solidFill>
                <a:latin typeface="HG丸ｺﾞｼｯｸM-PRO" pitchFamily="50" charset="-128"/>
                <a:ea typeface="HG丸ｺﾞｼｯｸM-PRO" pitchFamily="50" charset="-128"/>
              </a:rPr>
              <a:t>会社の商品などの現物ではなく、</a:t>
            </a:r>
            <a:r>
              <a:rPr lang="ja-JP" altLang="en-US" sz="1600" b="1" dirty="0" smtClean="0">
                <a:solidFill>
                  <a:srgbClr val="FF0000"/>
                </a:solidFill>
                <a:latin typeface="HG丸ｺﾞｼｯｸM-PRO" pitchFamily="50" charset="-128"/>
                <a:ea typeface="HG丸ｺﾞｼｯｸM-PRO" pitchFamily="50" charset="-128"/>
              </a:rPr>
              <a:t>現金で支払う</a:t>
            </a:r>
            <a:r>
              <a:rPr lang="ja-JP" altLang="en-US" sz="1600" dirty="0" smtClean="0">
                <a:solidFill>
                  <a:srgbClr val="000000"/>
                </a:solidFill>
                <a:latin typeface="HG丸ｺﾞｼｯｸM-PRO" pitchFamily="50" charset="-128"/>
                <a:ea typeface="HG丸ｺﾞｼｯｸM-PRO" pitchFamily="50" charset="-128"/>
              </a:rPr>
              <a:t>こと（通貨払いの原則）</a:t>
            </a:r>
            <a:endParaRPr lang="en-US" altLang="ja-JP" sz="16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800" dirty="0">
                <a:solidFill>
                  <a:srgbClr val="000000"/>
                </a:solidFill>
                <a:latin typeface="HG丸ｺﾞｼｯｸM-PRO" pitchFamily="50" charset="-128"/>
                <a:ea typeface="HG丸ｺﾞｼｯｸM-PRO" pitchFamily="50" charset="-128"/>
              </a:rPr>
              <a:t>　</a:t>
            </a:r>
            <a:r>
              <a:rPr lang="en-US" altLang="ja-JP" sz="1400" dirty="0" smtClean="0">
                <a:solidFill>
                  <a:srgbClr val="000000"/>
                </a:solidFill>
                <a:latin typeface="HG丸ｺﾞｼｯｸM-PRO" pitchFamily="50" charset="-128"/>
                <a:ea typeface="HG丸ｺﾞｼｯｸM-PRO" pitchFamily="50" charset="-128"/>
              </a:rPr>
              <a:t>※</a:t>
            </a:r>
            <a:r>
              <a:rPr lang="ja-JP" altLang="en-US" sz="1400" dirty="0" smtClean="0">
                <a:solidFill>
                  <a:srgbClr val="000000"/>
                </a:solidFill>
                <a:latin typeface="HG丸ｺﾞｼｯｸM-PRO" pitchFamily="50" charset="-128"/>
                <a:ea typeface="HG丸ｺﾞｼｯｸM-PRO" pitchFamily="50" charset="-128"/>
              </a:rPr>
              <a:t>　本人の同意を得ている場合は、銀行振込みなどの方法が可能です。</a:t>
            </a:r>
            <a:endParaRPr lang="en-US" altLang="ja-JP" sz="14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600" dirty="0" smtClean="0">
                <a:solidFill>
                  <a:srgbClr val="000000"/>
                </a:solidFill>
                <a:latin typeface="HG丸ｺﾞｼｯｸM-PRO" pitchFamily="50" charset="-128"/>
                <a:ea typeface="HG丸ｺﾞｼｯｸM-PRO" pitchFamily="50" charset="-128"/>
              </a:rPr>
              <a:t>②　</a:t>
            </a:r>
            <a:r>
              <a:rPr lang="ja-JP" altLang="en-US" sz="1600" b="1" dirty="0" smtClean="0">
                <a:solidFill>
                  <a:srgbClr val="FF0000"/>
                </a:solidFill>
                <a:latin typeface="HG丸ｺﾞｼｯｸM-PRO" pitchFamily="50" charset="-128"/>
                <a:ea typeface="HG丸ｺﾞｼｯｸM-PRO" pitchFamily="50" charset="-128"/>
              </a:rPr>
              <a:t>本人に支払う</a:t>
            </a:r>
            <a:r>
              <a:rPr lang="ja-JP" altLang="en-US" sz="1600" dirty="0" smtClean="0">
                <a:solidFill>
                  <a:srgbClr val="000000"/>
                </a:solidFill>
                <a:latin typeface="HG丸ｺﾞｼｯｸM-PRO" pitchFamily="50" charset="-128"/>
                <a:ea typeface="HG丸ｺﾞｼｯｸM-PRO" pitchFamily="50" charset="-128"/>
              </a:rPr>
              <a:t>こと（直接払いの原則）</a:t>
            </a:r>
            <a:endParaRPr lang="en-US" altLang="ja-JP" sz="16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600" dirty="0" smtClean="0">
                <a:solidFill>
                  <a:srgbClr val="000000"/>
                </a:solidFill>
                <a:latin typeface="HG丸ｺﾞｼｯｸM-PRO" pitchFamily="50" charset="-128"/>
                <a:ea typeface="HG丸ｺﾞｼｯｸM-PRO" pitchFamily="50" charset="-128"/>
              </a:rPr>
              <a:t>③　</a:t>
            </a:r>
            <a:r>
              <a:rPr lang="ja-JP" altLang="en-US" sz="1600" b="1" dirty="0" smtClean="0">
                <a:solidFill>
                  <a:srgbClr val="FF0000"/>
                </a:solidFill>
                <a:latin typeface="HG丸ｺﾞｼｯｸM-PRO" pitchFamily="50" charset="-128"/>
                <a:ea typeface="HG丸ｺﾞｼｯｸM-PRO" pitchFamily="50" charset="-128"/>
              </a:rPr>
              <a:t>全額を支払う</a:t>
            </a:r>
            <a:r>
              <a:rPr lang="ja-JP" altLang="en-US" sz="1600" dirty="0" smtClean="0">
                <a:solidFill>
                  <a:srgbClr val="000000"/>
                </a:solidFill>
                <a:latin typeface="HG丸ｺﾞｼｯｸM-PRO" pitchFamily="50" charset="-128"/>
                <a:ea typeface="HG丸ｺﾞｼｯｸM-PRO" pitchFamily="50" charset="-128"/>
              </a:rPr>
              <a:t>こと（全額払いの原則）</a:t>
            </a:r>
            <a:endParaRPr lang="en-US" altLang="ja-JP" sz="16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800" dirty="0">
                <a:solidFill>
                  <a:srgbClr val="000000"/>
                </a:solidFill>
                <a:latin typeface="HG丸ｺﾞｼｯｸM-PRO" pitchFamily="50" charset="-128"/>
                <a:ea typeface="HG丸ｺﾞｼｯｸM-PRO" pitchFamily="50" charset="-128"/>
              </a:rPr>
              <a:t>　</a:t>
            </a:r>
            <a:r>
              <a:rPr lang="en-US" altLang="ja-JP" sz="1400" dirty="0" smtClean="0">
                <a:solidFill>
                  <a:srgbClr val="000000"/>
                </a:solidFill>
                <a:latin typeface="HG丸ｺﾞｼｯｸM-PRO" pitchFamily="50" charset="-128"/>
                <a:ea typeface="HG丸ｺﾞｼｯｸM-PRO" pitchFamily="50" charset="-128"/>
              </a:rPr>
              <a:t>※</a:t>
            </a:r>
            <a:r>
              <a:rPr lang="ja-JP" altLang="en-US" sz="1400" dirty="0" smtClean="0">
                <a:solidFill>
                  <a:srgbClr val="000000"/>
                </a:solidFill>
                <a:latin typeface="HG丸ｺﾞｼｯｸM-PRO" pitchFamily="50" charset="-128"/>
                <a:ea typeface="HG丸ｺﾞｼｯｸM-PRO" pitchFamily="50" charset="-128"/>
              </a:rPr>
              <a:t>　所得税、社会保険料など法律で定められているものを除き、「積立金」などの名</a:t>
            </a:r>
            <a:endParaRPr lang="en-US" altLang="ja-JP" sz="14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400" dirty="0">
                <a:solidFill>
                  <a:srgbClr val="000000"/>
                </a:solidFill>
                <a:latin typeface="HG丸ｺﾞｼｯｸM-PRO" pitchFamily="50" charset="-128"/>
                <a:ea typeface="HG丸ｺﾞｼｯｸM-PRO" pitchFamily="50" charset="-128"/>
              </a:rPr>
              <a:t>　</a:t>
            </a:r>
            <a:r>
              <a:rPr lang="ja-JP" altLang="en-US" sz="1400" dirty="0" smtClean="0">
                <a:solidFill>
                  <a:srgbClr val="000000"/>
                </a:solidFill>
                <a:latin typeface="HG丸ｺﾞｼｯｸM-PRO" pitchFamily="50" charset="-128"/>
                <a:ea typeface="HG丸ｺﾞｼｯｸM-PRO" pitchFamily="50" charset="-128"/>
              </a:rPr>
              <a:t>　目で強制的に賃金の一部を控除（天引き）して支払うことは禁止されています（労</a:t>
            </a:r>
            <a:endParaRPr lang="en-US" altLang="ja-JP" sz="14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400" dirty="0">
                <a:solidFill>
                  <a:srgbClr val="000000"/>
                </a:solidFill>
                <a:latin typeface="HG丸ｺﾞｼｯｸM-PRO" pitchFamily="50" charset="-128"/>
                <a:ea typeface="HG丸ｺﾞｼｯｸM-PRO" pitchFamily="50" charset="-128"/>
              </a:rPr>
              <a:t>　</a:t>
            </a:r>
            <a:r>
              <a:rPr lang="ja-JP" altLang="en-US" sz="1400" dirty="0" smtClean="0">
                <a:solidFill>
                  <a:srgbClr val="000000"/>
                </a:solidFill>
                <a:latin typeface="HG丸ｺﾞｼｯｸM-PRO" pitchFamily="50" charset="-128"/>
                <a:ea typeface="HG丸ｺﾞｼｯｸM-PRO" pitchFamily="50" charset="-128"/>
              </a:rPr>
              <a:t>　使協定が結ばれている場合を除く）。</a:t>
            </a:r>
            <a:endParaRPr lang="en-US" altLang="ja-JP" sz="1400" dirty="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defRPr/>
            </a:pPr>
            <a:r>
              <a:rPr lang="ja-JP" altLang="en-US" sz="1600" dirty="0" smtClean="0">
                <a:solidFill>
                  <a:srgbClr val="000000"/>
                </a:solidFill>
                <a:latin typeface="HG丸ｺﾞｼｯｸM-PRO" pitchFamily="50" charset="-128"/>
                <a:ea typeface="HG丸ｺﾞｼｯｸM-PRO" pitchFamily="50" charset="-128"/>
              </a:rPr>
              <a:t>④　</a:t>
            </a:r>
            <a:r>
              <a:rPr lang="ja-JP" altLang="en-US" sz="1600" b="1" dirty="0" smtClean="0">
                <a:solidFill>
                  <a:srgbClr val="FF0000"/>
                </a:solidFill>
                <a:latin typeface="HG丸ｺﾞｼｯｸM-PRO" pitchFamily="50" charset="-128"/>
                <a:ea typeface="HG丸ｺﾞｼｯｸM-PRO" pitchFamily="50" charset="-128"/>
              </a:rPr>
              <a:t>毎月１回以上、一定の期日を定めて支払う</a:t>
            </a:r>
            <a:r>
              <a:rPr lang="ja-JP" altLang="en-US" sz="1600" dirty="0" smtClean="0">
                <a:solidFill>
                  <a:srgbClr val="000000"/>
                </a:solidFill>
                <a:latin typeface="HG丸ｺﾞｼｯｸM-PRO" pitchFamily="50" charset="-128"/>
                <a:ea typeface="HG丸ｺﾞｼｯｸM-PRO" pitchFamily="50" charset="-128"/>
              </a:rPr>
              <a:t>こと（毎月１回以上定期払いの原則）</a:t>
            </a:r>
          </a:p>
        </p:txBody>
      </p:sp>
      <p:sp>
        <p:nvSpPr>
          <p:cNvPr id="2" name="スライド番号プレースホルダー 1"/>
          <p:cNvSpPr>
            <a:spLocks noGrp="1"/>
          </p:cNvSpPr>
          <p:nvPr>
            <p:ph type="sldNum" sz="quarter" idx="12"/>
          </p:nvPr>
        </p:nvSpPr>
        <p:spPr>
          <a:xfrm>
            <a:off x="7346950" y="6502411"/>
            <a:ext cx="2311400" cy="315913"/>
          </a:xfrm>
        </p:spPr>
        <p:txBody>
          <a:bodyPr/>
          <a:lstStyle/>
          <a:p>
            <a:pPr>
              <a:defRPr/>
            </a:pPr>
            <a:fld id="{CF7AE91B-BE5C-4548-8D3C-FC45AA2E87C8}" type="slidenum">
              <a:rPr lang="en-US" altLang="ja-JP" smtClean="0">
                <a:solidFill>
                  <a:srgbClr val="000000"/>
                </a:solidFill>
              </a:rPr>
              <a:pPr>
                <a:defRPr/>
              </a:pPr>
              <a:t>18</a:t>
            </a:fld>
            <a:endParaRPr lang="en-US" altLang="ja-JP" dirty="0">
              <a:solidFill>
                <a:srgbClr val="000000"/>
              </a:solidFill>
            </a:endParaRPr>
          </a:p>
        </p:txBody>
      </p:sp>
    </p:spTree>
    <p:extLst>
      <p:ext uri="{BB962C8B-B14F-4D97-AF65-F5344CB8AC3E}">
        <p14:creationId xmlns:p14="http://schemas.microsoft.com/office/powerpoint/2010/main" val="3247521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4"/>
          <p:cNvGrpSpPr>
            <a:grpSpLocks/>
          </p:cNvGrpSpPr>
          <p:nvPr/>
        </p:nvGrpSpPr>
        <p:grpSpPr bwMode="auto">
          <a:xfrm>
            <a:off x="4026033" y="6392874"/>
            <a:ext cx="2541852" cy="320675"/>
            <a:chOff x="2341" y="3941"/>
            <a:chExt cx="1478" cy="202"/>
          </a:xfrm>
        </p:grpSpPr>
        <p:sp>
          <p:nvSpPr>
            <p:cNvPr id="144394" name="Text Box 5"/>
            <p:cNvSpPr txBox="1">
              <a:spLocks noChangeArrowheads="1"/>
            </p:cNvSpPr>
            <p:nvPr/>
          </p:nvSpPr>
          <p:spPr bwMode="auto">
            <a:xfrm>
              <a:off x="2523" y="3941"/>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4439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 y="3941"/>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387" name="AutoShape 10"/>
          <p:cNvSpPr>
            <a:spLocks noChangeArrowheads="1"/>
          </p:cNvSpPr>
          <p:nvPr/>
        </p:nvSpPr>
        <p:spPr bwMode="auto">
          <a:xfrm>
            <a:off x="1609725" y="723900"/>
            <a:ext cx="7594600" cy="6096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pPr>
            <a:r>
              <a:rPr lang="ja-JP" altLang="en-US" smtClean="0">
                <a:solidFill>
                  <a:srgbClr val="000000"/>
                </a:solidFill>
                <a:latin typeface="HG丸ｺﾞｼｯｸM-PRO" pitchFamily="50" charset="-128"/>
                <a:ea typeface="HG丸ｺﾞｼｯｸM-PRO" pitchFamily="50" charset="-128"/>
              </a:rPr>
              <a:t>安心して働くための労働・社会保険</a:t>
            </a:r>
            <a:endParaRPr kumimoji="0" lang="ja-JP" altLang="en-US" smtClean="0">
              <a:solidFill>
                <a:srgbClr val="000000"/>
              </a:solidFill>
              <a:latin typeface="HG丸ｺﾞｼｯｸM-PRO" pitchFamily="50" charset="-128"/>
              <a:ea typeface="HG丸ｺﾞｼｯｸM-PRO" pitchFamily="50" charset="-128"/>
            </a:endParaRPr>
          </a:p>
        </p:txBody>
      </p:sp>
      <p:sp>
        <p:nvSpPr>
          <p:cNvPr id="144388" name="AutoShape 15"/>
          <p:cNvSpPr>
            <a:spLocks noChangeArrowheads="1"/>
          </p:cNvSpPr>
          <p:nvPr/>
        </p:nvSpPr>
        <p:spPr bwMode="auto">
          <a:xfrm>
            <a:off x="356312" y="5871305"/>
            <a:ext cx="9328150" cy="373063"/>
          </a:xfrm>
          <a:prstGeom prst="bevel">
            <a:avLst>
              <a:gd name="adj" fmla="val 5532"/>
            </a:avLst>
          </a:prstGeom>
          <a:solidFill>
            <a:srgbClr val="FFFF00"/>
          </a:solidFill>
          <a:ln w="15875" algn="ctr">
            <a:solidFill>
              <a:srgbClr val="0000FF"/>
            </a:solidFill>
            <a:miter lim="800000"/>
            <a:headEnd/>
            <a:tailEnd/>
          </a:ln>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80000"/>
              </a:lnSpc>
              <a:spcAft>
                <a:spcPct val="0"/>
              </a:spcAft>
              <a:buFontTx/>
              <a:buNone/>
            </a:pPr>
            <a:r>
              <a:rPr lang="ja-JP" altLang="en-US" sz="1800" smtClean="0">
                <a:solidFill>
                  <a:srgbClr val="000000"/>
                </a:solidFill>
                <a:ea typeface="HG丸ｺﾞｼｯｸM-PRO" pitchFamily="50" charset="-128"/>
              </a:rPr>
              <a:t>　</a:t>
            </a:r>
            <a:r>
              <a:rPr lang="ja-JP" altLang="en-US" sz="1600" smtClean="0">
                <a:solidFill>
                  <a:srgbClr val="000000"/>
                </a:solidFill>
                <a:latin typeface="HG丸ｺﾞｼｯｸM-PRO" pitchFamily="50" charset="-128"/>
                <a:ea typeface="HG丸ｺﾞｼｯｸM-PRO" pitchFamily="50" charset="-128"/>
              </a:rPr>
              <a:t>雇用保険、健康保険及び厚生年金保険の</a:t>
            </a:r>
            <a:r>
              <a:rPr lang="ja-JP" altLang="en-US" sz="1600" smtClean="0">
                <a:solidFill>
                  <a:srgbClr val="000000"/>
                </a:solidFill>
                <a:ea typeface="HG丸ｺﾞｼｯｸM-PRO" pitchFamily="50" charset="-128"/>
              </a:rPr>
              <a:t>労働者が負担する保険料は給料から天引き</a:t>
            </a:r>
            <a:endParaRPr kumimoji="0" lang="en-US" altLang="ja-JP" sz="1800" smtClean="0">
              <a:solidFill>
                <a:srgbClr val="000000"/>
              </a:solidFill>
            </a:endParaRPr>
          </a:p>
        </p:txBody>
      </p:sp>
      <p:sp>
        <p:nvSpPr>
          <p:cNvPr id="144389" name="Text Box 29"/>
          <p:cNvSpPr txBox="1">
            <a:spLocks noChangeArrowheads="1"/>
          </p:cNvSpPr>
          <p:nvPr/>
        </p:nvSpPr>
        <p:spPr bwMode="auto">
          <a:xfrm>
            <a:off x="412750" y="4648211"/>
            <a:ext cx="91630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50000"/>
              </a:spcBef>
              <a:spcAft>
                <a:spcPct val="0"/>
              </a:spcAft>
              <a:buFontTx/>
              <a:buNone/>
            </a:pPr>
            <a:endParaRPr kumimoji="0" lang="ja-JP" altLang="ja-JP" sz="1800" smtClean="0">
              <a:solidFill>
                <a:srgbClr val="000000"/>
              </a:solidFill>
              <a:ea typeface="HG丸ｺﾞｼｯｸM-PRO" pitchFamily="50" charset="-128"/>
            </a:endParaRPr>
          </a:p>
        </p:txBody>
      </p:sp>
      <p:pic>
        <p:nvPicPr>
          <p:cNvPr id="144390" name="Picture 7" descr="MC9004418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 y="609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302235" y="6324600"/>
            <a:ext cx="2311400" cy="476250"/>
          </a:xfrm>
        </p:spPr>
        <p:txBody>
          <a:bodyPr/>
          <a:lstStyle/>
          <a:p>
            <a:pPr>
              <a:defRPr/>
            </a:pPr>
            <a:fld id="{11F8A43C-0DEA-4E83-B611-C0B3A652F4F3}" type="slidenum">
              <a:rPr lang="en-US" altLang="ja-JP" smtClean="0">
                <a:solidFill>
                  <a:srgbClr val="000000"/>
                </a:solidFill>
              </a:rPr>
              <a:pPr>
                <a:defRPr/>
              </a:pPr>
              <a:t>19</a:t>
            </a:fld>
            <a:endParaRPr lang="en-US" altLang="ja-JP" dirty="0">
              <a:solidFill>
                <a:srgbClr val="000000"/>
              </a:solidFill>
            </a:endParaRPr>
          </a:p>
        </p:txBody>
      </p:sp>
      <p:sp>
        <p:nvSpPr>
          <p:cNvPr id="14" name="Rectangle 3"/>
          <p:cNvSpPr txBox="1">
            <a:spLocks noChangeArrowheads="1"/>
          </p:cNvSpPr>
          <p:nvPr/>
        </p:nvSpPr>
        <p:spPr bwMode="auto">
          <a:xfrm>
            <a:off x="391507" y="1444747"/>
            <a:ext cx="9283435" cy="3933714"/>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80000"/>
              </a:lnSpc>
              <a:buFont typeface="Wingdings" pitchFamily="2" charset="2"/>
              <a:buBlip>
                <a:blip r:embed="rId5"/>
              </a:buBlip>
              <a:defRPr/>
            </a:pPr>
            <a:r>
              <a:rPr lang="ja-JP" altLang="en-US" sz="1800" b="1" u="sng" kern="0" dirty="0" smtClean="0">
                <a:solidFill>
                  <a:srgbClr val="000000"/>
                </a:solidFill>
                <a:ea typeface="HG丸ｺﾞｼｯｸM-PRO" pitchFamily="50" charset="-128"/>
              </a:rPr>
              <a:t>労災保険</a:t>
            </a:r>
            <a:r>
              <a:rPr lang="ja-JP" altLang="en-US" sz="1400" kern="0" dirty="0" smtClean="0">
                <a:solidFill>
                  <a:srgbClr val="000000"/>
                </a:solidFill>
                <a:ea typeface="HG丸ｺﾞｼｯｸM-PRO" pitchFamily="50" charset="-128"/>
              </a:rPr>
              <a:t>　　　　　　　</a:t>
            </a:r>
            <a:endParaRPr kumimoji="0" lang="ja-JP" altLang="en-US" sz="1400" kern="0" dirty="0" smtClean="0">
              <a:solidFill>
                <a:srgbClr val="006666"/>
              </a:solidFill>
              <a:latin typeface="Constantia" pitchFamily="18" charset="0"/>
              <a:ea typeface="HG丸ｺﾞｼｯｸM-PRO" pitchFamily="50" charset="-128"/>
            </a:endParaRPr>
          </a:p>
          <a:p>
            <a:pPr marL="990600" lvl="1" indent="-533400" eaLnBrk="1" hangingPunct="1">
              <a:lnSpc>
                <a:spcPct val="80000"/>
              </a:lnSpc>
              <a:buFont typeface="Wingdings" pitchFamily="2" charset="2"/>
              <a:buBlip>
                <a:blip r:embed="rId5"/>
              </a:buBlip>
              <a:defRPr/>
            </a:pPr>
            <a:r>
              <a:rPr lang="ja-JP" altLang="en-US" sz="1600" b="1" kern="0" dirty="0" smtClean="0">
                <a:solidFill>
                  <a:srgbClr val="000000"/>
                </a:solidFill>
                <a:ea typeface="HG丸ｺﾞｼｯｸM-PRO" pitchFamily="50" charset="-128"/>
              </a:rPr>
              <a:t>仕事や通勤中のケガ、病気に対し治療費等を給付、労災事故により障害が残った場合などは年金を給付</a:t>
            </a:r>
          </a:p>
          <a:p>
            <a:pPr marL="990600" lvl="1" indent="-533400" eaLnBrk="1" hangingPunct="1">
              <a:lnSpc>
                <a:spcPct val="80000"/>
              </a:lnSpc>
              <a:buFont typeface="Wingdings" pitchFamily="2" charset="2"/>
              <a:buBlip>
                <a:blip r:embed="rId5"/>
              </a:buBlip>
              <a:defRPr/>
            </a:pPr>
            <a:r>
              <a:rPr lang="ja-JP" altLang="en-US" sz="1600" kern="0" dirty="0" smtClean="0">
                <a:solidFill>
                  <a:srgbClr val="FF0000"/>
                </a:solidFill>
                <a:ea typeface="HG丸ｺﾞｼｯｸM-PRO" pitchFamily="50" charset="-128"/>
              </a:rPr>
              <a:t>事業主のみ負担</a:t>
            </a:r>
            <a:endParaRPr lang="ja-JP" altLang="en-US" sz="1600" kern="0" dirty="0">
              <a:solidFill>
                <a:srgbClr val="000000"/>
              </a:solidFill>
              <a:ea typeface="HG丸ｺﾞｼｯｸM-PRO" pitchFamily="50" charset="-128"/>
            </a:endParaRPr>
          </a:p>
          <a:p>
            <a:pPr marL="609600" indent="-609600" eaLnBrk="1" hangingPunct="1">
              <a:lnSpc>
                <a:spcPct val="80000"/>
              </a:lnSpc>
              <a:buFont typeface="Wingdings" pitchFamily="2" charset="2"/>
              <a:buBlip>
                <a:blip r:embed="rId5"/>
              </a:buBlip>
              <a:defRPr/>
            </a:pPr>
            <a:r>
              <a:rPr lang="ja-JP" altLang="en-US" sz="1800" b="1" u="sng" kern="0" dirty="0" smtClean="0">
                <a:solidFill>
                  <a:srgbClr val="000000"/>
                </a:solidFill>
                <a:ea typeface="HG丸ｺﾞｼｯｸM-PRO" pitchFamily="50" charset="-128"/>
              </a:rPr>
              <a:t>雇用保険</a:t>
            </a:r>
            <a:endParaRPr lang="en-US" altLang="ja-JP" sz="1800" b="1" u="sng" kern="0" dirty="0" smtClean="0">
              <a:solidFill>
                <a:srgbClr val="000000"/>
              </a:solidFill>
              <a:ea typeface="HG丸ｺﾞｼｯｸM-PRO" pitchFamily="50" charset="-128"/>
            </a:endParaRPr>
          </a:p>
          <a:p>
            <a:pPr marL="990600" lvl="1" indent="-533400" eaLnBrk="1" hangingPunct="1">
              <a:lnSpc>
                <a:spcPct val="80000"/>
              </a:lnSpc>
              <a:buFont typeface="Wingdings" pitchFamily="2" charset="2"/>
              <a:buBlip>
                <a:blip r:embed="rId5"/>
              </a:buBlip>
              <a:defRPr/>
            </a:pPr>
            <a:r>
              <a:rPr lang="ja-JP" altLang="en-US" sz="1600" b="1" kern="0" dirty="0" smtClean="0">
                <a:solidFill>
                  <a:srgbClr val="000000"/>
                </a:solidFill>
                <a:ea typeface="HG丸ｺﾞｼｯｸM-PRO" pitchFamily="50" charset="-128"/>
              </a:rPr>
              <a:t>失業した場合などに生活や雇用の安定、就職の促進のために「失業等給付」を支給</a:t>
            </a:r>
            <a:endParaRPr lang="en-US" altLang="ja-JP" sz="1600" b="1" kern="0" dirty="0" smtClean="0">
              <a:solidFill>
                <a:srgbClr val="000000"/>
              </a:solidFill>
              <a:ea typeface="HG丸ｺﾞｼｯｸM-PRO" pitchFamily="50" charset="-128"/>
            </a:endParaRPr>
          </a:p>
          <a:p>
            <a:pPr marL="990600" lvl="1" indent="-533400" eaLnBrk="1" hangingPunct="1">
              <a:lnSpc>
                <a:spcPct val="80000"/>
              </a:lnSpc>
              <a:buFont typeface="Wingdings" pitchFamily="2" charset="2"/>
              <a:buBlip>
                <a:blip r:embed="rId5"/>
              </a:buBlip>
              <a:defRPr/>
            </a:pPr>
            <a:r>
              <a:rPr lang="ja-JP" altLang="en-US" sz="1600" b="1" kern="0" dirty="0" smtClean="0">
                <a:solidFill>
                  <a:srgbClr val="000000"/>
                </a:solidFill>
                <a:ea typeface="HG丸ｺﾞｼｯｸM-PRO" pitchFamily="50" charset="-128"/>
              </a:rPr>
              <a:t>雇用継続のために「高年齢、育児休業給付」、資格取得等支援のために「教育訓練給付」を支給</a:t>
            </a:r>
            <a:endParaRPr lang="en-US" altLang="ja-JP" sz="1600" b="1" kern="0" dirty="0" smtClean="0">
              <a:solidFill>
                <a:srgbClr val="000000"/>
              </a:solidFill>
              <a:ea typeface="HG丸ｺﾞｼｯｸM-PRO" pitchFamily="50" charset="-128"/>
            </a:endParaRPr>
          </a:p>
          <a:p>
            <a:pPr marL="990600" lvl="1" indent="-533400" eaLnBrk="1" hangingPunct="1">
              <a:buFont typeface="Wingdings" pitchFamily="2" charset="2"/>
              <a:buBlip>
                <a:blip r:embed="rId5"/>
              </a:buBlip>
              <a:defRPr/>
            </a:pPr>
            <a:r>
              <a:rPr lang="ja-JP" altLang="en-US" sz="1600" kern="0" dirty="0" smtClean="0">
                <a:solidFill>
                  <a:srgbClr val="FF0000"/>
                </a:solidFill>
                <a:ea typeface="HG丸ｺﾞｼｯｸM-PRO" pitchFamily="50" charset="-128"/>
              </a:rPr>
              <a:t>労働者と事業主双方が負担</a:t>
            </a:r>
          </a:p>
          <a:p>
            <a:pPr marL="609600" indent="-609600" eaLnBrk="1" hangingPunct="1">
              <a:spcBef>
                <a:spcPct val="0"/>
              </a:spcBef>
              <a:buFontTx/>
              <a:buBlip>
                <a:blip r:embed="rId5"/>
              </a:buBlip>
              <a:defRPr/>
            </a:pPr>
            <a:r>
              <a:rPr kumimoji="0" lang="ja-JP" altLang="en-US" sz="1800" b="1" u="sng" kern="0" dirty="0">
                <a:solidFill>
                  <a:srgbClr val="000000"/>
                </a:solidFill>
                <a:latin typeface="Constantia" pitchFamily="18" charset="0"/>
                <a:ea typeface="HG丸ｺﾞｼｯｸM-PRO" pitchFamily="50" charset="-128"/>
              </a:rPr>
              <a:t>健康保険</a:t>
            </a:r>
          </a:p>
          <a:p>
            <a:pPr marL="990600" lvl="1" indent="-533400" eaLnBrk="1" hangingPunct="1">
              <a:lnSpc>
                <a:spcPct val="80000"/>
              </a:lnSpc>
              <a:buFontTx/>
              <a:buBlip>
                <a:blip r:embed="rId5"/>
              </a:buBlip>
              <a:defRPr/>
            </a:pPr>
            <a:r>
              <a:rPr lang="ja-JP" altLang="en-US" sz="1600" b="1" dirty="0" smtClean="0">
                <a:solidFill>
                  <a:srgbClr val="000000"/>
                </a:solidFill>
                <a:ea typeface="HG丸ｺﾞｼｯｸM-PRO" pitchFamily="50" charset="-128"/>
              </a:rPr>
              <a:t>本人</a:t>
            </a:r>
            <a:r>
              <a:rPr lang="ja-JP" altLang="en-US" sz="1600" b="1" dirty="0">
                <a:solidFill>
                  <a:srgbClr val="000000"/>
                </a:solidFill>
                <a:ea typeface="HG丸ｺﾞｼｯｸM-PRO" pitchFamily="50" charset="-128"/>
              </a:rPr>
              <a:t>や家族が病気やケガをしたとき、出産したときなどに、必要な医療給付や手当金を</a:t>
            </a:r>
            <a:r>
              <a:rPr lang="ja-JP" altLang="en-US" sz="1600" b="1" dirty="0" smtClean="0">
                <a:solidFill>
                  <a:srgbClr val="000000"/>
                </a:solidFill>
                <a:ea typeface="HG丸ｺﾞｼｯｸM-PRO" pitchFamily="50" charset="-128"/>
              </a:rPr>
              <a:t>支給</a:t>
            </a:r>
            <a:endParaRPr lang="en-US" altLang="ja-JP" sz="1600" b="1" dirty="0" smtClean="0">
              <a:solidFill>
                <a:srgbClr val="000000"/>
              </a:solidFill>
              <a:ea typeface="HG丸ｺﾞｼｯｸM-PRO" pitchFamily="50" charset="-128"/>
            </a:endParaRPr>
          </a:p>
          <a:p>
            <a:pPr marL="990600" lvl="1" indent="-533400" eaLnBrk="1" hangingPunct="1">
              <a:lnSpc>
                <a:spcPct val="80000"/>
              </a:lnSpc>
              <a:buFontTx/>
              <a:buBlip>
                <a:blip r:embed="rId5"/>
              </a:buBlip>
              <a:defRPr/>
            </a:pPr>
            <a:r>
              <a:rPr lang="ja-JP" altLang="en-US" sz="1600" kern="0" dirty="0" smtClean="0">
                <a:solidFill>
                  <a:srgbClr val="FF0000"/>
                </a:solidFill>
                <a:ea typeface="HG丸ｺﾞｼｯｸM-PRO" pitchFamily="50" charset="-128"/>
              </a:rPr>
              <a:t>労働者と事業主双方が負担</a:t>
            </a:r>
          </a:p>
          <a:p>
            <a:pPr marL="609600" indent="-609600" eaLnBrk="1" hangingPunct="1">
              <a:lnSpc>
                <a:spcPct val="80000"/>
              </a:lnSpc>
              <a:buFont typeface="Wingdings" pitchFamily="2" charset="2"/>
              <a:buBlip>
                <a:blip r:embed="rId5"/>
              </a:buBlip>
              <a:defRPr/>
            </a:pPr>
            <a:r>
              <a:rPr lang="ja-JP" altLang="en-US" sz="1800" b="1" u="sng" kern="0" dirty="0" smtClean="0">
                <a:solidFill>
                  <a:srgbClr val="000000"/>
                </a:solidFill>
                <a:ea typeface="HG丸ｺﾞｼｯｸM-PRO" pitchFamily="50" charset="-128"/>
              </a:rPr>
              <a:t>厚生年金保険</a:t>
            </a:r>
          </a:p>
          <a:p>
            <a:pPr marL="990600" lvl="1" indent="-533400" eaLnBrk="1" hangingPunct="1">
              <a:lnSpc>
                <a:spcPct val="80000"/>
              </a:lnSpc>
              <a:buFont typeface="Wingdings" pitchFamily="2" charset="2"/>
              <a:buBlip>
                <a:blip r:embed="rId5"/>
              </a:buBlip>
              <a:defRPr/>
            </a:pPr>
            <a:r>
              <a:rPr lang="ja-JP" altLang="en-US" sz="1600" b="1" kern="0" dirty="0" smtClean="0">
                <a:solidFill>
                  <a:srgbClr val="000000"/>
                </a:solidFill>
                <a:ea typeface="HG丸ｺﾞｼｯｸM-PRO" pitchFamily="50" charset="-128"/>
              </a:rPr>
              <a:t>老齢年金のほか、遺族年金、障害年金を支給</a:t>
            </a:r>
          </a:p>
          <a:p>
            <a:pPr marL="990600" lvl="1" indent="-533400" eaLnBrk="1" hangingPunct="1">
              <a:lnSpc>
                <a:spcPct val="80000"/>
              </a:lnSpc>
              <a:buFont typeface="Wingdings" pitchFamily="2" charset="2"/>
              <a:buBlip>
                <a:blip r:embed="rId5"/>
              </a:buBlip>
              <a:defRPr/>
            </a:pPr>
            <a:r>
              <a:rPr lang="ja-JP" altLang="en-US" sz="1600" kern="0" dirty="0" smtClean="0">
                <a:solidFill>
                  <a:srgbClr val="FF0000"/>
                </a:solidFill>
                <a:ea typeface="HG丸ｺﾞｼｯｸM-PRO" pitchFamily="50" charset="-128"/>
              </a:rPr>
              <a:t>労働者と事業主の双方が負担</a:t>
            </a:r>
          </a:p>
        </p:txBody>
      </p:sp>
      <p:sp>
        <p:nvSpPr>
          <p:cNvPr id="144393" name="正方形/長方形 2"/>
          <p:cNvSpPr>
            <a:spLocks noChangeArrowheads="1"/>
          </p:cNvSpPr>
          <p:nvPr/>
        </p:nvSpPr>
        <p:spPr bwMode="auto">
          <a:xfrm>
            <a:off x="432781" y="5435160"/>
            <a:ext cx="920088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en-US" altLang="ja-JP" sz="1200" b="1" dirty="0" smtClean="0">
                <a:solidFill>
                  <a:srgbClr val="FF0000"/>
                </a:solidFill>
                <a:latin typeface="Constantia" pitchFamily="18" charset="0"/>
              </a:rPr>
              <a:t>※</a:t>
            </a:r>
            <a:r>
              <a:rPr kumimoji="0" lang="ja-JP" altLang="en-US" sz="1200" b="1" dirty="0" smtClean="0">
                <a:solidFill>
                  <a:srgbClr val="FF0000"/>
                </a:solidFill>
                <a:latin typeface="Constantia" pitchFamily="18" charset="0"/>
              </a:rPr>
              <a:t>　労災保険はアルバイトを含めすべての労働者が対象となりますが、雇用保険、健康保険、厚生年金保険は、就労時間や就労　期間が短く</a:t>
            </a:r>
            <a:endParaRPr kumimoji="0" lang="en-US" altLang="ja-JP" sz="1200" b="1" dirty="0" smtClean="0">
              <a:solidFill>
                <a:srgbClr val="FF0000"/>
              </a:solidFill>
              <a:latin typeface="Constantia" pitchFamily="18" charset="0"/>
            </a:endParaRPr>
          </a:p>
          <a:p>
            <a:pPr eaLnBrk="0" fontAlgn="base" hangingPunct="0">
              <a:spcBef>
                <a:spcPct val="0"/>
              </a:spcBef>
              <a:spcAft>
                <a:spcPct val="0"/>
              </a:spcAft>
              <a:buFontTx/>
              <a:buNone/>
            </a:pPr>
            <a:r>
              <a:rPr kumimoji="0" lang="ja-JP" altLang="en-US" sz="1200" b="1" dirty="0" smtClean="0">
                <a:solidFill>
                  <a:srgbClr val="FF0000"/>
                </a:solidFill>
                <a:latin typeface="Constantia" pitchFamily="18" charset="0"/>
              </a:rPr>
              <a:t>　、一定の要件を満たさない場合などは対象となりません。</a:t>
            </a:r>
          </a:p>
        </p:txBody>
      </p:sp>
    </p:spTree>
    <p:extLst>
      <p:ext uri="{BB962C8B-B14F-4D97-AF65-F5344CB8AC3E}">
        <p14:creationId xmlns:p14="http://schemas.microsoft.com/office/powerpoint/2010/main" val="4012929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47650" y="457200"/>
            <a:ext cx="9493250" cy="762000"/>
          </a:xfrm>
        </p:spPr>
        <p:txBody>
          <a:bodyPr/>
          <a:lstStyle/>
          <a:p>
            <a:pPr eaLnBrk="1" hangingPunct="1"/>
            <a:r>
              <a:rPr lang="ja-JP" altLang="en-US" sz="3200" dirty="0" smtClean="0">
                <a:ea typeface="HG丸ｺﾞｼｯｸM-PRO" pitchFamily="50" charset="-128"/>
              </a:rPr>
              <a:t>目　次</a:t>
            </a:r>
          </a:p>
        </p:txBody>
      </p:sp>
      <p:sp>
        <p:nvSpPr>
          <p:cNvPr id="275459" name="Rectangle 3"/>
          <p:cNvSpPr>
            <a:spLocks noGrp="1" noChangeArrowheads="1"/>
          </p:cNvSpPr>
          <p:nvPr>
            <p:ph idx="1"/>
          </p:nvPr>
        </p:nvSpPr>
        <p:spPr>
          <a:xfrm>
            <a:off x="330200" y="1062039"/>
            <a:ext cx="9259358" cy="5175274"/>
          </a:xfrm>
        </p:spPr>
        <p:txBody>
          <a:bodyPr/>
          <a:lstStyle/>
          <a:p>
            <a:pPr marL="0" indent="0" eaLnBrk="1" hangingPunct="1">
              <a:lnSpc>
                <a:spcPct val="90000"/>
              </a:lnSpc>
              <a:buFontTx/>
              <a:buNone/>
              <a:defRPr/>
            </a:pPr>
            <a:r>
              <a:rPr lang="ja-JP" altLang="en-US" sz="2400" dirty="0" smtClean="0">
                <a:ea typeface="HG丸ｺﾞｼｯｸM-PRO" pitchFamily="50" charset="-128"/>
              </a:rPr>
              <a:t> </a:t>
            </a:r>
            <a:endParaRPr lang="en-US" altLang="ja-JP" sz="2400" dirty="0" smtClean="0">
              <a:ea typeface="HG丸ｺﾞｼｯｸM-PRO" pitchFamily="50" charset="-128"/>
            </a:endParaRPr>
          </a:p>
          <a:p>
            <a:pPr marL="0" indent="0" eaLnBrk="1" hangingPunct="1">
              <a:lnSpc>
                <a:spcPct val="90000"/>
              </a:lnSpc>
              <a:buFontTx/>
              <a:buNone/>
              <a:defRPr/>
            </a:pPr>
            <a:r>
              <a:rPr lang="ja-JP" altLang="en-US" sz="2400" dirty="0" smtClean="0">
                <a:ea typeface="HG丸ｺﾞｼｯｸM-PRO" pitchFamily="50" charset="-128"/>
              </a:rPr>
              <a:t>　</a:t>
            </a:r>
            <a:r>
              <a:rPr lang="en-US" altLang="ja-JP" sz="2400" dirty="0" smtClean="0">
                <a:ea typeface="HG丸ｺﾞｼｯｸM-PRO" pitchFamily="50" charset="-128"/>
              </a:rPr>
              <a:t>Ⅰ</a:t>
            </a:r>
            <a:r>
              <a:rPr lang="ja-JP" altLang="en-US" sz="2400" dirty="0" smtClean="0">
                <a:ea typeface="HG丸ｺﾞｼｯｸM-PRO" pitchFamily="50" charset="-128"/>
              </a:rPr>
              <a:t>　はじめに・・・・・・・・・・・・・・・  </a:t>
            </a:r>
            <a:r>
              <a:rPr lang="ja-JP" altLang="en-US" sz="2400" dirty="0" smtClean="0">
                <a:latin typeface="+mj-ea"/>
                <a:ea typeface="+mj-ea"/>
              </a:rPr>
              <a:t>３</a:t>
            </a:r>
            <a:r>
              <a:rPr lang="en-US" altLang="ja-JP" sz="2400" dirty="0" smtClean="0">
                <a:latin typeface="+mj-ea"/>
                <a:ea typeface="+mj-ea"/>
              </a:rPr>
              <a:t> </a:t>
            </a:r>
            <a:r>
              <a:rPr lang="ja-JP" altLang="en-US" sz="2400" dirty="0" smtClean="0">
                <a:latin typeface="+mj-ea"/>
                <a:ea typeface="+mj-ea"/>
              </a:rPr>
              <a:t>～  ５</a:t>
            </a:r>
            <a:endParaRPr lang="en-US" altLang="ja-JP" sz="2400" dirty="0" smtClean="0">
              <a:latin typeface="+mj-ea"/>
              <a:ea typeface="+mj-ea"/>
            </a:endParaRPr>
          </a:p>
          <a:p>
            <a:pPr marL="0" indent="0" eaLnBrk="1" hangingPunct="1">
              <a:lnSpc>
                <a:spcPct val="90000"/>
              </a:lnSpc>
              <a:buFontTx/>
              <a:buNone/>
              <a:defRPr/>
            </a:pPr>
            <a:endParaRPr lang="en-US" altLang="ja-JP" sz="2400" dirty="0" smtClean="0">
              <a:ea typeface="HG丸ｺﾞｼｯｸM-PRO" pitchFamily="50" charset="-128"/>
            </a:endParaRPr>
          </a:p>
          <a:p>
            <a:pPr marL="0" indent="0" eaLnBrk="1" hangingPunct="1">
              <a:lnSpc>
                <a:spcPct val="90000"/>
              </a:lnSpc>
              <a:buFontTx/>
              <a:buNone/>
              <a:defRPr/>
            </a:pPr>
            <a:r>
              <a:rPr lang="ja-JP" altLang="en-US" sz="2400" dirty="0" smtClean="0">
                <a:ea typeface="HG丸ｺﾞｼｯｸM-PRO" pitchFamily="50" charset="-128"/>
              </a:rPr>
              <a:t>　</a:t>
            </a:r>
            <a:r>
              <a:rPr lang="en-US" altLang="ja-JP" sz="2400" dirty="0">
                <a:ea typeface="HG丸ｺﾞｼｯｸM-PRO" pitchFamily="50" charset="-128"/>
              </a:rPr>
              <a:t>Ⅱ</a:t>
            </a:r>
            <a:r>
              <a:rPr lang="ja-JP" altLang="en-US" sz="2400" dirty="0" smtClean="0">
                <a:ea typeface="HG丸ｺﾞｼｯｸM-PRO" pitchFamily="50" charset="-128"/>
              </a:rPr>
              <a:t>　わが国の労働の現状・・・・・・・・・・  </a:t>
            </a:r>
            <a:r>
              <a:rPr lang="ja-JP" altLang="en-US" sz="2400" dirty="0" smtClean="0">
                <a:latin typeface="+mj-ea"/>
                <a:ea typeface="+mj-ea"/>
              </a:rPr>
              <a:t>６</a:t>
            </a:r>
            <a:r>
              <a:rPr lang="en-US" altLang="ja-JP" sz="2400" dirty="0" smtClean="0">
                <a:latin typeface="+mj-ea"/>
                <a:ea typeface="+mj-ea"/>
              </a:rPr>
              <a:t> </a:t>
            </a:r>
            <a:r>
              <a:rPr lang="ja-JP" altLang="en-US" sz="2400" dirty="0" smtClean="0">
                <a:latin typeface="+mj-ea"/>
                <a:ea typeface="+mj-ea"/>
              </a:rPr>
              <a:t>～ １２</a:t>
            </a:r>
            <a:endParaRPr lang="en-US" altLang="ja-JP" sz="2400" dirty="0" smtClean="0">
              <a:latin typeface="+mj-ea"/>
              <a:ea typeface="+mj-ea"/>
            </a:endParaRPr>
          </a:p>
          <a:p>
            <a:pPr marL="0" indent="0" eaLnBrk="1" hangingPunct="1">
              <a:lnSpc>
                <a:spcPct val="90000"/>
              </a:lnSpc>
              <a:buFontTx/>
              <a:buNone/>
              <a:defRPr/>
            </a:pPr>
            <a:endParaRPr lang="ja-JP" altLang="en-US" sz="2400" dirty="0" smtClean="0">
              <a:ea typeface="HG丸ｺﾞｼｯｸM-PRO" pitchFamily="50" charset="-128"/>
            </a:endParaRPr>
          </a:p>
          <a:p>
            <a:pPr marL="0" indent="0" eaLnBrk="1" hangingPunct="1">
              <a:lnSpc>
                <a:spcPct val="90000"/>
              </a:lnSpc>
              <a:buFontTx/>
              <a:buNone/>
              <a:defRPr/>
            </a:pPr>
            <a:r>
              <a:rPr lang="ja-JP" altLang="en-US" sz="2400" dirty="0" smtClean="0">
                <a:ea typeface="HG丸ｺﾞｼｯｸM-PRO" pitchFamily="50" charset="-128"/>
              </a:rPr>
              <a:t>　</a:t>
            </a:r>
            <a:r>
              <a:rPr lang="en-US" altLang="ja-JP" sz="2400" dirty="0">
                <a:ea typeface="HG丸ｺﾞｼｯｸM-PRO" pitchFamily="50" charset="-128"/>
              </a:rPr>
              <a:t>Ⅲ</a:t>
            </a:r>
            <a:r>
              <a:rPr lang="ja-JP" altLang="en-US" sz="2400" dirty="0" smtClean="0">
                <a:ea typeface="HG丸ｺﾞｼｯｸM-PRO" pitchFamily="50" charset="-128"/>
              </a:rPr>
              <a:t>　働くときに知っておきたい労働法・・・・</a:t>
            </a:r>
            <a:r>
              <a:rPr lang="ja-JP" altLang="en-US" sz="2400" dirty="0" smtClean="0">
                <a:latin typeface="+mj-ea"/>
                <a:ea typeface="+mj-ea"/>
              </a:rPr>
              <a:t>１３ ～ ３５</a:t>
            </a:r>
            <a:endParaRPr lang="en-US" altLang="ja-JP" sz="2400" b="1" dirty="0" smtClean="0">
              <a:latin typeface="+mj-ea"/>
              <a:ea typeface="+mj-ea"/>
            </a:endParaRPr>
          </a:p>
          <a:p>
            <a:pPr marL="0" indent="0" eaLnBrk="1" hangingPunct="1">
              <a:lnSpc>
                <a:spcPct val="90000"/>
              </a:lnSpc>
              <a:buFontTx/>
              <a:buNone/>
              <a:defRPr/>
            </a:pPr>
            <a:endParaRPr lang="ja-JP" altLang="en-US" sz="2400" dirty="0" smtClean="0">
              <a:ea typeface="HG丸ｺﾞｼｯｸM-PRO" pitchFamily="50" charset="-128"/>
            </a:endParaRPr>
          </a:p>
          <a:p>
            <a:pPr marL="0" indent="0" eaLnBrk="1" hangingPunct="1">
              <a:lnSpc>
                <a:spcPct val="90000"/>
              </a:lnSpc>
              <a:buFontTx/>
              <a:buNone/>
              <a:defRPr/>
            </a:pPr>
            <a:r>
              <a:rPr lang="ja-JP" altLang="en-US" sz="2400" dirty="0" smtClean="0">
                <a:ea typeface="HG丸ｺﾞｼｯｸM-PRO" pitchFamily="50" charset="-128"/>
              </a:rPr>
              <a:t>　</a:t>
            </a:r>
            <a:r>
              <a:rPr lang="en-US" altLang="ja-JP" sz="2400" dirty="0">
                <a:ea typeface="HG丸ｺﾞｼｯｸM-PRO" pitchFamily="50" charset="-128"/>
              </a:rPr>
              <a:t>Ⅳ</a:t>
            </a:r>
            <a:r>
              <a:rPr lang="ja-JP" altLang="en-US" sz="2400" dirty="0" smtClean="0">
                <a:ea typeface="HG丸ｺﾞｼｯｸM-PRO" pitchFamily="50" charset="-128"/>
              </a:rPr>
              <a:t>　就職活動お役立ち情報・・・・・・・・・</a:t>
            </a:r>
            <a:r>
              <a:rPr lang="ja-JP" altLang="en-US" sz="2400" dirty="0" smtClean="0">
                <a:latin typeface="+mj-ea"/>
                <a:ea typeface="+mj-ea"/>
              </a:rPr>
              <a:t>３６</a:t>
            </a:r>
            <a:r>
              <a:rPr lang="en-US" altLang="ja-JP" sz="2400" dirty="0" smtClean="0">
                <a:latin typeface="+mj-ea"/>
                <a:ea typeface="+mj-ea"/>
              </a:rPr>
              <a:t> </a:t>
            </a:r>
            <a:r>
              <a:rPr lang="ja-JP" altLang="en-US" sz="2400" dirty="0" smtClean="0">
                <a:latin typeface="+mj-ea"/>
                <a:ea typeface="+mj-ea"/>
              </a:rPr>
              <a:t>～ ４３</a:t>
            </a:r>
            <a:endParaRPr lang="en-US" altLang="ja-JP" sz="2400" dirty="0" smtClean="0">
              <a:latin typeface="+mj-ea"/>
              <a:ea typeface="+mj-ea"/>
            </a:endParaRPr>
          </a:p>
          <a:p>
            <a:pPr marL="0" indent="0" eaLnBrk="1" hangingPunct="1">
              <a:lnSpc>
                <a:spcPct val="90000"/>
              </a:lnSpc>
              <a:buFontTx/>
              <a:buNone/>
              <a:defRPr/>
            </a:pPr>
            <a:endParaRPr lang="en-US" altLang="ja-JP" sz="2400" dirty="0">
              <a:ea typeface="HG丸ｺﾞｼｯｸM-PRO" pitchFamily="50" charset="-128"/>
            </a:endParaRPr>
          </a:p>
          <a:p>
            <a:pPr marL="0" indent="0" eaLnBrk="1" hangingPunct="1">
              <a:lnSpc>
                <a:spcPct val="90000"/>
              </a:lnSpc>
              <a:buFontTx/>
              <a:buNone/>
              <a:defRPr/>
            </a:pPr>
            <a:r>
              <a:rPr lang="ja-JP" altLang="en-US" sz="2400" dirty="0" smtClean="0">
                <a:ea typeface="HG丸ｺﾞｼｯｸM-PRO" pitchFamily="50" charset="-128"/>
              </a:rPr>
              <a:t>　</a:t>
            </a:r>
            <a:r>
              <a:rPr lang="en-US" altLang="ja-JP" sz="2400" dirty="0" smtClean="0">
                <a:ea typeface="HG丸ｺﾞｼｯｸM-PRO" pitchFamily="50" charset="-128"/>
              </a:rPr>
              <a:t>Ⅴ</a:t>
            </a:r>
            <a:r>
              <a:rPr lang="ja-JP" altLang="en-US" sz="2400" dirty="0" smtClean="0">
                <a:ea typeface="HG丸ｺﾞｼｯｸM-PRO" pitchFamily="50" charset="-128"/>
              </a:rPr>
              <a:t>　働き方改革・・・・・・・・・・・・・・</a:t>
            </a:r>
            <a:r>
              <a:rPr lang="ja-JP" altLang="en-US" sz="2400" dirty="0" smtClean="0">
                <a:latin typeface="+mj-ea"/>
                <a:ea typeface="+mj-ea"/>
              </a:rPr>
              <a:t>４４ ～ ４５</a:t>
            </a:r>
            <a:endParaRPr lang="en-US" altLang="ja-JP" sz="2400" dirty="0" smtClean="0">
              <a:latin typeface="+mj-ea"/>
              <a:ea typeface="+mj-ea"/>
            </a:endParaRPr>
          </a:p>
          <a:p>
            <a:pPr marL="0" indent="0" eaLnBrk="1" hangingPunct="1">
              <a:lnSpc>
                <a:spcPct val="90000"/>
              </a:lnSpc>
              <a:buFontTx/>
              <a:buNone/>
              <a:defRPr/>
            </a:pPr>
            <a:endParaRPr lang="ja-JP" altLang="en-US" sz="2400" dirty="0" smtClean="0">
              <a:ea typeface="HG丸ｺﾞｼｯｸM-PRO" pitchFamily="50" charset="-128"/>
            </a:endParaRPr>
          </a:p>
          <a:p>
            <a:pPr marL="0" indent="0" eaLnBrk="1" hangingPunct="1">
              <a:lnSpc>
                <a:spcPct val="90000"/>
              </a:lnSpc>
              <a:buFontTx/>
              <a:buNone/>
              <a:defRPr/>
            </a:pPr>
            <a:r>
              <a:rPr lang="ja-JP" altLang="en-US" sz="2400" dirty="0">
                <a:ea typeface="HG丸ｺﾞｼｯｸM-PRO" pitchFamily="50" charset="-128"/>
              </a:rPr>
              <a:t>　</a:t>
            </a:r>
            <a:r>
              <a:rPr lang="en-US" altLang="ja-JP" sz="2400" dirty="0" smtClean="0">
                <a:ea typeface="HG丸ｺﾞｼｯｸM-PRO" pitchFamily="50" charset="-128"/>
              </a:rPr>
              <a:t>Ⅵ</a:t>
            </a:r>
            <a:r>
              <a:rPr lang="ja-JP" altLang="en-US" sz="2400" dirty="0" smtClean="0">
                <a:ea typeface="HG丸ｺﾞｼｯｸM-PRO" pitchFamily="50" charset="-128"/>
              </a:rPr>
              <a:t>　おわりに・・・・・・・・・・・・・・・</a:t>
            </a:r>
            <a:r>
              <a:rPr lang="ja-JP" altLang="en-US" sz="2400" dirty="0" smtClean="0">
                <a:latin typeface="+mj-ea"/>
                <a:ea typeface="+mj-ea"/>
              </a:rPr>
              <a:t>４８</a:t>
            </a:r>
            <a:endParaRPr lang="en-US" altLang="ja-JP" sz="2400" dirty="0" smtClean="0">
              <a:latin typeface="+mj-ea"/>
              <a:ea typeface="+mj-ea"/>
            </a:endParaRPr>
          </a:p>
          <a:p>
            <a:pPr marL="0" indent="0" eaLnBrk="1" hangingPunct="1">
              <a:lnSpc>
                <a:spcPct val="90000"/>
              </a:lnSpc>
              <a:buFontTx/>
              <a:buNone/>
              <a:defRPr/>
            </a:pPr>
            <a:endParaRPr lang="ja-JP" altLang="en-US" sz="2400" dirty="0" smtClean="0">
              <a:ea typeface="HG丸ｺﾞｼｯｸM-PRO" pitchFamily="50" charset="-128"/>
            </a:endParaRPr>
          </a:p>
          <a:p>
            <a:pPr marL="0" indent="0" eaLnBrk="1" hangingPunct="1">
              <a:lnSpc>
                <a:spcPct val="90000"/>
              </a:lnSpc>
              <a:buFontTx/>
              <a:buNone/>
              <a:defRPr/>
            </a:pPr>
            <a:r>
              <a:rPr lang="ja-JP" altLang="en-US" sz="2400" b="1" dirty="0" smtClean="0">
                <a:ea typeface="HG丸ｺﾞｼｯｸM-PRO" pitchFamily="50" charset="-128"/>
              </a:rPr>
              <a:t>　　</a:t>
            </a:r>
          </a:p>
          <a:p>
            <a:pPr eaLnBrk="1" hangingPunct="1">
              <a:lnSpc>
                <a:spcPct val="90000"/>
              </a:lnSpc>
              <a:defRPr/>
            </a:pPr>
            <a:endParaRPr lang="en-US" altLang="ja-JP" dirty="0" smtClean="0">
              <a:ea typeface="HG丸ｺﾞｼｯｸM-PRO" pitchFamily="50" charset="-128"/>
            </a:endParaRPr>
          </a:p>
        </p:txBody>
      </p:sp>
      <p:grpSp>
        <p:nvGrpSpPr>
          <p:cNvPr id="119812" name="Group 6"/>
          <p:cNvGrpSpPr>
            <a:grpSpLocks/>
          </p:cNvGrpSpPr>
          <p:nvPr/>
        </p:nvGrpSpPr>
        <p:grpSpPr bwMode="auto">
          <a:xfrm>
            <a:off x="3962400" y="6430963"/>
            <a:ext cx="2559050" cy="366712"/>
            <a:chOff x="2400" y="4032"/>
            <a:chExt cx="1488" cy="202"/>
          </a:xfrm>
        </p:grpSpPr>
        <p:sp>
          <p:nvSpPr>
            <p:cNvPr id="119813" name="Text Box 7"/>
            <p:cNvSpPr txBox="1">
              <a:spLocks noChangeArrowheads="1"/>
            </p:cNvSpPr>
            <p:nvPr/>
          </p:nvSpPr>
          <p:spPr bwMode="auto">
            <a:xfrm>
              <a:off x="2592" y="4032"/>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dirty="0" smtClean="0">
                  <a:solidFill>
                    <a:srgbClr val="000000"/>
                  </a:solidFill>
                  <a:ea typeface="HG丸ｺﾞｼｯｸM-PRO" pitchFamily="50" charset="-128"/>
                </a:rPr>
                <a:t>厚生労働省</a:t>
              </a:r>
              <a:r>
                <a:rPr lang="ja-JP" altLang="en-US" sz="1400" dirty="0" smtClean="0">
                  <a:solidFill>
                    <a:srgbClr val="000000"/>
                  </a:solidFill>
                  <a:ea typeface="HG丸ｺﾞｼｯｸM-PRO" pitchFamily="50" charset="-128"/>
                </a:rPr>
                <a:t>佐賀労働局</a:t>
              </a:r>
            </a:p>
          </p:txBody>
        </p:sp>
        <p:pic>
          <p:nvPicPr>
            <p:cNvPr id="1198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087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4294967295"/>
          </p:nvPr>
        </p:nvSpPr>
        <p:spPr>
          <a:xfrm>
            <a:off x="495300" y="1219200"/>
            <a:ext cx="8915400" cy="419100"/>
          </a:xfrm>
        </p:spPr>
        <p:txBody>
          <a:bodyPr anchor="ctr"/>
          <a:lstStyle/>
          <a:p>
            <a:pPr marL="609600" indent="-609600" eaLnBrk="1" hangingPunct="1">
              <a:lnSpc>
                <a:spcPct val="80000"/>
              </a:lnSpc>
              <a:buFontTx/>
              <a:buNone/>
            </a:pPr>
            <a:r>
              <a:rPr lang="ja-JP" altLang="en-US" sz="2400" smtClean="0">
                <a:solidFill>
                  <a:srgbClr val="FF0000"/>
                </a:solidFill>
                <a:ea typeface="HG丸ｺﾞｼｯｸM-PRO" pitchFamily="50" charset="-128"/>
              </a:rPr>
              <a:t>働く時間や休日</a:t>
            </a:r>
            <a:r>
              <a:rPr lang="ja-JP" altLang="en-US" sz="2400" smtClean="0">
                <a:ea typeface="HG丸ｺﾞｼｯｸM-PRO" pitchFamily="50" charset="-128"/>
              </a:rPr>
              <a:t>はどうなっていますか？</a:t>
            </a:r>
            <a:endParaRPr lang="ja-JP" altLang="en-US" sz="2000" smtClean="0"/>
          </a:p>
        </p:txBody>
      </p:sp>
      <p:sp>
        <p:nvSpPr>
          <p:cNvPr id="146435" name="AutoShape 5"/>
          <p:cNvSpPr>
            <a:spLocks noChangeArrowheads="1"/>
          </p:cNvSpPr>
          <p:nvPr/>
        </p:nvSpPr>
        <p:spPr bwMode="auto">
          <a:xfrm>
            <a:off x="330200" y="1143000"/>
            <a:ext cx="9080500" cy="4953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46436" name="Group 6"/>
          <p:cNvGrpSpPr>
            <a:grpSpLocks/>
          </p:cNvGrpSpPr>
          <p:nvPr/>
        </p:nvGrpSpPr>
        <p:grpSpPr bwMode="auto">
          <a:xfrm>
            <a:off x="4127500" y="6400811"/>
            <a:ext cx="2559050" cy="320675"/>
            <a:chOff x="2400" y="4032"/>
            <a:chExt cx="1488" cy="202"/>
          </a:xfrm>
        </p:grpSpPr>
        <p:sp>
          <p:nvSpPr>
            <p:cNvPr id="146442" name="Text Box 7"/>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4644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6437" name="AutoShape 9"/>
          <p:cNvSpPr>
            <a:spLocks noChangeArrowheads="1"/>
          </p:cNvSpPr>
          <p:nvPr/>
        </p:nvSpPr>
        <p:spPr bwMode="auto">
          <a:xfrm>
            <a:off x="330200" y="381000"/>
            <a:ext cx="6356350" cy="533400"/>
          </a:xfrm>
          <a:prstGeom prst="hexagon">
            <a:avLst>
              <a:gd name="adj" fmla="val 58310"/>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③</a:t>
            </a:r>
            <a:r>
              <a:rPr kumimoji="0" lang="ja-JP" altLang="en-US" sz="1800" b="1" smtClean="0">
                <a:solidFill>
                  <a:srgbClr val="FFFFFF"/>
                </a:solidFill>
                <a:ea typeface="HG丸ｺﾞｼｯｸM-PRO" pitchFamily="50" charset="-128"/>
              </a:rPr>
              <a:t>－１</a:t>
            </a:r>
            <a:r>
              <a:rPr kumimoji="0" lang="ja-JP" altLang="en-US" sz="2400" b="1" smtClean="0">
                <a:solidFill>
                  <a:srgbClr val="FFFFFF"/>
                </a:solidFill>
                <a:ea typeface="HG丸ｺﾞｼｯｸM-PRO" pitchFamily="50" charset="-128"/>
              </a:rPr>
              <a:t>　労働時間等（労働時間・休日）</a:t>
            </a:r>
          </a:p>
        </p:txBody>
      </p:sp>
      <p:sp>
        <p:nvSpPr>
          <p:cNvPr id="146438" name="AutoShape 10"/>
          <p:cNvSpPr>
            <a:spLocks noChangeArrowheads="1"/>
          </p:cNvSpPr>
          <p:nvPr/>
        </p:nvSpPr>
        <p:spPr bwMode="auto">
          <a:xfrm rot="5400000">
            <a:off x="1448329" y="1339850"/>
            <a:ext cx="50165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46439" name="AutoShape 11"/>
          <p:cNvSpPr>
            <a:spLocks noChangeArrowheads="1"/>
          </p:cNvSpPr>
          <p:nvPr/>
        </p:nvSpPr>
        <p:spPr bwMode="auto">
          <a:xfrm>
            <a:off x="264848" y="2362200"/>
            <a:ext cx="9328150" cy="22860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90000"/>
              </a:lnSpc>
              <a:spcAft>
                <a:spcPct val="0"/>
              </a:spcAft>
              <a:buFontTx/>
              <a:buNone/>
            </a:pPr>
            <a:r>
              <a:rPr lang="ja-JP" altLang="en-US" sz="1800" b="1" smtClean="0">
                <a:solidFill>
                  <a:srgbClr val="000000"/>
                </a:solidFill>
                <a:latin typeface="HG丸ｺﾞｼｯｸM-PRO" pitchFamily="50" charset="-128"/>
                <a:ea typeface="HG丸ｺﾞｼｯｸM-PRO" pitchFamily="50" charset="-128"/>
              </a:rPr>
              <a:t>（法定労働時間）</a:t>
            </a:r>
            <a:endParaRPr lang="en-US" altLang="ja-JP" sz="1800" b="1" smtClean="0">
              <a:solidFill>
                <a:srgbClr val="000000"/>
              </a:solidFill>
              <a:latin typeface="HG丸ｺﾞｼｯｸM-PRO" pitchFamily="50" charset="-128"/>
              <a:ea typeface="HG丸ｺﾞｼｯｸM-PRO" pitchFamily="50" charset="-128"/>
            </a:endParaRPr>
          </a:p>
          <a:p>
            <a:pPr fontAlgn="base">
              <a:lnSpc>
                <a:spcPct val="90000"/>
              </a:lnSpc>
              <a:spcAft>
                <a:spcPct val="0"/>
              </a:spcAft>
              <a:buFontTx/>
              <a:buNone/>
            </a:pPr>
            <a:r>
              <a:rPr lang="ja-JP" altLang="en-US" sz="1800" smtClean="0">
                <a:solidFill>
                  <a:srgbClr val="000000"/>
                </a:solidFill>
                <a:latin typeface="HG丸ｺﾞｼｯｸM-PRO" pitchFamily="50" charset="-128"/>
                <a:ea typeface="HG丸ｺﾞｼｯｸM-PRO" pitchFamily="50" charset="-128"/>
              </a:rPr>
              <a:t>　</a:t>
            </a:r>
            <a:r>
              <a:rPr lang="ja-JP" altLang="en-US" sz="1800" b="1" smtClean="0">
                <a:solidFill>
                  <a:srgbClr val="FF0000"/>
                </a:solidFill>
              </a:rPr>
              <a:t>１日</a:t>
            </a:r>
            <a:r>
              <a:rPr lang="ja-JP" altLang="en-US" sz="1800" b="1" smtClean="0">
                <a:solidFill>
                  <a:srgbClr val="000000"/>
                </a:solidFill>
              </a:rPr>
              <a:t>の労働時間は</a:t>
            </a:r>
            <a:r>
              <a:rPr lang="ja-JP" altLang="en-US" sz="1800" b="1" smtClean="0">
                <a:solidFill>
                  <a:srgbClr val="FF0000"/>
                </a:solidFill>
              </a:rPr>
              <a:t>８時間以内</a:t>
            </a:r>
            <a:r>
              <a:rPr lang="ja-JP" altLang="en-US" sz="1800" b="1" smtClean="0">
                <a:solidFill>
                  <a:srgbClr val="000000"/>
                </a:solidFill>
              </a:rPr>
              <a:t>、</a:t>
            </a:r>
            <a:r>
              <a:rPr lang="ja-JP" altLang="en-US" sz="1800" b="1" smtClean="0">
                <a:solidFill>
                  <a:srgbClr val="FF0000"/>
                </a:solidFill>
              </a:rPr>
              <a:t>１週間</a:t>
            </a:r>
            <a:r>
              <a:rPr lang="ja-JP" altLang="en-US" sz="1800" b="1" smtClean="0">
                <a:solidFill>
                  <a:srgbClr val="000000"/>
                </a:solidFill>
              </a:rPr>
              <a:t>の労働時間は</a:t>
            </a:r>
            <a:r>
              <a:rPr lang="ja-JP" altLang="en-US" sz="1800" b="1" smtClean="0">
                <a:solidFill>
                  <a:srgbClr val="FF0000"/>
                </a:solidFill>
              </a:rPr>
              <a:t>４０時間以内</a:t>
            </a:r>
            <a:r>
              <a:rPr lang="ja-JP" altLang="en-US" sz="1800" b="1" smtClean="0">
                <a:solidFill>
                  <a:srgbClr val="000000"/>
                </a:solidFill>
              </a:rPr>
              <a:t>と定められています</a:t>
            </a:r>
            <a:r>
              <a:rPr lang="ja-JP" altLang="en-US" sz="1800" smtClean="0">
                <a:solidFill>
                  <a:srgbClr val="000000"/>
                </a:solidFill>
                <a:ea typeface="HG丸ｺﾞｼｯｸM-PRO" pitchFamily="50" charset="-128"/>
              </a:rPr>
              <a:t>（労働基準法第</a:t>
            </a:r>
            <a:r>
              <a:rPr lang="en-US" altLang="ja-JP" sz="1800" smtClean="0">
                <a:solidFill>
                  <a:srgbClr val="000000"/>
                </a:solidFill>
                <a:ea typeface="HG丸ｺﾞｼｯｸM-PRO" pitchFamily="50" charset="-128"/>
              </a:rPr>
              <a:t>32</a:t>
            </a:r>
            <a:r>
              <a:rPr lang="ja-JP" altLang="en-US" sz="1800" smtClean="0">
                <a:solidFill>
                  <a:srgbClr val="000000"/>
                </a:solidFill>
                <a:ea typeface="HG丸ｺﾞｼｯｸM-PRO" pitchFamily="50" charset="-128"/>
              </a:rPr>
              <a:t>条）</a:t>
            </a:r>
            <a:endParaRPr lang="en-US" altLang="ja-JP" sz="1800" smtClean="0">
              <a:solidFill>
                <a:srgbClr val="000000"/>
              </a:solidFill>
              <a:ea typeface="HG丸ｺﾞｼｯｸM-PRO" pitchFamily="50" charset="-128"/>
            </a:endParaRPr>
          </a:p>
          <a:p>
            <a:pPr fontAlgn="base">
              <a:lnSpc>
                <a:spcPct val="90000"/>
              </a:lnSpc>
              <a:spcAft>
                <a:spcPct val="0"/>
              </a:spcAft>
              <a:buFontTx/>
              <a:buNone/>
            </a:pPr>
            <a:endParaRPr lang="en-US" altLang="ja-JP" sz="1800" smtClean="0">
              <a:solidFill>
                <a:srgbClr val="000000"/>
              </a:solidFill>
              <a:ea typeface="HG丸ｺﾞｼｯｸM-PRO" pitchFamily="50" charset="-128"/>
            </a:endParaRPr>
          </a:p>
          <a:p>
            <a:pPr fontAlgn="base">
              <a:lnSpc>
                <a:spcPct val="90000"/>
              </a:lnSpc>
              <a:spcAft>
                <a:spcPct val="0"/>
              </a:spcAft>
              <a:buFontTx/>
              <a:buNone/>
            </a:pPr>
            <a:r>
              <a:rPr lang="ja-JP" altLang="en-US" sz="1800" b="1" smtClean="0">
                <a:solidFill>
                  <a:srgbClr val="000000"/>
                </a:solidFill>
                <a:ea typeface="HG丸ｺﾞｼｯｸM-PRO" pitchFamily="50" charset="-128"/>
              </a:rPr>
              <a:t>（法定休日）</a:t>
            </a:r>
            <a:endParaRPr lang="en-US" altLang="ja-JP" sz="1800" b="1" smtClean="0">
              <a:solidFill>
                <a:srgbClr val="000000"/>
              </a:solidFill>
              <a:ea typeface="HG丸ｺﾞｼｯｸM-PRO" pitchFamily="50" charset="-128"/>
            </a:endParaRPr>
          </a:p>
          <a:p>
            <a:pPr fontAlgn="base">
              <a:lnSpc>
                <a:spcPct val="90000"/>
              </a:lnSpc>
              <a:spcAft>
                <a:spcPct val="0"/>
              </a:spcAft>
              <a:buFontTx/>
              <a:buNone/>
            </a:pPr>
            <a:r>
              <a:rPr lang="ja-JP" altLang="en-US" sz="1800" smtClean="0">
                <a:solidFill>
                  <a:srgbClr val="000000"/>
                </a:solidFill>
                <a:ea typeface="HG丸ｺﾞｼｯｸM-PRO" pitchFamily="50" charset="-128"/>
              </a:rPr>
              <a:t>　</a:t>
            </a:r>
            <a:r>
              <a:rPr lang="ja-JP" altLang="en-US" sz="1800" b="1" smtClean="0">
                <a:solidFill>
                  <a:srgbClr val="FF0000"/>
                </a:solidFill>
              </a:rPr>
              <a:t>毎週少なくとも１回、あるいは４週間を通じて４日以上の休日</a:t>
            </a:r>
            <a:r>
              <a:rPr lang="ja-JP" altLang="en-US" sz="1800" b="1" smtClean="0">
                <a:solidFill>
                  <a:srgbClr val="000000"/>
                </a:solidFill>
              </a:rPr>
              <a:t>を与えなければなりません。</a:t>
            </a:r>
            <a:r>
              <a:rPr lang="ja-JP" altLang="en-US" sz="1800" smtClean="0">
                <a:solidFill>
                  <a:srgbClr val="000000"/>
                </a:solidFill>
              </a:rPr>
              <a:t>（労働基準法第</a:t>
            </a:r>
            <a:r>
              <a:rPr lang="en-US" altLang="ja-JP" sz="1800" smtClean="0">
                <a:solidFill>
                  <a:srgbClr val="000000"/>
                </a:solidFill>
              </a:rPr>
              <a:t>35</a:t>
            </a:r>
            <a:r>
              <a:rPr lang="ja-JP" altLang="en-US" sz="1800" smtClean="0">
                <a:solidFill>
                  <a:srgbClr val="000000"/>
                </a:solidFill>
              </a:rPr>
              <a:t>条）</a:t>
            </a:r>
            <a:endParaRPr lang="en-US" altLang="ja-JP" sz="1800" smtClean="0">
              <a:solidFill>
                <a:srgbClr val="000000"/>
              </a:solidFill>
              <a:ea typeface="HG丸ｺﾞｼｯｸM-PRO" pitchFamily="50" charset="-128"/>
            </a:endParaRPr>
          </a:p>
          <a:p>
            <a:pPr fontAlgn="base">
              <a:lnSpc>
                <a:spcPct val="90000"/>
              </a:lnSpc>
              <a:spcAft>
                <a:spcPct val="0"/>
              </a:spcAft>
              <a:buFontTx/>
              <a:buNone/>
            </a:pPr>
            <a:endParaRPr lang="en-US" altLang="ja-JP" sz="1800" smtClean="0">
              <a:solidFill>
                <a:srgbClr val="000000"/>
              </a:solidFill>
              <a:latin typeface="HG丸ｺﾞｼｯｸM-PRO" pitchFamily="50" charset="-128"/>
              <a:ea typeface="HG丸ｺﾞｼｯｸM-PRO" pitchFamily="50" charset="-128"/>
            </a:endParaRPr>
          </a:p>
          <a:p>
            <a:pPr fontAlgn="base">
              <a:lnSpc>
                <a:spcPct val="90000"/>
              </a:lnSpc>
              <a:spcAft>
                <a:spcPct val="0"/>
              </a:spcAft>
              <a:buFontTx/>
              <a:buNone/>
            </a:pPr>
            <a:endParaRPr lang="en-US" altLang="ja-JP" sz="1800" smtClean="0">
              <a:solidFill>
                <a:srgbClr val="000000"/>
              </a:solidFill>
              <a:latin typeface="HG丸ｺﾞｼｯｸM-PRO" pitchFamily="50" charset="-128"/>
              <a:ea typeface="HG丸ｺﾞｼｯｸM-PRO" pitchFamily="50" charset="-128"/>
            </a:endParaRPr>
          </a:p>
          <a:p>
            <a:pPr fontAlgn="base">
              <a:lnSpc>
                <a:spcPct val="90000"/>
              </a:lnSpc>
              <a:spcAft>
                <a:spcPct val="0"/>
              </a:spcAft>
              <a:buFontTx/>
              <a:buNone/>
            </a:pPr>
            <a:endParaRPr lang="ja-JP" altLang="en-US" sz="1800" smtClean="0">
              <a:solidFill>
                <a:srgbClr val="000000"/>
              </a:solidFill>
              <a:latin typeface="HG丸ｺﾞｼｯｸM-PRO" pitchFamily="50" charset="-128"/>
              <a:ea typeface="HG丸ｺﾞｼｯｸM-PRO" pitchFamily="50" charset="-128"/>
            </a:endParaRPr>
          </a:p>
        </p:txBody>
      </p:sp>
      <p:sp>
        <p:nvSpPr>
          <p:cNvPr id="146440" name="正方形/長方形 1"/>
          <p:cNvSpPr>
            <a:spLocks noChangeArrowheads="1"/>
          </p:cNvSpPr>
          <p:nvPr/>
        </p:nvSpPr>
        <p:spPr bwMode="auto">
          <a:xfrm>
            <a:off x="297527" y="4800611"/>
            <a:ext cx="926107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90000"/>
              </a:lnSpc>
              <a:spcBef>
                <a:spcPct val="0"/>
              </a:spcBef>
              <a:spcAft>
                <a:spcPct val="0"/>
              </a:spcAft>
              <a:buFontTx/>
              <a:buNone/>
            </a:pPr>
            <a:r>
              <a:rPr kumimoji="0" lang="ja-JP" altLang="en-US" sz="1800" smtClean="0">
                <a:solidFill>
                  <a:srgbClr val="006666"/>
                </a:solidFill>
                <a:latin typeface="HG丸ｺﾞｼｯｸM-PRO" pitchFamily="50" charset="-128"/>
                <a:ea typeface="HG丸ｺﾞｼｯｸM-PRO" pitchFamily="50" charset="-128"/>
              </a:rPr>
              <a:t>　</a:t>
            </a:r>
            <a:r>
              <a:rPr kumimoji="0" lang="ja-JP" altLang="en-US" sz="1800" smtClean="0">
                <a:solidFill>
                  <a:srgbClr val="006666"/>
                </a:solidFill>
                <a:latin typeface="Constantia" pitchFamily="18" charset="0"/>
                <a:ea typeface="HG丸ｺﾞｼｯｸM-PRO" pitchFamily="50" charset="-128"/>
              </a:rPr>
              <a:t>法定労働時間を超えて労働者を働かせる場合には、あらかじめ従業員の過半数を代表する者又は労働者の過半数で組織される労働組合との間に「時間外労働・休日労働に関する協定」を締結し、労働基準監督署に届け出なければならないことになっています（労働基準法第</a:t>
            </a:r>
            <a:r>
              <a:rPr kumimoji="0" lang="en-US" altLang="ja-JP" sz="1800" smtClean="0">
                <a:solidFill>
                  <a:srgbClr val="006666"/>
                </a:solidFill>
                <a:latin typeface="HG丸ｺﾞｼｯｸM-PRO" pitchFamily="50" charset="-128"/>
                <a:ea typeface="HG丸ｺﾞｼｯｸM-PRO" pitchFamily="50" charset="-128"/>
              </a:rPr>
              <a:t>36</a:t>
            </a:r>
            <a:r>
              <a:rPr kumimoji="0" lang="ja-JP" altLang="en-US" sz="1800" smtClean="0">
                <a:solidFill>
                  <a:srgbClr val="006666"/>
                </a:solidFill>
                <a:latin typeface="Constantia" pitchFamily="18" charset="0"/>
                <a:ea typeface="HG丸ｺﾞｼｯｸM-PRO" pitchFamily="50" charset="-128"/>
              </a:rPr>
              <a:t>条）＝「３６（サブロク）協定」</a:t>
            </a:r>
          </a:p>
        </p:txBody>
      </p:sp>
      <p:sp>
        <p:nvSpPr>
          <p:cNvPr id="2" name="スライド番号プレースホルダー 1"/>
          <p:cNvSpPr>
            <a:spLocks noGrp="1"/>
          </p:cNvSpPr>
          <p:nvPr>
            <p:ph type="sldNum" sz="quarter" idx="12"/>
          </p:nvPr>
        </p:nvSpPr>
        <p:spPr>
          <a:xfrm>
            <a:off x="7429500" y="6370638"/>
            <a:ext cx="2311400" cy="476250"/>
          </a:xfrm>
        </p:spPr>
        <p:txBody>
          <a:bodyPr/>
          <a:lstStyle/>
          <a:p>
            <a:pPr>
              <a:defRPr/>
            </a:pPr>
            <a:fld id="{9EE9517A-0603-4699-85F5-952829DE0113}" type="slidenum">
              <a:rPr lang="en-US" altLang="ja-JP" smtClean="0">
                <a:solidFill>
                  <a:srgbClr val="000000"/>
                </a:solidFill>
              </a:rPr>
              <a:pPr>
                <a:defRPr/>
              </a:pPr>
              <a:t>20</a:t>
            </a:fld>
            <a:endParaRPr lang="en-US" altLang="ja-JP" dirty="0">
              <a:solidFill>
                <a:srgbClr val="000000"/>
              </a:solidFill>
            </a:endParaRPr>
          </a:p>
        </p:txBody>
      </p:sp>
    </p:spTree>
    <p:extLst>
      <p:ext uri="{BB962C8B-B14F-4D97-AF65-F5344CB8AC3E}">
        <p14:creationId xmlns:p14="http://schemas.microsoft.com/office/powerpoint/2010/main" val="2090178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77850" y="831219"/>
            <a:ext cx="8915400" cy="562074"/>
          </a:xfrm>
        </p:spPr>
        <p:txBody>
          <a:bodyPr/>
          <a:lstStyle/>
          <a:p>
            <a:pPr eaLnBrk="1" hangingPunct="1">
              <a:lnSpc>
                <a:spcPct val="80000"/>
              </a:lnSpc>
            </a:pPr>
            <a:r>
              <a:rPr lang="en-US" altLang="ja-JP" sz="2000" dirty="0" smtClean="0">
                <a:ea typeface="HG丸ｺﾞｼｯｸM-PRO" pitchFamily="50" charset="-128"/>
              </a:rPr>
              <a:t/>
            </a:r>
            <a:br>
              <a:rPr lang="en-US" altLang="ja-JP" sz="2000" dirty="0" smtClean="0">
                <a:ea typeface="HG丸ｺﾞｼｯｸM-PRO" pitchFamily="50" charset="-128"/>
              </a:rPr>
            </a:br>
            <a:r>
              <a:rPr lang="ja-JP" altLang="en-US" sz="2400" dirty="0" smtClean="0">
                <a:ea typeface="HG丸ｺﾞｼｯｸM-PRO" pitchFamily="50" charset="-128"/>
              </a:rPr>
              <a:t>時間外</a:t>
            </a:r>
            <a:r>
              <a:rPr lang="ja-JP" altLang="en-US" sz="2400" dirty="0">
                <a:ea typeface="HG丸ｺﾞｼｯｸM-PRO" pitchFamily="50" charset="-128"/>
              </a:rPr>
              <a:t>労働の上限規制</a:t>
            </a:r>
            <a:r>
              <a:rPr lang="ja-JP" altLang="en-US" sz="2000" dirty="0">
                <a:ea typeface="HG丸ｺﾞｼｯｸM-PRO" pitchFamily="50" charset="-128"/>
              </a:rPr>
              <a:t/>
            </a:r>
            <a:br>
              <a:rPr lang="ja-JP" altLang="en-US" sz="2000" dirty="0">
                <a:ea typeface="HG丸ｺﾞｼｯｸM-PRO" pitchFamily="50" charset="-128"/>
              </a:rPr>
            </a:br>
            <a:r>
              <a:rPr lang="ja-JP" altLang="en-US" sz="2000" dirty="0">
                <a:ea typeface="HG丸ｺﾞｼｯｸM-PRO" pitchFamily="50" charset="-128"/>
              </a:rPr>
              <a:t>　時間外労働の上限を法律で罰則付きで</a:t>
            </a:r>
            <a:r>
              <a:rPr lang="ja-JP" altLang="en-US" sz="2000" dirty="0" smtClean="0">
                <a:ea typeface="HG丸ｺﾞｼｯｸM-PRO" pitchFamily="50" charset="-128"/>
              </a:rPr>
              <a:t>規制　　　</a:t>
            </a:r>
            <a:br>
              <a:rPr lang="ja-JP" altLang="en-US" sz="2000" dirty="0" smtClean="0">
                <a:ea typeface="HG丸ｺﾞｼｯｸM-PRO" pitchFamily="50" charset="-128"/>
              </a:rPr>
            </a:br>
            <a:r>
              <a:rPr lang="ja-JP" altLang="en-US" sz="2000" dirty="0" smtClean="0">
                <a:ea typeface="HG丸ｺﾞｼｯｸM-PRO" pitchFamily="50" charset="-128"/>
              </a:rPr>
              <a:t>　　　　　　　　</a:t>
            </a:r>
            <a:endParaRPr lang="en-US" altLang="ja-JP" sz="1400" dirty="0" smtClean="0">
              <a:solidFill>
                <a:srgbClr val="FF0000"/>
              </a:solidFill>
              <a:ea typeface="HG丸ｺﾞｼｯｸM-PRO" pitchFamily="50" charset="-128"/>
            </a:endParaRPr>
          </a:p>
        </p:txBody>
      </p:sp>
      <p:sp>
        <p:nvSpPr>
          <p:cNvPr id="147459" name="Rectangle 3"/>
          <p:cNvSpPr>
            <a:spLocks noGrp="1" noChangeArrowheads="1"/>
          </p:cNvSpPr>
          <p:nvPr>
            <p:ph type="body" sz="half" idx="1"/>
          </p:nvPr>
        </p:nvSpPr>
        <p:spPr>
          <a:xfrm>
            <a:off x="495300" y="1556792"/>
            <a:ext cx="9080500" cy="4828133"/>
          </a:xfrm>
          <a:solidFill>
            <a:srgbClr val="CCFFCC"/>
          </a:solidFill>
        </p:spPr>
        <p:txBody>
          <a:bodyPr/>
          <a:lstStyle/>
          <a:p>
            <a:pPr marL="609600" indent="-609600" eaLnBrk="1" hangingPunct="1">
              <a:lnSpc>
                <a:spcPct val="80000"/>
              </a:lnSpc>
              <a:buFont typeface="Wingdings" pitchFamily="2" charset="2"/>
              <a:buBlip>
                <a:blip r:embed="rId3"/>
              </a:buBlip>
            </a:pPr>
            <a:r>
              <a:rPr lang="ja-JP" altLang="en-US" sz="1200" dirty="0" smtClean="0">
                <a:ea typeface="HG丸ｺﾞｼｯｸM-PRO" pitchFamily="50" charset="-128"/>
              </a:rPr>
              <a:t>法定労働時間を超えて労働者を働かせる場合には、あらかじめ従業員の過半数を代表する者又は労働者の過半数で組織される労働組合との間に「時間外労働・休日労働に関する協定」を締結し、労働基準監督署に届け出なければならない（労働基準法第</a:t>
            </a:r>
            <a:r>
              <a:rPr lang="en-US" altLang="ja-JP" sz="1200" dirty="0" smtClean="0">
                <a:ea typeface="HG丸ｺﾞｼｯｸM-PRO" pitchFamily="50" charset="-128"/>
              </a:rPr>
              <a:t>36</a:t>
            </a:r>
            <a:r>
              <a:rPr lang="ja-JP" altLang="en-US" sz="1200" dirty="0" smtClean="0">
                <a:ea typeface="HG丸ｺﾞｼｯｸM-PRO" pitchFamily="50" charset="-128"/>
              </a:rPr>
              <a:t>条）＝「３６（サブロク）協定」</a:t>
            </a:r>
          </a:p>
          <a:p>
            <a:pPr marL="609600" indent="-609600" eaLnBrk="1" hangingPunct="1">
              <a:lnSpc>
                <a:spcPct val="80000"/>
              </a:lnSpc>
              <a:buFont typeface="Wingdings" pitchFamily="2" charset="2"/>
              <a:buBlip>
                <a:blip r:embed="rId3"/>
              </a:buBlip>
            </a:pPr>
            <a:r>
              <a:rPr lang="ja-JP" altLang="en-US" sz="1200" dirty="0" smtClean="0">
                <a:ea typeface="HG丸ｺﾞｼｯｸM-PRO" pitchFamily="50" charset="-128"/>
              </a:rPr>
              <a:t>延長時間の制限（限度時間を超えてはならない）</a:t>
            </a:r>
            <a:r>
              <a:rPr lang="en-US" altLang="ja-JP" sz="1200" dirty="0" smtClean="0">
                <a:ea typeface="HG丸ｺﾞｼｯｸM-PRO" pitchFamily="50" charset="-128"/>
              </a:rPr>
              <a:t>【</a:t>
            </a:r>
            <a:r>
              <a:rPr lang="ja-JP" altLang="en-US" sz="1200" dirty="0" smtClean="0">
                <a:ea typeface="HG丸ｺﾞｼｯｸM-PRO" pitchFamily="50" charset="-128"/>
              </a:rPr>
              <a:t>上限規制の原則</a:t>
            </a:r>
            <a:r>
              <a:rPr lang="en-US" altLang="ja-JP" sz="1200" dirty="0" smtClean="0">
                <a:ea typeface="HG丸ｺﾞｼｯｸM-PRO" pitchFamily="50" charset="-128"/>
              </a:rPr>
              <a:t>】</a:t>
            </a:r>
            <a:endParaRPr lang="ja-JP" altLang="en-US" sz="8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800" dirty="0" smtClean="0">
              <a:ea typeface="HG丸ｺﾞｼｯｸM-PRO" pitchFamily="50" charset="-128"/>
            </a:endParaRPr>
          </a:p>
          <a:p>
            <a:pPr marL="0" indent="0" eaLnBrk="1" hangingPunct="1">
              <a:lnSpc>
                <a:spcPct val="80000"/>
              </a:lnSpc>
              <a:buNone/>
            </a:pPr>
            <a:endParaRPr lang="ja-JP" altLang="en-US" sz="8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8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8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8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9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9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900" dirty="0" smtClean="0">
              <a:ea typeface="HG丸ｺﾞｼｯｸM-PRO" pitchFamily="50" charset="-128"/>
            </a:endParaRPr>
          </a:p>
          <a:p>
            <a:pPr marL="609600" indent="-609600" eaLnBrk="1" hangingPunct="1">
              <a:lnSpc>
                <a:spcPct val="80000"/>
              </a:lnSpc>
              <a:buFont typeface="Wingdings" pitchFamily="2" charset="2"/>
              <a:buNone/>
            </a:pPr>
            <a:endParaRPr lang="ja-JP" altLang="en-US" sz="9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ja-JP" altLang="en-US"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smtClean="0">
              <a:ea typeface="HG丸ｺﾞｼｯｸM-PRO" pitchFamily="50" charset="-128"/>
            </a:endParaRPr>
          </a:p>
          <a:p>
            <a:pPr marL="609600" indent="-609600" eaLnBrk="1" hangingPunct="1">
              <a:lnSpc>
                <a:spcPct val="80000"/>
              </a:lnSpc>
              <a:buFont typeface="Wingdings" pitchFamily="2" charset="2"/>
              <a:buBlip>
                <a:blip r:embed="rId3"/>
              </a:buBlip>
            </a:pPr>
            <a:endParaRPr lang="en-US" altLang="ja-JP" sz="1200" dirty="0">
              <a:ea typeface="HG丸ｺﾞｼｯｸM-PRO" pitchFamily="50" charset="-128"/>
            </a:endParaRPr>
          </a:p>
          <a:p>
            <a:pPr marL="609600" indent="-609600" eaLnBrk="1" hangingPunct="1">
              <a:lnSpc>
                <a:spcPct val="80000"/>
              </a:lnSpc>
              <a:buFont typeface="Wingdings" pitchFamily="2" charset="2"/>
              <a:buBlip>
                <a:blip r:embed="rId3"/>
              </a:buBlip>
            </a:pPr>
            <a:r>
              <a:rPr lang="ja-JP" altLang="en-US" sz="1200" dirty="0" smtClean="0">
                <a:ea typeface="HG丸ｺﾞｼｯｸM-PRO" pitchFamily="50" charset="-128"/>
              </a:rPr>
              <a:t>臨時的に限度時間を追えて時間外労働を行わなければならない特別の事情が予想される場合には、特別条項つき協定を結べば、限度時間を超える時間を延長時間とすることができる</a:t>
            </a:r>
            <a:r>
              <a:rPr lang="en-US" altLang="ja-JP" sz="1200" dirty="0">
                <a:ea typeface="HG丸ｺﾞｼｯｸM-PRO" pitchFamily="50" charset="-128"/>
              </a:rPr>
              <a:t>【</a:t>
            </a:r>
            <a:r>
              <a:rPr lang="ja-JP" altLang="en-US" sz="1200" dirty="0">
                <a:ea typeface="HG丸ｺﾞｼｯｸM-PRO" pitchFamily="50" charset="-128"/>
              </a:rPr>
              <a:t>上限の例外</a:t>
            </a:r>
            <a:r>
              <a:rPr lang="en-US" altLang="ja-JP" sz="1200" dirty="0">
                <a:ea typeface="HG丸ｺﾞｼｯｸM-PRO" pitchFamily="50" charset="-128"/>
              </a:rPr>
              <a:t>】</a:t>
            </a:r>
            <a:r>
              <a:rPr lang="ja-JP" altLang="en-US" sz="1200" dirty="0" err="1" smtClean="0">
                <a:ea typeface="HG丸ｺﾞｼｯｸM-PRO" pitchFamily="50" charset="-128"/>
              </a:rPr>
              <a:t>。</a:t>
            </a:r>
            <a:endParaRPr lang="en-US" altLang="ja-JP" sz="1200" dirty="0" smtClean="0">
              <a:ea typeface="HG丸ｺﾞｼｯｸM-PRO" pitchFamily="50" charset="-128"/>
            </a:endParaRPr>
          </a:p>
          <a:p>
            <a:pPr marL="628650" indent="0" eaLnBrk="1" hangingPunct="1">
              <a:lnSpc>
                <a:spcPct val="80000"/>
              </a:lnSpc>
              <a:buNone/>
            </a:pPr>
            <a:r>
              <a:rPr lang="ja-JP" altLang="en-US" sz="1200" dirty="0" smtClean="0">
                <a:ea typeface="HG丸ｺﾞｼｯｸM-PRO" pitchFamily="50" charset="-128"/>
              </a:rPr>
              <a:t>しかし</a:t>
            </a:r>
            <a:r>
              <a:rPr lang="ja-JP" altLang="en-US" sz="1200" dirty="0">
                <a:ea typeface="HG丸ｺﾞｼｯｸM-PRO" pitchFamily="50" charset="-128"/>
              </a:rPr>
              <a:t>、その場合であっても、</a:t>
            </a:r>
            <a:r>
              <a:rPr lang="ja-JP" altLang="en-US" sz="1200" u="sng" dirty="0">
                <a:ea typeface="HG丸ｺﾞｼｯｸM-PRO" pitchFamily="50" charset="-128"/>
              </a:rPr>
              <a:t>「年</a:t>
            </a:r>
            <a:r>
              <a:rPr lang="en-US" altLang="ja-JP" sz="1200" u="sng" dirty="0">
                <a:ea typeface="HG丸ｺﾞｼｯｸM-PRO" pitchFamily="50" charset="-128"/>
              </a:rPr>
              <a:t>720</a:t>
            </a:r>
            <a:r>
              <a:rPr lang="ja-JP" altLang="en-US" sz="1200" u="sng" dirty="0">
                <a:ea typeface="HG丸ｺﾞｼｯｸM-PRO" pitchFamily="50" charset="-128"/>
              </a:rPr>
              <a:t>時間以内」、「複数月（２～６ヶ月）平均</a:t>
            </a:r>
            <a:r>
              <a:rPr lang="en-US" altLang="ja-JP" sz="1200" u="sng" dirty="0">
                <a:ea typeface="HG丸ｺﾞｼｯｸM-PRO" pitchFamily="50" charset="-128"/>
              </a:rPr>
              <a:t>80</a:t>
            </a:r>
            <a:r>
              <a:rPr lang="ja-JP" altLang="en-US" sz="1200" u="sng" dirty="0">
                <a:ea typeface="HG丸ｺﾞｼｯｸM-PRO" pitchFamily="50" charset="-128"/>
              </a:rPr>
              <a:t>時間以内」、「月</a:t>
            </a:r>
            <a:r>
              <a:rPr lang="en-US" altLang="ja-JP" sz="1200" u="sng" dirty="0">
                <a:ea typeface="HG丸ｺﾞｼｯｸM-PRO" pitchFamily="50" charset="-128"/>
              </a:rPr>
              <a:t>100</a:t>
            </a:r>
            <a:r>
              <a:rPr lang="ja-JP" altLang="en-US" sz="1200" u="sng" dirty="0">
                <a:ea typeface="HG丸ｺﾞｼｯｸM-PRO" pitchFamily="50" charset="-128"/>
              </a:rPr>
              <a:t>時間未満」</a:t>
            </a:r>
            <a:r>
              <a:rPr lang="ja-JP" altLang="en-US" sz="1200" dirty="0">
                <a:ea typeface="HG丸ｺﾞｼｯｸM-PRO" pitchFamily="50" charset="-128"/>
              </a:rPr>
              <a:t>に収めなければなりません</a:t>
            </a:r>
            <a:r>
              <a:rPr lang="ja-JP" altLang="en-US" sz="1200" dirty="0" smtClean="0">
                <a:ea typeface="HG丸ｺﾞｼｯｸM-PRO" pitchFamily="50" charset="-128"/>
              </a:rPr>
              <a:t>。</a:t>
            </a:r>
          </a:p>
          <a:p>
            <a:pPr marL="609600" indent="-609600" eaLnBrk="1" hangingPunct="1">
              <a:lnSpc>
                <a:spcPct val="80000"/>
              </a:lnSpc>
              <a:buFont typeface="Wingdings" pitchFamily="2" charset="2"/>
              <a:buNone/>
            </a:pPr>
            <a:r>
              <a:rPr lang="ja-JP" altLang="en-US" sz="1200" dirty="0" smtClean="0">
                <a:ea typeface="HG丸ｺﾞｼｯｸM-PRO" pitchFamily="50" charset="-128"/>
              </a:rPr>
              <a:t>　　　</a:t>
            </a:r>
            <a:r>
              <a:rPr lang="ja-JP" altLang="en-US" sz="900" dirty="0" smtClean="0">
                <a:ea typeface="HG丸ｺﾞｼｯｸM-PRO" pitchFamily="50" charset="-128"/>
              </a:rPr>
              <a:t>　○臨時的と認められるもの（予算、決算業務、ボーナス商戦に伴う業務の繁忙、納期のひっぱく、大規模なクレームへの対応、機械</a:t>
            </a:r>
          </a:p>
          <a:p>
            <a:pPr marL="609600" indent="-609600" eaLnBrk="1" hangingPunct="1">
              <a:lnSpc>
                <a:spcPct val="80000"/>
              </a:lnSpc>
              <a:buFont typeface="Wingdings" pitchFamily="2" charset="2"/>
              <a:buNone/>
            </a:pPr>
            <a:r>
              <a:rPr lang="ja-JP" altLang="en-US" sz="900" dirty="0" smtClean="0">
                <a:ea typeface="HG丸ｺﾞｼｯｸM-PRO" pitchFamily="50" charset="-128"/>
              </a:rPr>
              <a:t>　　　　　　のトラブルへの対応等）</a:t>
            </a:r>
          </a:p>
          <a:p>
            <a:pPr marL="609600" indent="-609600" eaLnBrk="1" hangingPunct="1">
              <a:lnSpc>
                <a:spcPct val="80000"/>
              </a:lnSpc>
              <a:buFont typeface="Wingdings" pitchFamily="2" charset="2"/>
              <a:buNone/>
            </a:pPr>
            <a:r>
              <a:rPr lang="ja-JP" altLang="en-US" sz="900" dirty="0" smtClean="0">
                <a:ea typeface="HG丸ｺﾞｼｯｸM-PRO" pitchFamily="50" charset="-128"/>
              </a:rPr>
              <a:t>　　　　　</a:t>
            </a:r>
            <a:r>
              <a:rPr lang="en-US" altLang="ja-JP" sz="900" dirty="0" smtClean="0">
                <a:ea typeface="HG丸ｺﾞｼｯｸM-PRO" pitchFamily="50" charset="-128"/>
              </a:rPr>
              <a:t>×</a:t>
            </a:r>
            <a:r>
              <a:rPr lang="ja-JP" altLang="en-US" sz="900" dirty="0" smtClean="0">
                <a:ea typeface="HG丸ｺﾞｼｯｸM-PRO" pitchFamily="50" charset="-128"/>
              </a:rPr>
              <a:t>臨時的と認められないもの（事由を限定しないもの、年間を通じて適用されることが明らかなもの）</a:t>
            </a:r>
          </a:p>
        </p:txBody>
      </p:sp>
      <p:grpSp>
        <p:nvGrpSpPr>
          <p:cNvPr id="147460" name="Group 4"/>
          <p:cNvGrpSpPr>
            <a:grpSpLocks/>
          </p:cNvGrpSpPr>
          <p:nvPr/>
        </p:nvGrpSpPr>
        <p:grpSpPr bwMode="auto">
          <a:xfrm>
            <a:off x="4127500" y="6400811"/>
            <a:ext cx="2559050" cy="320675"/>
            <a:chOff x="2400" y="4032"/>
            <a:chExt cx="1488" cy="202"/>
          </a:xfrm>
        </p:grpSpPr>
        <p:sp>
          <p:nvSpPr>
            <p:cNvPr id="147494" name="Text Box 5"/>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4749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29500" y="6400800"/>
            <a:ext cx="2311400" cy="476250"/>
          </a:xfrm>
        </p:spPr>
        <p:txBody>
          <a:bodyPr/>
          <a:lstStyle/>
          <a:p>
            <a:pPr>
              <a:defRPr/>
            </a:pPr>
            <a:fld id="{CA08F4D9-5F78-4B5F-A85F-EC2D6A7666CF}" type="slidenum">
              <a:rPr lang="en-US" altLang="ja-JP" smtClean="0">
                <a:solidFill>
                  <a:srgbClr val="000000"/>
                </a:solidFill>
              </a:rPr>
              <a:pPr>
                <a:defRPr/>
              </a:pPr>
              <a:t>21</a:t>
            </a:fld>
            <a:endParaRPr lang="en-US" altLang="ja-JP" dirty="0">
              <a:solidFill>
                <a:srgbClr val="000000"/>
              </a:solidFill>
            </a:endParaRPr>
          </a:p>
        </p:txBody>
      </p:sp>
      <p:pic>
        <p:nvPicPr>
          <p:cNvPr id="5" name="図 4"/>
          <p:cNvPicPr>
            <a:picLocks noChangeAspect="1"/>
          </p:cNvPicPr>
          <p:nvPr/>
        </p:nvPicPr>
        <p:blipFill>
          <a:blip r:embed="rId5"/>
          <a:stretch>
            <a:fillRect/>
          </a:stretch>
        </p:blipFill>
        <p:spPr>
          <a:xfrm>
            <a:off x="1208584" y="2348880"/>
            <a:ext cx="7459529" cy="2520280"/>
          </a:xfrm>
          <a:prstGeom prst="rect">
            <a:avLst/>
          </a:prstGeom>
        </p:spPr>
      </p:pic>
      <p:sp>
        <p:nvSpPr>
          <p:cNvPr id="4" name="角丸四角形 3"/>
          <p:cNvSpPr/>
          <p:nvPr/>
        </p:nvSpPr>
        <p:spPr bwMode="auto">
          <a:xfrm>
            <a:off x="1712640" y="2348880"/>
            <a:ext cx="4536504" cy="648072"/>
          </a:xfrm>
          <a:prstGeom prst="roundRect">
            <a:avLst/>
          </a:prstGeom>
          <a:no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endParaRPr>
          </a:p>
        </p:txBody>
      </p:sp>
    </p:spTree>
    <p:extLst>
      <p:ext uri="{BB962C8B-B14F-4D97-AF65-F5344CB8AC3E}">
        <p14:creationId xmlns:p14="http://schemas.microsoft.com/office/powerpoint/2010/main" val="2301995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val 18"/>
          <p:cNvSpPr>
            <a:spLocks noChangeArrowheads="1"/>
          </p:cNvSpPr>
          <p:nvPr/>
        </p:nvSpPr>
        <p:spPr bwMode="auto">
          <a:xfrm rot="-1721506">
            <a:off x="7819893" y="2041525"/>
            <a:ext cx="1320800" cy="685800"/>
          </a:xfrm>
          <a:prstGeom prst="ellipse">
            <a:avLst/>
          </a:prstGeom>
          <a:solidFill>
            <a:srgbClr val="00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48483" name="Rectangle 3"/>
          <p:cNvSpPr>
            <a:spLocks noGrp="1" noChangeArrowheads="1"/>
          </p:cNvSpPr>
          <p:nvPr>
            <p:ph type="body" idx="4294967295"/>
          </p:nvPr>
        </p:nvSpPr>
        <p:spPr>
          <a:xfrm>
            <a:off x="495300" y="1219200"/>
            <a:ext cx="8915400" cy="419100"/>
          </a:xfrm>
        </p:spPr>
        <p:txBody>
          <a:bodyPr anchor="ctr"/>
          <a:lstStyle/>
          <a:p>
            <a:pPr marL="609600" indent="-609600" eaLnBrk="1" hangingPunct="1">
              <a:lnSpc>
                <a:spcPct val="80000"/>
              </a:lnSpc>
              <a:buFontTx/>
              <a:buNone/>
            </a:pPr>
            <a:r>
              <a:rPr lang="ja-JP" altLang="en-US" sz="2400" smtClean="0">
                <a:solidFill>
                  <a:srgbClr val="FF0000"/>
                </a:solidFill>
                <a:ea typeface="HG丸ｺﾞｼｯｸM-PRO" pitchFamily="50" charset="-128"/>
              </a:rPr>
              <a:t>休憩時間</a:t>
            </a:r>
            <a:r>
              <a:rPr lang="ja-JP" altLang="en-US" sz="2400" smtClean="0">
                <a:ea typeface="HG丸ｺﾞｼｯｸM-PRO" pitchFamily="50" charset="-128"/>
              </a:rPr>
              <a:t>はしっかりとっていますか？</a:t>
            </a:r>
            <a:endParaRPr lang="ja-JP" altLang="en-US" sz="2000" smtClean="0"/>
          </a:p>
        </p:txBody>
      </p:sp>
      <p:sp>
        <p:nvSpPr>
          <p:cNvPr id="148484" name="AutoShape 5"/>
          <p:cNvSpPr>
            <a:spLocks noChangeArrowheads="1"/>
          </p:cNvSpPr>
          <p:nvPr/>
        </p:nvSpPr>
        <p:spPr bwMode="auto">
          <a:xfrm>
            <a:off x="330200" y="1143000"/>
            <a:ext cx="9080500" cy="4953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48485" name="Group 6"/>
          <p:cNvGrpSpPr>
            <a:grpSpLocks/>
          </p:cNvGrpSpPr>
          <p:nvPr/>
        </p:nvGrpSpPr>
        <p:grpSpPr bwMode="auto">
          <a:xfrm>
            <a:off x="4127500" y="6400811"/>
            <a:ext cx="2559050" cy="320675"/>
            <a:chOff x="2400" y="4032"/>
            <a:chExt cx="1488" cy="202"/>
          </a:xfrm>
        </p:grpSpPr>
        <p:sp>
          <p:nvSpPr>
            <p:cNvPr id="148495" name="Text Box 7"/>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484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486" name="AutoShape 9"/>
          <p:cNvSpPr>
            <a:spLocks noChangeArrowheads="1"/>
          </p:cNvSpPr>
          <p:nvPr/>
        </p:nvSpPr>
        <p:spPr bwMode="auto">
          <a:xfrm>
            <a:off x="495300" y="381000"/>
            <a:ext cx="5448300" cy="533400"/>
          </a:xfrm>
          <a:prstGeom prst="hexagon">
            <a:avLst>
              <a:gd name="adj" fmla="val 58317"/>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③</a:t>
            </a:r>
            <a:r>
              <a:rPr kumimoji="0" lang="ja-JP" altLang="en-US" sz="1800" b="1" smtClean="0">
                <a:solidFill>
                  <a:srgbClr val="FFFFFF"/>
                </a:solidFill>
                <a:ea typeface="HG丸ｺﾞｼｯｸM-PRO" pitchFamily="50" charset="-128"/>
              </a:rPr>
              <a:t>－２</a:t>
            </a:r>
            <a:r>
              <a:rPr kumimoji="0" lang="ja-JP" altLang="en-US" sz="2400" b="1" smtClean="0">
                <a:solidFill>
                  <a:srgbClr val="FFFFFF"/>
                </a:solidFill>
                <a:ea typeface="HG丸ｺﾞｼｯｸM-PRO" pitchFamily="50" charset="-128"/>
              </a:rPr>
              <a:t>　労働時間等（休憩時間）</a:t>
            </a:r>
          </a:p>
        </p:txBody>
      </p:sp>
      <p:sp>
        <p:nvSpPr>
          <p:cNvPr id="148487" name="AutoShape 10"/>
          <p:cNvSpPr>
            <a:spLocks noChangeArrowheads="1"/>
          </p:cNvSpPr>
          <p:nvPr/>
        </p:nvSpPr>
        <p:spPr bwMode="auto">
          <a:xfrm rot="5400000">
            <a:off x="1237197" y="1550988"/>
            <a:ext cx="923925"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48488" name="AutoShape 11"/>
          <p:cNvSpPr>
            <a:spLocks noChangeArrowheads="1"/>
          </p:cNvSpPr>
          <p:nvPr/>
        </p:nvSpPr>
        <p:spPr bwMode="auto">
          <a:xfrm>
            <a:off x="330200" y="2743200"/>
            <a:ext cx="9328150" cy="9906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90000"/>
              </a:lnSpc>
              <a:spcAft>
                <a:spcPct val="0"/>
              </a:spcAft>
              <a:buFontTx/>
              <a:buNone/>
            </a:pPr>
            <a:r>
              <a:rPr lang="ja-JP" altLang="en-US" sz="1800" smtClean="0">
                <a:solidFill>
                  <a:srgbClr val="000000"/>
                </a:solidFill>
                <a:latin typeface="HG丸ｺﾞｼｯｸM-PRO" pitchFamily="50" charset="-128"/>
                <a:ea typeface="HG丸ｺﾞｼｯｸM-PRO" pitchFamily="50" charset="-128"/>
              </a:rPr>
              <a:t>　</a:t>
            </a:r>
            <a:r>
              <a:rPr lang="en-US" altLang="ja-JP" sz="1800" smtClean="0">
                <a:solidFill>
                  <a:srgbClr val="000000"/>
                </a:solidFill>
                <a:latin typeface="HG丸ｺﾞｼｯｸM-PRO" pitchFamily="50" charset="-128"/>
                <a:ea typeface="HG丸ｺﾞｼｯｸM-PRO" pitchFamily="50" charset="-128"/>
              </a:rPr>
              <a:t>1</a:t>
            </a:r>
            <a:r>
              <a:rPr lang="ja-JP" altLang="en-US" sz="1800" smtClean="0">
                <a:solidFill>
                  <a:srgbClr val="000000"/>
                </a:solidFill>
                <a:latin typeface="HG丸ｺﾞｼｯｸM-PRO" pitchFamily="50" charset="-128"/>
                <a:ea typeface="HG丸ｺﾞｼｯｸM-PRO" pitchFamily="50" charset="-128"/>
              </a:rPr>
              <a:t>日の労働時間が</a:t>
            </a:r>
            <a:r>
              <a:rPr lang="en-US" altLang="ja-JP" sz="1800" smtClean="0">
                <a:solidFill>
                  <a:srgbClr val="000000"/>
                </a:solidFill>
                <a:latin typeface="HG丸ｺﾞｼｯｸM-PRO" pitchFamily="50" charset="-128"/>
                <a:ea typeface="HG丸ｺﾞｼｯｸM-PRO" pitchFamily="50" charset="-128"/>
              </a:rPr>
              <a:t>8</a:t>
            </a:r>
            <a:r>
              <a:rPr lang="ja-JP" altLang="en-US" sz="1800" smtClean="0">
                <a:solidFill>
                  <a:srgbClr val="000000"/>
                </a:solidFill>
                <a:latin typeface="HG丸ｺﾞｼｯｸM-PRO" pitchFamily="50" charset="-128"/>
                <a:ea typeface="HG丸ｺﾞｼｯｸM-PRO" pitchFamily="50" charset="-128"/>
              </a:rPr>
              <a:t>時間を超える場合は少なくとも</a:t>
            </a:r>
            <a:r>
              <a:rPr lang="en-US" altLang="ja-JP" sz="1800" smtClean="0">
                <a:solidFill>
                  <a:srgbClr val="000000"/>
                </a:solidFill>
                <a:latin typeface="HG丸ｺﾞｼｯｸM-PRO" pitchFamily="50" charset="-128"/>
                <a:ea typeface="HG丸ｺﾞｼｯｸM-PRO" pitchFamily="50" charset="-128"/>
              </a:rPr>
              <a:t>60</a:t>
            </a:r>
            <a:r>
              <a:rPr lang="ja-JP" altLang="en-US" sz="1800" smtClean="0">
                <a:solidFill>
                  <a:srgbClr val="000000"/>
                </a:solidFill>
                <a:latin typeface="HG丸ｺﾞｼｯｸM-PRO" pitchFamily="50" charset="-128"/>
                <a:ea typeface="HG丸ｺﾞｼｯｸM-PRO" pitchFamily="50" charset="-128"/>
              </a:rPr>
              <a:t>分の休憩時間を、</a:t>
            </a:r>
            <a:r>
              <a:rPr lang="en-US" altLang="ja-JP" sz="1800" smtClean="0">
                <a:solidFill>
                  <a:srgbClr val="000000"/>
                </a:solidFill>
                <a:latin typeface="HG丸ｺﾞｼｯｸM-PRO" pitchFamily="50" charset="-128"/>
                <a:ea typeface="HG丸ｺﾞｼｯｸM-PRO" pitchFamily="50" charset="-128"/>
              </a:rPr>
              <a:t>6</a:t>
            </a:r>
            <a:r>
              <a:rPr lang="ja-JP" altLang="en-US" sz="1800" smtClean="0">
                <a:solidFill>
                  <a:srgbClr val="000000"/>
                </a:solidFill>
                <a:latin typeface="HG丸ｺﾞｼｯｸM-PRO" pitchFamily="50" charset="-128"/>
                <a:ea typeface="HG丸ｺﾞｼｯｸM-PRO" pitchFamily="50" charset="-128"/>
              </a:rPr>
              <a:t>時間を超え</a:t>
            </a:r>
            <a:r>
              <a:rPr lang="en-US" altLang="ja-JP" sz="1800" smtClean="0">
                <a:solidFill>
                  <a:srgbClr val="000000"/>
                </a:solidFill>
                <a:latin typeface="HG丸ｺﾞｼｯｸM-PRO" pitchFamily="50" charset="-128"/>
                <a:ea typeface="HG丸ｺﾞｼｯｸM-PRO" pitchFamily="50" charset="-128"/>
              </a:rPr>
              <a:t>8</a:t>
            </a:r>
            <a:r>
              <a:rPr lang="ja-JP" altLang="en-US" sz="1800" smtClean="0">
                <a:solidFill>
                  <a:srgbClr val="000000"/>
                </a:solidFill>
                <a:latin typeface="HG丸ｺﾞｼｯｸM-PRO" pitchFamily="50" charset="-128"/>
                <a:ea typeface="HG丸ｺﾞｼｯｸM-PRO" pitchFamily="50" charset="-128"/>
              </a:rPr>
              <a:t>時間までは少なくとも</a:t>
            </a:r>
            <a:r>
              <a:rPr lang="en-US" altLang="ja-JP" sz="1800" smtClean="0">
                <a:solidFill>
                  <a:srgbClr val="000000"/>
                </a:solidFill>
                <a:latin typeface="HG丸ｺﾞｼｯｸM-PRO" pitchFamily="50" charset="-128"/>
                <a:ea typeface="HG丸ｺﾞｼｯｸM-PRO" pitchFamily="50" charset="-128"/>
              </a:rPr>
              <a:t>45</a:t>
            </a:r>
            <a:r>
              <a:rPr lang="ja-JP" altLang="en-US" sz="1800" smtClean="0">
                <a:solidFill>
                  <a:srgbClr val="000000"/>
                </a:solidFill>
                <a:latin typeface="HG丸ｺﾞｼｯｸM-PRO" pitchFamily="50" charset="-128"/>
                <a:ea typeface="HG丸ｺﾞｼｯｸM-PRO" pitchFamily="50" charset="-128"/>
              </a:rPr>
              <a:t>分の休憩時間を使用者は与えなければならないこととなっています。</a:t>
            </a:r>
            <a:r>
              <a:rPr lang="ja-JP" altLang="en-US" sz="1800" smtClean="0">
                <a:solidFill>
                  <a:srgbClr val="000000"/>
                </a:solidFill>
                <a:ea typeface="HG丸ｺﾞｼｯｸM-PRO" pitchFamily="50" charset="-128"/>
              </a:rPr>
              <a:t>（労働基準法第</a:t>
            </a:r>
            <a:r>
              <a:rPr lang="en-US" altLang="ja-JP" sz="1800" smtClean="0">
                <a:solidFill>
                  <a:srgbClr val="000000"/>
                </a:solidFill>
                <a:ea typeface="HG丸ｺﾞｼｯｸM-PRO" pitchFamily="50" charset="-128"/>
              </a:rPr>
              <a:t>34</a:t>
            </a:r>
            <a:r>
              <a:rPr lang="ja-JP" altLang="en-US" sz="1800" smtClean="0">
                <a:solidFill>
                  <a:srgbClr val="000000"/>
                </a:solidFill>
                <a:ea typeface="HG丸ｺﾞｼｯｸM-PRO" pitchFamily="50" charset="-128"/>
              </a:rPr>
              <a:t>条）</a:t>
            </a:r>
            <a:endParaRPr lang="en-US" altLang="ja-JP" sz="1800" smtClean="0">
              <a:solidFill>
                <a:srgbClr val="000000"/>
              </a:solidFill>
              <a:latin typeface="HG丸ｺﾞｼｯｸM-PRO" pitchFamily="50" charset="-128"/>
              <a:ea typeface="HG丸ｺﾞｼｯｸM-PRO" pitchFamily="50" charset="-128"/>
            </a:endParaRPr>
          </a:p>
        </p:txBody>
      </p:sp>
      <p:sp>
        <p:nvSpPr>
          <p:cNvPr id="148489" name="Text Box 12"/>
          <p:cNvSpPr txBox="1">
            <a:spLocks noChangeArrowheads="1"/>
          </p:cNvSpPr>
          <p:nvPr/>
        </p:nvSpPr>
        <p:spPr bwMode="auto">
          <a:xfrm>
            <a:off x="412750" y="5484813"/>
            <a:ext cx="8915400" cy="584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600" smtClean="0">
                <a:solidFill>
                  <a:srgbClr val="000000"/>
                </a:solidFill>
                <a:ea typeface="HG丸ｺﾞｼｯｸM-PRO" pitchFamily="50" charset="-128"/>
              </a:rPr>
              <a:t>休憩時間は労働者が自由に利用できるものでなければならないので、</a:t>
            </a:r>
            <a:r>
              <a:rPr kumimoji="0" lang="ja-JP" altLang="en-US" sz="1600" smtClean="0">
                <a:solidFill>
                  <a:srgbClr val="FF0000"/>
                </a:solidFill>
                <a:ea typeface="HG丸ｺﾞｼｯｸM-PRO" pitchFamily="50" charset="-128"/>
              </a:rPr>
              <a:t>休憩中で電話や来客の応対をするように指示されていれば、休憩時間とはみなされません</a:t>
            </a:r>
            <a:r>
              <a:rPr kumimoji="0" lang="ja-JP" altLang="en-US" sz="1600" smtClean="0">
                <a:solidFill>
                  <a:srgbClr val="000000"/>
                </a:solidFill>
                <a:ea typeface="HG丸ｺﾞｼｯｸM-PRO" pitchFamily="50" charset="-128"/>
              </a:rPr>
              <a:t>。</a:t>
            </a:r>
          </a:p>
        </p:txBody>
      </p:sp>
      <p:sp>
        <p:nvSpPr>
          <p:cNvPr id="148490" name="AutoShape 14"/>
          <p:cNvSpPr>
            <a:spLocks noChangeArrowheads="1"/>
          </p:cNvSpPr>
          <p:nvPr/>
        </p:nvSpPr>
        <p:spPr bwMode="auto">
          <a:xfrm>
            <a:off x="6108700" y="1638304"/>
            <a:ext cx="1568450" cy="904875"/>
          </a:xfrm>
          <a:prstGeom prst="cloudCallout">
            <a:avLst>
              <a:gd name="adj1" fmla="val 67648"/>
              <a:gd name="adj2" fmla="val -8565"/>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リフレッシュ！</a:t>
            </a:r>
          </a:p>
        </p:txBody>
      </p:sp>
      <p:pic>
        <p:nvPicPr>
          <p:cNvPr id="148491" name="Picture 15" descr="MC9003910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702" y="1839913"/>
            <a:ext cx="102499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2" name="AutoShape 19"/>
          <p:cNvSpPr>
            <a:spLocks noChangeArrowheads="1"/>
          </p:cNvSpPr>
          <p:nvPr/>
        </p:nvSpPr>
        <p:spPr bwMode="auto">
          <a:xfrm>
            <a:off x="330200" y="3962402"/>
            <a:ext cx="9245600" cy="1552575"/>
          </a:xfrm>
          <a:prstGeom prst="doubleWave">
            <a:avLst>
              <a:gd name="adj1" fmla="val 6500"/>
              <a:gd name="adj2" fmla="val -130"/>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ja-JP" sz="1800" smtClean="0">
              <a:solidFill>
                <a:srgbClr val="000000"/>
              </a:solidFill>
              <a:ea typeface="HG丸ｺﾞｼｯｸM-PRO" pitchFamily="50" charset="-128"/>
            </a:endParaRPr>
          </a:p>
        </p:txBody>
      </p:sp>
      <p:sp>
        <p:nvSpPr>
          <p:cNvPr id="148493" name="Text Box 20"/>
          <p:cNvSpPr txBox="1">
            <a:spLocks noChangeArrowheads="1"/>
          </p:cNvSpPr>
          <p:nvPr/>
        </p:nvSpPr>
        <p:spPr bwMode="auto">
          <a:xfrm>
            <a:off x="364602" y="3962401"/>
            <a:ext cx="9140693" cy="14462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lang="ja-JP" altLang="en-US" sz="1600" smtClean="0">
                <a:solidFill>
                  <a:srgbClr val="000000"/>
                </a:solidFill>
                <a:latin typeface="HG丸ｺﾞｼｯｸM-PRO" pitchFamily="50" charset="-128"/>
                <a:ea typeface="HG丸ｺﾞｼｯｸM-PRO" pitchFamily="50" charset="-128"/>
              </a:rPr>
              <a:t>　</a:t>
            </a:r>
            <a:r>
              <a:rPr lang="ja-JP" altLang="en-US" sz="1600" b="1" smtClean="0">
                <a:solidFill>
                  <a:srgbClr val="000000"/>
                </a:solidFill>
                <a:latin typeface="HG丸ｺﾞｼｯｸM-PRO" pitchFamily="50" charset="-128"/>
                <a:ea typeface="HG丸ｺﾞｼｯｸM-PRO" pitchFamily="50" charset="-128"/>
              </a:rPr>
              <a:t>このため、労働基準法上では、例えば、労働時間が８時間の場合は</a:t>
            </a:r>
            <a:r>
              <a:rPr lang="en-US" altLang="ja-JP" sz="1600" b="1" smtClean="0">
                <a:solidFill>
                  <a:srgbClr val="000000"/>
                </a:solidFill>
                <a:latin typeface="HG丸ｺﾞｼｯｸM-PRO" pitchFamily="50" charset="-128"/>
                <a:ea typeface="HG丸ｺﾞｼｯｸM-PRO" pitchFamily="50" charset="-128"/>
              </a:rPr>
              <a:t>1</a:t>
            </a:r>
            <a:r>
              <a:rPr lang="ja-JP" altLang="en-US" sz="1600" b="1" smtClean="0">
                <a:solidFill>
                  <a:srgbClr val="000000"/>
                </a:solidFill>
                <a:latin typeface="HG丸ｺﾞｼｯｸM-PRO" pitchFamily="50" charset="-128"/>
                <a:ea typeface="HG丸ｺﾞｼｯｸM-PRO" pitchFamily="50" charset="-128"/>
              </a:rPr>
              <a:t>時間ではなく</a:t>
            </a:r>
            <a:r>
              <a:rPr lang="en-US" altLang="ja-JP" sz="1600" b="1" smtClean="0">
                <a:solidFill>
                  <a:srgbClr val="000000"/>
                </a:solidFill>
                <a:latin typeface="HG丸ｺﾞｼｯｸM-PRO" pitchFamily="50" charset="-128"/>
                <a:ea typeface="HG丸ｺﾞｼｯｸM-PRO" pitchFamily="50" charset="-128"/>
              </a:rPr>
              <a:t>45</a:t>
            </a:r>
            <a:r>
              <a:rPr lang="ja-JP" altLang="en-US" sz="1600" b="1" smtClean="0">
                <a:solidFill>
                  <a:srgbClr val="000000"/>
                </a:solidFill>
                <a:latin typeface="HG丸ｺﾞｼｯｸM-PRO" pitchFamily="50" charset="-128"/>
                <a:ea typeface="HG丸ｺﾞｼｯｸM-PRO" pitchFamily="50" charset="-128"/>
              </a:rPr>
              <a:t>分の休憩でよいことになります。</a:t>
            </a:r>
            <a:endParaRPr lang="en-US" altLang="ja-JP" sz="1600" b="1" smtClean="0">
              <a:solidFill>
                <a:srgbClr val="000000"/>
              </a:solidFill>
              <a:latin typeface="HG丸ｺﾞｼｯｸM-PRO" pitchFamily="50" charset="-128"/>
              <a:ea typeface="HG丸ｺﾞｼｯｸM-PRO" pitchFamily="50" charset="-128"/>
            </a:endParaRPr>
          </a:p>
          <a:p>
            <a:pPr eaLnBrk="0" fontAlgn="base" hangingPunct="0">
              <a:spcBef>
                <a:spcPct val="50000"/>
              </a:spcBef>
              <a:spcAft>
                <a:spcPct val="0"/>
              </a:spcAft>
              <a:buFontTx/>
              <a:buNone/>
            </a:pPr>
            <a:r>
              <a:rPr kumimoji="0" lang="ja-JP" altLang="en-US" sz="1600" b="1" smtClean="0">
                <a:solidFill>
                  <a:srgbClr val="0033CC"/>
                </a:solidFill>
                <a:latin typeface="HG丸ｺﾞｼｯｸM-PRO" pitchFamily="50" charset="-128"/>
                <a:ea typeface="HG丸ｺﾞｼｯｸM-PRO" pitchFamily="50" charset="-128"/>
              </a:rPr>
              <a:t>　ただし、労働基準法は、労働条件について最低限の基準を定めたものです。労働時間が８時間の企業で１時間の休憩を与えることは、労働基準法を超える労働条件になりますので、もちろん構いません。</a:t>
            </a:r>
          </a:p>
        </p:txBody>
      </p:sp>
      <p:sp>
        <p:nvSpPr>
          <p:cNvPr id="2" name="スライド番号プレースホルダー 1"/>
          <p:cNvSpPr>
            <a:spLocks noGrp="1"/>
          </p:cNvSpPr>
          <p:nvPr>
            <p:ph type="sldNum" sz="quarter" idx="12"/>
          </p:nvPr>
        </p:nvSpPr>
        <p:spPr>
          <a:xfrm>
            <a:off x="7396825" y="6323013"/>
            <a:ext cx="2311400" cy="476250"/>
          </a:xfrm>
        </p:spPr>
        <p:txBody>
          <a:bodyPr/>
          <a:lstStyle/>
          <a:p>
            <a:pPr>
              <a:defRPr/>
            </a:pPr>
            <a:fld id="{90264200-7D33-4FBF-B69C-1C78F1E48A85}"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670553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body" idx="4294967295"/>
          </p:nvPr>
        </p:nvSpPr>
        <p:spPr>
          <a:xfrm>
            <a:off x="495300" y="1143000"/>
            <a:ext cx="8915400" cy="838200"/>
          </a:xfrm>
        </p:spPr>
        <p:txBody>
          <a:bodyPr anchor="ctr"/>
          <a:lstStyle/>
          <a:p>
            <a:pPr marL="609600" indent="-609600" eaLnBrk="1" hangingPunct="1">
              <a:lnSpc>
                <a:spcPct val="80000"/>
              </a:lnSpc>
              <a:buFontTx/>
              <a:buNone/>
            </a:pPr>
            <a:r>
              <a:rPr lang="ja-JP" altLang="en-US" sz="2400" dirty="0" smtClean="0">
                <a:solidFill>
                  <a:srgbClr val="FF0000"/>
                </a:solidFill>
                <a:ea typeface="HG丸ｺﾞｼｯｸM-PRO" pitchFamily="50" charset="-128"/>
              </a:rPr>
              <a:t>年次有給休暇</a:t>
            </a:r>
            <a:r>
              <a:rPr lang="ja-JP" altLang="en-US" sz="2400" baseline="30000" dirty="0" smtClean="0">
                <a:solidFill>
                  <a:srgbClr val="FF0000"/>
                </a:solidFill>
                <a:ea typeface="HG丸ｺﾞｼｯｸM-PRO" pitchFamily="50" charset="-128"/>
              </a:rPr>
              <a:t>＊</a:t>
            </a:r>
            <a:r>
              <a:rPr lang="ja-JP" altLang="en-US" sz="2400" dirty="0" smtClean="0">
                <a:ea typeface="HG丸ｺﾞｼｯｸM-PRO" pitchFamily="50" charset="-128"/>
              </a:rPr>
              <a:t>取得の条件は？</a:t>
            </a:r>
            <a:r>
              <a:rPr lang="ja-JP" altLang="en-US" sz="1800" dirty="0" smtClean="0">
                <a:ea typeface="HG丸ｺﾞｼｯｸM-PRO" pitchFamily="50" charset="-128"/>
              </a:rPr>
              <a:t>　　　　　　　　　　　　　　　　</a:t>
            </a:r>
            <a:endParaRPr lang="en-US" altLang="ja-JP" sz="1800" dirty="0" smtClean="0">
              <a:ea typeface="HG丸ｺﾞｼｯｸM-PRO" pitchFamily="50" charset="-128"/>
            </a:endParaRPr>
          </a:p>
          <a:p>
            <a:pPr marL="609600" indent="-609600" eaLnBrk="1" hangingPunct="1">
              <a:lnSpc>
                <a:spcPct val="80000"/>
              </a:lnSpc>
              <a:buFontTx/>
              <a:buNone/>
            </a:pPr>
            <a:r>
              <a:rPr lang="ja-JP" altLang="en-US" sz="1800" dirty="0" smtClean="0">
                <a:ea typeface="HG丸ｺﾞｼｯｸM-PRO" pitchFamily="50" charset="-128"/>
              </a:rPr>
              <a:t>＊所定の休日以外に仕事を休んでも賃金が支払われる休暇</a:t>
            </a:r>
          </a:p>
        </p:txBody>
      </p:sp>
      <p:sp>
        <p:nvSpPr>
          <p:cNvPr id="150531" name="AutoShape 5"/>
          <p:cNvSpPr>
            <a:spLocks noChangeArrowheads="1"/>
          </p:cNvSpPr>
          <p:nvPr/>
        </p:nvSpPr>
        <p:spPr bwMode="auto">
          <a:xfrm>
            <a:off x="330200" y="1143000"/>
            <a:ext cx="90805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50532" name="Group 6"/>
          <p:cNvGrpSpPr>
            <a:grpSpLocks/>
          </p:cNvGrpSpPr>
          <p:nvPr/>
        </p:nvGrpSpPr>
        <p:grpSpPr bwMode="auto">
          <a:xfrm>
            <a:off x="4127500" y="6537336"/>
            <a:ext cx="2559050" cy="320675"/>
            <a:chOff x="2400" y="4032"/>
            <a:chExt cx="1488" cy="202"/>
          </a:xfrm>
        </p:grpSpPr>
        <p:sp>
          <p:nvSpPr>
            <p:cNvPr id="150565" name="Text Box 7"/>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056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0533" name="AutoShape 9"/>
          <p:cNvSpPr>
            <a:spLocks noChangeArrowheads="1"/>
          </p:cNvSpPr>
          <p:nvPr/>
        </p:nvSpPr>
        <p:spPr bwMode="auto">
          <a:xfrm>
            <a:off x="330200" y="381000"/>
            <a:ext cx="6108700" cy="533400"/>
          </a:xfrm>
          <a:prstGeom prst="hexagon">
            <a:avLst>
              <a:gd name="adj" fmla="val 58339"/>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③</a:t>
            </a:r>
            <a:r>
              <a:rPr kumimoji="0" lang="ja-JP" altLang="en-US" sz="1800" b="1" smtClean="0">
                <a:solidFill>
                  <a:srgbClr val="FFFFFF"/>
                </a:solidFill>
                <a:ea typeface="HG丸ｺﾞｼｯｸM-PRO" pitchFamily="50" charset="-128"/>
              </a:rPr>
              <a:t>－３</a:t>
            </a:r>
            <a:r>
              <a:rPr kumimoji="0" lang="ja-JP" altLang="en-US" sz="2400" b="1" smtClean="0">
                <a:solidFill>
                  <a:srgbClr val="FFFFFF"/>
                </a:solidFill>
                <a:ea typeface="HG丸ｺﾞｼｯｸM-PRO" pitchFamily="50" charset="-128"/>
              </a:rPr>
              <a:t>　労働時間等（年次有給休暇）</a:t>
            </a:r>
          </a:p>
        </p:txBody>
      </p:sp>
      <p:sp>
        <p:nvSpPr>
          <p:cNvPr id="150534" name="AutoShape 10"/>
          <p:cNvSpPr>
            <a:spLocks noChangeArrowheads="1"/>
          </p:cNvSpPr>
          <p:nvPr/>
        </p:nvSpPr>
        <p:spPr bwMode="auto">
          <a:xfrm rot="5400000">
            <a:off x="1438275" y="1857375"/>
            <a:ext cx="8382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0535" name="AutoShape 11"/>
          <p:cNvSpPr>
            <a:spLocks noChangeArrowheads="1"/>
          </p:cNvSpPr>
          <p:nvPr/>
        </p:nvSpPr>
        <p:spPr bwMode="auto">
          <a:xfrm>
            <a:off x="330200" y="3048000"/>
            <a:ext cx="9328150" cy="9144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pPr>
            <a:r>
              <a:rPr lang="ja-JP" altLang="en-US" sz="1800" smtClean="0">
                <a:solidFill>
                  <a:srgbClr val="000000"/>
                </a:solidFill>
                <a:latin typeface="HG丸ｺﾞｼｯｸM-PRO" pitchFamily="50" charset="-128"/>
                <a:ea typeface="HG丸ｺﾞｼｯｸM-PRO" pitchFamily="50" charset="-128"/>
              </a:rPr>
              <a:t>　一般の労働者の場合は、</a:t>
            </a:r>
            <a:r>
              <a:rPr lang="en-US" altLang="ja-JP" sz="1800" smtClean="0">
                <a:solidFill>
                  <a:srgbClr val="000000"/>
                </a:solidFill>
                <a:latin typeface="HG丸ｺﾞｼｯｸM-PRO" pitchFamily="50" charset="-128"/>
                <a:ea typeface="HG丸ｺﾞｼｯｸM-PRO" pitchFamily="50" charset="-128"/>
              </a:rPr>
              <a:t>6</a:t>
            </a:r>
            <a:r>
              <a:rPr lang="ja-JP" altLang="en-US" sz="1800" smtClean="0">
                <a:solidFill>
                  <a:srgbClr val="000000"/>
                </a:solidFill>
                <a:latin typeface="HG丸ｺﾞｼｯｸM-PRO" pitchFamily="50" charset="-128"/>
                <a:ea typeface="HG丸ｺﾞｼｯｸM-PRO" pitchFamily="50" charset="-128"/>
              </a:rPr>
              <a:t>月継続雇用後、全労働日の</a:t>
            </a:r>
            <a:r>
              <a:rPr lang="en-US" altLang="ja-JP" sz="1800" smtClean="0">
                <a:solidFill>
                  <a:srgbClr val="000000"/>
                </a:solidFill>
                <a:latin typeface="HG丸ｺﾞｼｯｸM-PRO" pitchFamily="50" charset="-128"/>
                <a:ea typeface="HG丸ｺﾞｼｯｸM-PRO" pitchFamily="50" charset="-128"/>
              </a:rPr>
              <a:t>8</a:t>
            </a:r>
            <a:r>
              <a:rPr lang="ja-JP" altLang="en-US" sz="1800" smtClean="0">
                <a:solidFill>
                  <a:srgbClr val="000000"/>
                </a:solidFill>
                <a:latin typeface="HG丸ｺﾞｼｯｸM-PRO" pitchFamily="50" charset="-128"/>
                <a:ea typeface="HG丸ｺﾞｼｯｸM-PRO" pitchFamily="50" charset="-128"/>
              </a:rPr>
              <a:t>割以上出勤していれば</a:t>
            </a:r>
            <a:r>
              <a:rPr lang="en-US" altLang="ja-JP" sz="1800" smtClean="0">
                <a:solidFill>
                  <a:srgbClr val="000000"/>
                </a:solidFill>
                <a:latin typeface="HG丸ｺﾞｼｯｸM-PRO" pitchFamily="50" charset="-128"/>
                <a:ea typeface="HG丸ｺﾞｼｯｸM-PRO" pitchFamily="50" charset="-128"/>
              </a:rPr>
              <a:t>10</a:t>
            </a:r>
            <a:r>
              <a:rPr lang="ja-JP" altLang="en-US" sz="1800" smtClean="0">
                <a:solidFill>
                  <a:srgbClr val="000000"/>
                </a:solidFill>
                <a:latin typeface="HG丸ｺﾞｼｯｸM-PRO" pitchFamily="50" charset="-128"/>
                <a:ea typeface="HG丸ｺﾞｼｯｸM-PRO" pitchFamily="50" charset="-128"/>
              </a:rPr>
              <a:t>日間。以後</a:t>
            </a:r>
            <a:r>
              <a:rPr lang="en-US" altLang="ja-JP" sz="1800" smtClean="0">
                <a:solidFill>
                  <a:srgbClr val="000000"/>
                </a:solidFill>
                <a:latin typeface="HG丸ｺﾞｼｯｸM-PRO" pitchFamily="50" charset="-128"/>
                <a:ea typeface="HG丸ｺﾞｼｯｸM-PRO" pitchFamily="50" charset="-128"/>
              </a:rPr>
              <a:t>1</a:t>
            </a:r>
            <a:r>
              <a:rPr lang="ja-JP" altLang="en-US" sz="1800" smtClean="0">
                <a:solidFill>
                  <a:srgbClr val="000000"/>
                </a:solidFill>
                <a:latin typeface="HG丸ｺﾞｼｯｸM-PRO" pitchFamily="50" charset="-128"/>
                <a:ea typeface="HG丸ｺﾞｼｯｸM-PRO" pitchFamily="50" charset="-128"/>
              </a:rPr>
              <a:t>年ごとに増加。</a:t>
            </a:r>
            <a:r>
              <a:rPr lang="en-US" altLang="ja-JP" sz="1800" smtClean="0">
                <a:solidFill>
                  <a:srgbClr val="000000"/>
                </a:solidFill>
                <a:latin typeface="HG丸ｺﾞｼｯｸM-PRO" pitchFamily="50" charset="-128"/>
                <a:ea typeface="HG丸ｺﾞｼｯｸM-PRO" pitchFamily="50" charset="-128"/>
              </a:rPr>
              <a:t>20</a:t>
            </a:r>
            <a:r>
              <a:rPr lang="ja-JP" altLang="en-US" sz="1800" smtClean="0">
                <a:solidFill>
                  <a:srgbClr val="000000"/>
                </a:solidFill>
                <a:latin typeface="HG丸ｺﾞｼｯｸM-PRO" pitchFamily="50" charset="-128"/>
                <a:ea typeface="HG丸ｺﾞｼｯｸM-PRO" pitchFamily="50" charset="-128"/>
              </a:rPr>
              <a:t>日上限。</a:t>
            </a:r>
            <a:r>
              <a:rPr lang="ja-JP" altLang="en-US" sz="1800" smtClean="0">
                <a:solidFill>
                  <a:srgbClr val="000000"/>
                </a:solidFill>
                <a:ea typeface="HG丸ｺﾞｼｯｸM-PRO" pitchFamily="50" charset="-128"/>
              </a:rPr>
              <a:t>（労働基準法第</a:t>
            </a:r>
            <a:r>
              <a:rPr lang="en-US" altLang="ja-JP" sz="1800" smtClean="0">
                <a:solidFill>
                  <a:srgbClr val="000000"/>
                </a:solidFill>
                <a:ea typeface="HG丸ｺﾞｼｯｸM-PRO" pitchFamily="50" charset="-128"/>
              </a:rPr>
              <a:t>39</a:t>
            </a:r>
            <a:r>
              <a:rPr lang="ja-JP" altLang="en-US" sz="1800" smtClean="0">
                <a:solidFill>
                  <a:srgbClr val="000000"/>
                </a:solidFill>
                <a:ea typeface="HG丸ｺﾞｼｯｸM-PRO" pitchFamily="50" charset="-128"/>
              </a:rPr>
              <a:t>条）</a:t>
            </a:r>
          </a:p>
          <a:p>
            <a:pPr fontAlgn="base">
              <a:lnSpc>
                <a:spcPct val="120000"/>
              </a:lnSpc>
              <a:spcAft>
                <a:spcPct val="0"/>
              </a:spcAft>
              <a:buFontTx/>
              <a:buNone/>
            </a:pPr>
            <a:endParaRPr lang="ja-JP" altLang="en-US" sz="1800" smtClean="0">
              <a:solidFill>
                <a:srgbClr val="000000"/>
              </a:solidFill>
              <a:latin typeface="HG丸ｺﾞｼｯｸM-PRO" pitchFamily="50" charset="-128"/>
              <a:ea typeface="HG丸ｺﾞｼｯｸM-PRO" pitchFamily="50" charset="-128"/>
            </a:endParaRPr>
          </a:p>
        </p:txBody>
      </p:sp>
      <p:sp>
        <p:nvSpPr>
          <p:cNvPr id="150536" name="Text Box 12"/>
          <p:cNvSpPr txBox="1">
            <a:spLocks noChangeArrowheads="1"/>
          </p:cNvSpPr>
          <p:nvPr/>
        </p:nvSpPr>
        <p:spPr bwMode="auto">
          <a:xfrm>
            <a:off x="438547" y="5187961"/>
            <a:ext cx="9286875" cy="1281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800" smtClean="0">
                <a:solidFill>
                  <a:srgbClr val="FF0000"/>
                </a:solidFill>
                <a:ea typeface="HG丸ｺﾞｼｯｸM-PRO" pitchFamily="50" charset="-128"/>
              </a:rPr>
              <a:t>パート、アルバイトでも年次有給休暇を取ることができます</a:t>
            </a:r>
          </a:p>
          <a:p>
            <a:pPr eaLnBrk="0" fontAlgn="base" hangingPunct="0">
              <a:spcBef>
                <a:spcPct val="50000"/>
              </a:spcBef>
              <a:spcAft>
                <a:spcPts val="300"/>
              </a:spcAft>
              <a:buFontTx/>
              <a:buNone/>
            </a:pPr>
            <a:r>
              <a:rPr kumimoji="0" lang="ja-JP" altLang="en-US" sz="1400" smtClean="0">
                <a:solidFill>
                  <a:srgbClr val="000000"/>
                </a:solidFill>
                <a:ea typeface="HG丸ｺﾞｼｯｸM-PRO" pitchFamily="50" charset="-128"/>
              </a:rPr>
              <a:t>・　①</a:t>
            </a:r>
            <a:r>
              <a:rPr kumimoji="0" lang="en-US" altLang="ja-JP" sz="1400" smtClean="0">
                <a:solidFill>
                  <a:srgbClr val="000000"/>
                </a:solidFill>
                <a:ea typeface="HG丸ｺﾞｼｯｸM-PRO" pitchFamily="50" charset="-128"/>
              </a:rPr>
              <a:t>6</a:t>
            </a:r>
            <a:r>
              <a:rPr kumimoji="0" lang="ja-JP" altLang="en-US" sz="1400" smtClean="0">
                <a:solidFill>
                  <a:srgbClr val="000000"/>
                </a:solidFill>
                <a:ea typeface="HG丸ｺﾞｼｯｸM-PRO" pitchFamily="50" charset="-128"/>
              </a:rPr>
              <a:t>月継続勤務、②全労働日</a:t>
            </a:r>
            <a:r>
              <a:rPr kumimoji="0" lang="en-US" altLang="ja-JP" sz="1400" smtClean="0">
                <a:solidFill>
                  <a:srgbClr val="000000"/>
                </a:solidFill>
                <a:ea typeface="HG丸ｺﾞｼｯｸM-PRO" pitchFamily="50" charset="-128"/>
              </a:rPr>
              <a:t>8</a:t>
            </a:r>
            <a:r>
              <a:rPr kumimoji="0" lang="ja-JP" altLang="en-US" sz="1400" smtClean="0">
                <a:solidFill>
                  <a:srgbClr val="000000"/>
                </a:solidFill>
                <a:ea typeface="HG丸ｺﾞｼｯｸM-PRO" pitchFamily="50" charset="-128"/>
              </a:rPr>
              <a:t>割以上の出勤、③週</a:t>
            </a:r>
            <a:r>
              <a:rPr kumimoji="0" lang="en-US" altLang="ja-JP" sz="1400" smtClean="0">
                <a:solidFill>
                  <a:srgbClr val="000000"/>
                </a:solidFill>
                <a:ea typeface="HG丸ｺﾞｼｯｸM-PRO" pitchFamily="50" charset="-128"/>
              </a:rPr>
              <a:t>5</a:t>
            </a:r>
            <a:r>
              <a:rPr kumimoji="0" lang="ja-JP" altLang="en-US" sz="1400" smtClean="0">
                <a:solidFill>
                  <a:srgbClr val="000000"/>
                </a:solidFill>
                <a:ea typeface="HG丸ｺﾞｼｯｸM-PRO" pitchFamily="50" charset="-128"/>
              </a:rPr>
              <a:t>日以上の勤務、または、週所定労働時間が</a:t>
            </a:r>
            <a:r>
              <a:rPr kumimoji="0" lang="en-US" altLang="ja-JP" sz="1400" smtClean="0">
                <a:solidFill>
                  <a:srgbClr val="000000"/>
                </a:solidFill>
                <a:ea typeface="HG丸ｺﾞｼｯｸM-PRO" pitchFamily="50" charset="-128"/>
              </a:rPr>
              <a:t>30</a:t>
            </a:r>
            <a:r>
              <a:rPr kumimoji="0" lang="ja-JP" altLang="en-US" sz="1400" smtClean="0">
                <a:solidFill>
                  <a:srgbClr val="000000"/>
                </a:solidFill>
                <a:ea typeface="HG丸ｺﾞｼｯｸM-PRO" pitchFamily="50" charset="-128"/>
              </a:rPr>
              <a:t>時間</a:t>
            </a:r>
            <a:endParaRPr kumimoji="0" lang="en-US" altLang="ja-JP" sz="1400" smtClean="0">
              <a:solidFill>
                <a:srgbClr val="000000"/>
              </a:solidFill>
              <a:ea typeface="HG丸ｺﾞｼｯｸM-PRO" pitchFamily="50" charset="-128"/>
            </a:endParaRPr>
          </a:p>
          <a:p>
            <a:pPr eaLnBrk="0" fontAlgn="base" hangingPunct="0">
              <a:spcBef>
                <a:spcPct val="0"/>
              </a:spcBef>
              <a:spcAft>
                <a:spcPts val="600"/>
              </a:spcAft>
              <a:buFontTx/>
              <a:buNone/>
            </a:pPr>
            <a:r>
              <a:rPr kumimoji="0" lang="ja-JP" altLang="en-US" sz="1400" smtClean="0">
                <a:solidFill>
                  <a:srgbClr val="000000"/>
                </a:solidFill>
                <a:ea typeface="HG丸ｺﾞｼｯｸM-PRO" pitchFamily="50" charset="-128"/>
              </a:rPr>
              <a:t>　以上であれば正社員と同じ休暇日数が付与されます。</a:t>
            </a:r>
          </a:p>
          <a:p>
            <a:pPr eaLnBrk="0" fontAlgn="base" hangingPunct="0">
              <a:lnSpc>
                <a:spcPct val="70000"/>
              </a:lnSpc>
              <a:spcBef>
                <a:spcPct val="50000"/>
              </a:spcBef>
              <a:spcAft>
                <a:spcPct val="0"/>
              </a:spcAft>
              <a:buFontTx/>
              <a:buNone/>
            </a:pPr>
            <a:r>
              <a:rPr kumimoji="0" lang="ja-JP" altLang="en-US" sz="1400" smtClean="0">
                <a:solidFill>
                  <a:srgbClr val="000000"/>
                </a:solidFill>
                <a:ea typeface="HG丸ｺﾞｼｯｸM-PRO" pitchFamily="50" charset="-128"/>
              </a:rPr>
              <a:t>・　週</a:t>
            </a:r>
            <a:r>
              <a:rPr kumimoji="0" lang="en-US" altLang="ja-JP" sz="1400" smtClean="0">
                <a:solidFill>
                  <a:srgbClr val="000000"/>
                </a:solidFill>
                <a:ea typeface="HG丸ｺﾞｼｯｸM-PRO" pitchFamily="50" charset="-128"/>
              </a:rPr>
              <a:t>4</a:t>
            </a:r>
            <a:r>
              <a:rPr kumimoji="0" lang="ja-JP" altLang="en-US" sz="1400" smtClean="0">
                <a:solidFill>
                  <a:srgbClr val="000000"/>
                </a:solidFill>
                <a:ea typeface="HG丸ｺﾞｼｯｸM-PRO" pitchFamily="50" charset="-128"/>
              </a:rPr>
              <a:t>日以下で週所定労働時間が</a:t>
            </a:r>
            <a:r>
              <a:rPr kumimoji="0" lang="en-US" altLang="ja-JP" sz="1400" smtClean="0">
                <a:solidFill>
                  <a:srgbClr val="000000"/>
                </a:solidFill>
                <a:ea typeface="HG丸ｺﾞｼｯｸM-PRO" pitchFamily="50" charset="-128"/>
              </a:rPr>
              <a:t>30</a:t>
            </a:r>
            <a:r>
              <a:rPr kumimoji="0" lang="ja-JP" altLang="en-US" sz="1400" smtClean="0">
                <a:solidFill>
                  <a:srgbClr val="000000"/>
                </a:solidFill>
                <a:ea typeface="HG丸ｺﾞｼｯｸM-PRO" pitchFamily="50" charset="-128"/>
              </a:rPr>
              <a:t>時間未満の場合は、所定日数に応じた休暇日数が付与されます。</a:t>
            </a:r>
          </a:p>
        </p:txBody>
      </p:sp>
      <p:sp>
        <p:nvSpPr>
          <p:cNvPr id="150537" name="AutoShape 13"/>
          <p:cNvSpPr>
            <a:spLocks noChangeArrowheads="1"/>
          </p:cNvSpPr>
          <p:nvPr/>
        </p:nvSpPr>
        <p:spPr bwMode="auto">
          <a:xfrm>
            <a:off x="5365750" y="2133600"/>
            <a:ext cx="1981200" cy="685800"/>
          </a:xfrm>
          <a:prstGeom prst="cloudCallout">
            <a:avLst>
              <a:gd name="adj1" fmla="val 62500"/>
              <a:gd name="adj2" fmla="val -8565"/>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よく休み、よく働く</a:t>
            </a:r>
          </a:p>
        </p:txBody>
      </p:sp>
      <p:sp>
        <p:nvSpPr>
          <p:cNvPr id="150538" name="AutoShape 15"/>
          <p:cNvSpPr>
            <a:spLocks noChangeArrowheads="1"/>
          </p:cNvSpPr>
          <p:nvPr/>
        </p:nvSpPr>
        <p:spPr bwMode="auto">
          <a:xfrm>
            <a:off x="495300" y="4251325"/>
            <a:ext cx="9245600" cy="990600"/>
          </a:xfrm>
          <a:prstGeom prst="doubleWave">
            <a:avLst>
              <a:gd name="adj1" fmla="val 6500"/>
              <a:gd name="adj2" fmla="val 0"/>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ja-JP" sz="1800" smtClean="0">
              <a:solidFill>
                <a:srgbClr val="000000"/>
              </a:solidFill>
              <a:ea typeface="HG丸ｺﾞｼｯｸM-PRO" pitchFamily="50" charset="-128"/>
            </a:endParaRPr>
          </a:p>
        </p:txBody>
      </p:sp>
      <p:sp>
        <p:nvSpPr>
          <p:cNvPr id="150539" name="Text Box 16"/>
          <p:cNvSpPr txBox="1">
            <a:spLocks noChangeArrowheads="1"/>
          </p:cNvSpPr>
          <p:nvPr/>
        </p:nvSpPr>
        <p:spPr bwMode="auto">
          <a:xfrm>
            <a:off x="454025" y="4083050"/>
            <a:ext cx="908050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1600" b="1" smtClean="0">
                <a:solidFill>
                  <a:srgbClr val="0033CC"/>
                </a:solidFill>
                <a:latin typeface="HG丸ｺﾞｼｯｸM-PRO" pitchFamily="50" charset="-128"/>
                <a:ea typeface="HG丸ｺﾞｼｯｸM-PRO" pitchFamily="50" charset="-128"/>
              </a:rPr>
              <a:t>フルタイムの正社員の年次有給休暇の付与日数</a:t>
            </a:r>
          </a:p>
        </p:txBody>
      </p:sp>
      <p:pic>
        <p:nvPicPr>
          <p:cNvPr id="150540" name="Picture 32" descr="MC90019833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9700" y="1981200"/>
            <a:ext cx="132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8738" name="Group 82"/>
          <p:cNvGraphicFramePr>
            <a:graphicFrameLocks noGrp="1"/>
          </p:cNvGraphicFramePr>
          <p:nvPr/>
        </p:nvGraphicFramePr>
        <p:xfrm>
          <a:off x="660406" y="4471988"/>
          <a:ext cx="8915401" cy="549276"/>
        </p:xfrm>
        <a:graphic>
          <a:graphicData uri="http://schemas.openxmlformats.org/drawingml/2006/table">
            <a:tbl>
              <a:tblPr/>
              <a:tblGrid>
                <a:gridCol w="1235869">
                  <a:extLst>
                    <a:ext uri="{9D8B030D-6E8A-4147-A177-3AD203B41FA5}">
                      <a16:colId xmlns:a16="http://schemas.microsoft.com/office/drawing/2014/main" val="20000"/>
                    </a:ext>
                  </a:extLst>
                </a:gridCol>
                <a:gridCol w="1078706">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4200525">
                  <a:extLst>
                    <a:ext uri="{9D8B030D-6E8A-4147-A177-3AD203B41FA5}">
                      <a16:colId xmlns:a16="http://schemas.microsoft.com/office/drawing/2014/main" val="20003"/>
                    </a:ext>
                  </a:extLst>
                </a:gridCol>
                <a:gridCol w="1285876">
                  <a:extLst>
                    <a:ext uri="{9D8B030D-6E8A-4147-A177-3AD203B41FA5}">
                      <a16:colId xmlns:a16="http://schemas.microsoft.com/office/drawing/2014/main" val="20004"/>
                    </a:ext>
                  </a:extLst>
                </a:gridCol>
              </a:tblGrid>
              <a:tr h="274638">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勤続年数</a:t>
                      </a:r>
                    </a:p>
                  </a:txBody>
                  <a:tcPr marL="99060" marR="99060" marT="45773" marB="45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rPr>
                        <a:t>1</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か月</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2</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4</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5</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年</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か月以上</a:t>
                      </a:r>
                    </a:p>
                  </a:txBody>
                  <a:tcPr marL="99060" marR="99060" marT="45773" marB="45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付与日数</a:t>
                      </a:r>
                    </a:p>
                  </a:txBody>
                  <a:tcPr marL="99060" marR="99060" marT="45773" marB="45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日</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rPr>
                        <a:t>11</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日</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12</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日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14</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日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日　　　　　　</a:t>
                      </a: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18</a:t>
                      </a:r>
                      <a:r>
                        <a: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rPr>
                        <a:t>日</a:t>
                      </a:r>
                    </a:p>
                  </a:txBody>
                  <a:tcPr marL="99060" marR="99060"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rPr>
                        <a:t>20</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日</a:t>
                      </a:r>
                    </a:p>
                  </a:txBody>
                  <a:tcPr marL="99060" marR="99060" marT="45773" marB="45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0561" name="Line 65"/>
          <p:cNvSpPr>
            <a:spLocks noChangeShapeType="1"/>
          </p:cNvSpPr>
          <p:nvPr/>
        </p:nvSpPr>
        <p:spPr bwMode="auto">
          <a:xfrm>
            <a:off x="5365750" y="4724400"/>
            <a:ext cx="0"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0562" name="Line 74"/>
          <p:cNvSpPr>
            <a:spLocks noChangeShapeType="1"/>
          </p:cNvSpPr>
          <p:nvPr/>
        </p:nvSpPr>
        <p:spPr bwMode="auto">
          <a:xfrm>
            <a:off x="6438900" y="4724400"/>
            <a:ext cx="0"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0563" name="Line 75"/>
          <p:cNvSpPr>
            <a:spLocks noChangeShapeType="1"/>
          </p:cNvSpPr>
          <p:nvPr/>
        </p:nvSpPr>
        <p:spPr bwMode="auto">
          <a:xfrm>
            <a:off x="7429500" y="4724400"/>
            <a:ext cx="0"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2" name="スライド番号プレースホルダー 1"/>
          <p:cNvSpPr>
            <a:spLocks noGrp="1"/>
          </p:cNvSpPr>
          <p:nvPr>
            <p:ph type="sldNum" sz="quarter" idx="12"/>
          </p:nvPr>
        </p:nvSpPr>
        <p:spPr>
          <a:xfrm>
            <a:off x="7379627" y="6502400"/>
            <a:ext cx="2311400" cy="222250"/>
          </a:xfrm>
        </p:spPr>
        <p:txBody>
          <a:bodyPr/>
          <a:lstStyle/>
          <a:p>
            <a:pPr>
              <a:defRPr/>
            </a:pPr>
            <a:fld id="{581CF8F4-0D80-471E-B3E6-5BF15E12D7A4}" type="slidenum">
              <a:rPr lang="en-US" altLang="ja-JP" smtClean="0">
                <a:solidFill>
                  <a:srgbClr val="000000"/>
                </a:solidFill>
              </a:rPr>
              <a:pPr>
                <a:defRPr/>
              </a:pPr>
              <a:t>23</a:t>
            </a:fld>
            <a:endParaRPr lang="en-US" altLang="ja-JP" dirty="0">
              <a:solidFill>
                <a:srgbClr val="000000"/>
              </a:solidFill>
            </a:endParaRPr>
          </a:p>
        </p:txBody>
      </p:sp>
    </p:spTree>
    <p:extLst>
      <p:ext uri="{BB962C8B-B14F-4D97-AF65-F5344CB8AC3E}">
        <p14:creationId xmlns:p14="http://schemas.microsoft.com/office/powerpoint/2010/main" val="3265978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5997" y="1219200"/>
            <a:ext cx="9245600" cy="381000"/>
          </a:xfrm>
          <a:solidFill>
            <a:srgbClr val="CCFFCC"/>
          </a:solidFill>
          <a:ln>
            <a:solidFill>
              <a:srgbClr val="00B050"/>
            </a:solidFill>
            <a:miter lim="800000"/>
            <a:headEnd/>
            <a:tailEnd/>
          </a:ln>
        </p:spPr>
        <p:txBody>
          <a:bodyPr/>
          <a:lstStyle/>
          <a:p>
            <a:pPr algn="l" eaLnBrk="1" hangingPunct="1">
              <a:lnSpc>
                <a:spcPct val="80000"/>
              </a:lnSpc>
            </a:pPr>
            <a:r>
              <a:rPr lang="ja-JP" altLang="en-US" sz="2000" smtClean="0">
                <a:ea typeface="HG丸ｺﾞｼｯｸM-PRO" pitchFamily="50" charset="-128"/>
              </a:rPr>
              <a:t>時間単位の年次有給休暇の取得はできる？</a:t>
            </a:r>
            <a:endParaRPr lang="ja-JP" altLang="en-US" sz="2000" smtClean="0">
              <a:solidFill>
                <a:srgbClr val="FF0000"/>
              </a:solidFill>
              <a:ea typeface="HG丸ｺﾞｼｯｸM-PRO" pitchFamily="50" charset="-128"/>
            </a:endParaRPr>
          </a:p>
        </p:txBody>
      </p:sp>
      <p:sp>
        <p:nvSpPr>
          <p:cNvPr id="24579" name="Rectangle 3"/>
          <p:cNvSpPr>
            <a:spLocks noGrp="1" noChangeArrowheads="1"/>
          </p:cNvSpPr>
          <p:nvPr>
            <p:ph type="body" sz="half" idx="1"/>
          </p:nvPr>
        </p:nvSpPr>
        <p:spPr>
          <a:xfrm>
            <a:off x="521097" y="1676400"/>
            <a:ext cx="9080500" cy="2209800"/>
          </a:xfrm>
          <a:solidFill>
            <a:schemeClr val="accent5"/>
          </a:solidFill>
        </p:spPr>
        <p:txBody>
          <a:bodyPr anchor="ctr"/>
          <a:lstStyle/>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労働基準法では、年次有給休暇の付与は原則として</a:t>
            </a:r>
            <a:r>
              <a:rPr lang="en-US" altLang="ja-JP" sz="1800" dirty="0" smtClean="0">
                <a:ea typeface="HG丸ｺﾞｼｯｸM-PRO" pitchFamily="50" charset="-128"/>
              </a:rPr>
              <a:t>1</a:t>
            </a:r>
            <a:r>
              <a:rPr lang="ja-JP" altLang="en-US" sz="1800" dirty="0" smtClean="0">
                <a:ea typeface="HG丸ｺﾞｼｯｸM-PRO" pitchFamily="50" charset="-128"/>
              </a:rPr>
              <a:t>日単位</a:t>
            </a:r>
            <a:endParaRPr lang="ja-JP" altLang="en-US" sz="1800" dirty="0" smtClean="0">
              <a:solidFill>
                <a:srgbClr val="FF0000"/>
              </a:solidFill>
              <a:ea typeface="HG丸ｺﾞｼｯｸM-PRO" pitchFamily="50" charset="-128"/>
            </a:endParaRP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労使協定により、時間単位の年次有給休暇の取得も</a:t>
            </a:r>
            <a:r>
              <a:rPr lang="en-US" altLang="ja-JP" sz="1800" dirty="0" smtClean="0">
                <a:ea typeface="HG丸ｺﾞｼｯｸM-PRO" pitchFamily="50" charset="-128"/>
              </a:rPr>
              <a:t>OK</a:t>
            </a:r>
          </a:p>
          <a:p>
            <a:pPr marL="990600" lvl="1" indent="-533400" eaLnBrk="1" hangingPunct="1">
              <a:lnSpc>
                <a:spcPct val="80000"/>
              </a:lnSpc>
              <a:buFont typeface="Wingdings" pitchFamily="2" charset="2"/>
              <a:buBlip>
                <a:blip r:embed="rId3"/>
              </a:buBlip>
              <a:defRPr/>
            </a:pPr>
            <a:r>
              <a:rPr lang="ja-JP" altLang="en-US" sz="1800" dirty="0" smtClean="0">
                <a:ea typeface="HG丸ｺﾞｼｯｸM-PRO" pitchFamily="50" charset="-128"/>
              </a:rPr>
              <a:t>ただし年次有給休暇の本来の趣旨を損なわないようにするため、</a:t>
            </a:r>
          </a:p>
          <a:p>
            <a:pPr marL="990600" lvl="1" indent="-533400" eaLnBrk="1" hangingPunct="1">
              <a:lnSpc>
                <a:spcPct val="80000"/>
              </a:lnSpc>
              <a:buFont typeface="Wingdings" pitchFamily="2" charset="2"/>
              <a:buNone/>
              <a:defRPr/>
            </a:pPr>
            <a:r>
              <a:rPr lang="ja-JP" altLang="en-US" sz="1800" dirty="0" smtClean="0">
                <a:ea typeface="HG丸ｺﾞｼｯｸM-PRO" pitchFamily="50" charset="-128"/>
              </a:rPr>
              <a:t>　・時間単位の年次有給休暇は、本人の希望が前提</a:t>
            </a:r>
          </a:p>
          <a:p>
            <a:pPr marL="990600" lvl="1" indent="-533400" eaLnBrk="1" hangingPunct="1">
              <a:lnSpc>
                <a:spcPct val="80000"/>
              </a:lnSpc>
              <a:buFont typeface="Wingdings" pitchFamily="2" charset="2"/>
              <a:buNone/>
              <a:defRPr/>
            </a:pPr>
            <a:r>
              <a:rPr lang="ja-JP" altLang="en-US" sz="1800" dirty="0" smtClean="0">
                <a:ea typeface="HG丸ｺﾞｼｯｸM-PRO" pitchFamily="50" charset="-128"/>
              </a:rPr>
              <a:t>　・上限は</a:t>
            </a:r>
            <a:r>
              <a:rPr lang="en-US" altLang="ja-JP" sz="1800" dirty="0" smtClean="0">
                <a:ea typeface="HG丸ｺﾞｼｯｸM-PRO" pitchFamily="50" charset="-128"/>
              </a:rPr>
              <a:t>1</a:t>
            </a:r>
            <a:r>
              <a:rPr lang="ja-JP" altLang="en-US" sz="1800" dirty="0" smtClean="0">
                <a:ea typeface="HG丸ｺﾞｼｯｸM-PRO" pitchFamily="50" charset="-128"/>
              </a:rPr>
              <a:t>年</a:t>
            </a:r>
            <a:r>
              <a:rPr lang="en-US" altLang="ja-JP" sz="1800" dirty="0" smtClean="0">
                <a:ea typeface="HG丸ｺﾞｼｯｸM-PRO" pitchFamily="50" charset="-128"/>
              </a:rPr>
              <a:t>5</a:t>
            </a:r>
            <a:r>
              <a:rPr lang="ja-JP" altLang="en-US" sz="1800" dirty="0" smtClean="0">
                <a:ea typeface="HG丸ｺﾞｼｯｸM-PRO" pitchFamily="50" charset="-128"/>
              </a:rPr>
              <a:t>日分まで</a:t>
            </a: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半日単位の年次有給休暇は、本来の</a:t>
            </a:r>
            <a:r>
              <a:rPr lang="en-US" altLang="ja-JP" sz="1800" dirty="0" smtClean="0">
                <a:ea typeface="HG丸ｺﾞｼｯｸM-PRO" pitchFamily="50" charset="-128"/>
              </a:rPr>
              <a:t>1</a:t>
            </a:r>
            <a:r>
              <a:rPr lang="ja-JP" altLang="en-US" sz="1800" dirty="0" smtClean="0">
                <a:ea typeface="HG丸ｺﾞｼｯｸM-PRO" pitchFamily="50" charset="-128"/>
              </a:rPr>
              <a:t>日単位での取得を阻害されない範囲で運用される限り、労働者の請求に応じて与えることが出来る</a:t>
            </a:r>
            <a:endParaRPr lang="en-US" altLang="ja-JP" sz="1800" dirty="0" smtClean="0">
              <a:ea typeface="HG丸ｺﾞｼｯｸM-PRO" pitchFamily="50" charset="-128"/>
            </a:endParaRPr>
          </a:p>
        </p:txBody>
      </p:sp>
      <p:grpSp>
        <p:nvGrpSpPr>
          <p:cNvPr id="151556" name="Group 4"/>
          <p:cNvGrpSpPr>
            <a:grpSpLocks/>
          </p:cNvGrpSpPr>
          <p:nvPr/>
        </p:nvGrpSpPr>
        <p:grpSpPr bwMode="auto">
          <a:xfrm>
            <a:off x="4142979" y="6419861"/>
            <a:ext cx="2559050" cy="320675"/>
            <a:chOff x="2400" y="4032"/>
            <a:chExt cx="1488" cy="202"/>
          </a:xfrm>
        </p:grpSpPr>
        <p:sp>
          <p:nvSpPr>
            <p:cNvPr id="151562" name="Text Box 5"/>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156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557" name="Picture 7" descr="MC9004418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521097" y="4627574"/>
            <a:ext cx="9163050" cy="1773237"/>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90000"/>
              </a:lnSpc>
              <a:buFont typeface="Wingdings" pitchFamily="2" charset="2"/>
              <a:buBlip>
                <a:blip r:embed="rId3"/>
              </a:buBlip>
              <a:defRPr/>
            </a:pP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使用者は、労働者の請求する時季に年次有給休暇を与えなければなりません</a:t>
            </a:r>
          </a:p>
          <a:p>
            <a:pPr marL="609600" indent="-609600" eaLnBrk="1" hangingPunct="1">
              <a:lnSpc>
                <a:spcPct val="90000"/>
              </a:lnSpc>
              <a:buFont typeface="Wingdings" pitchFamily="2" charset="2"/>
              <a:buBlip>
                <a:blip r:embed="rId3"/>
              </a:buBlip>
              <a:defRPr/>
            </a:pP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しかし、請求された時季に年次有給休暇を与えることが事業の正常な運営を妨げる場合</a:t>
            </a:r>
            <a:r>
              <a:rPr lang="ja-JP" altLang="en-US" sz="1800" kern="0" baseline="300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は、他の時季に与えることができます</a:t>
            </a:r>
          </a:p>
          <a:p>
            <a:pPr marL="609600" indent="-609600" eaLnBrk="1" hangingPunct="1">
              <a:lnSpc>
                <a:spcPct val="90000"/>
              </a:lnSpc>
              <a:buFont typeface="Wingdings" pitchFamily="2" charset="2"/>
              <a:buNone/>
              <a:defRPr/>
            </a:pP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　　　　＊年度末の繁忙期に取得希望者が集中した場合など</a:t>
            </a:r>
          </a:p>
          <a:p>
            <a:pPr marL="609600" indent="-609600" algn="r" eaLnBrk="1" hangingPunct="1">
              <a:lnSpc>
                <a:spcPct val="90000"/>
              </a:lnSpc>
              <a:buFont typeface="Wingdings" pitchFamily="2" charset="2"/>
              <a:buNone/>
              <a:defRPr/>
            </a:pP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（労働基準法第</a:t>
            </a:r>
            <a:r>
              <a:rPr lang="en-US" altLang="ja-JP" sz="1800" kern="0" dirty="0" smtClean="0">
                <a:solidFill>
                  <a:srgbClr val="000000"/>
                </a:solidFill>
                <a:latin typeface="HG丸ｺﾞｼｯｸM-PRO" panose="020F0600000000000000" pitchFamily="50" charset="-128"/>
                <a:ea typeface="HG丸ｺﾞｼｯｸM-PRO" panose="020F0600000000000000" pitchFamily="50" charset="-128"/>
              </a:rPr>
              <a:t>39</a:t>
            </a:r>
            <a:r>
              <a:rPr lang="ja-JP" altLang="en-US" sz="1800" kern="0" smtClean="0">
                <a:solidFill>
                  <a:srgbClr val="000000"/>
                </a:solidFill>
                <a:latin typeface="HG丸ｺﾞｼｯｸM-PRO" panose="020F0600000000000000" pitchFamily="50" charset="-128"/>
                <a:ea typeface="HG丸ｺﾞｼｯｸM-PRO" panose="020F0600000000000000" pitchFamily="50" charset="-128"/>
              </a:rPr>
              <a:t>条第５項</a:t>
            </a:r>
            <a:r>
              <a:rPr lang="ja-JP" altLang="en-US" sz="1800" kern="0" dirty="0" smtClean="0">
                <a:solidFill>
                  <a:srgbClr val="000000"/>
                </a:solidFill>
                <a:latin typeface="HG丸ｺﾞｼｯｸM-PRO" panose="020F0600000000000000" pitchFamily="50" charset="-128"/>
                <a:ea typeface="HG丸ｺﾞｼｯｸM-PRO" panose="020F0600000000000000" pitchFamily="50" charset="-128"/>
              </a:rPr>
              <a:t>）</a:t>
            </a:r>
          </a:p>
          <a:p>
            <a:pPr marL="609600" indent="-609600" eaLnBrk="1" hangingPunct="1">
              <a:lnSpc>
                <a:spcPct val="90000"/>
              </a:lnSpc>
              <a:buFont typeface="Wingdings" pitchFamily="2" charset="2"/>
              <a:buNone/>
              <a:defRPr/>
            </a:pPr>
            <a:endParaRPr lang="en-US" altLang="ja-JP" sz="1800"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9" name="Rectangle 3"/>
          <p:cNvSpPr txBox="1">
            <a:spLocks noChangeArrowheads="1"/>
          </p:cNvSpPr>
          <p:nvPr/>
        </p:nvSpPr>
        <p:spPr bwMode="auto">
          <a:xfrm>
            <a:off x="304406" y="4037013"/>
            <a:ext cx="9312671" cy="571500"/>
          </a:xfrm>
          <a:prstGeom prst="rect">
            <a:avLst/>
          </a:prstGeom>
          <a:solidFill>
            <a:srgbClr val="CCFFCC"/>
          </a:solidFill>
          <a:ln w="9525">
            <a:solidFill>
              <a:srgbClr val="00B050"/>
            </a:solidFill>
            <a:miter lim="800000"/>
            <a:headEnd/>
            <a:tailEnd/>
          </a:ln>
          <a:effectLst/>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eaLnBrk="1" hangingPunct="1">
              <a:lnSpc>
                <a:spcPct val="80000"/>
              </a:lnSpc>
              <a:defRPr/>
            </a:pPr>
            <a:r>
              <a:rPr lang="ja-JP" altLang="en-US" sz="2000" kern="0" dirty="0" smtClean="0">
                <a:solidFill>
                  <a:srgbClr val="000000"/>
                </a:solidFill>
                <a:ea typeface="HG丸ｺﾞｼｯｸM-PRO" pitchFamily="50" charset="-128"/>
              </a:rPr>
              <a:t>年次有給休暇は労働者の権利だから、いつでも好きなときに取ることができる････？</a:t>
            </a:r>
            <a:endParaRPr lang="ja-JP" altLang="en-US" sz="2000" kern="0" dirty="0" smtClean="0">
              <a:solidFill>
                <a:srgbClr val="FF0000"/>
              </a:solidFill>
              <a:ea typeface="HG丸ｺﾞｼｯｸM-PRO" pitchFamily="50" charset="-128"/>
            </a:endParaRPr>
          </a:p>
        </p:txBody>
      </p:sp>
      <p:sp>
        <p:nvSpPr>
          <p:cNvPr id="2" name="正方形/長方形 1"/>
          <p:cNvSpPr/>
          <p:nvPr/>
        </p:nvSpPr>
        <p:spPr bwMode="auto">
          <a:xfrm>
            <a:off x="1651000" y="381000"/>
            <a:ext cx="7512050" cy="609600"/>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kumimoji="0" lang="ja-JP" altLang="en-US" sz="2800" dirty="0">
                <a:solidFill>
                  <a:srgbClr val="006666"/>
                </a:solidFill>
                <a:latin typeface="Constantia" pitchFamily="18" charset="0"/>
              </a:rPr>
              <a:t>有給休暇はどのようにとれるか</a:t>
            </a:r>
          </a:p>
        </p:txBody>
      </p:sp>
      <p:sp>
        <p:nvSpPr>
          <p:cNvPr id="3" name="スライド番号プレースホルダー 2"/>
          <p:cNvSpPr>
            <a:spLocks noGrp="1"/>
          </p:cNvSpPr>
          <p:nvPr>
            <p:ph type="sldNum" sz="quarter" idx="12"/>
          </p:nvPr>
        </p:nvSpPr>
        <p:spPr>
          <a:xfrm>
            <a:off x="7372747" y="6496061"/>
            <a:ext cx="2311400" cy="320675"/>
          </a:xfrm>
        </p:spPr>
        <p:txBody>
          <a:bodyPr/>
          <a:lstStyle/>
          <a:p>
            <a:pPr>
              <a:defRPr/>
            </a:pPr>
            <a:fld id="{EAB8EF41-9D3B-4CE8-BE95-9F77141DBB18}" type="slidenum">
              <a:rPr lang="en-US" altLang="ja-JP" smtClean="0">
                <a:solidFill>
                  <a:srgbClr val="000000"/>
                </a:solidFill>
              </a:rPr>
              <a:pPr>
                <a:defRPr/>
              </a:pPr>
              <a:t>24</a:t>
            </a:fld>
            <a:endParaRPr lang="en-US" altLang="ja-JP" dirty="0">
              <a:solidFill>
                <a:srgbClr val="000000"/>
              </a:solidFill>
            </a:endParaRPr>
          </a:p>
        </p:txBody>
      </p:sp>
    </p:spTree>
    <p:extLst>
      <p:ext uri="{BB962C8B-B14F-4D97-AF65-F5344CB8AC3E}">
        <p14:creationId xmlns:p14="http://schemas.microsoft.com/office/powerpoint/2010/main" val="2224064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4294967295"/>
          </p:nvPr>
        </p:nvSpPr>
        <p:spPr>
          <a:xfrm>
            <a:off x="495300" y="1087438"/>
            <a:ext cx="8915400" cy="457200"/>
          </a:xfrm>
        </p:spPr>
        <p:txBody>
          <a:bodyPr anchor="ctr"/>
          <a:lstStyle/>
          <a:p>
            <a:pPr marL="609600" indent="-609600" eaLnBrk="1" hangingPunct="1">
              <a:lnSpc>
                <a:spcPct val="80000"/>
              </a:lnSpc>
              <a:buFontTx/>
              <a:buNone/>
            </a:pPr>
            <a:r>
              <a:rPr lang="ja-JP" altLang="en-US" sz="2000" smtClean="0">
                <a:ea typeface="HG丸ｺﾞｼｯｸM-PRO" pitchFamily="50" charset="-128"/>
              </a:rPr>
              <a:t>性別を理由として差別的な取扱いはされていませんか？</a:t>
            </a:r>
            <a:endParaRPr lang="en-US" altLang="ja-JP" sz="2000" smtClean="0">
              <a:ea typeface="HG丸ｺﾞｼｯｸM-PRO" pitchFamily="50" charset="-128"/>
            </a:endParaRPr>
          </a:p>
        </p:txBody>
      </p:sp>
      <p:sp>
        <p:nvSpPr>
          <p:cNvPr id="152579" name="AutoShape 5"/>
          <p:cNvSpPr>
            <a:spLocks noChangeArrowheads="1"/>
          </p:cNvSpPr>
          <p:nvPr/>
        </p:nvSpPr>
        <p:spPr bwMode="auto">
          <a:xfrm>
            <a:off x="330200" y="1062038"/>
            <a:ext cx="9080500" cy="5334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ja-JP" sz="1800" smtClean="0">
              <a:solidFill>
                <a:srgbClr val="000000"/>
              </a:solidFill>
            </a:endParaRPr>
          </a:p>
        </p:txBody>
      </p:sp>
      <p:grpSp>
        <p:nvGrpSpPr>
          <p:cNvPr id="152580" name="Group 6"/>
          <p:cNvGrpSpPr>
            <a:grpSpLocks/>
          </p:cNvGrpSpPr>
          <p:nvPr/>
        </p:nvGrpSpPr>
        <p:grpSpPr bwMode="auto">
          <a:xfrm>
            <a:off x="4127500" y="6418274"/>
            <a:ext cx="2559050" cy="320675"/>
            <a:chOff x="2400" y="4032"/>
            <a:chExt cx="1488" cy="202"/>
          </a:xfrm>
        </p:grpSpPr>
        <p:sp>
          <p:nvSpPr>
            <p:cNvPr id="152586" name="Text Box 7"/>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25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2581" name="AutoShape 9"/>
          <p:cNvSpPr>
            <a:spLocks noChangeArrowheads="1"/>
          </p:cNvSpPr>
          <p:nvPr/>
        </p:nvSpPr>
        <p:spPr bwMode="auto">
          <a:xfrm>
            <a:off x="82550" y="304800"/>
            <a:ext cx="9823450" cy="457200"/>
          </a:xfrm>
          <a:prstGeom prst="hexagon">
            <a:avLst>
              <a:gd name="adj" fmla="val 98340"/>
              <a:gd name="vf" fmla="val 115470"/>
            </a:avLst>
          </a:prstGeom>
          <a:gradFill rotWithShape="1">
            <a:gsLst>
              <a:gs pos="0">
                <a:srgbClr val="185E5E"/>
              </a:gs>
              <a:gs pos="50000">
                <a:srgbClr val="33CCCC"/>
              </a:gs>
              <a:gs pos="100000">
                <a:srgbClr val="185E5E"/>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④</a:t>
            </a:r>
            <a:r>
              <a:rPr kumimoji="0" lang="ja-JP" altLang="en-US" sz="1800" b="1" smtClean="0">
                <a:solidFill>
                  <a:srgbClr val="FFFFFF"/>
                </a:solidFill>
                <a:ea typeface="HG丸ｺﾞｼｯｸM-PRO" pitchFamily="50" charset="-128"/>
              </a:rPr>
              <a:t>－１　</a:t>
            </a:r>
            <a:r>
              <a:rPr kumimoji="0" lang="ja-JP" altLang="en-US" sz="2400" b="1" smtClean="0">
                <a:solidFill>
                  <a:srgbClr val="FFFFFF"/>
                </a:solidFill>
                <a:ea typeface="HG丸ｺﾞｼｯｸM-PRO" pitchFamily="50" charset="-128"/>
              </a:rPr>
              <a:t>男女がいきいきと働くために（性別による差別の禁止）</a:t>
            </a:r>
          </a:p>
        </p:txBody>
      </p:sp>
      <p:sp>
        <p:nvSpPr>
          <p:cNvPr id="152582" name="AutoShape 10"/>
          <p:cNvSpPr>
            <a:spLocks noChangeArrowheads="1"/>
          </p:cNvSpPr>
          <p:nvPr/>
        </p:nvSpPr>
        <p:spPr bwMode="auto">
          <a:xfrm rot="5400000">
            <a:off x="1333235" y="1387475"/>
            <a:ext cx="7112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30728" name="AutoShape 11"/>
          <p:cNvSpPr>
            <a:spLocks noChangeArrowheads="1"/>
          </p:cNvSpPr>
          <p:nvPr/>
        </p:nvSpPr>
        <p:spPr bwMode="auto">
          <a:xfrm>
            <a:off x="263129" y="2362200"/>
            <a:ext cx="9328150" cy="2438400"/>
          </a:xfrm>
          <a:prstGeom prst="bevel">
            <a:avLst>
              <a:gd name="adj" fmla="val 5532"/>
            </a:avLst>
          </a:prstGeom>
          <a:solidFill>
            <a:srgbClr val="CCFFFF"/>
          </a:solidFill>
          <a:ln w="15875" algn="ctr">
            <a:solidFill>
              <a:srgbClr val="0000FF"/>
            </a:solidFill>
            <a:miter lim="800000"/>
            <a:headEnd/>
            <a:tailEnd/>
          </a:ln>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609600" indent="-609600" fontAlgn="base">
              <a:lnSpc>
                <a:spcPct val="90000"/>
              </a:lnSpc>
              <a:spcAft>
                <a:spcPct val="0"/>
              </a:spcAft>
              <a:buFontTx/>
              <a:buBlip>
                <a:blip r:embed="rId4"/>
              </a:buBlip>
              <a:defRPr/>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会社</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配置、昇進、降格、教育訓練、福利厚生、職種・雇用形態の変更、退職の勧奨、定年、解雇、労働契約の更新において、労働者の性別を理由として差別的な取り扱いをしてはいけません（男女雇用機会均等法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6</a:t>
            </a:r>
            <a:r>
              <a:rPr lang="ja-JP" altLang="en-US" sz="2000" dirty="0">
                <a:solidFill>
                  <a:srgbClr val="000000"/>
                </a:solidFill>
                <a:latin typeface="HG丸ｺﾞｼｯｸM-PRO" panose="020F0600000000000000" pitchFamily="50" charset="-128"/>
                <a:ea typeface="HG丸ｺﾞｼｯｸM-PRO" panose="020F0600000000000000" pitchFamily="50" charset="-128"/>
              </a:rPr>
              <a:t>条）。</a:t>
            </a:r>
          </a:p>
          <a:p>
            <a:pPr marL="609600" indent="-609600" fontAlgn="base">
              <a:lnSpc>
                <a:spcPct val="90000"/>
              </a:lnSpc>
              <a:spcAft>
                <a:spcPct val="0"/>
              </a:spcAft>
              <a:buFontTx/>
              <a:buBlip>
                <a:blip r:embed="rId4"/>
              </a:buBlip>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労働者が女性であることを理由として、賃金について男性と差別的取扱いをすることも禁止されています（男女同一賃金の原則、労働基準法第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4</a:t>
            </a:r>
            <a:r>
              <a:rPr lang="ja-JP" altLang="en-US" sz="2000" dirty="0">
                <a:solidFill>
                  <a:srgbClr val="000000"/>
                </a:solidFill>
                <a:latin typeface="HG丸ｺﾞｼｯｸM-PRO" pitchFamily="50" charset="-128"/>
                <a:ea typeface="HG丸ｺﾞｼｯｸM-PRO" pitchFamily="50" charset="-128"/>
              </a:rPr>
              <a:t>条）。</a:t>
            </a:r>
          </a:p>
          <a:p>
            <a:pPr eaLnBrk="0" fontAlgn="base" hangingPunct="0">
              <a:spcAft>
                <a:spcPct val="0"/>
              </a:spcAft>
              <a:buFontTx/>
              <a:buNone/>
              <a:defRPr/>
            </a:pPr>
            <a:endParaRPr lang="ja-JP" altLang="en-US" sz="2000" dirty="0" smtClean="0">
              <a:solidFill>
                <a:srgbClr val="000000"/>
              </a:solidFill>
              <a:latin typeface="HG丸ｺﾞｼｯｸM-PRO" pitchFamily="50" charset="-128"/>
              <a:ea typeface="HG丸ｺﾞｼｯｸM-PRO" pitchFamily="50" charset="-128"/>
            </a:endParaRPr>
          </a:p>
        </p:txBody>
      </p:sp>
      <p:sp>
        <p:nvSpPr>
          <p:cNvPr id="152584" name="正方形/長方形 1"/>
          <p:cNvSpPr>
            <a:spLocks noChangeArrowheads="1"/>
          </p:cNvSpPr>
          <p:nvPr/>
        </p:nvSpPr>
        <p:spPr bwMode="auto">
          <a:xfrm>
            <a:off x="356002" y="5029211"/>
            <a:ext cx="9261078"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90000"/>
              </a:lnSpc>
              <a:spcBef>
                <a:spcPct val="0"/>
              </a:spcBef>
              <a:spcAft>
                <a:spcPct val="0"/>
              </a:spcAft>
              <a:buFontTx/>
              <a:buNone/>
            </a:pPr>
            <a:r>
              <a:rPr kumimoji="0" lang="ja-JP" altLang="en-US" sz="1600" smtClean="0">
                <a:solidFill>
                  <a:srgbClr val="006666"/>
                </a:solidFill>
                <a:latin typeface="HG丸ｺﾞｼｯｸM-PRO" pitchFamily="50" charset="-128"/>
                <a:ea typeface="HG丸ｺﾞｼｯｸM-PRO" pitchFamily="50" charset="-128"/>
              </a:rPr>
              <a:t>　直接的に女性だからダメというものではなくても、次のようなことを行うことは、合理的な理由がない限り、間接差別として禁止されています。</a:t>
            </a:r>
            <a:endParaRPr kumimoji="0" lang="en-US" altLang="ja-JP" sz="1600" smtClean="0">
              <a:solidFill>
                <a:srgbClr val="006666"/>
              </a:solidFill>
              <a:latin typeface="HG丸ｺﾞｼｯｸM-PRO" pitchFamily="50" charset="-128"/>
              <a:ea typeface="HG丸ｺﾞｼｯｸM-PRO" pitchFamily="50" charset="-128"/>
            </a:endParaRPr>
          </a:p>
          <a:p>
            <a:pPr fontAlgn="base">
              <a:lnSpc>
                <a:spcPct val="90000"/>
              </a:lnSpc>
              <a:spcBef>
                <a:spcPct val="0"/>
              </a:spcBef>
              <a:spcAft>
                <a:spcPct val="0"/>
              </a:spcAft>
              <a:buFontTx/>
              <a:buNone/>
            </a:pPr>
            <a:r>
              <a:rPr kumimoji="0" lang="ja-JP" altLang="en-US" sz="1600" smtClean="0">
                <a:solidFill>
                  <a:srgbClr val="006666"/>
                </a:solidFill>
                <a:latin typeface="HG丸ｺﾞｼｯｸM-PRO" pitchFamily="50" charset="-128"/>
                <a:ea typeface="HG丸ｺﾞｼｯｸM-PRO" pitchFamily="50" charset="-128"/>
              </a:rPr>
              <a:t>①　昇進、職種の変更にあたり転居を伴う転勤に応じることができることを要件と</a:t>
            </a:r>
            <a:endParaRPr kumimoji="0" lang="en-US" altLang="ja-JP" sz="1600" smtClean="0">
              <a:solidFill>
                <a:srgbClr val="006666"/>
              </a:solidFill>
              <a:latin typeface="HG丸ｺﾞｼｯｸM-PRO" pitchFamily="50" charset="-128"/>
              <a:ea typeface="HG丸ｺﾞｼｯｸM-PRO" pitchFamily="50" charset="-128"/>
            </a:endParaRPr>
          </a:p>
          <a:p>
            <a:pPr eaLnBrk="0" fontAlgn="base" hangingPunct="0">
              <a:spcBef>
                <a:spcPct val="0"/>
              </a:spcBef>
              <a:spcAft>
                <a:spcPct val="0"/>
              </a:spcAft>
              <a:buFontTx/>
              <a:buNone/>
            </a:pPr>
            <a:r>
              <a:rPr kumimoji="0" lang="ja-JP" altLang="en-US" sz="1600" smtClean="0">
                <a:solidFill>
                  <a:srgbClr val="006666"/>
                </a:solidFill>
                <a:latin typeface="HG丸ｺﾞｼｯｸM-PRO" pitchFamily="50" charset="-128"/>
                <a:ea typeface="HG丸ｺﾞｼｯｸM-PRO" pitchFamily="50" charset="-128"/>
              </a:rPr>
              <a:t>　すること</a:t>
            </a:r>
          </a:p>
          <a:p>
            <a:pPr eaLnBrk="0" fontAlgn="base" hangingPunct="0">
              <a:spcBef>
                <a:spcPct val="0"/>
              </a:spcBef>
              <a:spcAft>
                <a:spcPct val="0"/>
              </a:spcAft>
              <a:buFontTx/>
              <a:buNone/>
            </a:pPr>
            <a:r>
              <a:rPr kumimoji="0" lang="ja-JP" altLang="en-US" sz="1600" smtClean="0">
                <a:solidFill>
                  <a:srgbClr val="006666"/>
                </a:solidFill>
                <a:latin typeface="HG丸ｺﾞｼｯｸM-PRO" pitchFamily="50" charset="-128"/>
                <a:ea typeface="HG丸ｺﾞｼｯｸM-PRO" pitchFamily="50" charset="-128"/>
              </a:rPr>
              <a:t>②　昇進にあたり、転勤経験があることを要件とすること</a:t>
            </a:r>
          </a:p>
        </p:txBody>
      </p:sp>
      <p:sp>
        <p:nvSpPr>
          <p:cNvPr id="2" name="スライド番号プレースホルダー 1"/>
          <p:cNvSpPr>
            <a:spLocks noGrp="1"/>
          </p:cNvSpPr>
          <p:nvPr>
            <p:ph type="sldNum" sz="quarter" idx="12"/>
          </p:nvPr>
        </p:nvSpPr>
        <p:spPr>
          <a:xfrm>
            <a:off x="7324510" y="6354785"/>
            <a:ext cx="2311400" cy="304800"/>
          </a:xfrm>
        </p:spPr>
        <p:txBody>
          <a:bodyPr/>
          <a:lstStyle/>
          <a:p>
            <a:pPr>
              <a:defRPr/>
            </a:pPr>
            <a:fld id="{199EEAB7-4B1C-4C20-9703-37380AEEB8FE}" type="slidenum">
              <a:rPr lang="en-US" altLang="ja-JP" smtClean="0">
                <a:solidFill>
                  <a:srgbClr val="000000"/>
                </a:solidFill>
              </a:rPr>
              <a:pPr>
                <a:defRPr/>
              </a:pPr>
              <a:t>25</a:t>
            </a:fld>
            <a:endParaRPr lang="en-US" altLang="ja-JP" dirty="0">
              <a:solidFill>
                <a:srgbClr val="000000"/>
              </a:solidFill>
            </a:endParaRPr>
          </a:p>
        </p:txBody>
      </p:sp>
    </p:spTree>
    <p:extLst>
      <p:ext uri="{BB962C8B-B14F-4D97-AF65-F5344CB8AC3E}">
        <p14:creationId xmlns:p14="http://schemas.microsoft.com/office/powerpoint/2010/main" val="3084243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4294967295"/>
          </p:nvPr>
        </p:nvSpPr>
        <p:spPr>
          <a:xfrm>
            <a:off x="412750" y="997738"/>
            <a:ext cx="8915400" cy="457200"/>
          </a:xfrm>
        </p:spPr>
        <p:txBody>
          <a:bodyPr anchor="ctr"/>
          <a:lstStyle/>
          <a:p>
            <a:pPr marL="609600" indent="-609600" eaLnBrk="1" hangingPunct="1">
              <a:lnSpc>
                <a:spcPct val="80000"/>
              </a:lnSpc>
              <a:buFontTx/>
              <a:buNone/>
            </a:pPr>
            <a:r>
              <a:rPr lang="ja-JP" altLang="en-US" sz="2000" dirty="0" smtClean="0">
                <a:ea typeface="HG丸ｺﾞｼｯｸM-PRO" pitchFamily="50" charset="-128"/>
              </a:rPr>
              <a:t>妊娠・出産や育児のために休んでいますか？</a:t>
            </a:r>
          </a:p>
        </p:txBody>
      </p:sp>
      <p:sp>
        <p:nvSpPr>
          <p:cNvPr id="153603" name="AutoShape 5"/>
          <p:cNvSpPr>
            <a:spLocks noChangeArrowheads="1"/>
          </p:cNvSpPr>
          <p:nvPr/>
        </p:nvSpPr>
        <p:spPr bwMode="auto">
          <a:xfrm>
            <a:off x="330200" y="990600"/>
            <a:ext cx="9080500" cy="4572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ja-JP" sz="1800" dirty="0" smtClean="0">
              <a:solidFill>
                <a:srgbClr val="000000"/>
              </a:solidFill>
            </a:endParaRPr>
          </a:p>
        </p:txBody>
      </p:sp>
      <p:grpSp>
        <p:nvGrpSpPr>
          <p:cNvPr id="153604" name="Group 6"/>
          <p:cNvGrpSpPr>
            <a:grpSpLocks/>
          </p:cNvGrpSpPr>
          <p:nvPr/>
        </p:nvGrpSpPr>
        <p:grpSpPr bwMode="auto">
          <a:xfrm>
            <a:off x="4127500" y="6488124"/>
            <a:ext cx="2559050" cy="320675"/>
            <a:chOff x="2400" y="4032"/>
            <a:chExt cx="1488" cy="202"/>
          </a:xfrm>
        </p:grpSpPr>
        <p:sp>
          <p:nvSpPr>
            <p:cNvPr id="153613" name="Text Box 7"/>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36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05" name="AutoShape 9"/>
          <p:cNvSpPr>
            <a:spLocks noChangeArrowheads="1"/>
          </p:cNvSpPr>
          <p:nvPr/>
        </p:nvSpPr>
        <p:spPr bwMode="auto">
          <a:xfrm>
            <a:off x="330200" y="381000"/>
            <a:ext cx="9080500" cy="457200"/>
          </a:xfrm>
          <a:prstGeom prst="hexagon">
            <a:avLst>
              <a:gd name="adj" fmla="val 98287"/>
              <a:gd name="vf" fmla="val 115470"/>
            </a:avLst>
          </a:prstGeom>
          <a:gradFill rotWithShape="1">
            <a:gsLst>
              <a:gs pos="0">
                <a:srgbClr val="185E5E"/>
              </a:gs>
              <a:gs pos="50000">
                <a:srgbClr val="33CCCC"/>
              </a:gs>
              <a:gs pos="100000">
                <a:srgbClr val="185E5E"/>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④</a:t>
            </a:r>
            <a:r>
              <a:rPr kumimoji="0" lang="ja-JP" altLang="en-US" sz="1800" b="1" smtClean="0">
                <a:solidFill>
                  <a:srgbClr val="FFFFFF"/>
                </a:solidFill>
                <a:ea typeface="HG丸ｺﾞｼｯｸM-PRO" pitchFamily="50" charset="-128"/>
              </a:rPr>
              <a:t>－２　</a:t>
            </a:r>
            <a:r>
              <a:rPr kumimoji="0" lang="ja-JP" altLang="en-US" sz="2400" b="1" smtClean="0">
                <a:solidFill>
                  <a:srgbClr val="FFFFFF"/>
                </a:solidFill>
                <a:ea typeface="HG丸ｺﾞｼｯｸM-PRO" pitchFamily="50" charset="-128"/>
              </a:rPr>
              <a:t>男女がいきいきと働くために（仕事と家庭の両立）</a:t>
            </a:r>
          </a:p>
        </p:txBody>
      </p:sp>
      <p:sp>
        <p:nvSpPr>
          <p:cNvPr id="153606" name="AutoShape 10"/>
          <p:cNvSpPr>
            <a:spLocks noChangeArrowheads="1"/>
          </p:cNvSpPr>
          <p:nvPr/>
        </p:nvSpPr>
        <p:spPr bwMode="auto">
          <a:xfrm rot="5400000">
            <a:off x="1097365" y="1449388"/>
            <a:ext cx="1241425"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3607" name="AutoShape 11"/>
          <p:cNvSpPr>
            <a:spLocks noChangeArrowheads="1"/>
          </p:cNvSpPr>
          <p:nvPr/>
        </p:nvSpPr>
        <p:spPr bwMode="auto">
          <a:xfrm>
            <a:off x="338799" y="2689227"/>
            <a:ext cx="9328150" cy="1806575"/>
          </a:xfrm>
          <a:prstGeom prst="bevel">
            <a:avLst>
              <a:gd name="adj" fmla="val 5532"/>
            </a:avLst>
          </a:prstGeom>
          <a:solidFill>
            <a:srgbClr val="CCFFFF"/>
          </a:solidFill>
          <a:ln w="15875" algn="ctr">
            <a:solidFill>
              <a:srgbClr val="0000FF"/>
            </a:solidFill>
            <a:miter lim="800000"/>
            <a:headEnd/>
            <a:tailEnd/>
          </a:ln>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pPr>
            <a:r>
              <a:rPr lang="ja-JP" altLang="en-US" sz="1800" smtClean="0">
                <a:solidFill>
                  <a:srgbClr val="000000"/>
                </a:solidFill>
                <a:latin typeface="HG丸ｺﾞｼｯｸM-PRO" pitchFamily="50" charset="-128"/>
                <a:ea typeface="HG丸ｺﾞｼｯｸM-PRO" pitchFamily="50" charset="-128"/>
              </a:rPr>
              <a:t>　</a:t>
            </a:r>
            <a:r>
              <a:rPr lang="ja-JP" altLang="en-US" sz="1600" smtClean="0">
                <a:solidFill>
                  <a:srgbClr val="000000"/>
                </a:solidFill>
                <a:latin typeface="HG丸ｺﾞｼｯｸM-PRO" pitchFamily="50" charset="-128"/>
                <a:ea typeface="HG丸ｺﾞｼｯｸM-PRO" pitchFamily="50" charset="-128"/>
              </a:rPr>
              <a:t>出産を予定している女性労働者は</a:t>
            </a:r>
            <a:r>
              <a:rPr lang="ja-JP" altLang="en-US" sz="1600" smtClean="0">
                <a:solidFill>
                  <a:srgbClr val="FF0000"/>
                </a:solidFill>
                <a:latin typeface="HG丸ｺﾞｼｯｸM-PRO" pitchFamily="50" charset="-128"/>
                <a:ea typeface="HG丸ｺﾞｼｯｸM-PRO" pitchFamily="50" charset="-128"/>
              </a:rPr>
              <a:t>産前６週間</a:t>
            </a:r>
            <a:r>
              <a:rPr lang="ja-JP" altLang="en-US" sz="1600" smtClean="0">
                <a:solidFill>
                  <a:srgbClr val="000000"/>
                </a:solidFill>
                <a:latin typeface="HG丸ｺﾞｼｯｸM-PRO" pitchFamily="50" charset="-128"/>
                <a:ea typeface="HG丸ｺﾞｼｯｸM-PRO" pitchFamily="50" charset="-128"/>
              </a:rPr>
              <a:t>（双子以上の場合は１４週間）、休業することができます。また、使用者は、</a:t>
            </a:r>
            <a:r>
              <a:rPr lang="ja-JP" altLang="en-US" sz="1600" smtClean="0">
                <a:solidFill>
                  <a:srgbClr val="FF0000"/>
                </a:solidFill>
                <a:latin typeface="HG丸ｺﾞｼｯｸM-PRO" pitchFamily="50" charset="-128"/>
                <a:ea typeface="HG丸ｺﾞｼｯｸM-PRO" pitchFamily="50" charset="-128"/>
              </a:rPr>
              <a:t>産後８週間</a:t>
            </a:r>
            <a:r>
              <a:rPr lang="ja-JP" altLang="en-US" sz="1600" smtClean="0">
                <a:solidFill>
                  <a:srgbClr val="000000"/>
                </a:solidFill>
                <a:latin typeface="HG丸ｺﾞｼｯｸM-PRO" pitchFamily="50" charset="-128"/>
                <a:ea typeface="HG丸ｺﾞｼｯｸM-PRO" pitchFamily="50" charset="-128"/>
              </a:rPr>
              <a:t>は、就業させてはいけません（産前産後休業、労働基準法第６５条）</a:t>
            </a:r>
            <a:endParaRPr lang="en-US" altLang="ja-JP" sz="1600" smtClean="0">
              <a:solidFill>
                <a:srgbClr val="000000"/>
              </a:solidFill>
              <a:latin typeface="HG丸ｺﾞｼｯｸM-PRO" pitchFamily="50" charset="-128"/>
              <a:ea typeface="HG丸ｺﾞｼｯｸM-PRO" pitchFamily="50" charset="-128"/>
            </a:endParaRPr>
          </a:p>
          <a:p>
            <a:pPr fontAlgn="base">
              <a:lnSpc>
                <a:spcPct val="120000"/>
              </a:lnSpc>
              <a:spcAft>
                <a:spcPct val="0"/>
              </a:spcAft>
              <a:buFontTx/>
              <a:buNone/>
            </a:pPr>
            <a:r>
              <a:rPr lang="ja-JP" altLang="en-US" sz="1600" smtClean="0">
                <a:solidFill>
                  <a:srgbClr val="000000"/>
                </a:solidFill>
                <a:latin typeface="HG丸ｺﾞｼｯｸM-PRO" pitchFamily="50" charset="-128"/>
                <a:ea typeface="HG丸ｺﾞｼｯｸM-PRO" pitchFamily="50" charset="-128"/>
              </a:rPr>
              <a:t>　育児・介護休業法によって、原則として子どもが１歳（一定の場合は２歳）になるまで、</a:t>
            </a:r>
            <a:r>
              <a:rPr lang="ja-JP" altLang="en-US" sz="1600" smtClean="0">
                <a:solidFill>
                  <a:srgbClr val="FF0000"/>
                </a:solidFill>
                <a:latin typeface="HG丸ｺﾞｼｯｸM-PRO" pitchFamily="50" charset="-128"/>
                <a:ea typeface="HG丸ｺﾞｼｯｸM-PRO" pitchFamily="50" charset="-128"/>
              </a:rPr>
              <a:t>育児休業</a:t>
            </a:r>
            <a:r>
              <a:rPr lang="ja-JP" altLang="en-US" sz="1600" smtClean="0">
                <a:solidFill>
                  <a:srgbClr val="000000"/>
                </a:solidFill>
                <a:latin typeface="HG丸ｺﾞｼｯｸM-PRO" pitchFamily="50" charset="-128"/>
                <a:ea typeface="HG丸ｺﾞｼｯｸM-PRO" pitchFamily="50" charset="-128"/>
              </a:rPr>
              <a:t>を取得することができます。</a:t>
            </a:r>
          </a:p>
        </p:txBody>
      </p:sp>
      <p:sp>
        <p:nvSpPr>
          <p:cNvPr id="35851" name="Text Box 25"/>
          <p:cNvSpPr txBox="1">
            <a:spLocks noChangeArrowheads="1"/>
          </p:cNvSpPr>
          <p:nvPr/>
        </p:nvSpPr>
        <p:spPr bwMode="auto">
          <a:xfrm>
            <a:off x="309568" y="4495811"/>
            <a:ext cx="7635875" cy="1831975"/>
          </a:xfrm>
          <a:prstGeom prst="roundRect">
            <a:avLst/>
          </a:prstGeom>
          <a:gradFill>
            <a:gsLst>
              <a:gs pos="0">
                <a:schemeClr val="bg1"/>
              </a:gs>
              <a:gs pos="50000">
                <a:schemeClr val="accent1"/>
              </a:gs>
              <a:gs pos="100000">
                <a:schemeClr val="bg1"/>
              </a:gs>
            </a:gsLst>
            <a:lin ang="2700000" scaled="1"/>
          </a:gradFill>
          <a:ln>
            <a:noFill/>
          </a:ln>
        </p:spPr>
        <p:txBody>
          <a:bodyPr lIns="72000"/>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ts val="1200"/>
              </a:spcAft>
              <a:buFontTx/>
              <a:buNone/>
              <a:defRPr/>
            </a:pPr>
            <a:r>
              <a:rPr kumimoji="0" lang="en-US" altLang="ja-JP" sz="1400" dirty="0" smtClean="0">
                <a:solidFill>
                  <a:srgbClr val="000000"/>
                </a:solidFill>
                <a:latin typeface="HG丸ｺﾞｼｯｸM-PRO" pitchFamily="50" charset="-128"/>
                <a:ea typeface="HG丸ｺﾞｼｯｸM-PRO" pitchFamily="50" charset="-128"/>
              </a:rPr>
              <a:t>○</a:t>
            </a:r>
            <a:r>
              <a:rPr kumimoji="0" lang="ja-JP" altLang="en-US" sz="1400" dirty="0" smtClean="0">
                <a:solidFill>
                  <a:srgbClr val="000000"/>
                </a:solidFill>
                <a:latin typeface="HG丸ｺﾞｼｯｸM-PRO" pitchFamily="50" charset="-128"/>
                <a:ea typeface="HG丸ｺﾞｼｯｸM-PRO" pitchFamily="50" charset="-128"/>
              </a:rPr>
              <a:t>　妻が専業主婦の場合や、育児休業中でも夫は育児休業を取得できます。　　</a:t>
            </a:r>
          </a:p>
          <a:p>
            <a:pPr eaLnBrk="0" fontAlgn="base" hangingPunct="0">
              <a:spcBef>
                <a:spcPct val="0"/>
              </a:spcBef>
              <a:spcAft>
                <a:spcPct val="0"/>
              </a:spcAft>
              <a:buFontTx/>
              <a:buNone/>
              <a:defRPr/>
            </a:pPr>
            <a:r>
              <a:rPr kumimoji="0" lang="ja-JP" altLang="en-US" sz="1400" dirty="0" smtClean="0">
                <a:solidFill>
                  <a:srgbClr val="000000"/>
                </a:solidFill>
                <a:latin typeface="HG丸ｺﾞｼｯｸM-PRO" pitchFamily="50" charset="-128"/>
                <a:ea typeface="HG丸ｺﾞｼｯｸM-PRO" pitchFamily="50" charset="-128"/>
              </a:rPr>
              <a:t>○　育児休業は、原則として子が１歳に達する日までの休業ですが、両親ともに育</a:t>
            </a:r>
            <a:endParaRPr kumimoji="0" lang="en-US" altLang="ja-JP" sz="1400" dirty="0" smtClean="0">
              <a:solidFill>
                <a:srgbClr val="000000"/>
              </a:solidFill>
              <a:latin typeface="HG丸ｺﾞｼｯｸM-PRO" pitchFamily="50" charset="-128"/>
              <a:ea typeface="HG丸ｺﾞｼｯｸM-PRO" pitchFamily="50" charset="-128"/>
            </a:endParaRPr>
          </a:p>
          <a:p>
            <a:pPr eaLnBrk="0" fontAlgn="base" hangingPunct="0">
              <a:spcBef>
                <a:spcPct val="0"/>
              </a:spcBef>
              <a:spcAft>
                <a:spcPct val="0"/>
              </a:spcAft>
              <a:buFontTx/>
              <a:buNone/>
              <a:defRPr/>
            </a:pPr>
            <a:r>
              <a:rPr kumimoji="0" lang="ja-JP" altLang="en-US" sz="1400" dirty="0" smtClean="0">
                <a:solidFill>
                  <a:srgbClr val="000000"/>
                </a:solidFill>
                <a:latin typeface="HG丸ｺﾞｼｯｸM-PRO" pitchFamily="50" charset="-128"/>
                <a:ea typeface="HG丸ｺﾞｼｯｸM-PRO" pitchFamily="50" charset="-128"/>
              </a:rPr>
              <a:t>　児休業をする場合</a:t>
            </a:r>
            <a:r>
              <a:rPr kumimoji="0" lang="ja-JP" altLang="en-US" sz="1400" dirty="0" smtClean="0">
                <a:solidFill>
                  <a:srgbClr val="FF0000"/>
                </a:solidFill>
                <a:latin typeface="HG丸ｺﾞｼｯｸM-PRO" pitchFamily="50" charset="-128"/>
                <a:ea typeface="HG丸ｺﾞｼｯｸM-PRO" pitchFamily="50" charset="-128"/>
              </a:rPr>
              <a:t>（パパ・ママ育児休業プラス）</a:t>
            </a:r>
            <a:r>
              <a:rPr kumimoji="0" lang="ja-JP" altLang="en-US" sz="1400" dirty="0" smtClean="0">
                <a:solidFill>
                  <a:srgbClr val="000000"/>
                </a:solidFill>
                <a:latin typeface="HG丸ｺﾞｼｯｸM-PRO" pitchFamily="50" charset="-128"/>
                <a:ea typeface="HG丸ｺﾞｼｯｸM-PRO" pitchFamily="50" charset="-128"/>
              </a:rPr>
              <a:t>は、特例として</a:t>
            </a:r>
            <a:r>
              <a:rPr kumimoji="0" lang="ja-JP" altLang="en-US" sz="1400" dirty="0" smtClean="0">
                <a:solidFill>
                  <a:srgbClr val="FF0000"/>
                </a:solidFill>
                <a:latin typeface="HG丸ｺﾞｼｯｸM-PRO" pitchFamily="50" charset="-128"/>
                <a:ea typeface="HG丸ｺﾞｼｯｸM-PRO" pitchFamily="50" charset="-128"/>
              </a:rPr>
              <a:t>１歳２ヶ月まで</a:t>
            </a:r>
            <a:endParaRPr kumimoji="0" lang="en-US" altLang="ja-JP" sz="1400" dirty="0" smtClean="0">
              <a:solidFill>
                <a:srgbClr val="FF0000"/>
              </a:solidFill>
              <a:latin typeface="HG丸ｺﾞｼｯｸM-PRO" pitchFamily="50" charset="-128"/>
              <a:ea typeface="HG丸ｺﾞｼｯｸM-PRO" pitchFamily="50" charset="-128"/>
            </a:endParaRPr>
          </a:p>
          <a:p>
            <a:pPr eaLnBrk="0" fontAlgn="base" hangingPunct="0">
              <a:spcBef>
                <a:spcPct val="0"/>
              </a:spcBef>
              <a:spcAft>
                <a:spcPts val="1200"/>
              </a:spcAft>
              <a:buFontTx/>
              <a:buNone/>
              <a:defRPr/>
            </a:pPr>
            <a:r>
              <a:rPr kumimoji="0" lang="ja-JP" altLang="en-US" sz="1400" dirty="0" smtClean="0">
                <a:solidFill>
                  <a:srgbClr val="FF0000"/>
                </a:solidFill>
                <a:latin typeface="HG丸ｺﾞｼｯｸM-PRO" pitchFamily="50" charset="-128"/>
                <a:ea typeface="HG丸ｺﾞｼｯｸM-PRO" pitchFamily="50" charset="-128"/>
              </a:rPr>
              <a:t>　</a:t>
            </a:r>
            <a:r>
              <a:rPr kumimoji="0" lang="ja-JP" altLang="en-US" sz="1400" dirty="0" smtClean="0">
                <a:solidFill>
                  <a:srgbClr val="000000"/>
                </a:solidFill>
                <a:latin typeface="HG丸ｺﾞｼｯｸM-PRO" pitchFamily="50" charset="-128"/>
                <a:ea typeface="HG丸ｺﾞｼｯｸM-PRO" pitchFamily="50" charset="-128"/>
              </a:rPr>
              <a:t>育児休業を取得することができます。</a:t>
            </a:r>
            <a:endParaRPr kumimoji="0" lang="ja-JP" altLang="en-US" sz="1400" b="1" dirty="0" smtClean="0">
              <a:solidFill>
                <a:srgbClr val="0033CC"/>
              </a:solidFill>
              <a:latin typeface="HG丸ｺﾞｼｯｸM-PRO" pitchFamily="50" charset="-128"/>
              <a:ea typeface="HG丸ｺﾞｼｯｸM-PRO" pitchFamily="50" charset="-128"/>
            </a:endParaRPr>
          </a:p>
          <a:p>
            <a:pPr eaLnBrk="0" fontAlgn="base" hangingPunct="0">
              <a:spcBef>
                <a:spcPct val="0"/>
              </a:spcBef>
              <a:spcAft>
                <a:spcPct val="0"/>
              </a:spcAft>
              <a:buFontTx/>
              <a:buNone/>
              <a:defRPr/>
            </a:pPr>
            <a:r>
              <a:rPr kumimoji="0" lang="ja-JP" altLang="en-US" sz="1400" dirty="0" smtClean="0">
                <a:solidFill>
                  <a:srgbClr val="000000"/>
                </a:solidFill>
                <a:latin typeface="HG丸ｺﾞｼｯｸM-PRO" pitchFamily="50" charset="-128"/>
                <a:ea typeface="HG丸ｺﾞｼｯｸM-PRO" pitchFamily="50" charset="-128"/>
              </a:rPr>
              <a:t>○　育児休業により無給になった場合でも、育児休業給付などの所得補償や、</a:t>
            </a:r>
            <a:endParaRPr kumimoji="0" lang="en-US" altLang="ja-JP" sz="1400" dirty="0" smtClean="0">
              <a:solidFill>
                <a:srgbClr val="000000"/>
              </a:solidFill>
              <a:latin typeface="HG丸ｺﾞｼｯｸM-PRO" pitchFamily="50" charset="-128"/>
              <a:ea typeface="HG丸ｺﾞｼｯｸM-PRO" pitchFamily="50" charset="-128"/>
            </a:endParaRPr>
          </a:p>
          <a:p>
            <a:pPr eaLnBrk="0" fontAlgn="base" hangingPunct="0">
              <a:spcBef>
                <a:spcPct val="0"/>
              </a:spcBef>
              <a:spcAft>
                <a:spcPct val="0"/>
              </a:spcAft>
              <a:buFontTx/>
              <a:buNone/>
              <a:defRPr/>
            </a:pPr>
            <a:r>
              <a:rPr kumimoji="0" lang="ja-JP" altLang="en-US" sz="1400" dirty="0" smtClean="0">
                <a:solidFill>
                  <a:srgbClr val="000000"/>
                </a:solidFill>
                <a:latin typeface="HG丸ｺﾞｼｯｸM-PRO" pitchFamily="50" charset="-128"/>
                <a:ea typeface="HG丸ｺﾞｼｯｸM-PRO" pitchFamily="50" charset="-128"/>
              </a:rPr>
              <a:t>　社会保険料の免除などの経済的支援があります。</a:t>
            </a:r>
          </a:p>
        </p:txBody>
      </p:sp>
      <p:sp>
        <p:nvSpPr>
          <p:cNvPr id="2" name="スライド番号プレースホルダー 1"/>
          <p:cNvSpPr>
            <a:spLocks noGrp="1"/>
          </p:cNvSpPr>
          <p:nvPr>
            <p:ph type="sldNum" sz="quarter" idx="12"/>
          </p:nvPr>
        </p:nvSpPr>
        <p:spPr>
          <a:xfrm>
            <a:off x="7420863" y="6449525"/>
            <a:ext cx="2311400" cy="476250"/>
          </a:xfrm>
        </p:spPr>
        <p:txBody>
          <a:bodyPr/>
          <a:lstStyle/>
          <a:p>
            <a:pPr>
              <a:defRPr/>
            </a:pPr>
            <a:fld id="{1CB5A939-097D-49B7-90C3-3D3FD98EC848}" type="slidenum">
              <a:rPr lang="en-US" altLang="ja-JP" smtClean="0">
                <a:solidFill>
                  <a:srgbClr val="000000"/>
                </a:solidFill>
              </a:rPr>
              <a:pPr>
                <a:defRPr/>
              </a:pPr>
              <a:t>26</a:t>
            </a:fld>
            <a:endParaRPr lang="en-US" altLang="ja-JP" dirty="0">
              <a:solidFill>
                <a:srgbClr val="000000"/>
              </a:solidFill>
            </a:endParaRPr>
          </a:p>
        </p:txBody>
      </p:sp>
      <p:sp>
        <p:nvSpPr>
          <p:cNvPr id="153610" name="角丸四角形 2"/>
          <p:cNvSpPr>
            <a:spLocks noChangeArrowheads="1"/>
          </p:cNvSpPr>
          <p:nvPr/>
        </p:nvSpPr>
        <p:spPr bwMode="auto">
          <a:xfrm>
            <a:off x="2641600" y="1509714"/>
            <a:ext cx="6880887" cy="1081087"/>
          </a:xfrm>
          <a:prstGeom prst="roundRect">
            <a:avLst>
              <a:gd name="adj" fmla="val 16667"/>
            </a:avLst>
          </a:prstGeom>
          <a:solidFill>
            <a:srgbClr val="FFFF00"/>
          </a:solidFill>
          <a:ln w="9525" algn="ctr">
            <a:solidFill>
              <a:schemeClr val="tx1"/>
            </a:solidFill>
            <a:round/>
            <a:headEnd/>
            <a:tailEnd/>
          </a:ln>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600" dirty="0" smtClean="0">
                <a:solidFill>
                  <a:srgbClr val="006666"/>
                </a:solidFill>
                <a:latin typeface="HG丸ｺﾞｼｯｸM-PRO" pitchFamily="50" charset="-128"/>
                <a:ea typeface="HG丸ｺﾞｼｯｸM-PRO" pitchFamily="50" charset="-128"/>
              </a:rPr>
              <a:t>　</a:t>
            </a:r>
            <a:r>
              <a:rPr kumimoji="0" lang="ja-JP" altLang="en-US" sz="1600" b="1" dirty="0" smtClean="0">
                <a:solidFill>
                  <a:srgbClr val="FF0000"/>
                </a:solidFill>
                <a:latin typeface="HG丸ｺﾞｼｯｸM-PRO" pitchFamily="50" charset="-128"/>
                <a:ea typeface="HG丸ｺﾞｼｯｸM-PRO" pitchFamily="50" charset="-128"/>
              </a:rPr>
              <a:t>妊娠・出産、産前産後の休業や育児休業の申し出・取得などを理由とする、退職強要や解雇、降格、契約の更新拒否などの不利益取扱い（いわゆる「マタニティハラスメント」）は法律で禁止されています</a:t>
            </a:r>
          </a:p>
        </p:txBody>
      </p:sp>
      <p:pic>
        <p:nvPicPr>
          <p:cNvPr id="153611" name="Picture 18" descr="MC90039509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5257811"/>
            <a:ext cx="16802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2" name="AutoShape 12"/>
          <p:cNvSpPr>
            <a:spLocks noChangeArrowheads="1"/>
          </p:cNvSpPr>
          <p:nvPr/>
        </p:nvSpPr>
        <p:spPr bwMode="auto">
          <a:xfrm>
            <a:off x="8098500" y="4495811"/>
            <a:ext cx="1568450" cy="758825"/>
          </a:xfrm>
          <a:prstGeom prst="cloudCallout">
            <a:avLst>
              <a:gd name="adj1" fmla="val -25074"/>
              <a:gd name="adj2" fmla="val 5982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b="1" smtClean="0">
                <a:solidFill>
                  <a:srgbClr val="FF0000"/>
                </a:solidFill>
              </a:rPr>
              <a:t>イクメン</a:t>
            </a:r>
          </a:p>
        </p:txBody>
      </p:sp>
    </p:spTree>
    <p:extLst>
      <p:ext uri="{BB962C8B-B14F-4D97-AF65-F5344CB8AC3E}">
        <p14:creationId xmlns:p14="http://schemas.microsoft.com/office/powerpoint/2010/main" val="310572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1816100" y="274638"/>
            <a:ext cx="7759700" cy="1477962"/>
          </a:xfrm>
        </p:spPr>
        <p:txBody>
          <a:bodyPr/>
          <a:lstStyle/>
          <a:p>
            <a:pPr algn="l" eaLnBrk="1" hangingPunct="1">
              <a:lnSpc>
                <a:spcPct val="80000"/>
              </a:lnSpc>
            </a:pPr>
            <a:r>
              <a:rPr lang="ja-JP" altLang="en-US" sz="3200" dirty="0" smtClean="0">
                <a:ea typeface="HG丸ｺﾞｼｯｸM-PRO" pitchFamily="50" charset="-128"/>
              </a:rPr>
              <a:t>そのほかにもある育児・介護休業法で規定するワーク・ライフ・バランスを保つための制度</a:t>
            </a:r>
            <a:endParaRPr lang="ja-JP" altLang="en-US" sz="3200" dirty="0" smtClean="0">
              <a:solidFill>
                <a:srgbClr val="FF0000"/>
              </a:solidFill>
              <a:ea typeface="HG丸ｺﾞｼｯｸM-PRO" pitchFamily="50" charset="-128"/>
            </a:endParaRPr>
          </a:p>
        </p:txBody>
      </p:sp>
      <p:sp>
        <p:nvSpPr>
          <p:cNvPr id="154627" name="Rectangle 3"/>
          <p:cNvSpPr>
            <a:spLocks noGrp="1" noChangeArrowheads="1"/>
          </p:cNvSpPr>
          <p:nvPr>
            <p:ph type="body" sz="half" idx="4294967295"/>
          </p:nvPr>
        </p:nvSpPr>
        <p:spPr>
          <a:xfrm>
            <a:off x="412750" y="1905000"/>
            <a:ext cx="9163050" cy="3429000"/>
          </a:xfrm>
          <a:solidFill>
            <a:srgbClr val="CCFFCC"/>
          </a:solidFill>
        </p:spPr>
        <p:txBody>
          <a:bodyPr anchor="ctr"/>
          <a:lstStyle/>
          <a:p>
            <a:pPr marL="609600" indent="-609600" eaLnBrk="1" hangingPunct="1">
              <a:lnSpc>
                <a:spcPct val="80000"/>
              </a:lnSpc>
              <a:buFont typeface="Wingdings" pitchFamily="2" charset="2"/>
              <a:buNone/>
            </a:pPr>
            <a:endParaRPr lang="en-US" altLang="ja-JP" sz="16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solidFill>
                <a:srgbClr val="FF0000"/>
              </a:solidFill>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2400" dirty="0" smtClean="0">
              <a:ea typeface="HG丸ｺﾞｼｯｸM-PRO" pitchFamily="50" charset="-128"/>
            </a:endParaRPr>
          </a:p>
          <a:p>
            <a:pPr marL="609600" indent="-609600" eaLnBrk="1" hangingPunct="1">
              <a:lnSpc>
                <a:spcPct val="80000"/>
              </a:lnSpc>
              <a:buFont typeface="Wingdings" pitchFamily="2" charset="2"/>
              <a:buNone/>
            </a:pPr>
            <a:endParaRPr lang="en-US" altLang="ja-JP" sz="1600" dirty="0" smtClean="0">
              <a:latin typeface="ＭＳ Ｐゴシック" pitchFamily="50" charset="-128"/>
            </a:endParaRPr>
          </a:p>
          <a:p>
            <a:pPr marL="609600" indent="-609600" eaLnBrk="1" hangingPunct="1">
              <a:lnSpc>
                <a:spcPct val="80000"/>
              </a:lnSpc>
              <a:buFont typeface="Wingdings" pitchFamily="2" charset="2"/>
              <a:buNone/>
            </a:pPr>
            <a:endParaRPr lang="en-US" altLang="ja-JP" sz="1600" dirty="0" smtClean="0">
              <a:latin typeface="ＭＳ Ｐゴシック" pitchFamily="50" charset="-128"/>
            </a:endParaRPr>
          </a:p>
          <a:p>
            <a:pPr marL="609600" indent="-609600" eaLnBrk="1" hangingPunct="1">
              <a:lnSpc>
                <a:spcPct val="80000"/>
              </a:lnSpc>
              <a:buFont typeface="Wingdings" pitchFamily="2" charset="2"/>
              <a:buNone/>
            </a:pPr>
            <a:endParaRPr lang="en-US" altLang="ja-JP" sz="1600" dirty="0" smtClean="0">
              <a:latin typeface="ＭＳ Ｐゴシック" pitchFamily="50" charset="-128"/>
            </a:endParaRPr>
          </a:p>
          <a:p>
            <a:pPr marL="609600" indent="-609600" eaLnBrk="1" hangingPunct="1">
              <a:lnSpc>
                <a:spcPct val="80000"/>
              </a:lnSpc>
              <a:buFont typeface="Wingdings" pitchFamily="2" charset="2"/>
              <a:buNone/>
            </a:pPr>
            <a:r>
              <a:rPr lang="ja-JP" altLang="en-US" sz="1600" dirty="0" smtClean="0">
                <a:latin typeface="ＭＳ Ｐゴシック" pitchFamily="50" charset="-128"/>
              </a:rPr>
              <a:t>（注</a:t>
            </a:r>
            <a:r>
              <a:rPr lang="en-US" altLang="ja-JP" sz="1600" dirty="0" smtClean="0">
                <a:latin typeface="ＭＳ Ｐゴシック" pitchFamily="50" charset="-128"/>
              </a:rPr>
              <a:t>1</a:t>
            </a:r>
            <a:r>
              <a:rPr lang="ja-JP" altLang="en-US" sz="1600" dirty="0" smtClean="0">
                <a:latin typeface="ＭＳ Ｐゴシック" pitchFamily="50" charset="-128"/>
              </a:rPr>
              <a:t>）　短時間勤務、フレックスタイム、時差出勤、介護サービス費用助成等</a:t>
            </a:r>
          </a:p>
          <a:p>
            <a:pPr marL="609600" indent="-609600" eaLnBrk="1" hangingPunct="1">
              <a:lnSpc>
                <a:spcPct val="80000"/>
              </a:lnSpc>
              <a:buFont typeface="Wingdings" pitchFamily="2" charset="2"/>
              <a:buNone/>
            </a:pPr>
            <a:r>
              <a:rPr lang="ja-JP" altLang="en-US" sz="1600" dirty="0" smtClean="0">
                <a:latin typeface="ＭＳ Ｐゴシック" pitchFamily="50" charset="-128"/>
              </a:rPr>
              <a:t>（注２）　対象者が</a:t>
            </a:r>
            <a:r>
              <a:rPr lang="en-US" altLang="ja-JP" sz="1600" dirty="0" smtClean="0">
                <a:latin typeface="ＭＳ Ｐゴシック" pitchFamily="50" charset="-128"/>
              </a:rPr>
              <a:t>1</a:t>
            </a:r>
            <a:r>
              <a:rPr lang="ja-JP" altLang="en-US" sz="1600" dirty="0" smtClean="0">
                <a:latin typeface="ＭＳ Ｐゴシック" pitchFamily="50" charset="-128"/>
              </a:rPr>
              <a:t>人の場合年</a:t>
            </a:r>
            <a:r>
              <a:rPr lang="en-US" altLang="ja-JP" sz="1600" dirty="0" smtClean="0">
                <a:latin typeface="ＭＳ Ｐゴシック" pitchFamily="50" charset="-128"/>
              </a:rPr>
              <a:t>5</a:t>
            </a:r>
            <a:r>
              <a:rPr lang="ja-JP" altLang="en-US" sz="1600" dirty="0" smtClean="0">
                <a:latin typeface="ＭＳ Ｐゴシック" pitchFamily="50" charset="-128"/>
              </a:rPr>
              <a:t>日、</a:t>
            </a:r>
            <a:r>
              <a:rPr lang="en-US" altLang="ja-JP" sz="1600" dirty="0" smtClean="0">
                <a:latin typeface="ＭＳ Ｐゴシック" pitchFamily="50" charset="-128"/>
              </a:rPr>
              <a:t>2</a:t>
            </a:r>
            <a:r>
              <a:rPr lang="ja-JP" altLang="en-US" sz="1600" dirty="0" smtClean="0">
                <a:latin typeface="ＭＳ Ｐゴシック" pitchFamily="50" charset="-128"/>
              </a:rPr>
              <a:t>人以上の場合年</a:t>
            </a:r>
            <a:r>
              <a:rPr lang="en-US" altLang="ja-JP" sz="1600" dirty="0" smtClean="0">
                <a:latin typeface="ＭＳ Ｐゴシック" pitchFamily="50" charset="-128"/>
              </a:rPr>
              <a:t>10</a:t>
            </a:r>
            <a:r>
              <a:rPr lang="ja-JP" altLang="en-US" sz="1600" dirty="0" smtClean="0">
                <a:latin typeface="ＭＳ Ｐゴシック" pitchFamily="50" charset="-128"/>
              </a:rPr>
              <a:t>日</a:t>
            </a:r>
          </a:p>
        </p:txBody>
      </p:sp>
      <p:grpSp>
        <p:nvGrpSpPr>
          <p:cNvPr id="154628" name="Group 4"/>
          <p:cNvGrpSpPr>
            <a:grpSpLocks/>
          </p:cNvGrpSpPr>
          <p:nvPr/>
        </p:nvGrpSpPr>
        <p:grpSpPr bwMode="auto">
          <a:xfrm>
            <a:off x="3714750" y="6446838"/>
            <a:ext cx="2533254" cy="330200"/>
            <a:chOff x="2400" y="3975"/>
            <a:chExt cx="1473" cy="208"/>
          </a:xfrm>
        </p:grpSpPr>
        <p:sp>
          <p:nvSpPr>
            <p:cNvPr id="154673" name="Text Box 5"/>
            <p:cNvSpPr txBox="1">
              <a:spLocks noChangeArrowheads="1"/>
            </p:cNvSpPr>
            <p:nvPr/>
          </p:nvSpPr>
          <p:spPr bwMode="auto">
            <a:xfrm>
              <a:off x="2577" y="3975"/>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46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3981"/>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629" name="Picture 7" descr="MC9004418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381000"/>
            <a:ext cx="11505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7925" name="Group 53"/>
          <p:cNvGraphicFramePr>
            <a:graphicFrameLocks noGrp="1"/>
          </p:cNvGraphicFramePr>
          <p:nvPr>
            <p:ph sz="half" idx="4294967295"/>
          </p:nvPr>
        </p:nvGraphicFramePr>
        <p:xfrm>
          <a:off x="495306" y="1905006"/>
          <a:ext cx="9102857" cy="3392489"/>
        </p:xfrm>
        <a:graphic>
          <a:graphicData uri="http://schemas.openxmlformats.org/drawingml/2006/table">
            <a:tbl>
              <a:tblPr/>
              <a:tblGrid>
                <a:gridCol w="2862304">
                  <a:extLst>
                    <a:ext uri="{9D8B030D-6E8A-4147-A177-3AD203B41FA5}">
                      <a16:colId xmlns:a16="http://schemas.microsoft.com/office/drawing/2014/main" val="20000"/>
                    </a:ext>
                  </a:extLst>
                </a:gridCol>
                <a:gridCol w="3494138">
                  <a:extLst>
                    <a:ext uri="{9D8B030D-6E8A-4147-A177-3AD203B41FA5}">
                      <a16:colId xmlns:a16="http://schemas.microsoft.com/office/drawing/2014/main" val="20001"/>
                    </a:ext>
                  </a:extLst>
                </a:gridCol>
                <a:gridCol w="2746415">
                  <a:extLst>
                    <a:ext uri="{9D8B030D-6E8A-4147-A177-3AD203B41FA5}">
                      <a16:colId xmlns:a16="http://schemas.microsoft.com/office/drawing/2014/main" val="20002"/>
                    </a:ext>
                  </a:extLst>
                </a:gridCol>
              </a:tblGrid>
              <a:tr h="36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育児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丸ｺﾞｼｯｸM-PRO" pitchFamily="50" charset="-128"/>
                          <a:ea typeface="HG丸ｺﾞｼｯｸM-PRO" pitchFamily="50" charset="-128"/>
                        </a:rPr>
                        <a:t>介護</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374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休業</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育児休業</a:t>
                      </a:r>
                      <a:r>
                        <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原則</a:t>
                      </a:r>
                      <a:r>
                        <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rPr>
                        <a:t>1</a:t>
                      </a: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歳未満の子）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介護休業</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376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短時間勤務制度</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1</a:t>
                      </a: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日</a:t>
                      </a: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6</a:t>
                      </a: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時間</a:t>
                      </a:r>
                      <a:r>
                        <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rPr>
                        <a:t>( 3</a:t>
                      </a: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歳未満の子）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　　○</a:t>
                      </a:r>
                      <a:r>
                        <a:rPr kumimoji="1" lang="en-US" altLang="ja-JP" sz="2000" b="0" i="0" u="none" strike="noStrike" cap="none" normalizeH="0" baseline="30000" smtClean="0">
                          <a:ln>
                            <a:noFill/>
                          </a:ln>
                          <a:solidFill>
                            <a:schemeClr val="tx1"/>
                          </a:solidFill>
                          <a:effectLst/>
                          <a:latin typeface="HG丸ｺﾞｼｯｸM-PRO" pitchFamily="50" charset="-128"/>
                          <a:ea typeface="HG丸ｺﾞｼｯｸM-PRO" pitchFamily="50" charset="-128"/>
                        </a:rPr>
                        <a:t>(</a:t>
                      </a:r>
                      <a:r>
                        <a:rPr kumimoji="1" lang="ja-JP" altLang="en-US" sz="2000" b="0" i="0" u="none" strike="noStrike" cap="none" normalizeH="0" baseline="30000" smtClean="0">
                          <a:ln>
                            <a:noFill/>
                          </a:ln>
                          <a:solidFill>
                            <a:schemeClr val="tx1"/>
                          </a:solidFill>
                          <a:effectLst/>
                          <a:latin typeface="HG丸ｺﾞｼｯｸM-PRO" pitchFamily="50" charset="-128"/>
                          <a:ea typeface="HG丸ｺﾞｼｯｸM-PRO" pitchFamily="50" charset="-128"/>
                        </a:rPr>
                        <a:t>注１）</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2"/>
                  </a:ext>
                </a:extLst>
              </a:tr>
              <a:tr h="374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所定外労働時間の制限</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　　　○</a:t>
                      </a:r>
                      <a:r>
                        <a:rPr kumimoji="1" lang="ja-JP" altLang="en-US" sz="16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1600" b="0" i="0" u="none" strike="noStrike" cap="none" normalizeH="0" baseline="0" smtClean="0">
                          <a:ln>
                            <a:noFill/>
                          </a:ln>
                          <a:solidFill>
                            <a:schemeClr val="tx1"/>
                          </a:solidFill>
                          <a:effectLst/>
                          <a:latin typeface="HG丸ｺﾞｼｯｸM-PRO" pitchFamily="50" charset="-128"/>
                          <a:ea typeface="HG丸ｺﾞｼｯｸM-PRO" pitchFamily="50" charset="-128"/>
                        </a:rPr>
                        <a:t>3</a:t>
                      </a:r>
                      <a:r>
                        <a:rPr kumimoji="1" lang="ja-JP" altLang="en-US" sz="1600" b="0" i="0" u="none" strike="noStrike" cap="none" normalizeH="0" baseline="0" smtClean="0">
                          <a:ln>
                            <a:noFill/>
                          </a:ln>
                          <a:solidFill>
                            <a:schemeClr val="tx1"/>
                          </a:solidFill>
                          <a:effectLst/>
                          <a:latin typeface="HG丸ｺﾞｼｯｸM-PRO" pitchFamily="50" charset="-128"/>
                          <a:ea typeface="HG丸ｺﾞｼｯｸM-PRO" pitchFamily="50" charset="-128"/>
                        </a:rPr>
                        <a:t>歳未満の子）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3"/>
                  </a:ext>
                </a:extLst>
              </a:tr>
              <a:tr h="374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丸ｺﾞｼｯｸM-PRO" pitchFamily="50" charset="-128"/>
                          <a:ea typeface="HG丸ｺﾞｼｯｸM-PRO" pitchFamily="50" charset="-128"/>
                        </a:rPr>
                        <a:t>休暇</a:t>
                      </a:r>
                      <a:r>
                        <a:rPr kumimoji="1" lang="en-US" altLang="ja-JP" sz="2000" b="0" i="0" u="none" strike="noStrike" cap="none" normalizeH="0" baseline="30000" dirty="0" smtClean="0">
                          <a:ln>
                            <a:noFill/>
                          </a:ln>
                          <a:solidFill>
                            <a:schemeClr val="tx1"/>
                          </a:solidFill>
                          <a:effectLst/>
                          <a:latin typeface="HG丸ｺﾞｼｯｸM-PRO" pitchFamily="50" charset="-128"/>
                          <a:ea typeface="HG丸ｺﾞｼｯｸM-PRO" pitchFamily="50" charset="-128"/>
                        </a:rPr>
                        <a:t>(</a:t>
                      </a:r>
                      <a:r>
                        <a:rPr kumimoji="1" lang="ja-JP" altLang="en-US" sz="2000" b="0" i="0" u="none" strike="noStrike" cap="none" normalizeH="0" baseline="30000" dirty="0" smtClean="0">
                          <a:ln>
                            <a:noFill/>
                          </a:ln>
                          <a:solidFill>
                            <a:schemeClr val="tx1"/>
                          </a:solidFill>
                          <a:effectLst/>
                          <a:latin typeface="HG丸ｺﾞｼｯｸM-PRO" pitchFamily="50" charset="-128"/>
                          <a:ea typeface="HG丸ｺﾞｼｯｸM-PRO" pitchFamily="50" charset="-128"/>
                        </a:rPr>
                        <a:t>注２）</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子の看護休暇</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小学校就学前の子）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介護休暇</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4"/>
                  </a:ext>
                </a:extLst>
              </a:tr>
              <a:tr h="420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法定外労働時間の制限</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　　　○</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（小学校就学前の子）</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5"/>
                  </a:ext>
                </a:extLst>
              </a:tr>
              <a:tr h="36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深夜業の制限</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（小学校就学前の子）</a:t>
                      </a:r>
                      <a:endPar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6"/>
                  </a:ext>
                </a:extLst>
              </a:tr>
              <a:tr h="36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転勤の配慮</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7"/>
                  </a:ext>
                </a:extLst>
              </a:tr>
              <a:tr h="374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丸ｺﾞｼｯｸM-PRO" pitchFamily="50" charset="-128"/>
                          <a:ea typeface="HG丸ｺﾞｼｯｸM-PRO" pitchFamily="50" charset="-128"/>
                        </a:rPr>
                        <a:t>不利益取扱いの禁止</a:t>
                      </a:r>
                    </a:p>
                  </a:txBody>
                  <a:tcPr marL="91441" marR="91441"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txBody>
                  <a:tcPr marL="91441" marR="91441"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12"/>
          </p:nvPr>
        </p:nvSpPr>
        <p:spPr>
          <a:xfrm>
            <a:off x="7346950" y="6299200"/>
            <a:ext cx="2311400" cy="476250"/>
          </a:xfrm>
        </p:spPr>
        <p:txBody>
          <a:bodyPr/>
          <a:lstStyle/>
          <a:p>
            <a:pPr>
              <a:defRPr/>
            </a:pPr>
            <a:fld id="{3076177B-5BA5-4836-982E-AED1910E6B11}" type="slidenum">
              <a:rPr lang="en-US" altLang="ja-JP" smtClean="0">
                <a:solidFill>
                  <a:srgbClr val="000000"/>
                </a:solidFill>
              </a:rPr>
              <a:pPr>
                <a:defRPr/>
              </a:pPr>
              <a:t>27</a:t>
            </a:fld>
            <a:endParaRPr lang="en-US" altLang="ja-JP" dirty="0">
              <a:solidFill>
                <a:srgbClr val="000000"/>
              </a:solidFill>
            </a:endParaRPr>
          </a:p>
        </p:txBody>
      </p:sp>
    </p:spTree>
    <p:extLst>
      <p:ext uri="{BB962C8B-B14F-4D97-AF65-F5344CB8AC3E}">
        <p14:creationId xmlns:p14="http://schemas.microsoft.com/office/powerpoint/2010/main" val="1848850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body" idx="4294967295"/>
          </p:nvPr>
        </p:nvSpPr>
        <p:spPr>
          <a:xfrm>
            <a:off x="495300" y="1203325"/>
            <a:ext cx="8915400" cy="685800"/>
          </a:xfrm>
        </p:spPr>
        <p:txBody>
          <a:bodyPr anchor="ctr"/>
          <a:lstStyle/>
          <a:p>
            <a:pPr marL="609600" indent="-609600" eaLnBrk="1" hangingPunct="1">
              <a:lnSpc>
                <a:spcPct val="80000"/>
              </a:lnSpc>
              <a:buFontTx/>
              <a:buNone/>
            </a:pPr>
            <a:r>
              <a:rPr lang="en-US" altLang="ja-JP" sz="2800" dirty="0" smtClean="0">
                <a:ea typeface="HG丸ｺﾞｼｯｸM-PRO" pitchFamily="50" charset="-128"/>
              </a:rPr>
              <a:t> </a:t>
            </a:r>
            <a:r>
              <a:rPr lang="ja-JP" altLang="en-US" sz="2000" dirty="0" smtClean="0">
                <a:ea typeface="HG丸ｺﾞｼｯｸM-PRO" pitchFamily="50" charset="-128"/>
              </a:rPr>
              <a:t>仕事はいつでも辞められるのでしょうか？</a:t>
            </a:r>
            <a:endParaRPr lang="en-US" altLang="ja-JP" sz="1600" dirty="0" smtClean="0">
              <a:ea typeface="HG丸ｺﾞｼｯｸM-PRO" pitchFamily="50" charset="-128"/>
            </a:endParaRPr>
          </a:p>
        </p:txBody>
      </p:sp>
      <p:sp>
        <p:nvSpPr>
          <p:cNvPr id="155651" name="AutoShape 5"/>
          <p:cNvSpPr>
            <a:spLocks noChangeArrowheads="1"/>
          </p:cNvSpPr>
          <p:nvPr/>
        </p:nvSpPr>
        <p:spPr bwMode="auto">
          <a:xfrm>
            <a:off x="330200" y="1143000"/>
            <a:ext cx="9080500" cy="6858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55652" name="Group 6"/>
          <p:cNvGrpSpPr>
            <a:grpSpLocks/>
          </p:cNvGrpSpPr>
          <p:nvPr/>
        </p:nvGrpSpPr>
        <p:grpSpPr bwMode="auto">
          <a:xfrm>
            <a:off x="4084506" y="6461136"/>
            <a:ext cx="2528094" cy="320675"/>
            <a:chOff x="2375" y="3984"/>
            <a:chExt cx="1470" cy="202"/>
          </a:xfrm>
        </p:grpSpPr>
        <p:sp>
          <p:nvSpPr>
            <p:cNvPr id="155658" name="Text Box 7"/>
            <p:cNvSpPr txBox="1">
              <a:spLocks noChangeArrowheads="1"/>
            </p:cNvSpPr>
            <p:nvPr/>
          </p:nvSpPr>
          <p:spPr bwMode="auto">
            <a:xfrm>
              <a:off x="2549" y="3989"/>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565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 y="3984"/>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653" name="AutoShape 9"/>
          <p:cNvSpPr>
            <a:spLocks noChangeArrowheads="1"/>
          </p:cNvSpPr>
          <p:nvPr/>
        </p:nvSpPr>
        <p:spPr bwMode="auto">
          <a:xfrm>
            <a:off x="495300" y="381000"/>
            <a:ext cx="3714750" cy="533400"/>
          </a:xfrm>
          <a:prstGeom prst="hexagon">
            <a:avLst>
              <a:gd name="adj" fmla="val 58333"/>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⑤</a:t>
            </a:r>
            <a:r>
              <a:rPr kumimoji="0" lang="ja-JP" altLang="en-US" sz="1800" b="1" smtClean="0">
                <a:solidFill>
                  <a:srgbClr val="FFFFFF"/>
                </a:solidFill>
                <a:ea typeface="HG丸ｺﾞｼｯｸM-PRO" pitchFamily="50" charset="-128"/>
              </a:rPr>
              <a:t>－１</a:t>
            </a:r>
            <a:r>
              <a:rPr kumimoji="0" lang="ja-JP" altLang="en-US" sz="2400" b="1" smtClean="0">
                <a:solidFill>
                  <a:srgbClr val="FFFFFF"/>
                </a:solidFill>
                <a:ea typeface="HG丸ｺﾞｼｯｸM-PRO" pitchFamily="50" charset="-128"/>
              </a:rPr>
              <a:t>　離職（退職）</a:t>
            </a:r>
          </a:p>
        </p:txBody>
      </p:sp>
      <p:sp>
        <p:nvSpPr>
          <p:cNvPr id="155654" name="AutoShape 10"/>
          <p:cNvSpPr>
            <a:spLocks noChangeArrowheads="1"/>
          </p:cNvSpPr>
          <p:nvPr/>
        </p:nvSpPr>
        <p:spPr bwMode="auto">
          <a:xfrm rot="5400000">
            <a:off x="1429015" y="1517650"/>
            <a:ext cx="5334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5655" name="AutoShape 11"/>
          <p:cNvSpPr>
            <a:spLocks noChangeArrowheads="1"/>
          </p:cNvSpPr>
          <p:nvPr/>
        </p:nvSpPr>
        <p:spPr bwMode="auto">
          <a:xfrm>
            <a:off x="330200" y="2514600"/>
            <a:ext cx="9328150" cy="1905000"/>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Aft>
                <a:spcPct val="0"/>
              </a:spcAft>
            </a:pPr>
            <a:r>
              <a:rPr lang="ja-JP" altLang="en-US" sz="1800" b="1" smtClean="0">
                <a:solidFill>
                  <a:srgbClr val="000000"/>
                </a:solidFill>
              </a:rPr>
              <a:t>　正社員などのように、あらかじめ</a:t>
            </a:r>
            <a:r>
              <a:rPr lang="ja-JP" altLang="en-US" sz="1800" b="1" smtClean="0">
                <a:solidFill>
                  <a:srgbClr val="FF0000"/>
                </a:solidFill>
              </a:rPr>
              <a:t>契約期間が定められていないとき</a:t>
            </a:r>
            <a:r>
              <a:rPr lang="ja-JP" altLang="en-US" sz="1800" b="1" smtClean="0">
                <a:solidFill>
                  <a:srgbClr val="000000"/>
                </a:solidFill>
              </a:rPr>
              <a:t>は、少なくとも</a:t>
            </a:r>
            <a:r>
              <a:rPr lang="ja-JP" altLang="en-US" sz="1800" b="1" smtClean="0">
                <a:solidFill>
                  <a:srgbClr val="FF0000"/>
                </a:solidFill>
              </a:rPr>
              <a:t>２週間前までに退職の申し出</a:t>
            </a:r>
            <a:r>
              <a:rPr lang="ja-JP" altLang="en-US" sz="1800" b="1" smtClean="0">
                <a:solidFill>
                  <a:srgbClr val="000000"/>
                </a:solidFill>
              </a:rPr>
              <a:t>をすれば、法律上はいつでも辞めることができます。</a:t>
            </a:r>
          </a:p>
          <a:p>
            <a:pPr eaLnBrk="0" fontAlgn="base" hangingPunct="0">
              <a:spcAft>
                <a:spcPct val="0"/>
              </a:spcAft>
            </a:pPr>
            <a:r>
              <a:rPr lang="ja-JP" altLang="en-US" sz="1800" b="1" smtClean="0">
                <a:solidFill>
                  <a:srgbClr val="000000"/>
                </a:solidFill>
              </a:rPr>
              <a:t>　アルバイトでよくあるように、３か月間など</a:t>
            </a:r>
            <a:r>
              <a:rPr lang="ja-JP" altLang="en-US" sz="1800" b="1" smtClean="0">
                <a:solidFill>
                  <a:srgbClr val="FF0000"/>
                </a:solidFill>
              </a:rPr>
              <a:t>あらかじめ契約期間の定めがあるとき</a:t>
            </a:r>
            <a:r>
              <a:rPr lang="ja-JP" altLang="en-US" sz="1800" b="1" smtClean="0">
                <a:solidFill>
                  <a:srgbClr val="000000"/>
                </a:solidFill>
              </a:rPr>
              <a:t>（有期労働契約）は、契約期間の満了前に退職することは契約違反ですから、</a:t>
            </a:r>
            <a:r>
              <a:rPr lang="ja-JP" altLang="en-US" sz="1800" b="1" smtClean="0">
                <a:solidFill>
                  <a:srgbClr val="FF0000"/>
                </a:solidFill>
              </a:rPr>
              <a:t>やむを得ない事情がない限り、契約期間の途中で退職することはできません</a:t>
            </a:r>
            <a:r>
              <a:rPr lang="ja-JP" altLang="en-US" sz="1800" b="1" smtClean="0">
                <a:solidFill>
                  <a:srgbClr val="000000"/>
                </a:solidFill>
              </a:rPr>
              <a:t>。</a:t>
            </a:r>
            <a:endParaRPr lang="ja-JP" altLang="en-US" sz="1800" b="1" smtClean="0">
              <a:solidFill>
                <a:srgbClr val="000000"/>
              </a:solidFill>
              <a:ea typeface="HG丸ｺﾞｼｯｸM-PRO" pitchFamily="50" charset="-128"/>
            </a:endParaRPr>
          </a:p>
        </p:txBody>
      </p:sp>
      <p:sp>
        <p:nvSpPr>
          <p:cNvPr id="15" name="AutoShape 19"/>
          <p:cNvSpPr>
            <a:spLocks noChangeArrowheads="1"/>
          </p:cNvSpPr>
          <p:nvPr/>
        </p:nvSpPr>
        <p:spPr bwMode="auto">
          <a:xfrm>
            <a:off x="247650" y="4732349"/>
            <a:ext cx="9245600" cy="1552575"/>
          </a:xfrm>
          <a:prstGeom prst="doubleWave">
            <a:avLst>
              <a:gd name="adj1" fmla="val 6500"/>
              <a:gd name="adj2" fmla="val -129"/>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defRPr/>
            </a:pPr>
            <a:r>
              <a:rPr lang="ja-JP" altLang="en-US" sz="1600" b="1" dirty="0" smtClean="0">
                <a:solidFill>
                  <a:srgbClr val="BBE0E3">
                    <a:lumMod val="25000"/>
                  </a:srgbClr>
                </a:solidFill>
              </a:rPr>
              <a:t>　会社を退職することは労働者の自由ですが、予告もせず、いきなり会社に行かなくなるというようなことはルール違反です。退職の意思を上司に伝え、書面で届け出る、仕事の引き継ぎをするなど社会的ルールを守って辞めることが大切です。一般的に就業規則などに「退職する場合は退職予定日の１ヶ月前までに申し出ること」というように定めている会社も多いので、就業規則で退職手続きがどうなっているか調べることも必要です。</a:t>
            </a:r>
            <a:endParaRPr kumimoji="0" lang="ja-JP" altLang="ja-JP" sz="1600" b="1" dirty="0" smtClean="0">
              <a:solidFill>
                <a:srgbClr val="BBE0E3">
                  <a:lumMod val="25000"/>
                </a:srgbClr>
              </a:solidFill>
              <a:ea typeface="HG丸ｺﾞｼｯｸM-PRO" pitchFamily="50" charset="-128"/>
            </a:endParaRPr>
          </a:p>
        </p:txBody>
      </p:sp>
      <p:sp>
        <p:nvSpPr>
          <p:cNvPr id="2" name="スライド番号プレースホルダー 1"/>
          <p:cNvSpPr>
            <a:spLocks noGrp="1"/>
          </p:cNvSpPr>
          <p:nvPr>
            <p:ph type="sldNum" sz="quarter" idx="12"/>
          </p:nvPr>
        </p:nvSpPr>
        <p:spPr>
          <a:xfrm>
            <a:off x="7346950" y="6381750"/>
            <a:ext cx="2311400" cy="476250"/>
          </a:xfrm>
        </p:spPr>
        <p:txBody>
          <a:bodyPr/>
          <a:lstStyle/>
          <a:p>
            <a:pPr>
              <a:defRPr/>
            </a:pPr>
            <a:fld id="{DDF926E3-AC2C-4FF6-8C15-166562E75227}" type="slidenum">
              <a:rPr lang="en-US" altLang="ja-JP" smtClean="0">
                <a:solidFill>
                  <a:srgbClr val="000000"/>
                </a:solidFill>
              </a:rPr>
              <a:pPr>
                <a:defRPr/>
              </a:pPr>
              <a:t>28</a:t>
            </a:fld>
            <a:endParaRPr lang="en-US" altLang="ja-JP" dirty="0">
              <a:solidFill>
                <a:srgbClr val="000000"/>
              </a:solidFill>
            </a:endParaRPr>
          </a:p>
        </p:txBody>
      </p:sp>
    </p:spTree>
    <p:extLst>
      <p:ext uri="{BB962C8B-B14F-4D97-AF65-F5344CB8AC3E}">
        <p14:creationId xmlns:p14="http://schemas.microsoft.com/office/powerpoint/2010/main" val="398509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5"/>
          <p:cNvSpPr>
            <a:spLocks noChangeArrowheads="1"/>
          </p:cNvSpPr>
          <p:nvPr/>
        </p:nvSpPr>
        <p:spPr bwMode="auto">
          <a:xfrm rot="-915307">
            <a:off x="7512050" y="2209800"/>
            <a:ext cx="1816100" cy="685800"/>
          </a:xfrm>
          <a:prstGeom prst="ellipse">
            <a:avLst/>
          </a:prstGeom>
          <a:solidFill>
            <a:srgbClr val="00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56675" name="Rectangle 3"/>
          <p:cNvSpPr>
            <a:spLocks noGrp="1" noChangeArrowheads="1"/>
          </p:cNvSpPr>
          <p:nvPr>
            <p:ph type="body" idx="4294967295"/>
          </p:nvPr>
        </p:nvSpPr>
        <p:spPr>
          <a:xfrm>
            <a:off x="-254529" y="1316038"/>
            <a:ext cx="9740900" cy="685800"/>
          </a:xfrm>
        </p:spPr>
        <p:txBody>
          <a:bodyPr lIns="0" anchor="ctr"/>
          <a:lstStyle/>
          <a:p>
            <a:pPr marL="609600" indent="-609600" eaLnBrk="1" hangingPunct="1">
              <a:lnSpc>
                <a:spcPct val="80000"/>
              </a:lnSpc>
              <a:buFontTx/>
              <a:buNone/>
            </a:pPr>
            <a:r>
              <a:rPr lang="ja-JP" altLang="en-US" sz="2000" smtClean="0">
                <a:solidFill>
                  <a:srgbClr val="FF0000"/>
                </a:solidFill>
                <a:ea typeface="HG丸ｺﾞｼｯｸM-PRO" pitchFamily="50" charset="-128"/>
              </a:rPr>
              <a:t>　　　</a:t>
            </a:r>
            <a:r>
              <a:rPr lang="ja-JP" altLang="en-US" sz="2000" smtClean="0">
                <a:ea typeface="HG丸ｺﾞｼｯｸM-PRO" pitchFamily="50" charset="-128"/>
              </a:rPr>
              <a:t>突然、クビだ！明日から来なくていい！！と言われたのですが、会社はいつでも従業員を辞めさせることができるのでしょうか？</a:t>
            </a:r>
            <a:endParaRPr lang="en-US" altLang="ja-JP" sz="1600" smtClean="0">
              <a:ea typeface="HG丸ｺﾞｼｯｸM-PRO" pitchFamily="50" charset="-128"/>
            </a:endParaRPr>
          </a:p>
        </p:txBody>
      </p:sp>
      <p:sp>
        <p:nvSpPr>
          <p:cNvPr id="156676" name="AutoShape 5"/>
          <p:cNvSpPr>
            <a:spLocks noChangeArrowheads="1"/>
          </p:cNvSpPr>
          <p:nvPr/>
        </p:nvSpPr>
        <p:spPr bwMode="auto">
          <a:xfrm>
            <a:off x="330200" y="1143000"/>
            <a:ext cx="90805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56677" name="Group 6"/>
          <p:cNvGrpSpPr>
            <a:grpSpLocks/>
          </p:cNvGrpSpPr>
          <p:nvPr/>
        </p:nvGrpSpPr>
        <p:grpSpPr bwMode="auto">
          <a:xfrm>
            <a:off x="3900488" y="6497649"/>
            <a:ext cx="2559050" cy="320675"/>
            <a:chOff x="2400" y="4032"/>
            <a:chExt cx="1488" cy="202"/>
          </a:xfrm>
        </p:grpSpPr>
        <p:sp>
          <p:nvSpPr>
            <p:cNvPr id="156686" name="Text Box 7"/>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66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678" name="AutoShape 9"/>
          <p:cNvSpPr>
            <a:spLocks noChangeArrowheads="1"/>
          </p:cNvSpPr>
          <p:nvPr/>
        </p:nvSpPr>
        <p:spPr bwMode="auto">
          <a:xfrm>
            <a:off x="495300" y="381000"/>
            <a:ext cx="3714750" cy="533400"/>
          </a:xfrm>
          <a:prstGeom prst="hexagon">
            <a:avLst>
              <a:gd name="adj" fmla="val 58333"/>
              <a:gd name="vf" fmla="val 115470"/>
            </a:avLst>
          </a:prstGeom>
          <a:gradFill rotWithShape="1">
            <a:gsLst>
              <a:gs pos="0">
                <a:srgbClr val="185E5E"/>
              </a:gs>
              <a:gs pos="50000">
                <a:srgbClr val="33CCCC"/>
              </a:gs>
              <a:gs pos="100000">
                <a:srgbClr val="185E5E"/>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⑤</a:t>
            </a:r>
            <a:r>
              <a:rPr kumimoji="0" lang="ja-JP" altLang="en-US" sz="1800" b="1" smtClean="0">
                <a:solidFill>
                  <a:srgbClr val="FFFFFF"/>
                </a:solidFill>
                <a:ea typeface="HG丸ｺﾞｼｯｸM-PRO" pitchFamily="50" charset="-128"/>
              </a:rPr>
              <a:t>－２</a:t>
            </a:r>
            <a:r>
              <a:rPr kumimoji="0" lang="ja-JP" altLang="en-US" sz="2400" b="1" smtClean="0">
                <a:solidFill>
                  <a:srgbClr val="FFFFFF"/>
                </a:solidFill>
                <a:ea typeface="HG丸ｺﾞｼｯｸM-PRO" pitchFamily="50" charset="-128"/>
              </a:rPr>
              <a:t>　離職（解雇）</a:t>
            </a:r>
          </a:p>
        </p:txBody>
      </p:sp>
      <p:sp>
        <p:nvSpPr>
          <p:cNvPr id="156679" name="AutoShape 10"/>
          <p:cNvSpPr>
            <a:spLocks noChangeArrowheads="1"/>
          </p:cNvSpPr>
          <p:nvPr/>
        </p:nvSpPr>
        <p:spPr bwMode="auto">
          <a:xfrm rot="5400000">
            <a:off x="1425575" y="1933575"/>
            <a:ext cx="533400"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156680" name="AutoShape 11"/>
          <p:cNvSpPr>
            <a:spLocks noChangeArrowheads="1"/>
          </p:cNvSpPr>
          <p:nvPr/>
        </p:nvSpPr>
        <p:spPr bwMode="auto">
          <a:xfrm>
            <a:off x="330200" y="3103567"/>
            <a:ext cx="9328150" cy="1316037"/>
          </a:xfrm>
          <a:prstGeom prst="bevel">
            <a:avLst>
              <a:gd name="adj" fmla="val 5532"/>
            </a:avLst>
          </a:prstGeom>
          <a:solidFill>
            <a:srgbClr val="CCFFFF"/>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120000"/>
              </a:lnSpc>
              <a:spcAft>
                <a:spcPct val="0"/>
              </a:spcAft>
              <a:buFontTx/>
              <a:buNone/>
            </a:pPr>
            <a:r>
              <a:rPr lang="ja-JP" altLang="en-US" sz="2000" smtClean="0">
                <a:solidFill>
                  <a:srgbClr val="000000"/>
                </a:solidFill>
                <a:ea typeface="HG丸ｺﾞｼｯｸM-PRO" pitchFamily="50" charset="-128"/>
              </a:rPr>
              <a:t>　辞めさせることはできません。解雇が客観的に合理的な理由を欠き、社会通念上相当と認められない場合は労働者を辞めさせることはできません。</a:t>
            </a:r>
            <a:r>
              <a:rPr lang="ja-JP" altLang="en-US" sz="1600" smtClean="0">
                <a:solidFill>
                  <a:srgbClr val="000000"/>
                </a:solidFill>
                <a:ea typeface="HG丸ｺﾞｼｯｸM-PRO" pitchFamily="50" charset="-128"/>
              </a:rPr>
              <a:t>（労働契約法第</a:t>
            </a:r>
            <a:r>
              <a:rPr lang="en-US" altLang="ja-JP" sz="1600" smtClean="0">
                <a:solidFill>
                  <a:srgbClr val="000000"/>
                </a:solidFill>
                <a:ea typeface="HG丸ｺﾞｼｯｸM-PRO" pitchFamily="50" charset="-128"/>
              </a:rPr>
              <a:t>16</a:t>
            </a:r>
            <a:r>
              <a:rPr lang="ja-JP" altLang="en-US" sz="1600" smtClean="0">
                <a:solidFill>
                  <a:srgbClr val="000000"/>
                </a:solidFill>
                <a:ea typeface="HG丸ｺﾞｼｯｸM-PRO" pitchFamily="50" charset="-128"/>
              </a:rPr>
              <a:t>条）</a:t>
            </a:r>
          </a:p>
          <a:p>
            <a:pPr fontAlgn="base">
              <a:lnSpc>
                <a:spcPct val="120000"/>
              </a:lnSpc>
              <a:spcAft>
                <a:spcPct val="0"/>
              </a:spcAft>
              <a:buFontTx/>
              <a:buNone/>
            </a:pPr>
            <a:endParaRPr lang="ja-JP" altLang="en-US" sz="2000" smtClean="0">
              <a:solidFill>
                <a:srgbClr val="000000"/>
              </a:solidFill>
              <a:ea typeface="HG丸ｺﾞｼｯｸM-PRO" pitchFamily="50" charset="-128"/>
            </a:endParaRPr>
          </a:p>
        </p:txBody>
      </p:sp>
      <p:sp>
        <p:nvSpPr>
          <p:cNvPr id="156681" name="AutoShape 12"/>
          <p:cNvSpPr>
            <a:spLocks noChangeArrowheads="1"/>
          </p:cNvSpPr>
          <p:nvPr/>
        </p:nvSpPr>
        <p:spPr bwMode="auto">
          <a:xfrm>
            <a:off x="5448300" y="2057400"/>
            <a:ext cx="1981200" cy="762000"/>
          </a:xfrm>
          <a:prstGeom prst="cloudCallout">
            <a:avLst>
              <a:gd name="adj1" fmla="val 52954"/>
              <a:gd name="adj2" fmla="val 34375"/>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えーっ、</a:t>
            </a:r>
          </a:p>
          <a:p>
            <a:pPr algn="ctr" eaLnBrk="0" fontAlgn="base" hangingPunct="0">
              <a:spcBef>
                <a:spcPct val="0"/>
              </a:spcBef>
              <a:spcAft>
                <a:spcPct val="0"/>
              </a:spcAft>
              <a:buFontTx/>
              <a:buNone/>
            </a:pPr>
            <a:r>
              <a:rPr kumimoji="0" lang="ja-JP" altLang="en-US" sz="1800" smtClean="0">
                <a:solidFill>
                  <a:srgbClr val="000000"/>
                </a:solidFill>
              </a:rPr>
              <a:t>クビ？</a:t>
            </a:r>
          </a:p>
        </p:txBody>
      </p:sp>
      <p:pic>
        <p:nvPicPr>
          <p:cNvPr id="156682" name="Picture 16" descr="MC9002305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056" y="2057402"/>
            <a:ext cx="134487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3" name="Picture 29" descr="MC90036140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00" y="4572000"/>
            <a:ext cx="18986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4" name="AutoShape 31"/>
          <p:cNvSpPr>
            <a:spLocks noChangeArrowheads="1"/>
          </p:cNvSpPr>
          <p:nvPr/>
        </p:nvSpPr>
        <p:spPr bwMode="auto">
          <a:xfrm>
            <a:off x="2146300" y="4525963"/>
            <a:ext cx="7512050" cy="1905000"/>
          </a:xfrm>
          <a:prstGeom prst="wave">
            <a:avLst>
              <a:gd name="adj1" fmla="val 7000"/>
              <a:gd name="adj2" fmla="val 0"/>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800" dirty="0" smtClean="0">
                <a:solidFill>
                  <a:srgbClr val="0033CC"/>
                </a:solidFill>
                <a:ea typeface="HG丸ｺﾞｼｯｸM-PRO" pitchFamily="50" charset="-128"/>
              </a:rPr>
              <a:t>・　解雇するには、社会の常識に照らして納得できる理由が必要</a:t>
            </a:r>
            <a:endParaRPr kumimoji="0" lang="en-US" altLang="ja-JP" sz="1800" dirty="0" smtClean="0">
              <a:solidFill>
                <a:srgbClr val="0033CC"/>
              </a:solidFill>
              <a:ea typeface="HG丸ｺﾞｼｯｸM-PRO" pitchFamily="50" charset="-128"/>
            </a:endParaRPr>
          </a:p>
          <a:p>
            <a:pPr eaLnBrk="0" fontAlgn="base" hangingPunct="0">
              <a:spcBef>
                <a:spcPct val="0"/>
              </a:spcBef>
              <a:spcAft>
                <a:spcPct val="0"/>
              </a:spcAft>
              <a:buFontTx/>
              <a:buNone/>
            </a:pPr>
            <a:r>
              <a:rPr kumimoji="0" lang="ja-JP" altLang="en-US" sz="1800" dirty="0" smtClean="0">
                <a:solidFill>
                  <a:srgbClr val="0033CC"/>
                </a:solidFill>
                <a:ea typeface="HG丸ｺﾞｼｯｸM-PRO" pitchFamily="50" charset="-128"/>
              </a:rPr>
              <a:t>・　労働者の落ち度の程度や行為の内容、それによって会社が被った損</a:t>
            </a:r>
            <a:endParaRPr kumimoji="0" lang="en-US" altLang="ja-JP" sz="1800" dirty="0" smtClean="0">
              <a:solidFill>
                <a:srgbClr val="0033CC"/>
              </a:solidFill>
              <a:ea typeface="HG丸ｺﾞｼｯｸM-PRO" pitchFamily="50" charset="-128"/>
            </a:endParaRPr>
          </a:p>
          <a:p>
            <a:pPr eaLnBrk="0" fontAlgn="base" hangingPunct="0">
              <a:spcBef>
                <a:spcPct val="0"/>
              </a:spcBef>
              <a:spcAft>
                <a:spcPct val="0"/>
              </a:spcAft>
              <a:buFontTx/>
              <a:buNone/>
            </a:pPr>
            <a:r>
              <a:rPr kumimoji="0" lang="ja-JP" altLang="en-US" sz="1800" dirty="0" smtClean="0">
                <a:solidFill>
                  <a:srgbClr val="0033CC"/>
                </a:solidFill>
                <a:ea typeface="HG丸ｺﾞｼｯｸM-PRO" pitchFamily="50" charset="-128"/>
              </a:rPr>
              <a:t>　害の重大性、労働者の悪意、やむをえない事情などを考慮</a:t>
            </a:r>
            <a:endParaRPr kumimoji="0" lang="en-US" altLang="ja-JP" sz="1800" dirty="0" smtClean="0">
              <a:solidFill>
                <a:srgbClr val="0033CC"/>
              </a:solidFill>
              <a:ea typeface="HG丸ｺﾞｼｯｸM-PRO" pitchFamily="50" charset="-128"/>
            </a:endParaRPr>
          </a:p>
          <a:p>
            <a:pPr eaLnBrk="0" fontAlgn="base" hangingPunct="0">
              <a:spcBef>
                <a:spcPct val="0"/>
              </a:spcBef>
              <a:spcAft>
                <a:spcPct val="0"/>
              </a:spcAft>
              <a:buFontTx/>
              <a:buNone/>
            </a:pPr>
            <a:r>
              <a:rPr kumimoji="0" lang="ja-JP" altLang="en-US" sz="1800" dirty="0" smtClean="0">
                <a:solidFill>
                  <a:srgbClr val="0033CC"/>
                </a:solidFill>
                <a:ea typeface="HG丸ｺﾞｼｯｸM-PRO" pitchFamily="50" charset="-128"/>
              </a:rPr>
              <a:t>・　最終的には裁判所で判断</a:t>
            </a:r>
          </a:p>
        </p:txBody>
      </p:sp>
      <p:sp>
        <p:nvSpPr>
          <p:cNvPr id="2" name="スライド番号プレースホルダー 1"/>
          <p:cNvSpPr>
            <a:spLocks noGrp="1"/>
          </p:cNvSpPr>
          <p:nvPr>
            <p:ph type="sldNum" sz="quarter" idx="12"/>
          </p:nvPr>
        </p:nvSpPr>
        <p:spPr>
          <a:xfrm>
            <a:off x="7371027" y="6365875"/>
            <a:ext cx="2311400" cy="476250"/>
          </a:xfrm>
        </p:spPr>
        <p:txBody>
          <a:bodyPr/>
          <a:lstStyle/>
          <a:p>
            <a:pPr>
              <a:defRPr/>
            </a:pPr>
            <a:fld id="{3600B590-736A-46F7-A9CA-51DBAABEC90F}" type="slidenum">
              <a:rPr lang="en-US" altLang="ja-JP" smtClean="0">
                <a:solidFill>
                  <a:srgbClr val="000000"/>
                </a:solidFill>
              </a:rPr>
              <a:pPr>
                <a:defRPr/>
              </a:pPr>
              <a:t>29</a:t>
            </a:fld>
            <a:endParaRPr lang="en-US" altLang="ja-JP" dirty="0">
              <a:solidFill>
                <a:srgbClr val="000000"/>
              </a:solidFill>
            </a:endParaRPr>
          </a:p>
        </p:txBody>
      </p:sp>
    </p:spTree>
    <p:extLst>
      <p:ext uri="{BB962C8B-B14F-4D97-AF65-F5344CB8AC3E}">
        <p14:creationId xmlns:p14="http://schemas.microsoft.com/office/powerpoint/2010/main" val="1092284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29500" y="6423025"/>
            <a:ext cx="2311400" cy="476250"/>
          </a:xfrm>
        </p:spPr>
        <p:txBody>
          <a:bodyPr/>
          <a:lstStyle/>
          <a:p>
            <a:pPr>
              <a:defRPr/>
            </a:pPr>
            <a:fld id="{E00528F2-2C66-4E26-9805-7A569865C7AC}" type="slidenum">
              <a:rPr lang="en-US" altLang="ja-JP" smtClean="0">
                <a:solidFill>
                  <a:srgbClr val="000000"/>
                </a:solidFill>
              </a:rPr>
              <a:pPr>
                <a:defRPr/>
              </a:pPr>
              <a:t>3</a:t>
            </a:fld>
            <a:endParaRPr lang="en-US" altLang="ja-JP" dirty="0">
              <a:solidFill>
                <a:srgbClr val="000000"/>
              </a:solidFill>
            </a:endParaRPr>
          </a:p>
        </p:txBody>
      </p:sp>
      <p:sp>
        <p:nvSpPr>
          <p:cNvPr id="3" name="正方形/長方形 2"/>
          <p:cNvSpPr/>
          <p:nvPr/>
        </p:nvSpPr>
        <p:spPr bwMode="auto">
          <a:xfrm>
            <a:off x="307849" y="349250"/>
            <a:ext cx="2746507" cy="685800"/>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r>
              <a:rPr kumimoji="0" lang="en-US" altLang="ja-JP" sz="3200" dirty="0">
                <a:solidFill>
                  <a:srgbClr val="006666"/>
                </a:solidFill>
                <a:latin typeface="Constantia" pitchFamily="18" charset="0"/>
              </a:rPr>
              <a:t>Ⅰ</a:t>
            </a:r>
            <a:r>
              <a:rPr kumimoji="0" lang="ja-JP" altLang="en-US" sz="3200" dirty="0">
                <a:solidFill>
                  <a:srgbClr val="006666"/>
                </a:solidFill>
                <a:latin typeface="Constantia" pitchFamily="18" charset="0"/>
              </a:rPr>
              <a:t>　はじめに</a:t>
            </a:r>
          </a:p>
        </p:txBody>
      </p:sp>
      <p:sp>
        <p:nvSpPr>
          <p:cNvPr id="4" name="Rectangle 2"/>
          <p:cNvSpPr txBox="1">
            <a:spLocks noChangeArrowheads="1"/>
          </p:cNvSpPr>
          <p:nvPr/>
        </p:nvSpPr>
        <p:spPr bwMode="auto">
          <a:xfrm>
            <a:off x="510779" y="11430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44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44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44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4400">
                <a:solidFill>
                  <a:schemeClr val="tx1"/>
                </a:solidFill>
                <a:latin typeface="Arial" pitchFamily="34" charset="0"/>
                <a:ea typeface="ＭＳ Ｐゴシック" pitchFamily="50" charset="-128"/>
              </a:defRPr>
            </a:lvl9pPr>
          </a:lstStyle>
          <a:p>
            <a:pPr eaLnBrk="1" hangingPunct="1">
              <a:defRPr/>
            </a:pPr>
            <a:r>
              <a:rPr lang="ja-JP" altLang="en-US" kern="0" dirty="0" smtClean="0">
                <a:solidFill>
                  <a:srgbClr val="000000"/>
                </a:solidFill>
              </a:rPr>
              <a:t>　</a:t>
            </a:r>
            <a:r>
              <a:rPr lang="ja-JP" altLang="en-US" kern="0" dirty="0" smtClean="0">
                <a:solidFill>
                  <a:srgbClr val="032FBD"/>
                </a:solidFill>
                <a:effectLst>
                  <a:outerShdw blurRad="38100" dist="38100" dir="2700000" algn="tl">
                    <a:srgbClr val="C0C0C0"/>
                  </a:outerShdw>
                </a:effectLst>
              </a:rPr>
              <a:t>「はたらく」・「働く」ということは</a:t>
            </a:r>
          </a:p>
        </p:txBody>
      </p:sp>
      <p:sp>
        <p:nvSpPr>
          <p:cNvPr id="5" name="Rectangle 3"/>
          <p:cNvSpPr txBox="1">
            <a:spLocks noChangeArrowheads="1"/>
          </p:cNvSpPr>
          <p:nvPr/>
        </p:nvSpPr>
        <p:spPr>
          <a:xfrm>
            <a:off x="495300" y="2667000"/>
            <a:ext cx="8915400" cy="34290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defRPr/>
            </a:pPr>
            <a:r>
              <a:rPr lang="ja-JP" altLang="en-US" sz="3600" kern="0" dirty="0" smtClean="0">
                <a:solidFill>
                  <a:srgbClr val="000000"/>
                </a:solidFill>
              </a:rPr>
              <a:t>収入の</a:t>
            </a:r>
            <a:r>
              <a:rPr lang="ja-JP" altLang="en-US" sz="3600" kern="0" dirty="0">
                <a:solidFill>
                  <a:srgbClr val="000000"/>
                </a:solidFill>
              </a:rPr>
              <a:t>確保</a:t>
            </a:r>
          </a:p>
          <a:p>
            <a:pPr marL="0" indent="0" eaLnBrk="1" hangingPunct="1">
              <a:spcBef>
                <a:spcPts val="0"/>
              </a:spcBef>
              <a:buNone/>
              <a:defRPr/>
            </a:pPr>
            <a:r>
              <a:rPr lang="ja-JP" altLang="en-US" sz="2000" kern="0" dirty="0" smtClean="0">
                <a:solidFill>
                  <a:srgbClr val="000000"/>
                </a:solidFill>
              </a:rPr>
              <a:t>　　　生活費　家族　趣味　</a:t>
            </a:r>
            <a:r>
              <a:rPr lang="en-US" altLang="ja-JP" sz="2000" kern="0" dirty="0" smtClean="0">
                <a:solidFill>
                  <a:srgbClr val="000000"/>
                </a:solidFill>
              </a:rPr>
              <a:t>etc.</a:t>
            </a:r>
            <a:endParaRPr lang="en-US" altLang="ja-JP" sz="3600" kern="0" dirty="0" smtClean="0">
              <a:solidFill>
                <a:srgbClr val="000000"/>
              </a:solidFill>
            </a:endParaRPr>
          </a:p>
          <a:p>
            <a:pPr eaLnBrk="1" hangingPunct="1">
              <a:defRPr/>
            </a:pPr>
            <a:r>
              <a:rPr lang="ja-JP" altLang="en-US" sz="3600" kern="0" dirty="0" smtClean="0">
                <a:solidFill>
                  <a:srgbClr val="000000"/>
                </a:solidFill>
              </a:rPr>
              <a:t>自己実現</a:t>
            </a:r>
          </a:p>
          <a:p>
            <a:pPr marL="0" indent="0" eaLnBrk="1" hangingPunct="1">
              <a:buFontTx/>
              <a:buNone/>
              <a:defRPr/>
            </a:pPr>
            <a:r>
              <a:rPr lang="ja-JP" altLang="en-US" sz="2000" kern="0" dirty="0" smtClean="0">
                <a:solidFill>
                  <a:srgbClr val="000000"/>
                </a:solidFill>
              </a:rPr>
              <a:t>　　　生きがい　達成感　能力の発揮</a:t>
            </a:r>
            <a:endParaRPr lang="en-US" altLang="ja-JP" sz="2000" kern="0" dirty="0" smtClean="0">
              <a:solidFill>
                <a:srgbClr val="000000"/>
              </a:solidFill>
            </a:endParaRPr>
          </a:p>
          <a:p>
            <a:pPr marL="0" indent="0" eaLnBrk="1" hangingPunct="1">
              <a:buFontTx/>
              <a:buNone/>
              <a:defRPr/>
            </a:pPr>
            <a:r>
              <a:rPr lang="ja-JP" altLang="en-US" sz="2000" kern="0" dirty="0">
                <a:solidFill>
                  <a:srgbClr val="000000"/>
                </a:solidFill>
              </a:rPr>
              <a:t>　</a:t>
            </a:r>
            <a:r>
              <a:rPr lang="ja-JP" altLang="en-US" sz="2000" kern="0" dirty="0" smtClean="0">
                <a:solidFill>
                  <a:srgbClr val="000000"/>
                </a:solidFill>
              </a:rPr>
              <a:t>　　社会的地位　</a:t>
            </a:r>
            <a:r>
              <a:rPr lang="en-US" altLang="ja-JP" sz="2000" kern="0" dirty="0" smtClean="0">
                <a:solidFill>
                  <a:srgbClr val="000000"/>
                </a:solidFill>
              </a:rPr>
              <a:t>etc</a:t>
            </a:r>
            <a:r>
              <a:rPr lang="en-US" altLang="ja-JP" sz="2000" kern="0" dirty="0">
                <a:solidFill>
                  <a:srgbClr val="000000"/>
                </a:solidFill>
              </a:rPr>
              <a:t>.</a:t>
            </a:r>
            <a:endParaRPr lang="en-US" altLang="ja-JP" sz="2000" kern="0" dirty="0" smtClean="0">
              <a:solidFill>
                <a:srgbClr val="000000"/>
              </a:solidFill>
            </a:endParaRPr>
          </a:p>
          <a:p>
            <a:pPr marL="0" lvl="0" indent="0" eaLnBrk="1" fontAlgn="auto" hangingPunct="1">
              <a:spcBef>
                <a:spcPts val="0"/>
              </a:spcBef>
              <a:spcAft>
                <a:spcPts val="0"/>
              </a:spcAft>
              <a:buNone/>
              <a:defRPr/>
            </a:pPr>
            <a:r>
              <a:rPr lang="ja-JP" altLang="en-US" sz="3600" kern="0" dirty="0" smtClean="0">
                <a:solidFill>
                  <a:srgbClr val="000000"/>
                </a:solidFill>
              </a:rPr>
              <a:t>・社会</a:t>
            </a:r>
            <a:r>
              <a:rPr lang="ja-JP" altLang="en-US" sz="3600" kern="0" dirty="0">
                <a:solidFill>
                  <a:srgbClr val="000000"/>
                </a:solidFill>
              </a:rPr>
              <a:t>への貢献</a:t>
            </a:r>
            <a:endParaRPr lang="en-US" altLang="ja-JP" sz="3600" kern="0" dirty="0">
              <a:solidFill>
                <a:srgbClr val="000000"/>
              </a:solidFill>
            </a:endParaRPr>
          </a:p>
          <a:p>
            <a:pPr marL="0" lvl="0" indent="0" eaLnBrk="1" fontAlgn="auto" hangingPunct="1">
              <a:spcBef>
                <a:spcPts val="0"/>
              </a:spcBef>
              <a:spcAft>
                <a:spcPts val="0"/>
              </a:spcAft>
              <a:buNone/>
              <a:defRPr/>
            </a:pPr>
            <a:r>
              <a:rPr lang="ja-JP" altLang="en-US" sz="2000" kern="0" dirty="0">
                <a:solidFill>
                  <a:srgbClr val="000000"/>
                </a:solidFill>
              </a:rPr>
              <a:t>　　　</a:t>
            </a:r>
            <a:r>
              <a:rPr lang="ja-JP" altLang="en-US" sz="2000" kern="0" dirty="0" smtClean="0">
                <a:solidFill>
                  <a:srgbClr val="000000"/>
                </a:solidFill>
              </a:rPr>
              <a:t>人の役</a:t>
            </a:r>
            <a:r>
              <a:rPr lang="ja-JP" altLang="en-US" sz="2000" kern="0" dirty="0">
                <a:solidFill>
                  <a:srgbClr val="000000"/>
                </a:solidFill>
              </a:rPr>
              <a:t>に</a:t>
            </a:r>
            <a:r>
              <a:rPr lang="ja-JP" altLang="en-US" sz="2000" kern="0" dirty="0" smtClean="0">
                <a:solidFill>
                  <a:srgbClr val="000000"/>
                </a:solidFill>
              </a:rPr>
              <a:t>立つ　</a:t>
            </a:r>
            <a:r>
              <a:rPr lang="en-US" altLang="ja-JP" sz="2000" kern="0" dirty="0" smtClean="0">
                <a:solidFill>
                  <a:srgbClr val="000000"/>
                </a:solidFill>
              </a:rPr>
              <a:t>etc</a:t>
            </a:r>
            <a:r>
              <a:rPr lang="en-US" altLang="ja-JP" sz="2000" kern="0" dirty="0">
                <a:solidFill>
                  <a:srgbClr val="000000"/>
                </a:solidFill>
              </a:rPr>
              <a:t>.</a:t>
            </a:r>
            <a:endParaRPr lang="ja-JP" altLang="en-US" sz="2000" kern="0" dirty="0">
              <a:solidFill>
                <a:srgbClr val="000000"/>
              </a:solidFill>
            </a:endParaRPr>
          </a:p>
          <a:p>
            <a:pPr marL="0" indent="0" eaLnBrk="1" hangingPunct="1">
              <a:buFontTx/>
              <a:buNone/>
              <a:defRPr/>
            </a:pPr>
            <a:endParaRPr lang="ja-JP" altLang="en-US" sz="2000" kern="0" dirty="0" smtClean="0">
              <a:solidFill>
                <a:srgbClr val="000000"/>
              </a:solidFill>
            </a:endParaRPr>
          </a:p>
        </p:txBody>
      </p:sp>
      <p:grpSp>
        <p:nvGrpSpPr>
          <p:cNvPr id="120839" name="Group 6"/>
          <p:cNvGrpSpPr>
            <a:grpSpLocks/>
          </p:cNvGrpSpPr>
          <p:nvPr/>
        </p:nvGrpSpPr>
        <p:grpSpPr bwMode="auto">
          <a:xfrm>
            <a:off x="3962400" y="6430963"/>
            <a:ext cx="2559050" cy="366712"/>
            <a:chOff x="2400" y="4032"/>
            <a:chExt cx="1488" cy="202"/>
          </a:xfrm>
        </p:grpSpPr>
        <p:sp>
          <p:nvSpPr>
            <p:cNvPr id="120840" name="Text Box 7"/>
            <p:cNvSpPr txBox="1">
              <a:spLocks noChangeArrowheads="1"/>
            </p:cNvSpPr>
            <p:nvPr/>
          </p:nvSpPr>
          <p:spPr bwMode="auto">
            <a:xfrm>
              <a:off x="2592" y="4032"/>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084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3"/>
          <p:cNvPicPr>
            <a:picLocks noChangeAspect="1" noChangeArrowheads="1"/>
          </p:cNvPicPr>
          <p:nvPr/>
        </p:nvPicPr>
        <p:blipFill>
          <a:blip r:embed="rId4" cstate="print"/>
          <a:srcRect/>
          <a:stretch>
            <a:fillRect/>
          </a:stretch>
        </p:blipFill>
        <p:spPr bwMode="auto">
          <a:xfrm>
            <a:off x="4664968" y="2554325"/>
            <a:ext cx="4275760" cy="2472771"/>
          </a:xfrm>
          <a:prstGeom prst="rect">
            <a:avLst/>
          </a:prstGeom>
          <a:noFill/>
          <a:ln w="9525">
            <a:noFill/>
            <a:miter lim="800000"/>
            <a:headEnd/>
            <a:tailEnd/>
          </a:ln>
        </p:spPr>
      </p:pic>
      <p:sp>
        <p:nvSpPr>
          <p:cNvPr id="19" name="テキスト ボックス 18"/>
          <p:cNvSpPr txBox="1"/>
          <p:nvPr/>
        </p:nvSpPr>
        <p:spPr>
          <a:xfrm>
            <a:off x="4375151" y="5139771"/>
            <a:ext cx="5035550" cy="307777"/>
          </a:xfrm>
          <a:prstGeom prst="rect">
            <a:avLst/>
          </a:prstGeom>
          <a:noFill/>
        </p:spPr>
        <p:txBody>
          <a:bodyPr wrap="square" rtlCol="0">
            <a:spAutoFit/>
          </a:bodyPr>
          <a:lstStyle/>
          <a:p>
            <a:pPr defTabSz="457200"/>
            <a:r>
              <a:rPr lang="ja-JP" altLang="en-US" sz="1400" dirty="0" smtClean="0">
                <a:solidFill>
                  <a:prstClr val="black"/>
                </a:solidFill>
                <a:latin typeface="HG丸ｺﾞｼｯｸM-PRO" pitchFamily="50" charset="-128"/>
                <a:ea typeface="HG丸ｺﾞｼｯｸM-PRO" pitchFamily="50" charset="-128"/>
              </a:rPr>
              <a:t>出展：内閣府</a:t>
            </a:r>
            <a:r>
              <a:rPr lang="en-US" altLang="ja-JP" sz="1400" dirty="0" smtClean="0">
                <a:solidFill>
                  <a:prstClr val="black"/>
                </a:solidFill>
                <a:latin typeface="HG丸ｺﾞｼｯｸM-PRO" pitchFamily="50" charset="-128"/>
                <a:ea typeface="HG丸ｺﾞｼｯｸM-PRO" pitchFamily="50" charset="-128"/>
              </a:rPr>
              <a:t>『</a:t>
            </a:r>
            <a:r>
              <a:rPr lang="ja-JP" altLang="en-US" sz="1400" dirty="0" smtClean="0">
                <a:solidFill>
                  <a:prstClr val="black"/>
                </a:solidFill>
                <a:latin typeface="HG丸ｺﾞｼｯｸM-PRO" pitchFamily="50" charset="-128"/>
                <a:ea typeface="HG丸ｺﾞｼｯｸM-PRO" pitchFamily="50" charset="-128"/>
              </a:rPr>
              <a:t>平成３０年度版子供・若者白書</a:t>
            </a:r>
            <a:r>
              <a:rPr lang="en-US" altLang="ja-JP" sz="1400" dirty="0" smtClean="0">
                <a:solidFill>
                  <a:prstClr val="black"/>
                </a:solidFill>
                <a:latin typeface="HG丸ｺﾞｼｯｸM-PRO" pitchFamily="50" charset="-128"/>
                <a:ea typeface="HG丸ｺﾞｼｯｸM-PRO" pitchFamily="50" charset="-128"/>
              </a:rPr>
              <a:t>』</a:t>
            </a:r>
            <a:r>
              <a:rPr lang="ja-JP" altLang="en-US" sz="1400" dirty="0" smtClean="0">
                <a:solidFill>
                  <a:prstClr val="black"/>
                </a:solidFill>
                <a:latin typeface="HG丸ｺﾞｼｯｸM-PRO" pitchFamily="50" charset="-128"/>
                <a:ea typeface="HG丸ｺﾞｼｯｸM-PRO" pitchFamily="50" charset="-128"/>
              </a:rPr>
              <a:t>図表 </a:t>
            </a:r>
            <a:r>
              <a:rPr lang="en-US" altLang="ja-JP" sz="1400" dirty="0" smtClean="0">
                <a:solidFill>
                  <a:prstClr val="black"/>
                </a:solidFill>
                <a:latin typeface="HG丸ｺﾞｼｯｸM-PRO" pitchFamily="50" charset="-128"/>
                <a:ea typeface="HG丸ｺﾞｼｯｸM-PRO" pitchFamily="50" charset="-128"/>
              </a:rPr>
              <a:t>9</a:t>
            </a:r>
          </a:p>
        </p:txBody>
      </p:sp>
    </p:spTree>
    <p:extLst>
      <p:ext uri="{BB962C8B-B14F-4D97-AF65-F5344CB8AC3E}">
        <p14:creationId xmlns:p14="http://schemas.microsoft.com/office/powerpoint/2010/main" val="2120167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485900" y="381000"/>
            <a:ext cx="8255000" cy="1570038"/>
          </a:xfrm>
          <a:noFill/>
        </p:spPr>
        <p:txBody>
          <a:bodyPr anchor="t"/>
          <a:lstStyle/>
          <a:p>
            <a:pPr eaLnBrk="1" hangingPunct="1">
              <a:lnSpc>
                <a:spcPct val="80000"/>
              </a:lnSpc>
            </a:pPr>
            <a:r>
              <a:rPr lang="ja-JP" altLang="en-US" sz="3600" dirty="0" smtClean="0">
                <a:ea typeface="HG丸ｺﾞｼｯｸM-PRO" pitchFamily="50" charset="-128"/>
              </a:rPr>
              <a:t>合理的な理由がある解雇であっても</a:t>
            </a:r>
            <a:br>
              <a:rPr lang="ja-JP" altLang="en-US" sz="3600" dirty="0" smtClean="0">
                <a:ea typeface="HG丸ｺﾞｼｯｸM-PRO" pitchFamily="50" charset="-128"/>
              </a:rPr>
            </a:br>
            <a:r>
              <a:rPr lang="ja-JP" altLang="en-US" sz="2000" dirty="0" smtClean="0">
                <a:ea typeface="HG丸ｺﾞｼｯｸM-PRO" pitchFamily="50" charset="-128"/>
              </a:rPr>
              <a:t/>
            </a:r>
            <a:br>
              <a:rPr lang="ja-JP" altLang="en-US" sz="2000" dirty="0" smtClean="0">
                <a:ea typeface="HG丸ｺﾞｼｯｸM-PRO" pitchFamily="50" charset="-128"/>
              </a:rPr>
            </a:br>
            <a:r>
              <a:rPr lang="ja-JP" altLang="en-US" sz="2000" dirty="0" smtClean="0">
                <a:ea typeface="HG丸ｺﾞｼｯｸM-PRO" pitchFamily="50" charset="-128"/>
              </a:rPr>
              <a:t>　　　　</a:t>
            </a:r>
            <a:r>
              <a:rPr lang="en-US" altLang="ja-JP" sz="2800" dirty="0" smtClean="0">
                <a:solidFill>
                  <a:srgbClr val="FF0066"/>
                </a:solidFill>
                <a:ea typeface="HG丸ｺﾞｼｯｸM-PRO" pitchFamily="50" charset="-128"/>
              </a:rPr>
              <a:t>30</a:t>
            </a:r>
            <a:r>
              <a:rPr lang="ja-JP" altLang="en-US" sz="2800" dirty="0" smtClean="0">
                <a:solidFill>
                  <a:srgbClr val="FF0066"/>
                </a:solidFill>
                <a:ea typeface="HG丸ｺﾞｼｯｸM-PRO" pitchFamily="50" charset="-128"/>
              </a:rPr>
              <a:t>日前の解雇予告が必要です</a:t>
            </a:r>
          </a:p>
        </p:txBody>
      </p:sp>
      <p:sp>
        <p:nvSpPr>
          <p:cNvPr id="34819" name="Rectangle 3"/>
          <p:cNvSpPr>
            <a:spLocks noGrp="1" noChangeArrowheads="1"/>
          </p:cNvSpPr>
          <p:nvPr>
            <p:ph type="body" idx="1"/>
          </p:nvPr>
        </p:nvSpPr>
        <p:spPr>
          <a:xfrm>
            <a:off x="495300" y="1905000"/>
            <a:ext cx="9163050" cy="4419600"/>
          </a:xfrm>
          <a:solidFill>
            <a:schemeClr val="accent5"/>
          </a:solidFill>
        </p:spPr>
        <p:txBody>
          <a:bodyPr/>
          <a:lstStyle/>
          <a:p>
            <a:pPr marL="609600" indent="-609600" eaLnBrk="1" hangingPunct="1">
              <a:buFont typeface="Wingdings" pitchFamily="2" charset="2"/>
              <a:buBlip>
                <a:blip r:embed="rId3"/>
              </a:buBlip>
              <a:defRPr/>
            </a:pPr>
            <a:r>
              <a:rPr lang="ja-JP" altLang="en-US" b="1" dirty="0" smtClean="0">
                <a:ea typeface="HG丸ｺﾞｼｯｸM-PRO" pitchFamily="50" charset="-128"/>
              </a:rPr>
              <a:t>まず、使用者は就業規則に解雇事由を記載しておくことが必要</a:t>
            </a:r>
          </a:p>
          <a:p>
            <a:pPr marL="609600" indent="-609600" eaLnBrk="1" hangingPunct="1">
              <a:buFont typeface="Wingdings" pitchFamily="2" charset="2"/>
              <a:buBlip>
                <a:blip r:embed="rId3"/>
              </a:buBlip>
              <a:defRPr/>
            </a:pPr>
            <a:r>
              <a:rPr lang="ja-JP" altLang="en-US" b="1" dirty="0" smtClean="0">
                <a:ea typeface="HG丸ｺﾞｼｯｸM-PRO" pitchFamily="50" charset="-128"/>
              </a:rPr>
              <a:t>その理由に該当するとして解雇する場合は、</a:t>
            </a:r>
          </a:p>
          <a:p>
            <a:pPr marL="990600" lvl="1" indent="-533400" eaLnBrk="1" hangingPunct="1">
              <a:buFont typeface="Wingdings" pitchFamily="2" charset="2"/>
              <a:buBlip>
                <a:blip r:embed="rId3"/>
              </a:buBlip>
              <a:defRPr/>
            </a:pPr>
            <a:r>
              <a:rPr lang="ja-JP" altLang="en-US" sz="2000" dirty="0" smtClean="0">
                <a:solidFill>
                  <a:srgbClr val="FF0066"/>
                </a:solidFill>
                <a:ea typeface="HG丸ｺﾞｼｯｸM-PRO" pitchFamily="50" charset="-128"/>
              </a:rPr>
              <a:t>使用者は、少なくとも</a:t>
            </a:r>
            <a:r>
              <a:rPr lang="en-US" altLang="ja-JP" sz="2000" dirty="0" smtClean="0">
                <a:solidFill>
                  <a:srgbClr val="FF0066"/>
                </a:solidFill>
                <a:ea typeface="HG丸ｺﾞｼｯｸM-PRO" pitchFamily="50" charset="-128"/>
              </a:rPr>
              <a:t>30</a:t>
            </a:r>
            <a:r>
              <a:rPr lang="ja-JP" altLang="en-US" sz="2000" dirty="0" smtClean="0">
                <a:solidFill>
                  <a:srgbClr val="FF0066"/>
                </a:solidFill>
                <a:ea typeface="HG丸ｺﾞｼｯｸM-PRO" pitchFamily="50" charset="-128"/>
              </a:rPr>
              <a:t>日前に解雇の予告をする必要</a:t>
            </a:r>
          </a:p>
          <a:p>
            <a:pPr marL="990600" lvl="1" indent="-533400" eaLnBrk="1" hangingPunct="1">
              <a:buFont typeface="Wingdings" pitchFamily="2" charset="2"/>
              <a:buBlip>
                <a:blip r:embed="rId3"/>
              </a:buBlip>
              <a:defRPr/>
            </a:pPr>
            <a:r>
              <a:rPr lang="ja-JP" altLang="en-US" sz="2000" dirty="0" smtClean="0">
                <a:solidFill>
                  <a:srgbClr val="FF0066"/>
                </a:solidFill>
                <a:ea typeface="HG丸ｺﾞｼｯｸM-PRO" pitchFamily="50" charset="-128"/>
              </a:rPr>
              <a:t>使用者は、予告を行わない場合には、</a:t>
            </a:r>
            <a:r>
              <a:rPr lang="en-US" altLang="ja-JP" sz="2000" dirty="0" smtClean="0">
                <a:solidFill>
                  <a:srgbClr val="FF0066"/>
                </a:solidFill>
                <a:ea typeface="HG丸ｺﾞｼｯｸM-PRO" pitchFamily="50" charset="-128"/>
              </a:rPr>
              <a:t>30</a:t>
            </a:r>
            <a:r>
              <a:rPr lang="ja-JP" altLang="en-US" sz="2000" dirty="0" smtClean="0">
                <a:solidFill>
                  <a:srgbClr val="FF0066"/>
                </a:solidFill>
                <a:ea typeface="HG丸ｺﾞｼｯｸM-PRO" pitchFamily="50" charset="-128"/>
              </a:rPr>
              <a:t>日分以上の平均賃金（解雇予告手当）を支払わなければならない</a:t>
            </a:r>
          </a:p>
          <a:p>
            <a:pPr marL="990600" lvl="1" indent="-533400" eaLnBrk="1" hangingPunct="1">
              <a:buFont typeface="Wingdings" pitchFamily="2" charset="2"/>
              <a:buBlip>
                <a:blip r:embed="rId3"/>
              </a:buBlip>
              <a:defRPr/>
            </a:pPr>
            <a:r>
              <a:rPr lang="ja-JP" altLang="en-US" sz="2000" dirty="0" smtClean="0">
                <a:ea typeface="HG丸ｺﾞｼｯｸM-PRO" pitchFamily="50" charset="-128"/>
              </a:rPr>
              <a:t>予告の日数が</a:t>
            </a:r>
            <a:r>
              <a:rPr lang="en-US" altLang="ja-JP" sz="2000" dirty="0" smtClean="0">
                <a:ea typeface="HG丸ｺﾞｼｯｸM-PRO" pitchFamily="50" charset="-128"/>
              </a:rPr>
              <a:t>30</a:t>
            </a:r>
            <a:r>
              <a:rPr lang="ja-JP" altLang="en-US" sz="2000" dirty="0" smtClean="0">
                <a:ea typeface="HG丸ｺﾞｼｯｸM-PRO" pitchFamily="50" charset="-128"/>
              </a:rPr>
              <a:t>日に満たない場合は、その不足分の平均賃金を解雇予告手当として支払うことが必要（労働基準法第</a:t>
            </a:r>
            <a:r>
              <a:rPr lang="en-US" altLang="ja-JP" sz="2000" dirty="0" smtClean="0">
                <a:ea typeface="HG丸ｺﾞｼｯｸM-PRO" pitchFamily="50" charset="-128"/>
              </a:rPr>
              <a:t>20</a:t>
            </a:r>
            <a:r>
              <a:rPr lang="ja-JP" altLang="en-US" sz="2000" dirty="0" smtClean="0">
                <a:ea typeface="HG丸ｺﾞｼｯｸM-PRO" pitchFamily="50" charset="-128"/>
              </a:rPr>
              <a:t>条）</a:t>
            </a:r>
          </a:p>
        </p:txBody>
      </p:sp>
      <p:grpSp>
        <p:nvGrpSpPr>
          <p:cNvPr id="157700" name="Group 4"/>
          <p:cNvGrpSpPr>
            <a:grpSpLocks/>
          </p:cNvGrpSpPr>
          <p:nvPr/>
        </p:nvGrpSpPr>
        <p:grpSpPr bwMode="auto">
          <a:xfrm>
            <a:off x="4127500" y="6400811"/>
            <a:ext cx="2559050" cy="320675"/>
            <a:chOff x="2400" y="4032"/>
            <a:chExt cx="1488" cy="202"/>
          </a:xfrm>
        </p:grpSpPr>
        <p:sp>
          <p:nvSpPr>
            <p:cNvPr id="157704" name="Text Box 5"/>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770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7701" name="Picture 7" descr="MC9004418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50" y="609600"/>
            <a:ext cx="11505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AutoShape 8"/>
          <p:cNvSpPr>
            <a:spLocks noChangeArrowheads="1"/>
          </p:cNvSpPr>
          <p:nvPr/>
        </p:nvSpPr>
        <p:spPr bwMode="auto">
          <a:xfrm>
            <a:off x="1898650" y="1066800"/>
            <a:ext cx="495300" cy="381000"/>
          </a:xfrm>
          <a:prstGeom prst="rightArrow">
            <a:avLst>
              <a:gd name="adj1" fmla="val 50000"/>
              <a:gd name="adj2" fmla="val 30000"/>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2" name="スライド番号プレースホルダー 1"/>
          <p:cNvSpPr>
            <a:spLocks noGrp="1"/>
          </p:cNvSpPr>
          <p:nvPr>
            <p:ph type="sldNum" sz="quarter" idx="12"/>
          </p:nvPr>
        </p:nvSpPr>
        <p:spPr>
          <a:xfrm>
            <a:off x="7429500" y="6380163"/>
            <a:ext cx="2311400" cy="476250"/>
          </a:xfrm>
        </p:spPr>
        <p:txBody>
          <a:bodyPr/>
          <a:lstStyle/>
          <a:p>
            <a:pPr>
              <a:defRPr/>
            </a:pPr>
            <a:fld id="{E618DE26-2D3F-4183-A030-8D66C7A7ED16}" type="slidenum">
              <a:rPr lang="en-US" altLang="ja-JP" smtClean="0">
                <a:solidFill>
                  <a:srgbClr val="000000"/>
                </a:solidFill>
              </a:rPr>
              <a:pPr>
                <a:defRPr/>
              </a:pPr>
              <a:t>30</a:t>
            </a:fld>
            <a:endParaRPr lang="en-US" altLang="ja-JP" dirty="0">
              <a:solidFill>
                <a:srgbClr val="000000"/>
              </a:solidFill>
            </a:endParaRPr>
          </a:p>
        </p:txBody>
      </p:sp>
    </p:spTree>
    <p:extLst>
      <p:ext uri="{BB962C8B-B14F-4D97-AF65-F5344CB8AC3E}">
        <p14:creationId xmlns:p14="http://schemas.microsoft.com/office/powerpoint/2010/main" val="3206420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15994" y="6372225"/>
            <a:ext cx="2311400" cy="476250"/>
          </a:xfrm>
        </p:spPr>
        <p:txBody>
          <a:bodyPr/>
          <a:lstStyle/>
          <a:p>
            <a:pPr>
              <a:defRPr/>
            </a:pPr>
            <a:r>
              <a:rPr lang="en-US" altLang="ja-JP" dirty="0" smtClean="0">
                <a:solidFill>
                  <a:srgbClr val="000000"/>
                </a:solidFill>
              </a:rPr>
              <a:t>31</a:t>
            </a:r>
            <a:endParaRPr lang="en-US" altLang="ja-JP" dirty="0">
              <a:solidFill>
                <a:srgbClr val="000000"/>
              </a:solidFill>
            </a:endParaRPr>
          </a:p>
        </p:txBody>
      </p:sp>
      <p:pic>
        <p:nvPicPr>
          <p:cNvPr id="159747" name="Picture 7" descr="MC90044189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296069"/>
            <a:ext cx="11505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19629" y="585788"/>
            <a:ext cx="9328150" cy="56356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lnSpc>
                <a:spcPct val="80000"/>
              </a:lnSpc>
              <a:defRPr/>
            </a:pPr>
            <a:r>
              <a:rPr lang="ja-JP" altLang="en-US" sz="2800" kern="0" dirty="0" smtClean="0">
                <a:solidFill>
                  <a:srgbClr val="000000"/>
                </a:solidFill>
                <a:ea typeface="HG丸ｺﾞｼｯｸM-PRO" pitchFamily="50" charset="-128"/>
              </a:rPr>
              <a:t>　　</a:t>
            </a:r>
            <a:r>
              <a:rPr lang="ja-JP" altLang="en-US" sz="2800" b="1" kern="0" dirty="0" smtClean="0">
                <a:solidFill>
                  <a:srgbClr val="000000"/>
                </a:solidFill>
                <a:ea typeface="HG丸ｺﾞｼｯｸM-PRO" pitchFamily="50" charset="-128"/>
              </a:rPr>
              <a:t>採用内定</a:t>
            </a:r>
            <a:r>
              <a:rPr lang="ja-JP" altLang="en-US" sz="2800" b="1" kern="0" dirty="0">
                <a:solidFill>
                  <a:srgbClr val="000000"/>
                </a:solidFill>
                <a:ea typeface="HG丸ｺﾞｼｯｸM-PRO" pitchFamily="50" charset="-128"/>
              </a:rPr>
              <a:t>の</a:t>
            </a:r>
            <a:r>
              <a:rPr lang="ja-JP" altLang="en-US" sz="2800" b="1" kern="0" dirty="0" smtClean="0">
                <a:solidFill>
                  <a:srgbClr val="000000"/>
                </a:solidFill>
                <a:ea typeface="HG丸ｺﾞｼｯｸM-PRO" pitchFamily="50" charset="-128"/>
              </a:rPr>
              <a:t>取消は認められるのですか？</a:t>
            </a:r>
            <a:endParaRPr lang="ja-JP" altLang="en-US" sz="2800" b="1" kern="0" dirty="0" smtClean="0">
              <a:solidFill>
                <a:srgbClr val="FF0000"/>
              </a:solidFill>
              <a:ea typeface="HG丸ｺﾞｼｯｸM-PRO" pitchFamily="50" charset="-128"/>
            </a:endParaRPr>
          </a:p>
        </p:txBody>
      </p:sp>
      <p:sp>
        <p:nvSpPr>
          <p:cNvPr id="6" name="Rectangle 3"/>
          <p:cNvSpPr txBox="1">
            <a:spLocks noChangeArrowheads="1"/>
          </p:cNvSpPr>
          <p:nvPr/>
        </p:nvSpPr>
        <p:spPr>
          <a:xfrm>
            <a:off x="488150" y="1639789"/>
            <a:ext cx="9163050" cy="1066800"/>
          </a:xfrm>
          <a:prstGeom prst="rect">
            <a:avLst/>
          </a:prstGeom>
          <a:solidFill>
            <a:srgbClr val="CCFFFF"/>
          </a:solidFill>
        </p:spPr>
        <p:txBody>
          <a:bodyPr anchor="ct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80000"/>
              </a:lnSpc>
              <a:buFont typeface="Wingdings" pitchFamily="2" charset="2"/>
              <a:buBlip>
                <a:blip r:embed="rId4"/>
              </a:buBlip>
              <a:defRPr/>
            </a:pPr>
            <a:r>
              <a:rPr lang="ja-JP" altLang="en-US" sz="2400" b="1" kern="0" dirty="0" smtClean="0">
                <a:solidFill>
                  <a:srgbClr val="000000"/>
                </a:solidFill>
                <a:ea typeface="HG丸ｺﾞｼｯｸM-PRO" pitchFamily="50" charset="-128"/>
              </a:rPr>
              <a:t>採用内定により契約が成立したと認められる場合、内定  取消は、通常の解雇と同様に正当な理由が必要です。</a:t>
            </a:r>
            <a:endParaRPr lang="en-US" altLang="ja-JP" sz="2400" b="1" kern="0" dirty="0" smtClean="0">
              <a:solidFill>
                <a:srgbClr val="000000"/>
              </a:solidFill>
              <a:ea typeface="HG丸ｺﾞｼｯｸM-PRO" pitchFamily="50" charset="-128"/>
            </a:endParaRPr>
          </a:p>
        </p:txBody>
      </p:sp>
      <p:sp>
        <p:nvSpPr>
          <p:cNvPr id="7" name="Rectangle 3"/>
          <p:cNvSpPr txBox="1">
            <a:spLocks noChangeArrowheads="1"/>
          </p:cNvSpPr>
          <p:nvPr/>
        </p:nvSpPr>
        <p:spPr>
          <a:xfrm>
            <a:off x="460904" y="4120609"/>
            <a:ext cx="9245600" cy="2057400"/>
          </a:xfrm>
          <a:prstGeom prst="rect">
            <a:avLst/>
          </a:prstGeom>
          <a:solidFill>
            <a:srgbClr val="FFCCFF"/>
          </a:solidFill>
        </p:spPr>
        <p:txBody>
          <a:bodyPr anchor="ct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80000"/>
              </a:lnSpc>
              <a:buFont typeface="Wingdings" pitchFamily="2" charset="2"/>
              <a:buBlip>
                <a:blip r:embed="rId4"/>
              </a:buBlip>
              <a:defRPr/>
            </a:pPr>
            <a:r>
              <a:rPr lang="ja-JP" altLang="en-US" sz="2000" b="1" kern="0" dirty="0" smtClean="0">
                <a:solidFill>
                  <a:srgbClr val="000000"/>
                </a:solidFill>
                <a:ea typeface="HG丸ｺﾞｼｯｸM-PRO" pitchFamily="50" charset="-128"/>
              </a:rPr>
              <a:t> 裁判所の判決では、会社側の「業績悪化」という理由だけでは、</a:t>
            </a:r>
            <a:endParaRPr lang="en-US" altLang="ja-JP" sz="2000" b="1" kern="0" dirty="0" smtClean="0">
              <a:solidFill>
                <a:srgbClr val="000000"/>
              </a:solidFill>
              <a:ea typeface="HG丸ｺﾞｼｯｸM-PRO" pitchFamily="50" charset="-128"/>
            </a:endParaRPr>
          </a:p>
          <a:p>
            <a:pPr marL="0" indent="0" eaLnBrk="1" hangingPunct="1">
              <a:lnSpc>
                <a:spcPct val="80000"/>
              </a:lnSpc>
              <a:buFontTx/>
              <a:buNone/>
              <a:defRPr/>
            </a:pPr>
            <a:r>
              <a:rPr lang="ja-JP" altLang="en-US" sz="2000" b="1" kern="0" dirty="0">
                <a:solidFill>
                  <a:srgbClr val="000000"/>
                </a:solidFill>
                <a:ea typeface="HG丸ｺﾞｼｯｸM-PRO" pitchFamily="50" charset="-128"/>
              </a:rPr>
              <a:t>　</a:t>
            </a:r>
            <a:r>
              <a:rPr lang="ja-JP" altLang="en-US" sz="2000" b="1" kern="0" dirty="0" smtClean="0">
                <a:solidFill>
                  <a:srgbClr val="000000"/>
                </a:solidFill>
                <a:ea typeface="HG丸ｺﾞｼｯｸM-PRO" pitchFamily="50" charset="-128"/>
              </a:rPr>
              <a:t>　 採用内定取消が認められないことが多くなっています。</a:t>
            </a:r>
            <a:endParaRPr lang="en-US" altLang="ja-JP" sz="2000" b="1" kern="0" dirty="0" smtClean="0">
              <a:solidFill>
                <a:srgbClr val="000000"/>
              </a:solidFill>
              <a:ea typeface="HG丸ｺﾞｼｯｸM-PRO" pitchFamily="50" charset="-128"/>
            </a:endParaRPr>
          </a:p>
          <a:p>
            <a:pPr marL="0" indent="0" eaLnBrk="1" hangingPunct="1">
              <a:lnSpc>
                <a:spcPct val="80000"/>
              </a:lnSpc>
              <a:buFontTx/>
              <a:buNone/>
              <a:defRPr/>
            </a:pPr>
            <a:endParaRPr lang="ja-JP" altLang="en-US" sz="2000" b="1" kern="0" dirty="0" smtClean="0">
              <a:solidFill>
                <a:srgbClr val="000000"/>
              </a:solidFill>
              <a:ea typeface="HG丸ｺﾞｼｯｸM-PRO" pitchFamily="50" charset="-128"/>
            </a:endParaRPr>
          </a:p>
          <a:p>
            <a:pPr marL="609600" indent="-609600" eaLnBrk="1" hangingPunct="1">
              <a:lnSpc>
                <a:spcPct val="80000"/>
              </a:lnSpc>
              <a:buFont typeface="Wingdings" pitchFamily="2" charset="2"/>
              <a:buBlip>
                <a:blip r:embed="rId4"/>
              </a:buBlip>
              <a:defRPr/>
            </a:pPr>
            <a:r>
              <a:rPr lang="ja-JP" altLang="en-US" sz="2000" b="1" kern="0" dirty="0" smtClean="0">
                <a:solidFill>
                  <a:srgbClr val="000000"/>
                </a:solidFill>
                <a:ea typeface="HG丸ｺﾞｼｯｸM-PRO" pitchFamily="50" charset="-128"/>
              </a:rPr>
              <a:t>「学校を卒業できなかった」「必要な免許や資格が取れなかった」</a:t>
            </a:r>
            <a:endParaRPr lang="en-US" altLang="ja-JP" sz="2000" b="1" kern="0" dirty="0" smtClean="0">
              <a:solidFill>
                <a:srgbClr val="000000"/>
              </a:solidFill>
              <a:ea typeface="HG丸ｺﾞｼｯｸM-PRO" pitchFamily="50" charset="-128"/>
            </a:endParaRPr>
          </a:p>
          <a:p>
            <a:pPr marL="0" indent="0" eaLnBrk="1" hangingPunct="1">
              <a:lnSpc>
                <a:spcPct val="80000"/>
              </a:lnSpc>
              <a:buFontTx/>
              <a:buNone/>
              <a:defRPr/>
            </a:pPr>
            <a:r>
              <a:rPr lang="en-US" altLang="ja-JP" sz="2000" b="1" kern="0" dirty="0">
                <a:solidFill>
                  <a:srgbClr val="000000"/>
                </a:solidFill>
                <a:ea typeface="HG丸ｺﾞｼｯｸM-PRO" pitchFamily="50" charset="-128"/>
              </a:rPr>
              <a:t> </a:t>
            </a:r>
            <a:r>
              <a:rPr lang="en-US" altLang="ja-JP" sz="2000" b="1" kern="0" dirty="0" smtClean="0">
                <a:solidFill>
                  <a:srgbClr val="000000"/>
                </a:solidFill>
                <a:ea typeface="HG丸ｺﾞｼｯｸM-PRO" pitchFamily="50" charset="-128"/>
              </a:rPr>
              <a:t>       </a:t>
            </a:r>
            <a:r>
              <a:rPr lang="ja-JP" altLang="en-US" sz="2000" b="1" kern="0" dirty="0" smtClean="0">
                <a:solidFill>
                  <a:srgbClr val="000000"/>
                </a:solidFill>
                <a:ea typeface="HG丸ｺﾞｼｯｸM-PRO" pitchFamily="50" charset="-128"/>
              </a:rPr>
              <a:t>などの場合、内定の取消が正当とされる場合があります。</a:t>
            </a:r>
          </a:p>
        </p:txBody>
      </p:sp>
      <p:sp>
        <p:nvSpPr>
          <p:cNvPr id="3" name="星 12 2"/>
          <p:cNvSpPr/>
          <p:nvPr/>
        </p:nvSpPr>
        <p:spPr bwMode="auto">
          <a:xfrm>
            <a:off x="494796" y="2763202"/>
            <a:ext cx="9163050" cy="1295400"/>
          </a:xfrm>
          <a:prstGeom prst="star12">
            <a:avLst/>
          </a:prstGeom>
          <a:solidFill>
            <a:srgbClr val="FFFF00"/>
          </a:solidFill>
          <a:ln w="9525" cap="flat" cmpd="sng" algn="ctr">
            <a:solidFill>
              <a:schemeClr val="tx1"/>
            </a:solidFill>
            <a:prstDash val="solid"/>
            <a:round/>
            <a:headEnd type="none" w="med" len="med"/>
            <a:tailEnd type="none" w="med" len="med"/>
          </a:ln>
          <a:effectLst/>
          <a:extLst/>
        </p:spPr>
        <p:txBody>
          <a:bodyPr anchor="ctr"/>
          <a:lstStyle/>
          <a:p>
            <a:pPr algn="ctr" eaLnBrk="0" fontAlgn="base" hangingPunct="0">
              <a:spcBef>
                <a:spcPct val="0"/>
              </a:spcBef>
              <a:spcAft>
                <a:spcPct val="0"/>
              </a:spcAft>
              <a:defRPr/>
            </a:pPr>
            <a:r>
              <a:rPr kumimoji="0" lang="ja-JP" altLang="en-US" sz="2000" dirty="0">
                <a:solidFill>
                  <a:srgbClr val="006666"/>
                </a:solidFill>
                <a:latin typeface="Constantia" pitchFamily="18" charset="0"/>
              </a:rPr>
              <a:t>内定取消と言われたら、まず、学校、ハローワーク、総合労働相談コーナーなどに相談しましょう！！</a:t>
            </a:r>
          </a:p>
        </p:txBody>
      </p:sp>
      <p:grpSp>
        <p:nvGrpSpPr>
          <p:cNvPr id="159752" name="Group 6"/>
          <p:cNvGrpSpPr>
            <a:grpSpLocks/>
          </p:cNvGrpSpPr>
          <p:nvPr/>
        </p:nvGrpSpPr>
        <p:grpSpPr bwMode="auto">
          <a:xfrm>
            <a:off x="3962400" y="6430963"/>
            <a:ext cx="2559050" cy="366712"/>
            <a:chOff x="2400" y="4032"/>
            <a:chExt cx="1488" cy="202"/>
          </a:xfrm>
        </p:grpSpPr>
        <p:sp>
          <p:nvSpPr>
            <p:cNvPr id="159753" name="Text Box 7"/>
            <p:cNvSpPr txBox="1">
              <a:spLocks noChangeArrowheads="1"/>
            </p:cNvSpPr>
            <p:nvPr/>
          </p:nvSpPr>
          <p:spPr bwMode="auto">
            <a:xfrm>
              <a:off x="2592" y="4032"/>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5975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テキスト ボックス 4"/>
          <p:cNvSpPr txBox="1"/>
          <p:nvPr/>
        </p:nvSpPr>
        <p:spPr>
          <a:xfrm>
            <a:off x="1280592" y="6123186"/>
            <a:ext cx="7191102" cy="307777"/>
          </a:xfrm>
          <a:prstGeom prst="rect">
            <a:avLst/>
          </a:prstGeom>
          <a:noFill/>
        </p:spPr>
        <p:txBody>
          <a:bodyPr wrap="square" rtlCol="0">
            <a:spAutoFit/>
          </a:bodyPr>
          <a:lstStyle/>
          <a:p>
            <a:r>
              <a:rPr kumimoji="1" lang="ja-JP" altLang="en-US" sz="1400" dirty="0" smtClean="0">
                <a:solidFill>
                  <a:srgbClr val="0000CC"/>
                </a:solidFill>
                <a:latin typeface="ＭＳ ゴシック" panose="020B0609070205080204" pitchFamily="49" charset="-128"/>
                <a:ea typeface="ＭＳ ゴシック" panose="020B0609070205080204" pitchFamily="49" charset="-128"/>
              </a:rPr>
              <a:t>ヤングハローワークＳＡＧＡにも「新卒者内定取消等特別相談窓口」を設置しています</a:t>
            </a:r>
            <a:endParaRPr kumimoji="1" lang="ja-JP" altLang="en-US" sz="1400" dirty="0">
              <a:solidFill>
                <a:srgbClr val="0000CC"/>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12832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Oval 24"/>
          <p:cNvSpPr>
            <a:spLocks noChangeArrowheads="1"/>
          </p:cNvSpPr>
          <p:nvPr/>
        </p:nvSpPr>
        <p:spPr bwMode="auto">
          <a:xfrm>
            <a:off x="495300" y="5415555"/>
            <a:ext cx="1898650" cy="762000"/>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000000"/>
                </a:solidFill>
              </a:rPr>
              <a:t>年金</a:t>
            </a:r>
          </a:p>
        </p:txBody>
      </p:sp>
      <p:sp>
        <p:nvSpPr>
          <p:cNvPr id="160771" name="AutoShape 26"/>
          <p:cNvSpPr>
            <a:spLocks noChangeArrowheads="1"/>
          </p:cNvSpPr>
          <p:nvPr/>
        </p:nvSpPr>
        <p:spPr bwMode="auto">
          <a:xfrm>
            <a:off x="784224" y="4728369"/>
            <a:ext cx="1320800" cy="838200"/>
          </a:xfrm>
          <a:prstGeom prst="downArrow">
            <a:avLst>
              <a:gd name="adj1" fmla="val 50000"/>
              <a:gd name="adj2" fmla="val 25000"/>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dirty="0" smtClean="0">
                <a:solidFill>
                  <a:srgbClr val="000000"/>
                </a:solidFill>
              </a:rPr>
              <a:t>接続</a:t>
            </a:r>
          </a:p>
        </p:txBody>
      </p:sp>
      <p:sp>
        <p:nvSpPr>
          <p:cNvPr id="160772" name="Rectangle 3"/>
          <p:cNvSpPr>
            <a:spLocks noGrp="1" noChangeArrowheads="1"/>
          </p:cNvSpPr>
          <p:nvPr>
            <p:ph type="body" idx="4294967295"/>
          </p:nvPr>
        </p:nvSpPr>
        <p:spPr>
          <a:xfrm>
            <a:off x="495300" y="1295400"/>
            <a:ext cx="8915400" cy="533400"/>
          </a:xfrm>
        </p:spPr>
        <p:txBody>
          <a:bodyPr anchor="ctr"/>
          <a:lstStyle/>
          <a:p>
            <a:pPr marL="609600" indent="-609600" eaLnBrk="1" hangingPunct="1">
              <a:lnSpc>
                <a:spcPct val="80000"/>
              </a:lnSpc>
              <a:buFontTx/>
              <a:buNone/>
            </a:pPr>
            <a:r>
              <a:rPr lang="ja-JP" altLang="en-US" sz="2000" smtClean="0">
                <a:solidFill>
                  <a:srgbClr val="FF0000"/>
                </a:solidFill>
                <a:ea typeface="HG丸ｺﾞｼｯｸM-PRO" pitchFamily="50" charset="-128"/>
              </a:rPr>
              <a:t>定年年齢</a:t>
            </a:r>
            <a:r>
              <a:rPr lang="ja-JP" altLang="en-US" sz="2000" smtClean="0">
                <a:ea typeface="HG丸ｺﾞｼｯｸM-PRO" pitchFamily="50" charset="-128"/>
              </a:rPr>
              <a:t>はどうなっていますか？</a:t>
            </a:r>
            <a:endParaRPr lang="en-US" altLang="ja-JP" sz="1600" smtClean="0">
              <a:ea typeface="HG丸ｺﾞｼｯｸM-PRO" pitchFamily="50" charset="-128"/>
            </a:endParaRPr>
          </a:p>
        </p:txBody>
      </p:sp>
      <p:sp>
        <p:nvSpPr>
          <p:cNvPr id="160773" name="AutoShape 5"/>
          <p:cNvSpPr>
            <a:spLocks noChangeArrowheads="1"/>
          </p:cNvSpPr>
          <p:nvPr/>
        </p:nvSpPr>
        <p:spPr bwMode="auto">
          <a:xfrm>
            <a:off x="330200" y="1143000"/>
            <a:ext cx="9080500" cy="685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grpSp>
        <p:nvGrpSpPr>
          <p:cNvPr id="160774" name="Group 6"/>
          <p:cNvGrpSpPr>
            <a:grpSpLocks/>
          </p:cNvGrpSpPr>
          <p:nvPr/>
        </p:nvGrpSpPr>
        <p:grpSpPr bwMode="auto">
          <a:xfrm>
            <a:off x="3673475" y="6408738"/>
            <a:ext cx="2559050" cy="320675"/>
            <a:chOff x="2400" y="4032"/>
            <a:chExt cx="1488" cy="202"/>
          </a:xfrm>
        </p:grpSpPr>
        <p:sp>
          <p:nvSpPr>
            <p:cNvPr id="160785" name="Text Box 7"/>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spcBef>
                  <a:spcPct val="50000"/>
                </a:spcBef>
                <a:spcAft>
                  <a:spcPct val="0"/>
                </a:spcAft>
                <a:buFontTx/>
                <a:buNone/>
              </a:pPr>
              <a:r>
                <a:rPr lang="ja-JP" altLang="en-US" sz="1200" dirty="0" smtClean="0">
                  <a:solidFill>
                    <a:srgbClr val="000000"/>
                  </a:solidFill>
                  <a:ea typeface="HG丸ｺﾞｼｯｸM-PRO" pitchFamily="50" charset="-128"/>
                </a:rPr>
                <a:t>厚生労働省</a:t>
              </a:r>
              <a:r>
                <a:rPr lang="ja-JP" altLang="en-US" sz="1400" dirty="0" smtClean="0">
                  <a:solidFill>
                    <a:srgbClr val="000000"/>
                  </a:solidFill>
                  <a:ea typeface="HG丸ｺﾞｼｯｸM-PRO" pitchFamily="50" charset="-128"/>
                </a:rPr>
                <a:t>佐賀労働局</a:t>
              </a:r>
            </a:p>
          </p:txBody>
        </p:sp>
        <p:pic>
          <p:nvPicPr>
            <p:cNvPr id="16078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0775" name="AutoShape 9"/>
          <p:cNvSpPr>
            <a:spLocks noChangeArrowheads="1"/>
          </p:cNvSpPr>
          <p:nvPr/>
        </p:nvSpPr>
        <p:spPr bwMode="auto">
          <a:xfrm>
            <a:off x="495300" y="381000"/>
            <a:ext cx="4292600" cy="533400"/>
          </a:xfrm>
          <a:prstGeom prst="hexagon">
            <a:avLst>
              <a:gd name="adj" fmla="val 58328"/>
              <a:gd name="vf" fmla="val 115470"/>
            </a:avLst>
          </a:prstGeom>
          <a:gradFill rotWithShape="1">
            <a:gsLst>
              <a:gs pos="0">
                <a:srgbClr val="185E5E"/>
              </a:gs>
              <a:gs pos="50000">
                <a:srgbClr val="33CCCC"/>
              </a:gs>
              <a:gs pos="100000">
                <a:srgbClr val="185E5E"/>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b="1" smtClean="0">
                <a:solidFill>
                  <a:srgbClr val="FFFFFF"/>
                </a:solidFill>
                <a:ea typeface="HG丸ｺﾞｼｯｸM-PRO" pitchFamily="50" charset="-128"/>
              </a:rPr>
              <a:t>⑤</a:t>
            </a:r>
            <a:r>
              <a:rPr kumimoji="0" lang="ja-JP" altLang="en-US" sz="1800" b="1" smtClean="0">
                <a:solidFill>
                  <a:srgbClr val="FFFFFF"/>
                </a:solidFill>
                <a:ea typeface="HG丸ｺﾞｼｯｸM-PRO" pitchFamily="50" charset="-128"/>
              </a:rPr>
              <a:t>－３</a:t>
            </a:r>
            <a:r>
              <a:rPr kumimoji="0" lang="ja-JP" altLang="en-US" sz="2400" b="1" smtClean="0">
                <a:solidFill>
                  <a:srgbClr val="FFFFFF"/>
                </a:solidFill>
                <a:ea typeface="HG丸ｺﾞｼｯｸM-PRO" pitchFamily="50" charset="-128"/>
              </a:rPr>
              <a:t>　離職（定年退職）</a:t>
            </a:r>
          </a:p>
        </p:txBody>
      </p:sp>
      <p:sp>
        <p:nvSpPr>
          <p:cNvPr id="160776" name="AutoShape 10"/>
          <p:cNvSpPr>
            <a:spLocks noChangeArrowheads="1"/>
          </p:cNvSpPr>
          <p:nvPr/>
        </p:nvSpPr>
        <p:spPr bwMode="auto">
          <a:xfrm rot="5400000">
            <a:off x="1350174" y="1704182"/>
            <a:ext cx="684213" cy="1238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kumimoji="0" lang="ja-JP" altLang="en-US" sz="4000" smtClean="0">
              <a:solidFill>
                <a:srgbClr val="006666"/>
              </a:solidFill>
              <a:latin typeface="Constantia" pitchFamily="18" charset="0"/>
            </a:endParaRPr>
          </a:p>
        </p:txBody>
      </p:sp>
      <p:sp>
        <p:nvSpPr>
          <p:cNvPr id="40969" name="AutoShape 11"/>
          <p:cNvSpPr>
            <a:spLocks noChangeArrowheads="1"/>
          </p:cNvSpPr>
          <p:nvPr/>
        </p:nvSpPr>
        <p:spPr bwMode="auto">
          <a:xfrm>
            <a:off x="330200" y="2819400"/>
            <a:ext cx="9328150" cy="1066800"/>
          </a:xfrm>
          <a:prstGeom prst="bevel">
            <a:avLst>
              <a:gd name="adj" fmla="val 5532"/>
            </a:avLst>
          </a:prstGeom>
          <a:solidFill>
            <a:srgbClr val="CCFFFF"/>
          </a:solidFill>
          <a:ln w="15875" algn="ctr">
            <a:solidFill>
              <a:srgbClr val="0000FF"/>
            </a:solidFill>
            <a:miter lim="800000"/>
            <a:headEnd/>
            <a:tailEnd/>
          </a:ln>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609600" indent="-609600" fontAlgn="base">
              <a:lnSpc>
                <a:spcPct val="80000"/>
              </a:lnSpc>
              <a:spcAft>
                <a:spcPct val="0"/>
              </a:spcAft>
              <a:buFontTx/>
              <a:buNone/>
              <a:defRPr/>
            </a:pPr>
            <a:r>
              <a:rPr lang="ja-JP" altLang="en-US" sz="1800" dirty="0" smtClean="0">
                <a:solidFill>
                  <a:srgbClr val="000000"/>
                </a:solidFill>
                <a:ea typeface="HG丸ｺﾞｼｯｸM-PRO" pitchFamily="50" charset="-128"/>
              </a:rPr>
              <a:t>　</a:t>
            </a:r>
            <a:endParaRPr lang="en-US" altLang="ja-JP" sz="1800" dirty="0" smtClean="0">
              <a:solidFill>
                <a:srgbClr val="000000"/>
              </a:solidFill>
              <a:ea typeface="HG丸ｺﾞｼｯｸM-PRO" pitchFamily="50" charset="-128"/>
            </a:endParaRPr>
          </a:p>
          <a:p>
            <a:pPr indent="-609600" fontAlgn="base">
              <a:lnSpc>
                <a:spcPct val="80000"/>
              </a:lnSpc>
              <a:spcAft>
                <a:spcPct val="0"/>
              </a:spcAft>
              <a:buFontTx/>
              <a:buNone/>
              <a:defRPr/>
            </a:pPr>
            <a:r>
              <a:rPr lang="ja-JP" altLang="en-US" sz="2000" dirty="0" smtClean="0">
                <a:solidFill>
                  <a:srgbClr val="000000"/>
                </a:solidFill>
                <a:ea typeface="HG丸ｺﾞｼｯｸM-PRO" pitchFamily="50" charset="-128"/>
              </a:rPr>
              <a:t>　企業は定年年齢を定める時は、６０歳を下回る定めをしてはならないこととされています。</a:t>
            </a:r>
            <a:r>
              <a:rPr lang="ja-JP" altLang="en-US" sz="1600" kern="0" dirty="0" smtClean="0">
                <a:solidFill>
                  <a:srgbClr val="000000"/>
                </a:solidFill>
                <a:latin typeface="Arial"/>
                <a:ea typeface="HG丸ｺﾞｼｯｸM-PRO" pitchFamily="50" charset="-128"/>
              </a:rPr>
              <a:t>（</a:t>
            </a:r>
            <a:r>
              <a:rPr lang="ja-JP" altLang="en-US" sz="1600" dirty="0">
                <a:ea typeface="HG丸ｺﾞｼｯｸM-PRO" pitchFamily="50" charset="-128"/>
              </a:rPr>
              <a:t>高年齢者等の雇用の安定等に関する法律</a:t>
            </a:r>
            <a:r>
              <a:rPr lang="ja-JP" altLang="en-US" sz="1600" kern="0" dirty="0" smtClean="0">
                <a:solidFill>
                  <a:srgbClr val="000000"/>
                </a:solidFill>
                <a:latin typeface="Arial"/>
                <a:ea typeface="HG丸ｺﾞｼｯｸM-PRO" pitchFamily="50" charset="-128"/>
              </a:rPr>
              <a:t>第</a:t>
            </a:r>
            <a:r>
              <a:rPr lang="en-US" altLang="ja-JP" sz="1600" kern="0" dirty="0" smtClean="0">
                <a:solidFill>
                  <a:srgbClr val="000000"/>
                </a:solidFill>
                <a:latin typeface="Arial"/>
                <a:ea typeface="HG丸ｺﾞｼｯｸM-PRO" pitchFamily="50" charset="-128"/>
              </a:rPr>
              <a:t>8</a:t>
            </a:r>
            <a:r>
              <a:rPr lang="ja-JP" altLang="en-US" sz="1600" kern="0" dirty="0" smtClean="0">
                <a:solidFill>
                  <a:srgbClr val="000000"/>
                </a:solidFill>
                <a:latin typeface="Arial"/>
                <a:ea typeface="HG丸ｺﾞｼｯｸM-PRO" pitchFamily="50" charset="-128"/>
              </a:rPr>
              <a:t>条）</a:t>
            </a:r>
            <a:endParaRPr lang="ja-JP" altLang="en-US" sz="2000" dirty="0" smtClean="0">
              <a:solidFill>
                <a:srgbClr val="000000"/>
              </a:solidFill>
              <a:ea typeface="HG丸ｺﾞｼｯｸM-PRO" pitchFamily="50" charset="-128"/>
            </a:endParaRPr>
          </a:p>
        </p:txBody>
      </p:sp>
      <p:sp>
        <p:nvSpPr>
          <p:cNvPr id="160778" name="AutoShape 12"/>
          <p:cNvSpPr>
            <a:spLocks noChangeArrowheads="1"/>
          </p:cNvSpPr>
          <p:nvPr/>
        </p:nvSpPr>
        <p:spPr bwMode="auto">
          <a:xfrm>
            <a:off x="5365750" y="1903413"/>
            <a:ext cx="1981200" cy="762000"/>
          </a:xfrm>
          <a:prstGeom prst="cloudCallout">
            <a:avLst>
              <a:gd name="adj1" fmla="val 52954"/>
              <a:gd name="adj2" fmla="val 3437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800" smtClean="0">
                <a:solidFill>
                  <a:srgbClr val="000000"/>
                </a:solidFill>
              </a:rPr>
              <a:t>各年代の力を結集</a:t>
            </a:r>
          </a:p>
        </p:txBody>
      </p:sp>
      <p:pic>
        <p:nvPicPr>
          <p:cNvPr id="160779" name="Picture 21" descr="MC90024034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4600" y="1903416"/>
            <a:ext cx="1568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0" name="Oval 25"/>
          <p:cNvSpPr>
            <a:spLocks noChangeArrowheads="1"/>
          </p:cNvSpPr>
          <p:nvPr/>
        </p:nvSpPr>
        <p:spPr bwMode="auto">
          <a:xfrm>
            <a:off x="495299" y="4040186"/>
            <a:ext cx="1898651" cy="762000"/>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2400" smtClean="0">
                <a:solidFill>
                  <a:srgbClr val="000000"/>
                </a:solidFill>
              </a:rPr>
              <a:t>雇用</a:t>
            </a:r>
          </a:p>
        </p:txBody>
      </p:sp>
      <p:sp>
        <p:nvSpPr>
          <p:cNvPr id="160782" name="AutoShape 15"/>
          <p:cNvSpPr>
            <a:spLocks noChangeArrowheads="1"/>
          </p:cNvSpPr>
          <p:nvPr/>
        </p:nvSpPr>
        <p:spPr bwMode="auto">
          <a:xfrm>
            <a:off x="2559050" y="4029495"/>
            <a:ext cx="6969224" cy="2270720"/>
          </a:xfrm>
          <a:prstGeom prst="chevron">
            <a:avLst>
              <a:gd name="adj" fmla="val 38082"/>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また、６５歳までの雇用確保措置を講ずることが</a:t>
            </a: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事業主の義務（高年齢者雇用安定法第９条）</a:t>
            </a: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　　　　　　　　　→方策は、①定年年齢の引上げ</a:t>
            </a: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　　　　　　　　　　　　　　②継続雇用制度の導入</a:t>
            </a: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　　　　　　　　　　　　　　③定年制の廃止</a:t>
            </a:r>
            <a:endParaRPr kumimoji="0" lang="en-US" altLang="ja-JP" sz="1400" dirty="0" smtClean="0">
              <a:solidFill>
                <a:srgbClr val="0033CC"/>
              </a:solidFill>
              <a:ea typeface="HG丸ｺﾞｼｯｸM-PRO" pitchFamily="50" charset="-128"/>
            </a:endParaRPr>
          </a:p>
          <a:p>
            <a:pPr eaLnBrk="0" fontAlgn="base" hangingPunct="0">
              <a:spcBef>
                <a:spcPct val="0"/>
              </a:spcBef>
              <a:spcAft>
                <a:spcPct val="0"/>
              </a:spcAft>
              <a:buFontTx/>
              <a:buNone/>
            </a:pPr>
            <a:endParaRPr kumimoji="0" lang="en-US" altLang="ja-JP" sz="1400" dirty="0" smtClean="0">
              <a:solidFill>
                <a:srgbClr val="0033CC"/>
              </a:solidFill>
              <a:ea typeface="HG丸ｺﾞｼｯｸM-PRO" pitchFamily="50" charset="-128"/>
            </a:endParaRP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さらに、６５歳から７０歳</a:t>
            </a:r>
            <a:r>
              <a:rPr kumimoji="0" lang="ja-JP" altLang="en-US" sz="1400" dirty="0">
                <a:solidFill>
                  <a:srgbClr val="0033CC"/>
                </a:solidFill>
                <a:ea typeface="HG丸ｺﾞｼｯｸM-PRO" pitchFamily="50" charset="-128"/>
              </a:rPr>
              <a:t>まで</a:t>
            </a:r>
            <a:r>
              <a:rPr kumimoji="0" lang="ja-JP" altLang="en-US" sz="1400" dirty="0" smtClean="0">
                <a:solidFill>
                  <a:srgbClr val="0033CC"/>
                </a:solidFill>
                <a:ea typeface="HG丸ｺﾞｼｯｸM-PRO" pitchFamily="50" charset="-128"/>
              </a:rPr>
              <a:t>の就業</a:t>
            </a:r>
            <a:r>
              <a:rPr kumimoji="0" lang="ja-JP" altLang="en-US" sz="1400" dirty="0">
                <a:solidFill>
                  <a:srgbClr val="0033CC"/>
                </a:solidFill>
                <a:ea typeface="HG丸ｺﾞｼｯｸM-PRO" pitchFamily="50" charset="-128"/>
              </a:rPr>
              <a:t>確保</a:t>
            </a:r>
            <a:r>
              <a:rPr kumimoji="0" lang="ja-JP" altLang="en-US" sz="1400" dirty="0" smtClean="0">
                <a:solidFill>
                  <a:srgbClr val="0033CC"/>
                </a:solidFill>
                <a:ea typeface="HG丸ｺﾞｼｯｸM-PRO" pitchFamily="50" charset="-128"/>
              </a:rPr>
              <a:t>措置を</a:t>
            </a:r>
            <a:r>
              <a:rPr kumimoji="0" lang="ja-JP" altLang="en-US" sz="1400" dirty="0">
                <a:solidFill>
                  <a:srgbClr val="0033CC"/>
                </a:solidFill>
                <a:ea typeface="HG丸ｺﾞｼｯｸM-PRO" pitchFamily="50" charset="-128"/>
              </a:rPr>
              <a:t>講</a:t>
            </a:r>
            <a:r>
              <a:rPr kumimoji="0" lang="ja-JP" altLang="en-US" sz="1400" dirty="0" smtClean="0">
                <a:solidFill>
                  <a:srgbClr val="0033CC"/>
                </a:solidFill>
                <a:ea typeface="HG丸ｺﾞｼｯｸM-PRO" pitchFamily="50" charset="-128"/>
              </a:rPr>
              <a:t>ずることが事業主の努力義務</a:t>
            </a:r>
            <a:r>
              <a:rPr kumimoji="0" lang="zh-CN" altLang="en-US" sz="1400" dirty="0" smtClean="0">
                <a:solidFill>
                  <a:srgbClr val="0033CC"/>
                </a:solidFill>
                <a:ea typeface="HG丸ｺﾞｼｯｸM-PRO" pitchFamily="50" charset="-128"/>
              </a:rPr>
              <a:t>（高年齢</a:t>
            </a:r>
            <a:r>
              <a:rPr kumimoji="0" lang="ja-JP" altLang="en-US" sz="1400" dirty="0" smtClean="0">
                <a:solidFill>
                  <a:srgbClr val="0033CC"/>
                </a:solidFill>
                <a:ea typeface="HG丸ｺﾞｼｯｸM-PRO" pitchFamily="50" charset="-128"/>
              </a:rPr>
              <a:t>者</a:t>
            </a:r>
            <a:r>
              <a:rPr kumimoji="0" lang="zh-CN" altLang="en-US" sz="1400" dirty="0" smtClean="0">
                <a:solidFill>
                  <a:srgbClr val="0033CC"/>
                </a:solidFill>
                <a:ea typeface="HG丸ｺﾞｼｯｸM-PRO" pitchFamily="50" charset="-128"/>
              </a:rPr>
              <a:t>雇用安定法第</a:t>
            </a:r>
            <a:r>
              <a:rPr kumimoji="0" lang="en-US" altLang="ja-JP" sz="1400" dirty="0" smtClean="0">
                <a:solidFill>
                  <a:srgbClr val="0033CC"/>
                </a:solidFill>
                <a:ea typeface="HG丸ｺﾞｼｯｸM-PRO" pitchFamily="50" charset="-128"/>
              </a:rPr>
              <a:t>10</a:t>
            </a:r>
            <a:r>
              <a:rPr kumimoji="0" lang="zh-CN" altLang="en-US" sz="1400" dirty="0" smtClean="0">
                <a:solidFill>
                  <a:srgbClr val="0033CC"/>
                </a:solidFill>
                <a:ea typeface="HG丸ｺﾞｼｯｸM-PRO" pitchFamily="50" charset="-128"/>
              </a:rPr>
              <a:t>条</a:t>
            </a:r>
            <a:r>
              <a:rPr kumimoji="0" lang="ja-JP" altLang="en-US" sz="1400" dirty="0" smtClean="0">
                <a:solidFill>
                  <a:srgbClr val="0033CC"/>
                </a:solidFill>
                <a:ea typeface="HG丸ｺﾞｼｯｸM-PRO" pitchFamily="50" charset="-128"/>
              </a:rPr>
              <a:t>の２</a:t>
            </a:r>
            <a:r>
              <a:rPr kumimoji="0" lang="zh-CN" altLang="en-US" sz="1400" dirty="0" smtClean="0">
                <a:solidFill>
                  <a:srgbClr val="0033CC"/>
                </a:solidFill>
                <a:ea typeface="HG丸ｺﾞｼｯｸM-PRO" pitchFamily="50" charset="-128"/>
              </a:rPr>
              <a:t>）</a:t>
            </a:r>
            <a:endParaRPr kumimoji="0" lang="en-US" altLang="zh-CN" sz="1400" dirty="0" smtClean="0">
              <a:solidFill>
                <a:srgbClr val="0033CC"/>
              </a:solidFill>
              <a:ea typeface="HG丸ｺﾞｼｯｸM-PRO" pitchFamily="50" charset="-128"/>
            </a:endParaRPr>
          </a:p>
          <a:p>
            <a:pPr eaLnBrk="0" fontAlgn="base" hangingPunct="0">
              <a:spcBef>
                <a:spcPct val="0"/>
              </a:spcBef>
              <a:spcAft>
                <a:spcPct val="0"/>
              </a:spcAft>
              <a:buFontTx/>
              <a:buNone/>
            </a:pPr>
            <a:r>
              <a:rPr kumimoji="0" lang="ja-JP" altLang="en-US" sz="1400" dirty="0" smtClean="0">
                <a:solidFill>
                  <a:srgbClr val="0033CC"/>
                </a:solidFill>
                <a:ea typeface="HG丸ｺﾞｼｯｸM-PRO" pitchFamily="50" charset="-128"/>
              </a:rPr>
              <a:t>　　　　　　　　　　　　　　　（</a:t>
            </a:r>
            <a:r>
              <a:rPr kumimoji="0" lang="ja-JP" altLang="en-US" sz="1400" dirty="0">
                <a:solidFill>
                  <a:srgbClr val="0033CC"/>
                </a:solidFill>
                <a:ea typeface="HG丸ｺﾞｼｯｸM-PRO" pitchFamily="50" charset="-128"/>
              </a:rPr>
              <a:t>令和３年４月１日施行）</a:t>
            </a:r>
            <a:endParaRPr kumimoji="0" lang="ja-JP" altLang="en-US" sz="1400" dirty="0" smtClean="0">
              <a:solidFill>
                <a:srgbClr val="0033CC"/>
              </a:solidFill>
              <a:ea typeface="HG丸ｺﾞｼｯｸM-PRO" pitchFamily="50" charset="-128"/>
            </a:endParaRPr>
          </a:p>
        </p:txBody>
      </p:sp>
      <p:sp>
        <p:nvSpPr>
          <p:cNvPr id="2" name="スライド番号プレースホルダー 1"/>
          <p:cNvSpPr>
            <a:spLocks noGrp="1"/>
          </p:cNvSpPr>
          <p:nvPr>
            <p:ph type="sldNum" sz="quarter" idx="12"/>
          </p:nvPr>
        </p:nvSpPr>
        <p:spPr>
          <a:xfrm>
            <a:off x="7346950" y="6408738"/>
            <a:ext cx="2311400" cy="476250"/>
          </a:xfrm>
        </p:spPr>
        <p:txBody>
          <a:bodyPr/>
          <a:lstStyle/>
          <a:p>
            <a:pPr>
              <a:defRPr/>
            </a:pPr>
            <a:fld id="{AF017343-4702-41F4-B68A-CC340ED12687}" type="slidenum">
              <a:rPr lang="en-US" altLang="ja-JP" smtClean="0">
                <a:solidFill>
                  <a:srgbClr val="000000"/>
                </a:solidFill>
              </a:rPr>
              <a:pPr>
                <a:defRPr/>
              </a:pPr>
              <a:t>32</a:t>
            </a:fld>
            <a:endParaRPr lang="en-US" altLang="ja-JP" dirty="0">
              <a:solidFill>
                <a:srgbClr val="000000"/>
              </a:solidFill>
            </a:endParaRPr>
          </a:p>
        </p:txBody>
      </p:sp>
    </p:spTree>
    <p:extLst>
      <p:ext uri="{BB962C8B-B14F-4D97-AF65-F5344CB8AC3E}">
        <p14:creationId xmlns:p14="http://schemas.microsoft.com/office/powerpoint/2010/main" val="1738250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733550" y="609600"/>
            <a:ext cx="7611938" cy="1341438"/>
          </a:xfrm>
        </p:spPr>
        <p:txBody>
          <a:bodyPr/>
          <a:lstStyle/>
          <a:p>
            <a:pPr eaLnBrk="1" hangingPunct="1">
              <a:lnSpc>
                <a:spcPct val="80000"/>
              </a:lnSpc>
            </a:pPr>
            <a:r>
              <a:rPr lang="ja-JP" altLang="en-US" sz="4000" dirty="0" smtClean="0">
                <a:ea typeface="HG丸ｺﾞｼｯｸM-PRO" pitchFamily="50" charset="-128"/>
              </a:rPr>
              <a:t>労働基準法に定める基準に満たない労働条件は無効です</a:t>
            </a:r>
            <a:br>
              <a:rPr lang="ja-JP" altLang="en-US" sz="4000" dirty="0" smtClean="0">
                <a:ea typeface="HG丸ｺﾞｼｯｸM-PRO" pitchFamily="50" charset="-128"/>
              </a:rPr>
            </a:br>
            <a:r>
              <a:rPr lang="ja-JP" altLang="en-US" sz="4000" dirty="0" smtClean="0">
                <a:ea typeface="HG丸ｺﾞｼｯｸM-PRO" pitchFamily="50" charset="-128"/>
              </a:rPr>
              <a:t>　</a:t>
            </a:r>
            <a:r>
              <a:rPr lang="ja-JP" altLang="en-US" sz="2000" dirty="0" smtClean="0">
                <a:ea typeface="HG丸ｺﾞｼｯｸM-PRO" pitchFamily="50" charset="-128"/>
              </a:rPr>
              <a:t>すぐに契約を解除することも認められています</a:t>
            </a:r>
            <a:r>
              <a:rPr lang="ja-JP" altLang="en-US" sz="1400" dirty="0" smtClean="0">
                <a:ea typeface="HG丸ｺﾞｼｯｸM-PRO" pitchFamily="50" charset="-128"/>
              </a:rPr>
              <a:t/>
            </a:r>
            <a:br>
              <a:rPr lang="ja-JP" altLang="en-US" sz="1400" dirty="0" smtClean="0">
                <a:ea typeface="HG丸ｺﾞｼｯｸM-PRO" pitchFamily="50" charset="-128"/>
              </a:rPr>
            </a:br>
            <a:r>
              <a:rPr lang="ja-JP" altLang="en-US" sz="1400" dirty="0" smtClean="0">
                <a:ea typeface="HG丸ｺﾞｼｯｸM-PRO" pitchFamily="50" charset="-128"/>
              </a:rPr>
              <a:t>（労働基準法第</a:t>
            </a:r>
            <a:r>
              <a:rPr lang="en-US" altLang="ja-JP" sz="1400" dirty="0" smtClean="0">
                <a:ea typeface="HG丸ｺﾞｼｯｸM-PRO" pitchFamily="50" charset="-128"/>
              </a:rPr>
              <a:t>15</a:t>
            </a:r>
            <a:r>
              <a:rPr lang="ja-JP" altLang="en-US" sz="1400" dirty="0" smtClean="0">
                <a:ea typeface="HG丸ｺﾞｼｯｸM-PRO" pitchFamily="50" charset="-128"/>
              </a:rPr>
              <a:t>条）</a:t>
            </a:r>
          </a:p>
        </p:txBody>
      </p:sp>
      <p:sp>
        <p:nvSpPr>
          <p:cNvPr id="15363" name="Rectangle 3"/>
          <p:cNvSpPr>
            <a:spLocks noGrp="1" noChangeArrowheads="1"/>
          </p:cNvSpPr>
          <p:nvPr>
            <p:ph type="body" idx="1"/>
          </p:nvPr>
        </p:nvSpPr>
        <p:spPr>
          <a:xfrm>
            <a:off x="412750" y="2057400"/>
            <a:ext cx="9163050" cy="4267200"/>
          </a:xfrm>
          <a:solidFill>
            <a:schemeClr val="accent5"/>
          </a:solidFill>
        </p:spPr>
        <p:txBody>
          <a:bodyPr/>
          <a:lstStyle/>
          <a:p>
            <a:pPr marL="609600" indent="-609600" eaLnBrk="1" hangingPunct="1">
              <a:lnSpc>
                <a:spcPct val="80000"/>
              </a:lnSpc>
              <a:buFont typeface="Wingdings" pitchFamily="2" charset="2"/>
              <a:buBlip>
                <a:blip r:embed="rId3"/>
              </a:buBlip>
              <a:defRPr/>
            </a:pPr>
            <a:endParaRPr lang="en-US" altLang="ja-JP" sz="1800" dirty="0" smtClean="0">
              <a:ea typeface="HG丸ｺﾞｼｯｸM-PRO" pitchFamily="50" charset="-128"/>
            </a:endParaRP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労働契約期間を定める場合は、</a:t>
            </a:r>
            <a:r>
              <a:rPr lang="en-US" altLang="ja-JP" sz="1800" dirty="0" smtClean="0">
                <a:ea typeface="HG丸ｺﾞｼｯｸM-PRO" pitchFamily="50" charset="-128"/>
              </a:rPr>
              <a:t>(</a:t>
            </a:r>
            <a:r>
              <a:rPr lang="ja-JP" altLang="en-US" sz="1800" dirty="0" smtClean="0">
                <a:ea typeface="HG丸ｺﾞｼｯｸM-PRO" pitchFamily="50" charset="-128"/>
              </a:rPr>
              <a:t>原則</a:t>
            </a:r>
            <a:r>
              <a:rPr lang="en-US" altLang="ja-JP" sz="1800" dirty="0" smtClean="0">
                <a:ea typeface="HG丸ｺﾞｼｯｸM-PRO" pitchFamily="50" charset="-128"/>
              </a:rPr>
              <a:t>)</a:t>
            </a:r>
            <a:r>
              <a:rPr lang="en-US" altLang="ja-JP" sz="1800" dirty="0" smtClean="0">
                <a:solidFill>
                  <a:srgbClr val="FF0000"/>
                </a:solidFill>
                <a:ea typeface="HG丸ｺﾞｼｯｸM-PRO" pitchFamily="50" charset="-128"/>
              </a:rPr>
              <a:t>3</a:t>
            </a:r>
            <a:r>
              <a:rPr lang="ja-JP" altLang="en-US" sz="1800" dirty="0" smtClean="0">
                <a:solidFill>
                  <a:srgbClr val="FF0000"/>
                </a:solidFill>
                <a:ea typeface="HG丸ｺﾞｼｯｸM-PRO" pitchFamily="50" charset="-128"/>
              </a:rPr>
              <a:t>年</a:t>
            </a:r>
            <a:r>
              <a:rPr lang="ja-JP" altLang="en-US" sz="1800" dirty="0" smtClean="0">
                <a:ea typeface="HG丸ｺﾞｼｯｸM-PRO" pitchFamily="50" charset="-128"/>
              </a:rPr>
              <a:t>を超えてはならない</a:t>
            </a:r>
            <a:r>
              <a:rPr lang="ja-JP" altLang="en-US" sz="1000" dirty="0" smtClean="0">
                <a:ea typeface="HG丸ｺﾞｼｯｸM-PRO" pitchFamily="50" charset="-128"/>
              </a:rPr>
              <a:t>（基準法第</a:t>
            </a:r>
            <a:r>
              <a:rPr lang="en-US" altLang="ja-JP" sz="1000" dirty="0" smtClean="0">
                <a:ea typeface="HG丸ｺﾞｼｯｸM-PRO" pitchFamily="50" charset="-128"/>
              </a:rPr>
              <a:t>14</a:t>
            </a:r>
            <a:r>
              <a:rPr lang="ja-JP" altLang="en-US" sz="1000" dirty="0" smtClean="0">
                <a:ea typeface="HG丸ｺﾞｼｯｸM-PRO" pitchFamily="50" charset="-128"/>
              </a:rPr>
              <a:t>条）</a:t>
            </a:r>
          </a:p>
          <a:p>
            <a:pPr marL="609600" indent="-609600" eaLnBrk="1" hangingPunct="1">
              <a:lnSpc>
                <a:spcPct val="80000"/>
              </a:lnSpc>
              <a:buFont typeface="Wingdings" pitchFamily="2" charset="2"/>
              <a:buBlip>
                <a:blip r:embed="rId3"/>
              </a:buBlip>
              <a:defRPr/>
            </a:pPr>
            <a:r>
              <a:rPr lang="en-US" altLang="ja-JP" sz="1800" dirty="0" smtClean="0">
                <a:ea typeface="HG丸ｺﾞｼｯｸM-PRO" pitchFamily="50" charset="-128"/>
              </a:rPr>
              <a:t>1</a:t>
            </a:r>
            <a:r>
              <a:rPr lang="ja-JP" altLang="en-US" sz="1800" dirty="0" smtClean="0">
                <a:ea typeface="HG丸ｺﾞｼｯｸM-PRO" pitchFamily="50" charset="-128"/>
              </a:rPr>
              <a:t>日の労働時間</a:t>
            </a:r>
            <a:r>
              <a:rPr lang="en-US" altLang="ja-JP" sz="1800" dirty="0" smtClean="0">
                <a:solidFill>
                  <a:srgbClr val="FF0000"/>
                </a:solidFill>
                <a:ea typeface="HG丸ｺﾞｼｯｸM-PRO" pitchFamily="50" charset="-128"/>
              </a:rPr>
              <a:t>8</a:t>
            </a:r>
            <a:r>
              <a:rPr lang="ja-JP" altLang="en-US" sz="1800" dirty="0" smtClean="0">
                <a:solidFill>
                  <a:srgbClr val="FF0000"/>
                </a:solidFill>
                <a:ea typeface="HG丸ｺﾞｼｯｸM-PRO" pitchFamily="50" charset="-128"/>
              </a:rPr>
              <a:t>時間</a:t>
            </a:r>
            <a:r>
              <a:rPr lang="ja-JP" altLang="en-US" sz="1800" dirty="0" smtClean="0">
                <a:ea typeface="HG丸ｺﾞｼｯｸM-PRO" pitchFamily="50" charset="-128"/>
              </a:rPr>
              <a:t>以内、</a:t>
            </a:r>
            <a:r>
              <a:rPr lang="en-US" altLang="ja-JP" sz="1800" dirty="0" smtClean="0">
                <a:ea typeface="HG丸ｺﾞｼｯｸM-PRO" pitchFamily="50" charset="-128"/>
              </a:rPr>
              <a:t>1</a:t>
            </a:r>
            <a:r>
              <a:rPr lang="ja-JP" altLang="en-US" sz="1800" dirty="0" smtClean="0">
                <a:ea typeface="HG丸ｺﾞｼｯｸM-PRO" pitchFamily="50" charset="-128"/>
              </a:rPr>
              <a:t>週間の労働時間</a:t>
            </a:r>
            <a:r>
              <a:rPr lang="en-US" altLang="ja-JP" sz="1800" dirty="0" smtClean="0">
                <a:solidFill>
                  <a:srgbClr val="FF0000"/>
                </a:solidFill>
                <a:ea typeface="HG丸ｺﾞｼｯｸM-PRO" pitchFamily="50" charset="-128"/>
              </a:rPr>
              <a:t>40</a:t>
            </a:r>
            <a:r>
              <a:rPr lang="ja-JP" altLang="en-US" sz="1800" dirty="0" smtClean="0">
                <a:solidFill>
                  <a:srgbClr val="FF0000"/>
                </a:solidFill>
                <a:ea typeface="HG丸ｺﾞｼｯｸM-PRO" pitchFamily="50" charset="-128"/>
              </a:rPr>
              <a:t>時間</a:t>
            </a:r>
            <a:r>
              <a:rPr lang="ja-JP" altLang="en-US" sz="1800" dirty="0" smtClean="0">
                <a:ea typeface="HG丸ｺﾞｼｯｸM-PRO" pitchFamily="50" charset="-128"/>
              </a:rPr>
              <a:t>以内</a:t>
            </a:r>
            <a:r>
              <a:rPr lang="ja-JP" altLang="en-US" sz="1000" dirty="0" smtClean="0">
                <a:ea typeface="HG丸ｺﾞｼｯｸM-PRO" pitchFamily="50" charset="-128"/>
              </a:rPr>
              <a:t>（基準法第</a:t>
            </a:r>
            <a:r>
              <a:rPr lang="en-US" altLang="ja-JP" sz="1000" dirty="0" smtClean="0">
                <a:ea typeface="HG丸ｺﾞｼｯｸM-PRO" pitchFamily="50" charset="-128"/>
              </a:rPr>
              <a:t>32</a:t>
            </a:r>
            <a:r>
              <a:rPr lang="ja-JP" altLang="en-US" sz="1000" dirty="0" smtClean="0">
                <a:ea typeface="HG丸ｺﾞｼｯｸM-PRO" pitchFamily="50" charset="-128"/>
              </a:rPr>
              <a:t>条）</a:t>
            </a:r>
          </a:p>
          <a:p>
            <a:pPr marL="609600" indent="-609600" eaLnBrk="1" hangingPunct="1">
              <a:lnSpc>
                <a:spcPct val="80000"/>
              </a:lnSpc>
              <a:buFont typeface="Wingdings" pitchFamily="2" charset="2"/>
              <a:buBlip>
                <a:blip r:embed="rId3"/>
              </a:buBlip>
              <a:defRPr/>
            </a:pPr>
            <a:r>
              <a:rPr lang="en-US" altLang="ja-JP" sz="1800" dirty="0" smtClean="0">
                <a:ea typeface="HG丸ｺﾞｼｯｸM-PRO" pitchFamily="50" charset="-128"/>
              </a:rPr>
              <a:t>1</a:t>
            </a:r>
            <a:r>
              <a:rPr lang="ja-JP" altLang="en-US" sz="1800" dirty="0" smtClean="0">
                <a:ea typeface="HG丸ｺﾞｼｯｸM-PRO" pitchFamily="50" charset="-128"/>
              </a:rPr>
              <a:t>日の労働時間が</a:t>
            </a:r>
            <a:r>
              <a:rPr lang="en-US" altLang="ja-JP" sz="1800" dirty="0" smtClean="0">
                <a:ea typeface="HG丸ｺﾞｼｯｸM-PRO" pitchFamily="50" charset="-128"/>
              </a:rPr>
              <a:t>6</a:t>
            </a:r>
            <a:r>
              <a:rPr lang="ja-JP" altLang="en-US" sz="1800" dirty="0" smtClean="0">
                <a:ea typeface="HG丸ｺﾞｼｯｸM-PRO" pitchFamily="50" charset="-128"/>
              </a:rPr>
              <a:t>時間を超える場合は</a:t>
            </a:r>
            <a:r>
              <a:rPr lang="ja-JP" altLang="en-US" sz="1800" dirty="0" smtClean="0">
                <a:solidFill>
                  <a:srgbClr val="FF0000"/>
                </a:solidFill>
                <a:ea typeface="HG丸ｺﾞｼｯｸM-PRO" pitchFamily="50" charset="-128"/>
              </a:rPr>
              <a:t>少なくとも</a:t>
            </a:r>
            <a:r>
              <a:rPr lang="en-US" altLang="ja-JP" sz="1800" dirty="0" smtClean="0">
                <a:solidFill>
                  <a:srgbClr val="FF0000"/>
                </a:solidFill>
                <a:ea typeface="HG丸ｺﾞｼｯｸM-PRO" pitchFamily="50" charset="-128"/>
              </a:rPr>
              <a:t>45</a:t>
            </a:r>
            <a:r>
              <a:rPr lang="ja-JP" altLang="en-US" sz="1800" dirty="0" smtClean="0">
                <a:solidFill>
                  <a:srgbClr val="FF0000"/>
                </a:solidFill>
                <a:ea typeface="HG丸ｺﾞｼｯｸM-PRO" pitchFamily="50" charset="-128"/>
              </a:rPr>
              <a:t>分</a:t>
            </a:r>
            <a:r>
              <a:rPr lang="ja-JP" altLang="en-US" sz="1800" dirty="0" smtClean="0">
                <a:ea typeface="HG丸ｺﾞｼｯｸM-PRO" pitchFamily="50" charset="-128"/>
              </a:rPr>
              <a:t>、</a:t>
            </a:r>
            <a:r>
              <a:rPr lang="en-US" altLang="ja-JP" sz="1800" dirty="0" smtClean="0">
                <a:ea typeface="HG丸ｺﾞｼｯｸM-PRO" pitchFamily="50" charset="-128"/>
              </a:rPr>
              <a:t>8</a:t>
            </a:r>
            <a:r>
              <a:rPr lang="ja-JP" altLang="en-US" sz="1800" dirty="0" smtClean="0">
                <a:ea typeface="HG丸ｺﾞｼｯｸM-PRO" pitchFamily="50" charset="-128"/>
              </a:rPr>
              <a:t>時間を超える場合には</a:t>
            </a:r>
            <a:r>
              <a:rPr lang="ja-JP" altLang="en-US" sz="1800" dirty="0" smtClean="0">
                <a:solidFill>
                  <a:srgbClr val="FF0000"/>
                </a:solidFill>
                <a:ea typeface="HG丸ｺﾞｼｯｸM-PRO" pitchFamily="50" charset="-128"/>
              </a:rPr>
              <a:t>少なくとも</a:t>
            </a:r>
            <a:r>
              <a:rPr lang="en-US" altLang="ja-JP" sz="1800" dirty="0" smtClean="0">
                <a:solidFill>
                  <a:srgbClr val="FF0000"/>
                </a:solidFill>
                <a:ea typeface="HG丸ｺﾞｼｯｸM-PRO" pitchFamily="50" charset="-128"/>
              </a:rPr>
              <a:t>60</a:t>
            </a:r>
            <a:r>
              <a:rPr lang="ja-JP" altLang="en-US" sz="1800" dirty="0" smtClean="0">
                <a:solidFill>
                  <a:srgbClr val="FF0000"/>
                </a:solidFill>
                <a:ea typeface="HG丸ｺﾞｼｯｸM-PRO" pitchFamily="50" charset="-128"/>
              </a:rPr>
              <a:t>分</a:t>
            </a:r>
            <a:r>
              <a:rPr lang="ja-JP" altLang="en-US" sz="1800" dirty="0" smtClean="0">
                <a:ea typeface="HG丸ｺﾞｼｯｸM-PRO" pitchFamily="50" charset="-128"/>
              </a:rPr>
              <a:t>の休憩を勤務時間の途中で与えなければならない</a:t>
            </a:r>
            <a:r>
              <a:rPr lang="ja-JP" altLang="en-US" sz="1000" dirty="0" smtClean="0">
                <a:ea typeface="HG丸ｺﾞｼｯｸM-PRO" pitchFamily="50" charset="-128"/>
              </a:rPr>
              <a:t>（基準法第</a:t>
            </a:r>
            <a:r>
              <a:rPr lang="en-US" altLang="ja-JP" sz="1000" dirty="0" smtClean="0">
                <a:ea typeface="HG丸ｺﾞｼｯｸM-PRO" pitchFamily="50" charset="-128"/>
              </a:rPr>
              <a:t>34</a:t>
            </a:r>
            <a:r>
              <a:rPr lang="ja-JP" altLang="en-US" sz="1000" dirty="0" smtClean="0">
                <a:ea typeface="HG丸ｺﾞｼｯｸM-PRO" pitchFamily="50" charset="-128"/>
              </a:rPr>
              <a:t>条）</a:t>
            </a:r>
          </a:p>
          <a:p>
            <a:pPr marL="609600" indent="-609600" eaLnBrk="1" hangingPunct="1">
              <a:lnSpc>
                <a:spcPct val="80000"/>
              </a:lnSpc>
              <a:buFont typeface="Wingdings" pitchFamily="2" charset="2"/>
              <a:buBlip>
                <a:blip r:embed="rId3"/>
              </a:buBlip>
              <a:defRPr/>
            </a:pPr>
            <a:r>
              <a:rPr lang="ja-JP" altLang="en-US" sz="1800" dirty="0" smtClean="0">
                <a:solidFill>
                  <a:srgbClr val="FF0000"/>
                </a:solidFill>
                <a:ea typeface="HG丸ｺﾞｼｯｸM-PRO" pitchFamily="50" charset="-128"/>
              </a:rPr>
              <a:t>毎週少なくとも</a:t>
            </a:r>
            <a:r>
              <a:rPr lang="en-US" altLang="ja-JP" sz="1800" dirty="0" smtClean="0">
                <a:solidFill>
                  <a:srgbClr val="FF0000"/>
                </a:solidFill>
                <a:ea typeface="HG丸ｺﾞｼｯｸM-PRO" pitchFamily="50" charset="-128"/>
              </a:rPr>
              <a:t>1</a:t>
            </a:r>
            <a:r>
              <a:rPr lang="ja-JP" altLang="en-US" sz="1800" dirty="0" smtClean="0">
                <a:solidFill>
                  <a:srgbClr val="FF0000"/>
                </a:solidFill>
                <a:ea typeface="HG丸ｺﾞｼｯｸM-PRO" pitchFamily="50" charset="-128"/>
              </a:rPr>
              <a:t>回</a:t>
            </a:r>
            <a:r>
              <a:rPr lang="ja-JP" altLang="en-US" sz="1800" dirty="0" smtClean="0">
                <a:ea typeface="HG丸ｺﾞｼｯｸM-PRO" pitchFamily="50" charset="-128"/>
              </a:rPr>
              <a:t>、あるいは</a:t>
            </a:r>
            <a:r>
              <a:rPr lang="en-US" altLang="ja-JP" sz="1800" dirty="0" smtClean="0">
                <a:solidFill>
                  <a:srgbClr val="FF0000"/>
                </a:solidFill>
                <a:ea typeface="HG丸ｺﾞｼｯｸM-PRO" pitchFamily="50" charset="-128"/>
              </a:rPr>
              <a:t>4</a:t>
            </a:r>
            <a:r>
              <a:rPr lang="ja-JP" altLang="en-US" sz="1800" dirty="0" smtClean="0">
                <a:solidFill>
                  <a:srgbClr val="FF0000"/>
                </a:solidFill>
                <a:ea typeface="HG丸ｺﾞｼｯｸM-PRO" pitchFamily="50" charset="-128"/>
              </a:rPr>
              <a:t>週間を通じて</a:t>
            </a:r>
            <a:r>
              <a:rPr lang="en-US" altLang="ja-JP" sz="1800" dirty="0" smtClean="0">
                <a:solidFill>
                  <a:srgbClr val="FF0000"/>
                </a:solidFill>
                <a:ea typeface="HG丸ｺﾞｼｯｸM-PRO" pitchFamily="50" charset="-128"/>
              </a:rPr>
              <a:t>4</a:t>
            </a:r>
            <a:r>
              <a:rPr lang="ja-JP" altLang="en-US" sz="1800" dirty="0" smtClean="0">
                <a:solidFill>
                  <a:srgbClr val="FF0000"/>
                </a:solidFill>
                <a:ea typeface="HG丸ｺﾞｼｯｸM-PRO" pitchFamily="50" charset="-128"/>
              </a:rPr>
              <a:t>日以上の休日</a:t>
            </a:r>
            <a:r>
              <a:rPr lang="ja-JP" altLang="en-US" sz="1800" dirty="0" smtClean="0">
                <a:ea typeface="HG丸ｺﾞｼｯｸM-PRO" pitchFamily="50" charset="-128"/>
              </a:rPr>
              <a:t>を与えなければならない</a:t>
            </a:r>
            <a:r>
              <a:rPr lang="ja-JP" altLang="en-US" sz="1200" dirty="0" smtClean="0">
                <a:ea typeface="HG丸ｺﾞｼｯｸM-PRO" pitchFamily="50" charset="-128"/>
              </a:rPr>
              <a:t>（基準法第</a:t>
            </a:r>
            <a:r>
              <a:rPr lang="en-US" altLang="ja-JP" sz="1200" dirty="0" smtClean="0">
                <a:ea typeface="HG丸ｺﾞｼｯｸM-PRO" pitchFamily="50" charset="-128"/>
              </a:rPr>
              <a:t>35</a:t>
            </a:r>
            <a:r>
              <a:rPr lang="ja-JP" altLang="en-US" sz="1200" dirty="0" smtClean="0">
                <a:ea typeface="HG丸ｺﾞｼｯｸM-PRO" pitchFamily="50" charset="-128"/>
              </a:rPr>
              <a:t>条）</a:t>
            </a:r>
          </a:p>
          <a:p>
            <a:pPr marL="609600" indent="-609600" eaLnBrk="1" hangingPunct="1">
              <a:lnSpc>
                <a:spcPct val="80000"/>
              </a:lnSpc>
              <a:buFont typeface="Wingdings" pitchFamily="2" charset="2"/>
              <a:buBlip>
                <a:blip r:embed="rId3"/>
              </a:buBlip>
              <a:defRPr/>
            </a:pPr>
            <a:r>
              <a:rPr lang="ja-JP" altLang="en-US" sz="1800" dirty="0" smtClean="0">
                <a:solidFill>
                  <a:srgbClr val="FF0000"/>
                </a:solidFill>
                <a:ea typeface="HG丸ｺﾞｼｯｸM-PRO" pitchFamily="50" charset="-128"/>
              </a:rPr>
              <a:t>年次有給休暇</a:t>
            </a:r>
            <a:r>
              <a:rPr lang="ja-JP" altLang="en-US" sz="1800" dirty="0" smtClean="0">
                <a:ea typeface="HG丸ｺﾞｼｯｸM-PRO" pitchFamily="50" charset="-128"/>
              </a:rPr>
              <a:t>は</a:t>
            </a:r>
            <a:r>
              <a:rPr lang="en-US" altLang="ja-JP" sz="1800" dirty="0" smtClean="0">
                <a:ea typeface="HG丸ｺﾞｼｯｸM-PRO" pitchFamily="50" charset="-128"/>
              </a:rPr>
              <a:t>6</a:t>
            </a:r>
            <a:r>
              <a:rPr lang="ja-JP" altLang="en-US" sz="1800" dirty="0" smtClean="0">
                <a:ea typeface="HG丸ｺﾞｼｯｸM-PRO" pitchFamily="50" charset="-128"/>
              </a:rPr>
              <a:t>月以上継続して雇われていて全労働日の</a:t>
            </a:r>
            <a:r>
              <a:rPr lang="en-US" altLang="ja-JP" sz="1800" dirty="0" smtClean="0">
                <a:ea typeface="HG丸ｺﾞｼｯｸM-PRO" pitchFamily="50" charset="-128"/>
              </a:rPr>
              <a:t>8</a:t>
            </a:r>
            <a:r>
              <a:rPr lang="ja-JP" altLang="en-US" sz="1800" dirty="0" smtClean="0">
                <a:ea typeface="HG丸ｺﾞｼｯｸM-PRO" pitchFamily="50" charset="-128"/>
              </a:rPr>
              <a:t>割以上出勤していれば、その後の</a:t>
            </a:r>
            <a:r>
              <a:rPr lang="en-US" altLang="ja-JP" sz="1800" dirty="0" smtClean="0">
                <a:ea typeface="HG丸ｺﾞｼｯｸM-PRO" pitchFamily="50" charset="-128"/>
              </a:rPr>
              <a:t>1</a:t>
            </a:r>
            <a:r>
              <a:rPr lang="ja-JP" altLang="en-US" sz="1800" dirty="0" smtClean="0">
                <a:ea typeface="HG丸ｺﾞｼｯｸM-PRO" pitchFamily="50" charset="-128"/>
              </a:rPr>
              <a:t>年間の間に</a:t>
            </a:r>
            <a:r>
              <a:rPr lang="en-US" altLang="ja-JP" sz="1800" dirty="0" smtClean="0">
                <a:ea typeface="HG丸ｺﾞｼｯｸM-PRO" pitchFamily="50" charset="-128"/>
              </a:rPr>
              <a:t>10</a:t>
            </a:r>
            <a:r>
              <a:rPr lang="ja-JP" altLang="en-US" sz="1800" dirty="0" smtClean="0">
                <a:ea typeface="HG丸ｺﾞｼｯｸM-PRO" pitchFamily="50" charset="-128"/>
              </a:rPr>
              <a:t>日取得することができる（常勤の場合）</a:t>
            </a: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賃金は、</a:t>
            </a:r>
            <a:r>
              <a:rPr lang="ja-JP" altLang="en-US" sz="1800" dirty="0" smtClean="0">
                <a:solidFill>
                  <a:srgbClr val="FF0000"/>
                </a:solidFill>
                <a:ea typeface="HG丸ｺﾞｼｯｸM-PRO" pitchFamily="50" charset="-128"/>
              </a:rPr>
              <a:t>現金で直接本人に全額を毎月</a:t>
            </a:r>
            <a:r>
              <a:rPr lang="en-US" altLang="ja-JP" sz="1800" dirty="0" smtClean="0">
                <a:solidFill>
                  <a:srgbClr val="FF0000"/>
                </a:solidFill>
                <a:ea typeface="HG丸ｺﾞｼｯｸM-PRO" pitchFamily="50" charset="-128"/>
              </a:rPr>
              <a:t>1</a:t>
            </a:r>
            <a:r>
              <a:rPr lang="ja-JP" altLang="en-US" sz="1800" dirty="0" smtClean="0">
                <a:solidFill>
                  <a:srgbClr val="FF0000"/>
                </a:solidFill>
                <a:ea typeface="HG丸ｺﾞｼｯｸM-PRO" pitchFamily="50" charset="-128"/>
              </a:rPr>
              <a:t>回以上一定の期日を決めて</a:t>
            </a:r>
            <a:r>
              <a:rPr lang="ja-JP" altLang="en-US" sz="1800" dirty="0" smtClean="0">
                <a:ea typeface="HG丸ｺﾞｼｯｸM-PRO" pitchFamily="50" charset="-128"/>
              </a:rPr>
              <a:t>支払わなければならない</a:t>
            </a:r>
            <a:r>
              <a:rPr lang="ja-JP" altLang="en-US" sz="1200" dirty="0" smtClean="0">
                <a:ea typeface="HG丸ｺﾞｼｯｸM-PRO" pitchFamily="50" charset="-128"/>
              </a:rPr>
              <a:t>（基準法第</a:t>
            </a:r>
            <a:r>
              <a:rPr lang="en-US" altLang="ja-JP" sz="1200" dirty="0" smtClean="0">
                <a:ea typeface="HG丸ｺﾞｼｯｸM-PRO" pitchFamily="50" charset="-128"/>
              </a:rPr>
              <a:t>24</a:t>
            </a:r>
            <a:r>
              <a:rPr lang="ja-JP" altLang="en-US" sz="1200" dirty="0" smtClean="0">
                <a:ea typeface="HG丸ｺﾞｼｯｸM-PRO" pitchFamily="50" charset="-128"/>
              </a:rPr>
              <a:t>条）</a:t>
            </a: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賃金は都道府県ごとに決定される</a:t>
            </a:r>
            <a:r>
              <a:rPr lang="ja-JP" altLang="en-US" sz="1800" dirty="0" smtClean="0">
                <a:solidFill>
                  <a:srgbClr val="FF0000"/>
                </a:solidFill>
                <a:ea typeface="HG丸ｺﾞｼｯｸM-PRO" pitchFamily="50" charset="-128"/>
              </a:rPr>
              <a:t>地域別最低賃金（又は特定（産業別）最低賃金）</a:t>
            </a:r>
            <a:r>
              <a:rPr lang="ja-JP" altLang="en-US" sz="1800" dirty="0" smtClean="0">
                <a:ea typeface="HG丸ｺﾞｼｯｸM-PRO" pitchFamily="50" charset="-128"/>
              </a:rPr>
              <a:t>以上の額を支払わなければならない</a:t>
            </a:r>
            <a:r>
              <a:rPr lang="ja-JP" altLang="en-US" sz="1200" dirty="0" smtClean="0">
                <a:ea typeface="HG丸ｺﾞｼｯｸM-PRO" pitchFamily="50" charset="-128"/>
              </a:rPr>
              <a:t>（最低賃金法第４条）</a:t>
            </a:r>
          </a:p>
          <a:p>
            <a:pPr marL="609600" indent="-609600" eaLnBrk="1" hangingPunct="1">
              <a:lnSpc>
                <a:spcPct val="80000"/>
              </a:lnSpc>
              <a:buFontTx/>
              <a:buBlip>
                <a:blip r:embed="rId3"/>
              </a:buBlip>
              <a:defRPr/>
            </a:pPr>
            <a:r>
              <a:rPr lang="ja-JP" altLang="en-US" sz="1800" dirty="0" smtClean="0">
                <a:ea typeface="HG丸ｺﾞｼｯｸM-PRO" pitchFamily="50" charset="-128"/>
              </a:rPr>
              <a:t>法定労働時間を超えて勤務させた等の場合、</a:t>
            </a:r>
            <a:r>
              <a:rPr lang="ja-JP" altLang="en-US" sz="1800" dirty="0" smtClean="0">
                <a:solidFill>
                  <a:srgbClr val="FF0000"/>
                </a:solidFill>
                <a:ea typeface="HG丸ｺﾞｼｯｸM-PRO" pitchFamily="50" charset="-128"/>
              </a:rPr>
              <a:t>割増賃金</a:t>
            </a:r>
            <a:r>
              <a:rPr lang="ja-JP" altLang="en-US" sz="1800" dirty="0" smtClean="0">
                <a:ea typeface="HG丸ｺﾞｼｯｸM-PRO" pitchFamily="50" charset="-128"/>
              </a:rPr>
              <a:t>を支払わなければならない</a:t>
            </a:r>
            <a:r>
              <a:rPr lang="ja-JP" altLang="en-US" sz="1200" dirty="0">
                <a:solidFill>
                  <a:srgbClr val="000000"/>
                </a:solidFill>
                <a:ea typeface="HG丸ｺﾞｼｯｸM-PRO" pitchFamily="50" charset="-128"/>
              </a:rPr>
              <a:t>（基準</a:t>
            </a:r>
            <a:r>
              <a:rPr lang="ja-JP" altLang="en-US" sz="1200" dirty="0" smtClean="0">
                <a:solidFill>
                  <a:srgbClr val="000000"/>
                </a:solidFill>
                <a:ea typeface="HG丸ｺﾞｼｯｸM-PRO" pitchFamily="50" charset="-128"/>
              </a:rPr>
              <a:t>法第</a:t>
            </a:r>
            <a:r>
              <a:rPr lang="en-US" altLang="ja-JP" sz="1200" dirty="0" smtClean="0">
                <a:solidFill>
                  <a:srgbClr val="000000"/>
                </a:solidFill>
                <a:ea typeface="HG丸ｺﾞｼｯｸM-PRO" pitchFamily="50" charset="-128"/>
              </a:rPr>
              <a:t>37</a:t>
            </a:r>
            <a:r>
              <a:rPr lang="ja-JP" altLang="en-US" sz="1200" dirty="0" smtClean="0">
                <a:solidFill>
                  <a:srgbClr val="000000"/>
                </a:solidFill>
                <a:ea typeface="HG丸ｺﾞｼｯｸM-PRO" pitchFamily="50" charset="-128"/>
              </a:rPr>
              <a:t>条）</a:t>
            </a:r>
            <a:endParaRPr lang="en-US" altLang="ja-JP" sz="1800" dirty="0" smtClean="0">
              <a:ea typeface="HG丸ｺﾞｼｯｸM-PRO" pitchFamily="50" charset="-128"/>
            </a:endParaRPr>
          </a:p>
          <a:p>
            <a:pPr marL="609600" indent="-609600" eaLnBrk="1" hangingPunct="1">
              <a:lnSpc>
                <a:spcPct val="80000"/>
              </a:lnSpc>
              <a:buFont typeface="Wingdings" pitchFamily="2" charset="2"/>
              <a:buBlip>
                <a:blip r:embed="rId3"/>
              </a:buBlip>
              <a:defRPr/>
            </a:pPr>
            <a:r>
              <a:rPr lang="ja-JP" altLang="en-US" sz="1800" dirty="0" smtClean="0">
                <a:ea typeface="HG丸ｺﾞｼｯｸM-PRO" pitchFamily="50" charset="-128"/>
              </a:rPr>
              <a:t>定年年齢は、</a:t>
            </a:r>
            <a:r>
              <a:rPr lang="en-US" altLang="ja-JP" sz="1800" dirty="0" smtClean="0">
                <a:solidFill>
                  <a:srgbClr val="FF0000"/>
                </a:solidFill>
                <a:ea typeface="HG丸ｺﾞｼｯｸM-PRO" pitchFamily="50" charset="-128"/>
              </a:rPr>
              <a:t>60</a:t>
            </a:r>
            <a:r>
              <a:rPr lang="ja-JP" altLang="en-US" sz="1800" dirty="0" smtClean="0">
                <a:solidFill>
                  <a:srgbClr val="FF0000"/>
                </a:solidFill>
                <a:ea typeface="HG丸ｺﾞｼｯｸM-PRO" pitchFamily="50" charset="-128"/>
              </a:rPr>
              <a:t>歳</a:t>
            </a:r>
            <a:r>
              <a:rPr lang="ja-JP" altLang="en-US" sz="1800" dirty="0" smtClean="0">
                <a:ea typeface="HG丸ｺﾞｼｯｸM-PRO" pitchFamily="50" charset="-128"/>
              </a:rPr>
              <a:t>を下回ってはならない</a:t>
            </a:r>
            <a:r>
              <a:rPr lang="ja-JP" altLang="en-US" sz="1200" dirty="0" smtClean="0">
                <a:ea typeface="HG丸ｺﾞｼｯｸM-PRO" pitchFamily="50" charset="-128"/>
              </a:rPr>
              <a:t>（高年齢者雇用安定法第</a:t>
            </a:r>
            <a:r>
              <a:rPr lang="en-US" altLang="ja-JP" sz="1200" dirty="0" smtClean="0">
                <a:ea typeface="HG丸ｺﾞｼｯｸM-PRO" pitchFamily="50" charset="-128"/>
              </a:rPr>
              <a:t>8</a:t>
            </a:r>
            <a:r>
              <a:rPr lang="ja-JP" altLang="en-US" sz="1200" dirty="0" smtClean="0">
                <a:ea typeface="HG丸ｺﾞｼｯｸM-PRO" pitchFamily="50" charset="-128"/>
              </a:rPr>
              <a:t>条）</a:t>
            </a:r>
            <a:endParaRPr lang="ja-JP" altLang="en-US" sz="1800" dirty="0" smtClean="0">
              <a:ea typeface="HG丸ｺﾞｼｯｸM-PRO" pitchFamily="50" charset="-128"/>
            </a:endParaRPr>
          </a:p>
        </p:txBody>
      </p:sp>
      <p:grpSp>
        <p:nvGrpSpPr>
          <p:cNvPr id="161796" name="Group 4"/>
          <p:cNvGrpSpPr>
            <a:grpSpLocks/>
          </p:cNvGrpSpPr>
          <p:nvPr/>
        </p:nvGrpSpPr>
        <p:grpSpPr bwMode="auto">
          <a:xfrm>
            <a:off x="4127500" y="6400811"/>
            <a:ext cx="2559050" cy="320675"/>
            <a:chOff x="2400" y="4032"/>
            <a:chExt cx="1488" cy="202"/>
          </a:xfrm>
        </p:grpSpPr>
        <p:sp>
          <p:nvSpPr>
            <p:cNvPr id="161800" name="Text Box 5"/>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618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1797" name="Picture 7" descr="MC9004418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50" y="609600"/>
            <a:ext cx="11505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AutoShape 8"/>
          <p:cNvSpPr>
            <a:spLocks noChangeArrowheads="1"/>
          </p:cNvSpPr>
          <p:nvPr/>
        </p:nvSpPr>
        <p:spPr bwMode="auto">
          <a:xfrm>
            <a:off x="1898650" y="1447800"/>
            <a:ext cx="495300" cy="381000"/>
          </a:xfrm>
          <a:prstGeom prst="rightArrow">
            <a:avLst>
              <a:gd name="adj1" fmla="val 50000"/>
              <a:gd name="adj2" fmla="val 30000"/>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2" name="スライド番号プレースホルダー 1"/>
          <p:cNvSpPr>
            <a:spLocks noGrp="1"/>
          </p:cNvSpPr>
          <p:nvPr>
            <p:ph type="sldNum" sz="quarter" idx="12"/>
          </p:nvPr>
        </p:nvSpPr>
        <p:spPr>
          <a:xfrm>
            <a:off x="7429500" y="6470661"/>
            <a:ext cx="2311400" cy="320675"/>
          </a:xfrm>
        </p:spPr>
        <p:txBody>
          <a:bodyPr/>
          <a:lstStyle/>
          <a:p>
            <a:pPr>
              <a:defRPr/>
            </a:pPr>
            <a:fld id="{41B250C3-4092-44D8-B1C2-B37F4342F61C}" type="slidenum">
              <a:rPr lang="en-US" altLang="ja-JP" smtClean="0">
                <a:solidFill>
                  <a:srgbClr val="000000"/>
                </a:solidFill>
              </a:rPr>
              <a:pPr>
                <a:defRPr/>
              </a:pPr>
              <a:t>33</a:t>
            </a:fld>
            <a:endParaRPr lang="en-US" altLang="ja-JP" dirty="0">
              <a:solidFill>
                <a:srgbClr val="000000"/>
              </a:solidFill>
            </a:endParaRPr>
          </a:p>
        </p:txBody>
      </p:sp>
    </p:spTree>
    <p:extLst>
      <p:ext uri="{BB962C8B-B14F-4D97-AF65-F5344CB8AC3E}">
        <p14:creationId xmlns:p14="http://schemas.microsoft.com/office/powerpoint/2010/main" val="1422496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98544" y="6381750"/>
            <a:ext cx="2311400" cy="476250"/>
          </a:xfrm>
        </p:spPr>
        <p:txBody>
          <a:bodyPr/>
          <a:lstStyle/>
          <a:p>
            <a:pPr>
              <a:defRPr/>
            </a:pPr>
            <a:fld id="{F9AC38EF-08A5-4F5F-96B7-9255C167804C}" type="slidenum">
              <a:rPr lang="en-US" altLang="ja-JP" smtClean="0">
                <a:solidFill>
                  <a:srgbClr val="000000"/>
                </a:solidFill>
              </a:rPr>
              <a:pPr>
                <a:defRPr/>
              </a:pPr>
              <a:t>34</a:t>
            </a:fld>
            <a:endParaRPr lang="en-US" altLang="ja-JP" dirty="0">
              <a:solidFill>
                <a:srgbClr val="000000"/>
              </a:solidFill>
            </a:endParaRPr>
          </a:p>
        </p:txBody>
      </p:sp>
      <p:sp>
        <p:nvSpPr>
          <p:cNvPr id="3" name="Rectangle 2"/>
          <p:cNvSpPr txBox="1">
            <a:spLocks noChangeArrowheads="1"/>
          </p:cNvSpPr>
          <p:nvPr/>
        </p:nvSpPr>
        <p:spPr bwMode="gray">
          <a:xfrm>
            <a:off x="108347" y="125417"/>
            <a:ext cx="957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Arial" pitchFamily="34" charset="0"/>
                <a:ea typeface="ＭＳ Ｐゴシック" pitchFamily="50" charset="-128"/>
              </a:defRPr>
            </a:lvl9pPr>
          </a:lstStyle>
          <a:p>
            <a:pPr eaLnBrk="1" hangingPunct="1">
              <a:defRPr/>
            </a:pPr>
            <a:r>
              <a:rPr lang="ja-JP" altLang="en-US" sz="2800" kern="0" dirty="0" smtClean="0">
                <a:solidFill>
                  <a:srgbClr val="000000"/>
                </a:solidFill>
                <a:latin typeface="HG丸ｺﾞｼｯｸM-PRO" panose="020F0600000000000000" pitchFamily="50" charset="-128"/>
                <a:ea typeface="HG丸ｺﾞｼｯｸM-PRO" panose="020F0600000000000000" pitchFamily="50" charset="-128"/>
              </a:rPr>
              <a:t>３　職場で困ったことがあったり、疑問がある時は！</a:t>
            </a:r>
          </a:p>
        </p:txBody>
      </p:sp>
      <p:sp>
        <p:nvSpPr>
          <p:cNvPr id="4" name="AutoShape 3"/>
          <p:cNvSpPr txBox="1">
            <a:spLocks noChangeArrowheads="1"/>
          </p:cNvSpPr>
          <p:nvPr/>
        </p:nvSpPr>
        <p:spPr bwMode="gray">
          <a:xfrm>
            <a:off x="0" y="862013"/>
            <a:ext cx="9906000" cy="5688012"/>
          </a:xfrm>
          <a:prstGeom prst="roundRect">
            <a:avLst>
              <a:gd name="adj" fmla="val 3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algn="l" rtl="0" eaLnBrk="0" fontAlgn="base" hangingPunct="0">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3"/>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3"/>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3"/>
              </a:buBlip>
              <a:defRPr kumimoji="1" sz="2000">
                <a:solidFill>
                  <a:schemeClr val="tx1"/>
                </a:solidFill>
                <a:latin typeface="+mn-lt"/>
                <a:ea typeface="+mn-ea"/>
              </a:defRPr>
            </a:lvl5pPr>
            <a:lvl6pPr marL="2514600" indent="-228600" algn="l" rtl="0" fontAlgn="base">
              <a:spcBef>
                <a:spcPct val="20000"/>
              </a:spcBef>
              <a:spcAft>
                <a:spcPct val="0"/>
              </a:spcAft>
              <a:buBlip>
                <a:blip r:embed="rId3"/>
              </a:buBlip>
              <a:defRPr kumimoji="1" sz="2000">
                <a:solidFill>
                  <a:schemeClr val="tx1"/>
                </a:solidFill>
                <a:latin typeface="+mn-lt"/>
                <a:ea typeface="+mn-ea"/>
              </a:defRPr>
            </a:lvl6pPr>
            <a:lvl7pPr marL="2971800" indent="-228600" algn="l" rtl="0" fontAlgn="base">
              <a:spcBef>
                <a:spcPct val="20000"/>
              </a:spcBef>
              <a:spcAft>
                <a:spcPct val="0"/>
              </a:spcAft>
              <a:buBlip>
                <a:blip r:embed="rId3"/>
              </a:buBlip>
              <a:defRPr kumimoji="1" sz="2000">
                <a:solidFill>
                  <a:schemeClr val="tx1"/>
                </a:solidFill>
                <a:latin typeface="+mn-lt"/>
                <a:ea typeface="+mn-ea"/>
              </a:defRPr>
            </a:lvl7pPr>
            <a:lvl8pPr marL="3429000" indent="-228600" algn="l" rtl="0" fontAlgn="base">
              <a:spcBef>
                <a:spcPct val="20000"/>
              </a:spcBef>
              <a:spcAft>
                <a:spcPct val="0"/>
              </a:spcAft>
              <a:buBlip>
                <a:blip r:embed="rId3"/>
              </a:buBlip>
              <a:defRPr kumimoji="1" sz="2000">
                <a:solidFill>
                  <a:schemeClr val="tx1"/>
                </a:solidFill>
                <a:latin typeface="+mn-lt"/>
                <a:ea typeface="+mn-ea"/>
              </a:defRPr>
            </a:lvl8pPr>
            <a:lvl9pPr marL="3886200" indent="-228600" algn="l" rtl="0" fontAlgn="base">
              <a:spcBef>
                <a:spcPct val="20000"/>
              </a:spcBef>
              <a:spcAft>
                <a:spcPct val="0"/>
              </a:spcAft>
              <a:buBlip>
                <a:blip r:embed="rId3"/>
              </a:buBlip>
              <a:defRPr kumimoji="1" sz="2000">
                <a:solidFill>
                  <a:schemeClr val="tx1"/>
                </a:solidFill>
                <a:latin typeface="+mn-lt"/>
                <a:ea typeface="+mn-ea"/>
              </a:defRPr>
            </a:lvl9pPr>
          </a:lstStyle>
          <a:p>
            <a:pPr eaLnBrk="1" hangingPunct="1">
              <a:lnSpc>
                <a:spcPct val="90000"/>
              </a:lnSpc>
              <a:defRPr/>
            </a:pPr>
            <a:r>
              <a:rPr lang="ja-JP" altLang="en-US" sz="2800" kern="0" dirty="0" smtClean="0">
                <a:solidFill>
                  <a:srgbClr val="000000"/>
                </a:solidFill>
              </a:rPr>
              <a:t>働く人のための相談窓口　</a:t>
            </a:r>
            <a:endParaRPr lang="ja-JP" altLang="en-US" sz="2000" kern="0" dirty="0" smtClean="0">
              <a:solidFill>
                <a:srgbClr val="000000"/>
              </a:solidFill>
            </a:endParaRPr>
          </a:p>
          <a:p>
            <a:pPr eaLnBrk="1" hangingPunct="1">
              <a:lnSpc>
                <a:spcPct val="90000"/>
              </a:lnSpc>
              <a:buFontTx/>
              <a:buNone/>
              <a:defRPr/>
            </a:pPr>
            <a:endParaRPr lang="ja-JP" altLang="en-US" sz="2000" kern="0" dirty="0" smtClean="0">
              <a:solidFill>
                <a:srgbClr val="000000"/>
              </a:solidFill>
            </a:endParaRPr>
          </a:p>
          <a:p>
            <a:pPr lvl="1" eaLnBrk="1" hangingPunct="1">
              <a:lnSpc>
                <a:spcPct val="90000"/>
              </a:lnSpc>
              <a:defRPr/>
            </a:pPr>
            <a:r>
              <a:rPr lang="ja-JP" altLang="en-US" sz="2000" kern="0" dirty="0" smtClean="0">
                <a:solidFill>
                  <a:srgbClr val="0070C0"/>
                </a:solidFill>
              </a:rPr>
              <a:t>総合労働相談コーナー</a:t>
            </a:r>
            <a:r>
              <a:rPr lang="ja-JP" altLang="en-US" sz="2000" kern="0" dirty="0" smtClean="0">
                <a:solidFill>
                  <a:srgbClr val="000000"/>
                </a:solidFill>
              </a:rPr>
              <a:t>（労働局雇用環境・均等室及び</a:t>
            </a:r>
            <a:endParaRPr lang="en-US" altLang="ja-JP" sz="2000" kern="0" dirty="0" smtClean="0">
              <a:solidFill>
                <a:srgbClr val="000000"/>
              </a:solidFill>
            </a:endParaRPr>
          </a:p>
          <a:p>
            <a:pPr marL="457200" lvl="1" indent="0" eaLnBrk="1" hangingPunct="1">
              <a:lnSpc>
                <a:spcPct val="90000"/>
              </a:lnSpc>
              <a:buFontTx/>
              <a:buNone/>
              <a:defRPr/>
            </a:pPr>
            <a:r>
              <a:rPr lang="ja-JP" altLang="en-US" sz="2000" kern="0" dirty="0" smtClean="0">
                <a:solidFill>
                  <a:srgbClr val="000000"/>
                </a:solidFill>
              </a:rPr>
              <a:t>　　　　　　　　　　　　　　　　　各労働基準監督署に設置）</a:t>
            </a:r>
            <a:endParaRPr lang="en-US" altLang="ja-JP" sz="2000" kern="0" dirty="0" smtClean="0">
              <a:solidFill>
                <a:srgbClr val="000000"/>
              </a:solidFill>
            </a:endParaRPr>
          </a:p>
          <a:p>
            <a:pPr marL="457200" lvl="1" indent="0" eaLnBrk="1" hangingPunct="1">
              <a:lnSpc>
                <a:spcPct val="90000"/>
              </a:lnSpc>
              <a:spcAft>
                <a:spcPts val="600"/>
              </a:spcAft>
              <a:buFontTx/>
              <a:buNone/>
              <a:defRPr/>
            </a:pPr>
            <a:r>
              <a:rPr lang="ja-JP" altLang="en-US" sz="2000" kern="0" dirty="0" smtClean="0">
                <a:solidFill>
                  <a:srgbClr val="000000"/>
                </a:solidFill>
              </a:rPr>
              <a:t>　○　</a:t>
            </a:r>
            <a:r>
              <a:rPr lang="ja-JP" altLang="en-US" sz="2000" u="sng" kern="0" dirty="0" smtClean="0">
                <a:solidFill>
                  <a:srgbClr val="000000"/>
                </a:solidFill>
              </a:rPr>
              <a:t>労働</a:t>
            </a:r>
            <a:r>
              <a:rPr lang="ja-JP" altLang="en-US" sz="2000" u="sng" kern="0" dirty="0">
                <a:solidFill>
                  <a:srgbClr val="000000"/>
                </a:solidFill>
              </a:rPr>
              <a:t>問題全般に関する相談</a:t>
            </a:r>
          </a:p>
          <a:p>
            <a:pPr eaLnBrk="1" hangingPunct="1">
              <a:lnSpc>
                <a:spcPct val="90000"/>
              </a:lnSpc>
              <a:spcAft>
                <a:spcPts val="1200"/>
              </a:spcAft>
              <a:buFontTx/>
              <a:buNone/>
              <a:defRPr/>
            </a:pPr>
            <a:r>
              <a:rPr lang="ja-JP" altLang="en-US" sz="2000" kern="0" dirty="0" smtClean="0">
                <a:solidFill>
                  <a:srgbClr val="000000"/>
                </a:solidFill>
              </a:rPr>
              <a:t>　　　  ○</a:t>
            </a:r>
            <a:r>
              <a:rPr lang="ja-JP" altLang="en-US" sz="2000" kern="0" dirty="0">
                <a:solidFill>
                  <a:srgbClr val="000000"/>
                </a:solidFill>
              </a:rPr>
              <a:t>　</a:t>
            </a:r>
            <a:r>
              <a:rPr lang="ja-JP" altLang="en-US" sz="2000" u="sng" kern="0" dirty="0" smtClean="0">
                <a:solidFill>
                  <a:srgbClr val="000000"/>
                </a:solidFill>
              </a:rPr>
              <a:t>総合的ハラスメントなど</a:t>
            </a:r>
            <a:r>
              <a:rPr lang="ja-JP" altLang="en-US" sz="2000" u="sng" kern="0" dirty="0">
                <a:solidFill>
                  <a:srgbClr val="000000"/>
                </a:solidFill>
              </a:rPr>
              <a:t>に関する</a:t>
            </a:r>
            <a:r>
              <a:rPr lang="ja-JP" altLang="en-US" sz="2000" u="sng" kern="0" dirty="0" smtClean="0">
                <a:solidFill>
                  <a:srgbClr val="000000"/>
                </a:solidFill>
              </a:rPr>
              <a:t>相談</a:t>
            </a:r>
            <a:endParaRPr lang="ja-JP" altLang="en-US" sz="2000" kern="0" dirty="0" smtClean="0">
              <a:solidFill>
                <a:srgbClr val="0070C0"/>
              </a:solidFill>
            </a:endParaRPr>
          </a:p>
          <a:p>
            <a:pPr lvl="1" eaLnBrk="1" hangingPunct="1">
              <a:lnSpc>
                <a:spcPct val="90000"/>
              </a:lnSpc>
              <a:defRPr/>
            </a:pPr>
            <a:r>
              <a:rPr lang="ja-JP" altLang="en-US" sz="2000" kern="0" dirty="0" smtClean="0">
                <a:solidFill>
                  <a:srgbClr val="0070C0"/>
                </a:solidFill>
              </a:rPr>
              <a:t>労働</a:t>
            </a:r>
            <a:r>
              <a:rPr lang="ja-JP" altLang="en-US" sz="2000" kern="0" dirty="0">
                <a:solidFill>
                  <a:srgbClr val="0070C0"/>
                </a:solidFill>
              </a:rPr>
              <a:t>基準監督署</a:t>
            </a:r>
          </a:p>
          <a:p>
            <a:pPr eaLnBrk="1" hangingPunct="1">
              <a:lnSpc>
                <a:spcPct val="90000"/>
              </a:lnSpc>
              <a:spcAft>
                <a:spcPts val="1200"/>
              </a:spcAft>
              <a:buFontTx/>
              <a:buNone/>
              <a:defRPr/>
            </a:pPr>
            <a:r>
              <a:rPr lang="ja-JP" altLang="en-US" sz="2000" kern="0" dirty="0" smtClean="0">
                <a:solidFill>
                  <a:srgbClr val="000000"/>
                </a:solidFill>
              </a:rPr>
              <a:t>　　　　○　</a:t>
            </a:r>
            <a:r>
              <a:rPr lang="ja-JP" altLang="en-US" sz="2000" u="sng" kern="0" dirty="0" smtClean="0">
                <a:solidFill>
                  <a:srgbClr val="000000"/>
                </a:solidFill>
              </a:rPr>
              <a:t>賃金、労働時間、休暇、解雇などに関する相談</a:t>
            </a:r>
            <a:r>
              <a:rPr lang="ja-JP" altLang="en-US" sz="2000" kern="0" dirty="0" smtClean="0">
                <a:solidFill>
                  <a:srgbClr val="000000"/>
                </a:solidFill>
              </a:rPr>
              <a:t>　　　</a:t>
            </a:r>
          </a:p>
          <a:p>
            <a:pPr lvl="1" eaLnBrk="1" hangingPunct="1">
              <a:lnSpc>
                <a:spcPct val="90000"/>
              </a:lnSpc>
              <a:defRPr/>
            </a:pPr>
            <a:r>
              <a:rPr lang="ja-JP" altLang="en-US" sz="2000" kern="0" dirty="0" smtClean="0">
                <a:solidFill>
                  <a:srgbClr val="0070C0"/>
                </a:solidFill>
              </a:rPr>
              <a:t>ハローワーク</a:t>
            </a:r>
          </a:p>
          <a:p>
            <a:pPr eaLnBrk="1" hangingPunct="1">
              <a:lnSpc>
                <a:spcPct val="90000"/>
              </a:lnSpc>
              <a:spcAft>
                <a:spcPts val="600"/>
              </a:spcAft>
              <a:buFontTx/>
              <a:buNone/>
              <a:defRPr/>
            </a:pPr>
            <a:r>
              <a:rPr lang="ja-JP" altLang="en-US" sz="2000" kern="0" dirty="0" smtClean="0">
                <a:solidFill>
                  <a:srgbClr val="000000"/>
                </a:solidFill>
              </a:rPr>
              <a:t>　　　　○　</a:t>
            </a:r>
            <a:r>
              <a:rPr lang="ja-JP" altLang="en-US" sz="2000" u="sng" kern="0" dirty="0" smtClean="0">
                <a:solidFill>
                  <a:srgbClr val="000000"/>
                </a:solidFill>
              </a:rPr>
              <a:t>就職に関する相談、仕事の紹介</a:t>
            </a:r>
            <a:endParaRPr lang="ja-JP" altLang="en-US" sz="2000" kern="0" dirty="0" smtClean="0">
              <a:solidFill>
                <a:srgbClr val="000000"/>
              </a:solidFill>
            </a:endParaRPr>
          </a:p>
          <a:p>
            <a:pPr eaLnBrk="1" hangingPunct="1">
              <a:lnSpc>
                <a:spcPct val="90000"/>
              </a:lnSpc>
              <a:buFontTx/>
              <a:buNone/>
              <a:defRPr/>
            </a:pPr>
            <a:r>
              <a:rPr lang="ja-JP" altLang="en-US" sz="2000" kern="0" dirty="0" smtClean="0">
                <a:solidFill>
                  <a:srgbClr val="000000"/>
                </a:solidFill>
              </a:rPr>
              <a:t>　　　　</a:t>
            </a:r>
          </a:p>
          <a:p>
            <a:pPr eaLnBrk="1" hangingPunct="1">
              <a:lnSpc>
                <a:spcPct val="90000"/>
              </a:lnSpc>
              <a:buFontTx/>
              <a:buNone/>
              <a:defRPr/>
            </a:pPr>
            <a:r>
              <a:rPr lang="ja-JP" altLang="en-US" sz="2000" kern="0" dirty="0">
                <a:solidFill>
                  <a:srgbClr val="000000"/>
                </a:solidFill>
              </a:rPr>
              <a:t>　</a:t>
            </a:r>
            <a:r>
              <a:rPr lang="ja-JP" altLang="en-US" sz="2000" kern="0" dirty="0" smtClean="0">
                <a:solidFill>
                  <a:srgbClr val="000000"/>
                </a:solidFill>
              </a:rPr>
              <a:t>　　　どこ</a:t>
            </a:r>
            <a:r>
              <a:rPr lang="ja-JP" altLang="en-US" sz="2000" kern="0" dirty="0">
                <a:solidFill>
                  <a:srgbClr val="000000"/>
                </a:solidFill>
              </a:rPr>
              <a:t>に相談したらいいかわからない場合は、</a:t>
            </a:r>
            <a:endParaRPr lang="en-US" altLang="ja-JP" sz="2000" kern="0" dirty="0">
              <a:solidFill>
                <a:srgbClr val="000000"/>
              </a:solidFill>
            </a:endParaRPr>
          </a:p>
          <a:p>
            <a:pPr eaLnBrk="1" hangingPunct="1">
              <a:lnSpc>
                <a:spcPct val="90000"/>
              </a:lnSpc>
              <a:buFontTx/>
              <a:buNone/>
              <a:defRPr/>
            </a:pPr>
            <a:r>
              <a:rPr lang="ja-JP" altLang="en-US" sz="2000" kern="0" dirty="0">
                <a:solidFill>
                  <a:srgbClr val="000000"/>
                </a:solidFill>
              </a:rPr>
              <a:t>　　　　　　　</a:t>
            </a:r>
            <a:r>
              <a:rPr lang="ja-JP" altLang="en-US" sz="2000" kern="0" dirty="0" smtClean="0">
                <a:solidFill>
                  <a:srgbClr val="000000"/>
                </a:solidFill>
              </a:rPr>
              <a:t>　</a:t>
            </a:r>
            <a:r>
              <a:rPr lang="ja-JP" altLang="en-US" sz="2000" kern="0" dirty="0">
                <a:solidFill>
                  <a:srgbClr val="000000"/>
                </a:solidFill>
              </a:rPr>
              <a:t>　</a:t>
            </a:r>
            <a:r>
              <a:rPr lang="ja-JP" altLang="en-US" sz="2400" kern="0" dirty="0">
                <a:solidFill>
                  <a:srgbClr val="000000"/>
                </a:solidFill>
              </a:rPr>
              <a:t>まずは</a:t>
            </a:r>
            <a:r>
              <a:rPr lang="ja-JP" altLang="en-US" sz="2400" kern="0" dirty="0">
                <a:solidFill>
                  <a:srgbClr val="FF0000"/>
                </a:solidFill>
              </a:rPr>
              <a:t>総合労働相談コーナー</a:t>
            </a:r>
            <a:r>
              <a:rPr lang="ja-JP" altLang="en-US" sz="2400" kern="0" dirty="0">
                <a:solidFill>
                  <a:srgbClr val="000000"/>
                </a:solidFill>
              </a:rPr>
              <a:t>へ！</a:t>
            </a:r>
          </a:p>
          <a:p>
            <a:pPr eaLnBrk="1" hangingPunct="1">
              <a:lnSpc>
                <a:spcPct val="90000"/>
              </a:lnSpc>
              <a:buFontTx/>
              <a:buNone/>
              <a:defRPr/>
            </a:pPr>
            <a:endParaRPr lang="en-US" altLang="ja-JP" sz="2000" kern="0" dirty="0" smtClean="0">
              <a:solidFill>
                <a:srgbClr val="000000"/>
              </a:solidFill>
            </a:endParaRPr>
          </a:p>
        </p:txBody>
      </p:sp>
      <p:sp>
        <p:nvSpPr>
          <p:cNvPr id="7" name="Text Box 13"/>
          <p:cNvSpPr txBox="1">
            <a:spLocks noChangeArrowheads="1"/>
          </p:cNvSpPr>
          <p:nvPr/>
        </p:nvSpPr>
        <p:spPr bwMode="auto">
          <a:xfrm>
            <a:off x="7943718" y="3098800"/>
            <a:ext cx="1368954" cy="9429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Blip>
                <a:blip r:embed="rId3"/>
              </a:buBlip>
              <a:defRPr kumimoji="1" sz="3200">
                <a:solidFill>
                  <a:schemeClr val="tx1"/>
                </a:solidFill>
                <a:latin typeface="Arial" pitchFamily="34" charset="0"/>
                <a:ea typeface="ＭＳ Ｐゴシック" pitchFamily="50" charset="-128"/>
              </a:defRPr>
            </a:lvl1pPr>
            <a:lvl2pPr marL="742950" indent="-285750" eaLnBrk="0" hangingPunct="0">
              <a:spcBef>
                <a:spcPct val="20000"/>
              </a:spcBef>
              <a:buBlip>
                <a:blip r:embed="rId3"/>
              </a:buBlip>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Blip>
                <a:blip r:embed="rId3"/>
              </a:buBlip>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ja-JP" altLang="en-US" sz="1000" b="1" kern="0" smtClean="0">
                <a:solidFill>
                  <a:srgbClr val="000000"/>
                </a:solidFill>
              </a:rPr>
              <a:t>労働基準監督署</a:t>
            </a:r>
          </a:p>
          <a:p>
            <a:pPr algn="ctr" eaLnBrk="1" hangingPunct="1">
              <a:spcBef>
                <a:spcPct val="50000"/>
              </a:spcBef>
              <a:buFontTx/>
              <a:buNone/>
              <a:defRPr/>
            </a:pPr>
            <a:endParaRPr lang="ja-JP" altLang="en-US" sz="1000" kern="0" smtClean="0">
              <a:solidFill>
                <a:srgbClr val="000000"/>
              </a:solidFill>
            </a:endParaRPr>
          </a:p>
          <a:p>
            <a:pPr algn="ctr" eaLnBrk="1" hangingPunct="1">
              <a:spcBef>
                <a:spcPct val="50000"/>
              </a:spcBef>
              <a:buFontTx/>
              <a:buNone/>
              <a:defRPr/>
            </a:pPr>
            <a:endParaRPr lang="ja-JP" altLang="en-US" sz="1000" kern="0" smtClean="0">
              <a:solidFill>
                <a:srgbClr val="000000"/>
              </a:solidFill>
            </a:endParaRPr>
          </a:p>
          <a:p>
            <a:pPr algn="ctr" eaLnBrk="1" hangingPunct="1">
              <a:spcBef>
                <a:spcPct val="50000"/>
              </a:spcBef>
              <a:buFontTx/>
              <a:buNone/>
              <a:defRPr/>
            </a:pPr>
            <a:endParaRPr lang="en-US" altLang="ja-JP" sz="1000" kern="0" smtClean="0">
              <a:solidFill>
                <a:srgbClr val="000000"/>
              </a:solidFill>
            </a:endParaRPr>
          </a:p>
        </p:txBody>
      </p:sp>
      <p:pic>
        <p:nvPicPr>
          <p:cNvPr id="162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533" y="3427413"/>
            <a:ext cx="86333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7943718" y="4333886"/>
            <a:ext cx="1368954" cy="9429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Blip>
                <a:blip r:embed="rId3"/>
              </a:buBlip>
              <a:defRPr kumimoji="1" sz="3200">
                <a:solidFill>
                  <a:schemeClr val="tx1"/>
                </a:solidFill>
                <a:latin typeface="Arial" pitchFamily="34" charset="0"/>
                <a:ea typeface="ＭＳ Ｐゴシック" pitchFamily="50" charset="-128"/>
              </a:defRPr>
            </a:lvl1pPr>
            <a:lvl2pPr marL="742950" indent="-285750" eaLnBrk="0" hangingPunct="0">
              <a:spcBef>
                <a:spcPct val="20000"/>
              </a:spcBef>
              <a:buBlip>
                <a:blip r:embed="rId3"/>
              </a:buBlip>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Blip>
                <a:blip r:embed="rId3"/>
              </a:buBlip>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ja-JP" altLang="en-US" sz="1000" b="1" kern="0" dirty="0" smtClean="0">
                <a:solidFill>
                  <a:srgbClr val="000000"/>
                </a:solidFill>
              </a:rPr>
              <a:t>ハローワーク</a:t>
            </a:r>
          </a:p>
          <a:p>
            <a:pPr algn="ctr" eaLnBrk="1" hangingPunct="1">
              <a:spcBef>
                <a:spcPct val="50000"/>
              </a:spcBef>
              <a:buFontTx/>
              <a:buNone/>
              <a:defRPr/>
            </a:pPr>
            <a:endParaRPr lang="ja-JP" altLang="en-US" sz="1000" b="1" kern="0" dirty="0" smtClean="0">
              <a:solidFill>
                <a:srgbClr val="000000"/>
              </a:solidFill>
            </a:endParaRPr>
          </a:p>
          <a:p>
            <a:pPr algn="ctr" eaLnBrk="1" hangingPunct="1">
              <a:spcBef>
                <a:spcPct val="50000"/>
              </a:spcBef>
              <a:buFontTx/>
              <a:buNone/>
              <a:defRPr/>
            </a:pPr>
            <a:endParaRPr lang="ja-JP" altLang="en-US" sz="1000" kern="0" dirty="0" smtClean="0">
              <a:solidFill>
                <a:srgbClr val="000000"/>
              </a:solidFill>
            </a:endParaRPr>
          </a:p>
          <a:p>
            <a:pPr algn="ctr" eaLnBrk="1" hangingPunct="1">
              <a:spcBef>
                <a:spcPct val="50000"/>
              </a:spcBef>
              <a:buFontTx/>
              <a:buNone/>
              <a:defRPr/>
            </a:pPr>
            <a:endParaRPr lang="en-US" altLang="ja-JP" sz="1000" kern="0" dirty="0" smtClean="0">
              <a:solidFill>
                <a:srgbClr val="000000"/>
              </a:solidFill>
            </a:endParaRPr>
          </a:p>
        </p:txBody>
      </p:sp>
      <p:pic>
        <p:nvPicPr>
          <p:cNvPr id="16282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490" y="4572000"/>
            <a:ext cx="86333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7921360" y="1905000"/>
            <a:ext cx="1391312" cy="941388"/>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Blip>
                <a:blip r:embed="rId3"/>
              </a:buBlip>
              <a:defRPr kumimoji="1" sz="3200">
                <a:solidFill>
                  <a:schemeClr val="tx1"/>
                </a:solidFill>
                <a:latin typeface="Arial" pitchFamily="34" charset="0"/>
                <a:ea typeface="ＭＳ Ｐゴシック" pitchFamily="50" charset="-128"/>
              </a:defRPr>
            </a:lvl1pPr>
            <a:lvl2pPr marL="742950" indent="-285750" eaLnBrk="0" hangingPunct="0">
              <a:spcBef>
                <a:spcPct val="20000"/>
              </a:spcBef>
              <a:buBlip>
                <a:blip r:embed="rId3"/>
              </a:buBlip>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Blip>
                <a:blip r:embed="rId3"/>
              </a:buBlip>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Blip>
                <a:blip r:embed="rId3"/>
              </a:buBlip>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Blip>
                <a:blip r:embed="rId3"/>
              </a:buBlip>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ja-JP" altLang="en-US" sz="1000" b="1" kern="0" dirty="0" smtClean="0">
                <a:solidFill>
                  <a:srgbClr val="000000"/>
                </a:solidFill>
              </a:rPr>
              <a:t>雇用環境・均等室</a:t>
            </a:r>
          </a:p>
          <a:p>
            <a:pPr algn="ctr" eaLnBrk="1" hangingPunct="1">
              <a:spcBef>
                <a:spcPct val="50000"/>
              </a:spcBef>
              <a:buFontTx/>
              <a:buNone/>
              <a:defRPr/>
            </a:pPr>
            <a:endParaRPr lang="ja-JP" altLang="en-US" sz="1000" b="1" kern="0" dirty="0" smtClean="0">
              <a:solidFill>
                <a:srgbClr val="000000"/>
              </a:solidFill>
            </a:endParaRPr>
          </a:p>
          <a:p>
            <a:pPr algn="ctr" eaLnBrk="1" hangingPunct="1">
              <a:spcBef>
                <a:spcPct val="50000"/>
              </a:spcBef>
              <a:buFontTx/>
              <a:buNone/>
              <a:defRPr/>
            </a:pPr>
            <a:endParaRPr lang="ja-JP" altLang="en-US" sz="1000" kern="0" dirty="0" smtClean="0">
              <a:solidFill>
                <a:srgbClr val="000000"/>
              </a:solidFill>
            </a:endParaRPr>
          </a:p>
          <a:p>
            <a:pPr algn="ctr" eaLnBrk="1" hangingPunct="1">
              <a:spcBef>
                <a:spcPct val="50000"/>
              </a:spcBef>
              <a:buFontTx/>
              <a:buNone/>
              <a:defRPr/>
            </a:pPr>
            <a:endParaRPr lang="en-US" altLang="ja-JP" sz="1000" kern="0" dirty="0" smtClean="0">
              <a:solidFill>
                <a:srgbClr val="000000"/>
              </a:solidFill>
            </a:endParaRPr>
          </a:p>
        </p:txBody>
      </p:sp>
      <p:pic>
        <p:nvPicPr>
          <p:cNvPr id="162826" name="Picture 10" descr="MC90043484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1756" y="2168525"/>
            <a:ext cx="6328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4" name="Picture 2"/>
          <p:cNvPicPr>
            <a:picLocks noChangeAspect="1" noChangeArrowheads="1"/>
          </p:cNvPicPr>
          <p:nvPr/>
        </p:nvPicPr>
        <p:blipFill>
          <a:blip r:embed="rId7"/>
          <a:srcRect/>
          <a:stretch>
            <a:fillRect/>
          </a:stretch>
        </p:blipFill>
        <p:spPr bwMode="auto">
          <a:xfrm>
            <a:off x="3302000" y="6338899"/>
            <a:ext cx="2562490" cy="371475"/>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矢印 5"/>
          <p:cNvSpPr/>
          <p:nvPr/>
        </p:nvSpPr>
        <p:spPr bwMode="auto">
          <a:xfrm>
            <a:off x="349118" y="5353050"/>
            <a:ext cx="412750" cy="381000"/>
          </a:xfrm>
          <a:prstGeom prst="rightArrow">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Tree>
    <p:extLst>
      <p:ext uri="{BB962C8B-B14F-4D97-AF65-F5344CB8AC3E}">
        <p14:creationId xmlns:p14="http://schemas.microsoft.com/office/powerpoint/2010/main" val="1712387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63845" y="360363"/>
            <a:ext cx="8578321" cy="684212"/>
          </a:xfrm>
          <a:prstGeom prst="roundRect">
            <a:avLst/>
          </a:prstGeom>
          <a:solidFill>
            <a:srgbClr val="FFFFCC"/>
          </a:solidFill>
          <a:ln w="19050" cap="flat" cmpd="sng" algn="ctr">
            <a:solidFill>
              <a:srgbClr val="CC6600"/>
            </a:solidFill>
            <a:prstDash val="solid"/>
            <a:round/>
            <a:headEnd type="none" w="med" len="med"/>
            <a:tailEnd type="none" w="med" len="med"/>
          </a:ln>
          <a:effectLst/>
        </p:spPr>
        <p:txBody>
          <a:bodyPr wrap="none" anchor="ctr"/>
          <a:lstStyle/>
          <a:p>
            <a:pPr eaLnBrk="0" fontAlgn="base" hangingPunct="0">
              <a:spcBef>
                <a:spcPct val="0"/>
              </a:spcBef>
              <a:spcAft>
                <a:spcPct val="0"/>
              </a:spcAft>
              <a:defRPr/>
            </a:pPr>
            <a:r>
              <a:rPr kumimoji="0" lang="ja-JP" altLang="en-US" sz="2400" dirty="0">
                <a:solidFill>
                  <a:srgbClr val="006666"/>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総合労働相談</a:t>
            </a:r>
            <a:r>
              <a:rPr kumimoji="0" lang="ja-JP" altLang="en-US" sz="2400" dirty="0" smtClean="0">
                <a:solidFill>
                  <a:srgbClr val="006666"/>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コーナー</a:t>
            </a:r>
            <a:endParaRPr kumimoji="0" lang="ja-JP" altLang="en-US" sz="2400" dirty="0">
              <a:solidFill>
                <a:srgbClr val="006666"/>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bwMode="auto">
          <a:xfrm>
            <a:off x="663845" y="1143000"/>
            <a:ext cx="8578321" cy="431800"/>
          </a:xfrm>
          <a:prstGeom prst="roundRect">
            <a:avLst/>
          </a:prstGeom>
          <a:solidFill>
            <a:srgbClr val="CCECFF"/>
          </a:solidFill>
          <a:ln w="19050" cap="flat" cmpd="sng" algn="ctr">
            <a:solidFill>
              <a:srgbClr val="0000FF"/>
            </a:solidFill>
            <a:prstDash val="solid"/>
            <a:round/>
            <a:headEnd type="none" w="med" len="med"/>
            <a:tailEnd type="none" w="med" len="med"/>
          </a:ln>
          <a:effectLst/>
        </p:spPr>
        <p:txBody>
          <a:bodyPr wrap="none" anchor="ctr"/>
          <a:lstStyle/>
          <a:p>
            <a:pPr eaLnBrk="0" fontAlgn="base" hangingPunct="0">
              <a:spcBef>
                <a:spcPct val="0"/>
              </a:spcBef>
              <a:spcAft>
                <a:spcPct val="0"/>
              </a:spcAft>
              <a:defRPr/>
            </a:pPr>
            <a:r>
              <a:rPr kumimoji="0" lang="ja-JP" altLang="en-US" sz="1400" dirty="0">
                <a:solidFill>
                  <a:srgbClr val="006666"/>
                </a:solidFill>
                <a:effectLst>
                  <a:outerShdw blurRad="38100" dist="38100" dir="2700000" algn="tl">
                    <a:srgbClr val="000000">
                      <a:alpha val="43137"/>
                    </a:srgbClr>
                  </a:outerShdw>
                </a:effectLst>
                <a:latin typeface="HG丸ｺﾞｼｯｸM-PRO" pitchFamily="50" charset="-128"/>
                <a:ea typeface="HG丸ｺﾞｼｯｸM-PRO" pitchFamily="50" charset="-128"/>
              </a:rPr>
              <a:t>労働条件、いじめ・嫌がらせ、募集・採用など、労働問題に関するあらゆる問題についての相談</a:t>
            </a:r>
          </a:p>
        </p:txBody>
      </p:sp>
      <p:graphicFrame>
        <p:nvGraphicFramePr>
          <p:cNvPr id="10" name="表 9"/>
          <p:cNvGraphicFramePr>
            <a:graphicFrameLocks noGrp="1"/>
          </p:cNvGraphicFramePr>
          <p:nvPr>
            <p:extLst>
              <p:ext uri="{D42A27DB-BD31-4B8C-83A1-F6EECF244321}">
                <p14:modId xmlns:p14="http://schemas.microsoft.com/office/powerpoint/2010/main" val="439368054"/>
              </p:ext>
            </p:extLst>
          </p:nvPr>
        </p:nvGraphicFramePr>
        <p:xfrm>
          <a:off x="663841" y="1722438"/>
          <a:ext cx="8578320" cy="3992562"/>
        </p:xfrm>
        <a:graphic>
          <a:graphicData uri="http://schemas.openxmlformats.org/drawingml/2006/table">
            <a:tbl>
              <a:tblPr firstRow="1" bandRow="1">
                <a:tableStyleId>{5940675A-B579-460E-94D1-54222C63F5DA}</a:tableStyleId>
              </a:tblPr>
              <a:tblGrid>
                <a:gridCol w="2225815">
                  <a:extLst>
                    <a:ext uri="{9D8B030D-6E8A-4147-A177-3AD203B41FA5}">
                      <a16:colId xmlns:a16="http://schemas.microsoft.com/office/drawing/2014/main" val="20000"/>
                    </a:ext>
                  </a:extLst>
                </a:gridCol>
                <a:gridCol w="1308995">
                  <a:extLst>
                    <a:ext uri="{9D8B030D-6E8A-4147-A177-3AD203B41FA5}">
                      <a16:colId xmlns:a16="http://schemas.microsoft.com/office/drawing/2014/main" val="20001"/>
                    </a:ext>
                  </a:extLst>
                </a:gridCol>
                <a:gridCol w="3395433">
                  <a:extLst>
                    <a:ext uri="{9D8B030D-6E8A-4147-A177-3AD203B41FA5}">
                      <a16:colId xmlns:a16="http://schemas.microsoft.com/office/drawing/2014/main" val="20002"/>
                    </a:ext>
                  </a:extLst>
                </a:gridCol>
                <a:gridCol w="1648077">
                  <a:extLst>
                    <a:ext uri="{9D8B030D-6E8A-4147-A177-3AD203B41FA5}">
                      <a16:colId xmlns:a16="http://schemas.microsoft.com/office/drawing/2014/main" val="20003"/>
                    </a:ext>
                  </a:extLst>
                </a:gridCol>
              </a:tblGrid>
              <a:tr h="652732">
                <a:tc>
                  <a:txBody>
                    <a:bodyPr/>
                    <a:lstStyle/>
                    <a:p>
                      <a:pPr algn="ctr"/>
                      <a:r>
                        <a:rPr kumimoji="1" lang="ja-JP" altLang="en-US" sz="1600" i="0" dirty="0" smtClean="0">
                          <a:latin typeface="HG丸ｺﾞｼｯｸM-PRO" pitchFamily="50" charset="-128"/>
                          <a:ea typeface="HG丸ｺﾞｼｯｸM-PRO" pitchFamily="50" charset="-128"/>
                        </a:rPr>
                        <a:t>名称</a:t>
                      </a:r>
                      <a:endParaRPr kumimoji="1" lang="ja-JP" altLang="en-US" sz="1600" i="0" dirty="0">
                        <a:latin typeface="HG丸ｺﾞｼｯｸM-PRO" pitchFamily="50" charset="-128"/>
                        <a:ea typeface="HG丸ｺﾞｼｯｸM-PRO" pitchFamily="50" charset="-128"/>
                      </a:endParaRPr>
                    </a:p>
                  </a:txBody>
                  <a:tcPr marL="99039" marR="99039" marT="45710" marB="45710" anchor="ctr"/>
                </a:tc>
                <a:tc gridSpan="2">
                  <a:txBody>
                    <a:bodyPr/>
                    <a:lstStyle/>
                    <a:p>
                      <a:pPr algn="ctr"/>
                      <a:r>
                        <a:rPr kumimoji="1" lang="ja-JP" altLang="en-US" sz="1600" i="0" dirty="0" smtClean="0">
                          <a:latin typeface="HG丸ｺﾞｼｯｸM-PRO" pitchFamily="50" charset="-128"/>
                          <a:ea typeface="HG丸ｺﾞｼｯｸM-PRO" pitchFamily="50" charset="-128"/>
                        </a:rPr>
                        <a:t>所在地</a:t>
                      </a:r>
                      <a:endParaRPr kumimoji="1" lang="ja-JP" altLang="en-US" sz="1600" i="0" dirty="0">
                        <a:latin typeface="HG丸ｺﾞｼｯｸM-PRO" pitchFamily="50" charset="-128"/>
                        <a:ea typeface="HG丸ｺﾞｼｯｸM-PRO" pitchFamily="50" charset="-128"/>
                      </a:endParaRPr>
                    </a:p>
                  </a:txBody>
                  <a:tcPr marL="99039" marR="99039" marT="45710" marB="45710" anchor="ctr"/>
                </a:tc>
                <a:tc hMerge="1">
                  <a:txBody>
                    <a:bodyPr/>
                    <a:lstStyle/>
                    <a:p>
                      <a:endParaRPr kumimoji="1" lang="ja-JP" altLang="en-US" dirty="0"/>
                    </a:p>
                  </a:txBody>
                  <a:tcPr/>
                </a:tc>
                <a:tc>
                  <a:txBody>
                    <a:bodyPr/>
                    <a:lstStyle/>
                    <a:p>
                      <a:pPr algn="ctr"/>
                      <a:r>
                        <a:rPr kumimoji="1" lang="ja-JP" altLang="en-US" sz="1600" i="0" dirty="0" smtClean="0">
                          <a:latin typeface="HG丸ｺﾞｼｯｸM-PRO" pitchFamily="50" charset="-128"/>
                          <a:ea typeface="HG丸ｺﾞｼｯｸM-PRO" pitchFamily="50" charset="-128"/>
                        </a:rPr>
                        <a:t>電話番号</a:t>
                      </a:r>
                      <a:endParaRPr kumimoji="1" lang="en-US" altLang="ja-JP" sz="1600" i="0" dirty="0" smtClean="0">
                        <a:latin typeface="HG丸ｺﾞｼｯｸM-PRO" pitchFamily="50" charset="-128"/>
                        <a:ea typeface="HG丸ｺﾞｼｯｸM-PRO" pitchFamily="50" charset="-128"/>
                      </a:endParaRPr>
                    </a:p>
                  </a:txBody>
                  <a:tcPr marL="99039" marR="99039" marT="45710" marB="45710" anchor="ctr"/>
                </a:tc>
                <a:extLst>
                  <a:ext uri="{0D108BD9-81ED-4DB2-BD59-A6C34878D82A}">
                    <a16:rowId xmlns:a16="http://schemas.microsoft.com/office/drawing/2014/main" val="10000"/>
                  </a:ext>
                </a:extLst>
              </a:tr>
              <a:tr h="652732">
                <a:tc>
                  <a:txBody>
                    <a:bodyPr/>
                    <a:lstStyle/>
                    <a:p>
                      <a:r>
                        <a:rPr kumimoji="1" lang="ja-JP" altLang="en-US" sz="1000" i="0" dirty="0" smtClean="0">
                          <a:latin typeface="HG丸ｺﾞｼｯｸM-PRO" pitchFamily="50" charset="-128"/>
                          <a:ea typeface="HG丸ｺﾞｼｯｸM-PRO" pitchFamily="50" charset="-128"/>
                        </a:rPr>
                        <a:t>佐賀労働局</a:t>
                      </a:r>
                      <a:endParaRPr kumimoji="1" lang="en-US" altLang="ja-JP" sz="1000" i="0" dirty="0" smtClean="0">
                        <a:latin typeface="HG丸ｺﾞｼｯｸM-PRO" pitchFamily="50" charset="-128"/>
                        <a:ea typeface="HG丸ｺﾞｼｯｸM-PRO" pitchFamily="50" charset="-128"/>
                      </a:endParaRPr>
                    </a:p>
                    <a:p>
                      <a:r>
                        <a:rPr kumimoji="1" lang="ja-JP" altLang="en-US" sz="1000" i="0" dirty="0" smtClean="0">
                          <a:latin typeface="HG丸ｺﾞｼｯｸM-PRO" pitchFamily="50" charset="-128"/>
                          <a:ea typeface="HG丸ｺﾞｼｯｸM-PRO" pitchFamily="50" charset="-128"/>
                        </a:rPr>
                        <a:t>総合労働相談コーナー</a:t>
                      </a:r>
                      <a:endParaRPr kumimoji="1" lang="ja-JP" altLang="en-US" sz="1000" i="0" dirty="0">
                        <a:latin typeface="HG丸ｺﾞｼｯｸM-PRO" pitchFamily="50" charset="-128"/>
                        <a:ea typeface="HG丸ｺﾞｼｯｸM-PRO" pitchFamily="50" charset="-128"/>
                      </a:endParaRPr>
                    </a:p>
                  </a:txBody>
                  <a:tcPr marL="99039" marR="99039" marT="45694" marB="45694"/>
                </a:tc>
                <a:tc>
                  <a:txBody>
                    <a:bodyPr/>
                    <a:lstStyle/>
                    <a:p>
                      <a:r>
                        <a:rPr kumimoji="1" lang="ja-JP" altLang="en-US" sz="1000" i="0" dirty="0" smtClean="0">
                          <a:latin typeface="HG丸ｺﾞｼｯｸM-PRO" pitchFamily="50" charset="-128"/>
                          <a:ea typeface="HG丸ｺﾞｼｯｸM-PRO" pitchFamily="50" charset="-128"/>
                        </a:rPr>
                        <a:t>〒</a:t>
                      </a:r>
                      <a:r>
                        <a:rPr kumimoji="1" lang="en-US" altLang="ja-JP" sz="1000" i="0" dirty="0" smtClean="0">
                          <a:latin typeface="HG丸ｺﾞｼｯｸM-PRO" pitchFamily="50" charset="-128"/>
                          <a:ea typeface="HG丸ｺﾞｼｯｸM-PRO" pitchFamily="50" charset="-128"/>
                        </a:rPr>
                        <a:t>840-0801</a:t>
                      </a:r>
                    </a:p>
                    <a:p>
                      <a:endParaRPr kumimoji="1" lang="ja-JP" altLang="en-US" sz="1000" i="0" dirty="0">
                        <a:latin typeface="HG丸ｺﾞｼｯｸM-PRO" pitchFamily="50" charset="-128"/>
                        <a:ea typeface="HG丸ｺﾞｼｯｸM-PRO" pitchFamily="50" charset="-128"/>
                      </a:endParaRPr>
                    </a:p>
                  </a:txBody>
                  <a:tcPr marL="99039" marR="99039" marT="45694" marB="45694"/>
                </a:tc>
                <a:tc>
                  <a:txBody>
                    <a:bodyPr/>
                    <a:lstStyle/>
                    <a:p>
                      <a:r>
                        <a:rPr kumimoji="1" lang="zh-TW" altLang="en-US" sz="1000" i="0" dirty="0" smtClean="0">
                          <a:latin typeface="HG丸ｺﾞｼｯｸM-PRO" pitchFamily="50" charset="-128"/>
                          <a:ea typeface="HG丸ｺﾞｼｯｸM-PRO" pitchFamily="50" charset="-128"/>
                        </a:rPr>
                        <a:t>佐賀市駅前中央</a:t>
                      </a:r>
                      <a:r>
                        <a:rPr kumimoji="1" lang="en-US" altLang="zh-TW" sz="1000" i="0" dirty="0" smtClean="0">
                          <a:latin typeface="HG丸ｺﾞｼｯｸM-PRO" pitchFamily="50" charset="-128"/>
                          <a:ea typeface="HG丸ｺﾞｼｯｸM-PRO" pitchFamily="50" charset="-128"/>
                        </a:rPr>
                        <a:t>3-3-20</a:t>
                      </a:r>
                      <a:r>
                        <a:rPr kumimoji="1" lang="zh-TW" altLang="en-US" sz="1000" i="0" dirty="0" smtClean="0">
                          <a:latin typeface="HG丸ｺﾞｼｯｸM-PRO" pitchFamily="50" charset="-128"/>
                          <a:ea typeface="HG丸ｺﾞｼｯｸM-PRO" pitchFamily="50" charset="-128"/>
                        </a:rPr>
                        <a:t>　佐賀第</a:t>
                      </a:r>
                      <a:r>
                        <a:rPr kumimoji="1" lang="ja-JP" altLang="en-US" sz="1000" i="0" dirty="0" smtClean="0">
                          <a:latin typeface="HG丸ｺﾞｼｯｸM-PRO" pitchFamily="50" charset="-128"/>
                          <a:ea typeface="HG丸ｺﾞｼｯｸM-PRO" pitchFamily="50" charset="-128"/>
                        </a:rPr>
                        <a:t>２</a:t>
                      </a:r>
                      <a:r>
                        <a:rPr kumimoji="1" lang="zh-TW" altLang="en-US" sz="1000" i="0" dirty="0" smtClean="0">
                          <a:latin typeface="HG丸ｺﾞｼｯｸM-PRO" pitchFamily="50" charset="-128"/>
                          <a:ea typeface="HG丸ｺﾞｼｯｸM-PRO" pitchFamily="50" charset="-128"/>
                        </a:rPr>
                        <a:t>合同庁舎</a:t>
                      </a:r>
                      <a:r>
                        <a:rPr kumimoji="1" lang="ja-JP" altLang="en-US" sz="1000" i="0" dirty="0" smtClean="0">
                          <a:latin typeface="HG丸ｺﾞｼｯｸM-PRO" pitchFamily="50" charset="-128"/>
                          <a:ea typeface="HG丸ｺﾞｼｯｸM-PRO" pitchFamily="50" charset="-128"/>
                        </a:rPr>
                        <a:t>５</a:t>
                      </a:r>
                      <a:r>
                        <a:rPr kumimoji="1" lang="zh-TW" altLang="en-US" sz="1000" i="0" dirty="0" smtClean="0">
                          <a:latin typeface="HG丸ｺﾞｼｯｸM-PRO" pitchFamily="50" charset="-128"/>
                          <a:ea typeface="HG丸ｺﾞｼｯｸM-PRO" pitchFamily="50" charset="-128"/>
                        </a:rPr>
                        <a:t>階</a:t>
                      </a:r>
                      <a:r>
                        <a:rPr kumimoji="1" lang="ja-JP" altLang="en-US" sz="1000" i="0" dirty="0" smtClean="0">
                          <a:latin typeface="HG丸ｺﾞｼｯｸM-PRO" pitchFamily="50" charset="-128"/>
                          <a:ea typeface="HG丸ｺﾞｼｯｸM-PRO" pitchFamily="50" charset="-128"/>
                        </a:rPr>
                        <a:t>　佐賀労働局雇用環境・均等室内</a:t>
                      </a:r>
                      <a:endParaRPr kumimoji="1" lang="zh-TW" altLang="en-US" sz="1000" i="0" dirty="0" smtClean="0">
                        <a:latin typeface="HG丸ｺﾞｼｯｸM-PRO" pitchFamily="50" charset="-128"/>
                        <a:ea typeface="HG丸ｺﾞｼｯｸM-PRO" pitchFamily="50" charset="-128"/>
                      </a:endParaRPr>
                    </a:p>
                  </a:txBody>
                  <a:tcPr marL="99039" marR="99039" marT="45694" marB="45694"/>
                </a:tc>
                <a:tc>
                  <a:txBody>
                    <a:bodyPr/>
                    <a:lstStyle/>
                    <a:p>
                      <a:r>
                        <a:rPr kumimoji="1" lang="en-US" altLang="ja-JP" sz="1000" i="0" dirty="0" smtClean="0">
                          <a:latin typeface="HG丸ｺﾞｼｯｸM-PRO" pitchFamily="50" charset="-128"/>
                          <a:ea typeface="HG丸ｺﾞｼｯｸM-PRO" pitchFamily="50" charset="-128"/>
                        </a:rPr>
                        <a:t>0952-32-7218</a:t>
                      </a:r>
                      <a:endParaRPr kumimoji="1" lang="ja-JP" altLang="en-US" sz="1000" i="0" dirty="0">
                        <a:latin typeface="HG丸ｺﾞｼｯｸM-PRO" pitchFamily="50" charset="-128"/>
                        <a:ea typeface="HG丸ｺﾞｼｯｸM-PRO" pitchFamily="50" charset="-128"/>
                      </a:endParaRPr>
                    </a:p>
                  </a:txBody>
                  <a:tcPr marL="99039" marR="99039" marT="45694" marB="45694"/>
                </a:tc>
                <a:extLst>
                  <a:ext uri="{0D108BD9-81ED-4DB2-BD59-A6C34878D82A}">
                    <a16:rowId xmlns:a16="http://schemas.microsoft.com/office/drawing/2014/main" val="10001"/>
                  </a:ext>
                </a:extLst>
              </a:tr>
              <a:tr h="652732">
                <a:tc>
                  <a:txBody>
                    <a:bodyPr/>
                    <a:lstStyle/>
                    <a:p>
                      <a:r>
                        <a:rPr kumimoji="1" lang="ja-JP" altLang="en-US" sz="1000" i="0" dirty="0" smtClean="0">
                          <a:latin typeface="HG丸ｺﾞｼｯｸM-PRO" pitchFamily="50" charset="-128"/>
                          <a:ea typeface="HG丸ｺﾞｼｯｸM-PRO" pitchFamily="50" charset="-128"/>
                        </a:rPr>
                        <a:t>佐賀</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総合労働相談コーナー</a:t>
                      </a:r>
                    </a:p>
                  </a:txBody>
                  <a:tcPr marL="99039" marR="99039"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00" i="0" dirty="0" smtClean="0">
                          <a:latin typeface="HG丸ｺﾞｼｯｸM-PRO" pitchFamily="50" charset="-128"/>
                          <a:ea typeface="HG丸ｺﾞｼｯｸM-PRO" pitchFamily="50" charset="-128"/>
                        </a:rPr>
                        <a:t>〒</a:t>
                      </a:r>
                      <a:r>
                        <a:rPr kumimoji="1" lang="en-US" altLang="zh-TW" sz="1000" i="0" dirty="0" smtClean="0">
                          <a:latin typeface="HG丸ｺﾞｼｯｸM-PRO" pitchFamily="50" charset="-128"/>
                          <a:ea typeface="HG丸ｺﾞｼｯｸM-PRO" pitchFamily="50" charset="-128"/>
                        </a:rPr>
                        <a:t>840-0801</a:t>
                      </a:r>
                    </a:p>
                    <a:p>
                      <a:endParaRPr kumimoji="1" lang="en-US" altLang="ja-JP" sz="1000" i="0" dirty="0" smtClean="0">
                        <a:latin typeface="HG丸ｺﾞｼｯｸM-PRO" pitchFamily="50" charset="-128"/>
                        <a:ea typeface="HG丸ｺﾞｼｯｸM-PRO" pitchFamily="50" charset="-128"/>
                      </a:endParaRPr>
                    </a:p>
                  </a:txBody>
                  <a:tcPr marL="99039" marR="99039"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00" i="0" dirty="0" smtClean="0">
                          <a:latin typeface="HG丸ｺﾞｼｯｸM-PRO" pitchFamily="50" charset="-128"/>
                          <a:ea typeface="HG丸ｺﾞｼｯｸM-PRO" pitchFamily="50" charset="-128"/>
                        </a:rPr>
                        <a:t>佐賀市駅前中央</a:t>
                      </a:r>
                      <a:r>
                        <a:rPr kumimoji="1" lang="en-US" altLang="zh-TW" sz="1000" i="0" dirty="0" smtClean="0">
                          <a:latin typeface="HG丸ｺﾞｼｯｸM-PRO" pitchFamily="50" charset="-128"/>
                          <a:ea typeface="HG丸ｺﾞｼｯｸM-PRO" pitchFamily="50" charset="-128"/>
                        </a:rPr>
                        <a:t>3-3-20</a:t>
                      </a:r>
                      <a:r>
                        <a:rPr kumimoji="1" lang="ja-JP" altLang="en-US" sz="1000" i="0" dirty="0" smtClean="0">
                          <a:latin typeface="HG丸ｺﾞｼｯｸM-PRO" pitchFamily="50" charset="-128"/>
                          <a:ea typeface="HG丸ｺﾞｼｯｸM-PRO" pitchFamily="50" charset="-128"/>
                        </a:rPr>
                        <a:t>　</a:t>
                      </a:r>
                      <a:r>
                        <a:rPr kumimoji="1" lang="zh-TW" altLang="en-US" sz="1000" i="0" dirty="0" smtClean="0">
                          <a:latin typeface="HG丸ｺﾞｼｯｸM-PRO" pitchFamily="50" charset="-128"/>
                          <a:ea typeface="HG丸ｺﾞｼｯｸM-PRO" pitchFamily="50" charset="-128"/>
                        </a:rPr>
                        <a:t>佐賀第二合同庁舎</a:t>
                      </a:r>
                      <a:r>
                        <a:rPr kumimoji="1" lang="en-US" altLang="zh-TW" sz="1000" i="0" dirty="0" smtClean="0">
                          <a:latin typeface="HG丸ｺﾞｼｯｸM-PRO" pitchFamily="50" charset="-128"/>
                          <a:ea typeface="HG丸ｺﾞｼｯｸM-PRO" pitchFamily="50" charset="-128"/>
                        </a:rPr>
                        <a:t>3</a:t>
                      </a:r>
                      <a:r>
                        <a:rPr kumimoji="1" lang="zh-TW" altLang="en-US" sz="1000" i="0" dirty="0" smtClean="0">
                          <a:latin typeface="HG丸ｺﾞｼｯｸM-PRO" pitchFamily="50" charset="-128"/>
                          <a:ea typeface="HG丸ｺﾞｼｯｸM-PRO" pitchFamily="50" charset="-128"/>
                        </a:rPr>
                        <a:t>階</a:t>
                      </a:r>
                      <a:r>
                        <a:rPr kumimoji="1" lang="ja-JP" altLang="en-US" sz="1000" i="0" dirty="0" smtClean="0">
                          <a:latin typeface="HG丸ｺﾞｼｯｸM-PRO" pitchFamily="50" charset="-128"/>
                          <a:ea typeface="HG丸ｺﾞｼｯｸM-PRO" pitchFamily="50" charset="-128"/>
                        </a:rPr>
                        <a:t>　</a:t>
                      </a:r>
                      <a:endParaRPr kumimoji="1" lang="en-US" altLang="zh-TW"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佐賀労働基準監督署内</a:t>
                      </a:r>
                      <a:endParaRPr kumimoji="1" lang="en-US" altLang="zh-TW" sz="1000" i="0" dirty="0" smtClean="0">
                        <a:latin typeface="HG丸ｺﾞｼｯｸM-PRO" pitchFamily="50" charset="-128"/>
                        <a:ea typeface="HG丸ｺﾞｼｯｸM-PRO" pitchFamily="50" charset="-128"/>
                      </a:endParaRPr>
                    </a:p>
                  </a:txBody>
                  <a:tcPr marL="99039" marR="99039"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000" i="0" dirty="0" smtClean="0">
                          <a:latin typeface="HG丸ｺﾞｼｯｸM-PRO" pitchFamily="50" charset="-128"/>
                          <a:ea typeface="HG丸ｺﾞｼｯｸM-PRO" pitchFamily="50" charset="-128"/>
                        </a:rPr>
                        <a:t>0952-32-7189</a:t>
                      </a:r>
                      <a:endParaRPr kumimoji="1" lang="ja-JP" altLang="en-US"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i="0" dirty="0" smtClean="0">
                        <a:latin typeface="HG丸ｺﾞｼｯｸM-PRO" pitchFamily="50" charset="-128"/>
                        <a:ea typeface="HG丸ｺﾞｼｯｸM-PRO" pitchFamily="50" charset="-128"/>
                      </a:endParaRPr>
                    </a:p>
                  </a:txBody>
                  <a:tcPr marL="99039" marR="99039" marT="45694" marB="45694"/>
                </a:tc>
                <a:extLst>
                  <a:ext uri="{0D108BD9-81ED-4DB2-BD59-A6C34878D82A}">
                    <a16:rowId xmlns:a16="http://schemas.microsoft.com/office/drawing/2014/main" val="10002"/>
                  </a:ext>
                </a:extLst>
              </a:tr>
              <a:tr h="690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唐津</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総合労働相談コーナー</a:t>
                      </a:r>
                      <a:endParaRPr kumimoji="1" lang="ja-JP" altLang="en-US" sz="1000" i="0" dirty="0">
                        <a:latin typeface="HG丸ｺﾞｼｯｸM-PRO" pitchFamily="50" charset="-128"/>
                        <a:ea typeface="HG丸ｺﾞｼｯｸM-PRO" pitchFamily="50" charset="-128"/>
                      </a:endParaRPr>
                    </a:p>
                  </a:txBody>
                  <a:tcPr marL="99039" marR="99039" marT="45710" marB="45710"/>
                </a:tc>
                <a:tc>
                  <a:txBody>
                    <a:bodyPr/>
                    <a:lstStyle/>
                    <a:p>
                      <a:r>
                        <a:rPr kumimoji="1" lang="ja-JP" altLang="en-US" sz="1000" i="0" dirty="0" smtClean="0">
                          <a:latin typeface="HG丸ｺﾞｼｯｸM-PRO" pitchFamily="50" charset="-128"/>
                          <a:ea typeface="HG丸ｺﾞｼｯｸM-PRO" pitchFamily="50" charset="-128"/>
                        </a:rPr>
                        <a:t>〒</a:t>
                      </a:r>
                      <a:r>
                        <a:rPr kumimoji="1" lang="en-US" altLang="ja-JP" sz="1000" i="0" dirty="0" smtClean="0">
                          <a:latin typeface="HG丸ｺﾞｼｯｸM-PRO" pitchFamily="50" charset="-128"/>
                          <a:ea typeface="HG丸ｺﾞｼｯｸM-PRO" pitchFamily="50" charset="-128"/>
                        </a:rPr>
                        <a:t>847-0861</a:t>
                      </a:r>
                    </a:p>
                  </a:txBody>
                  <a:tcPr marL="99039" marR="99039"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唐津市二タ子</a:t>
                      </a:r>
                      <a:r>
                        <a:rPr kumimoji="1" lang="en-US" altLang="ja-JP" sz="1000" i="0" dirty="0" smtClean="0">
                          <a:latin typeface="HG丸ｺﾞｼｯｸM-PRO" pitchFamily="50" charset="-128"/>
                          <a:ea typeface="HG丸ｺﾞｼｯｸM-PRO" pitchFamily="50" charset="-128"/>
                        </a:rPr>
                        <a:t>3-214-6  </a:t>
                      </a:r>
                      <a:r>
                        <a:rPr kumimoji="1" lang="ja-JP" altLang="en-US" sz="1000" i="0" dirty="0" smtClean="0">
                          <a:latin typeface="HG丸ｺﾞｼｯｸM-PRO" pitchFamily="50" charset="-128"/>
                          <a:ea typeface="HG丸ｺﾞｼｯｸM-PRO" pitchFamily="50" charset="-128"/>
                        </a:rPr>
                        <a:t>唐津港湾合同庁舎</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唐津労働基準監督署内</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i="0" dirty="0" smtClean="0">
                        <a:latin typeface="HG丸ｺﾞｼｯｸM-PRO" pitchFamily="50" charset="-128"/>
                        <a:ea typeface="HG丸ｺﾞｼｯｸM-PRO" pitchFamily="50" charset="-128"/>
                      </a:endParaRPr>
                    </a:p>
                  </a:txBody>
                  <a:tcPr marL="99039" marR="99039"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i="0" dirty="0" smtClean="0">
                          <a:latin typeface="HG丸ｺﾞｼｯｸM-PRO" pitchFamily="50" charset="-128"/>
                          <a:ea typeface="HG丸ｺﾞｼｯｸM-PRO" pitchFamily="50" charset="-128"/>
                        </a:rPr>
                        <a:t>0955-73-2179</a:t>
                      </a:r>
                    </a:p>
                    <a:p>
                      <a:endParaRPr kumimoji="1" lang="ja-JP" altLang="en-US" sz="1000" i="0" dirty="0">
                        <a:latin typeface="HG丸ｺﾞｼｯｸM-PRO" pitchFamily="50" charset="-128"/>
                        <a:ea typeface="HG丸ｺﾞｼｯｸM-PRO" pitchFamily="50" charset="-128"/>
                      </a:endParaRPr>
                    </a:p>
                  </a:txBody>
                  <a:tcPr marL="99039" marR="99039" marT="45710" marB="45710"/>
                </a:tc>
                <a:extLst>
                  <a:ext uri="{0D108BD9-81ED-4DB2-BD59-A6C34878D82A}">
                    <a16:rowId xmlns:a16="http://schemas.microsoft.com/office/drawing/2014/main" val="10003"/>
                  </a:ext>
                </a:extLst>
              </a:tr>
              <a:tr h="652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武雄</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総合労働相談コーナー</a:t>
                      </a:r>
                      <a:endParaRPr kumimoji="1" lang="ja-JP" altLang="en-US" sz="1000" i="0" dirty="0">
                        <a:latin typeface="HG丸ｺﾞｼｯｸM-PRO" pitchFamily="50" charset="-128"/>
                        <a:ea typeface="HG丸ｺﾞｼｯｸM-PRO" pitchFamily="50" charset="-128"/>
                      </a:endParaRPr>
                    </a:p>
                  </a:txBody>
                  <a:tcPr marL="99039" marR="99039" marT="45710" marB="45710"/>
                </a:tc>
                <a:tc>
                  <a:txBody>
                    <a:bodyPr/>
                    <a:lstStyle/>
                    <a:p>
                      <a:r>
                        <a:rPr kumimoji="1" lang="ja-JP" altLang="en-US" sz="1000" i="0" dirty="0" smtClean="0">
                          <a:latin typeface="HG丸ｺﾞｼｯｸM-PRO" pitchFamily="50" charset="-128"/>
                          <a:ea typeface="HG丸ｺﾞｼｯｸM-PRO" pitchFamily="50" charset="-128"/>
                        </a:rPr>
                        <a:t>〒</a:t>
                      </a:r>
                      <a:r>
                        <a:rPr kumimoji="1" lang="en-US" altLang="ja-JP" sz="1000" i="0" dirty="0" smtClean="0">
                          <a:latin typeface="HG丸ｺﾞｼｯｸM-PRO" pitchFamily="50" charset="-128"/>
                          <a:ea typeface="HG丸ｺﾞｼｯｸM-PRO" pitchFamily="50" charset="-128"/>
                        </a:rPr>
                        <a:t>843-0023</a:t>
                      </a:r>
                    </a:p>
                    <a:p>
                      <a:r>
                        <a:rPr kumimoji="1" lang="en-US" altLang="ja-JP" sz="1000" i="0" dirty="0" smtClean="0">
                          <a:latin typeface="HG丸ｺﾞｼｯｸM-PRO" pitchFamily="50" charset="-128"/>
                          <a:ea typeface="HG丸ｺﾞｼｯｸM-PRO" pitchFamily="50" charset="-128"/>
                        </a:rPr>
                        <a:t> </a:t>
                      </a:r>
                    </a:p>
                  </a:txBody>
                  <a:tcPr marL="99039" marR="99039" marT="45710" marB="45710"/>
                </a:tc>
                <a:tc>
                  <a:txBody>
                    <a:bodyPr/>
                    <a:lstStyle/>
                    <a:p>
                      <a:r>
                        <a:rPr kumimoji="1" lang="ja-JP" altLang="en-US" sz="1000" i="0" dirty="0" smtClean="0">
                          <a:latin typeface="HG丸ｺﾞｼｯｸM-PRO" pitchFamily="50" charset="-128"/>
                          <a:ea typeface="HG丸ｺﾞｼｯｸM-PRO" pitchFamily="50" charset="-128"/>
                        </a:rPr>
                        <a:t>武雄市武雄町昭和</a:t>
                      </a:r>
                      <a:r>
                        <a:rPr kumimoji="1" lang="en-US" altLang="ja-JP" sz="1000" i="0" dirty="0" smtClean="0">
                          <a:latin typeface="HG丸ｺﾞｼｯｸM-PRO" pitchFamily="50" charset="-128"/>
                          <a:ea typeface="HG丸ｺﾞｼｯｸM-PRO" pitchFamily="50" charset="-128"/>
                        </a:rPr>
                        <a:t>758</a:t>
                      </a:r>
                      <a:r>
                        <a:rPr kumimoji="1" lang="ja-JP" altLang="en-US" sz="1000" i="0" dirty="0" smtClean="0">
                          <a:latin typeface="HG丸ｺﾞｼｯｸM-PRO" pitchFamily="50" charset="-128"/>
                          <a:ea typeface="HG丸ｺﾞｼｯｸM-PRO" pitchFamily="50" charset="-128"/>
                        </a:rPr>
                        <a:t>　武雄労働基準監督署内</a:t>
                      </a:r>
                      <a:endParaRPr kumimoji="1" lang="en-US" altLang="ja-JP" sz="1000" i="0" dirty="0" smtClean="0">
                        <a:latin typeface="HG丸ｺﾞｼｯｸM-PRO" pitchFamily="50" charset="-128"/>
                        <a:ea typeface="HG丸ｺﾞｼｯｸM-PRO" pitchFamily="50" charset="-128"/>
                      </a:endParaRPr>
                    </a:p>
                    <a:p>
                      <a:r>
                        <a:rPr kumimoji="1" lang="en-US" altLang="ja-JP" sz="1000" i="0" dirty="0" smtClean="0">
                          <a:latin typeface="HG丸ｺﾞｼｯｸM-PRO" pitchFamily="50" charset="-128"/>
                          <a:ea typeface="HG丸ｺﾞｼｯｸM-PRO" pitchFamily="50" charset="-128"/>
                        </a:rPr>
                        <a:t> </a:t>
                      </a:r>
                    </a:p>
                  </a:txBody>
                  <a:tcPr marL="99039" marR="99039"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i="0" dirty="0" smtClean="0">
                          <a:latin typeface="HG丸ｺﾞｼｯｸM-PRO" pitchFamily="50" charset="-128"/>
                          <a:ea typeface="HG丸ｺﾞｼｯｸM-PRO" pitchFamily="50" charset="-128"/>
                        </a:rPr>
                        <a:t>0954-22-2165</a:t>
                      </a:r>
                    </a:p>
                    <a:p>
                      <a:endParaRPr kumimoji="1" lang="ja-JP" altLang="en-US" sz="1000" i="0" dirty="0">
                        <a:latin typeface="HG丸ｺﾞｼｯｸM-PRO" pitchFamily="50" charset="-128"/>
                        <a:ea typeface="HG丸ｺﾞｼｯｸM-PRO" pitchFamily="50" charset="-128"/>
                      </a:endParaRPr>
                    </a:p>
                  </a:txBody>
                  <a:tcPr marL="99039" marR="99039" marT="45710" marB="45710"/>
                </a:tc>
                <a:extLst>
                  <a:ext uri="{0D108BD9-81ED-4DB2-BD59-A6C34878D82A}">
                    <a16:rowId xmlns:a16="http://schemas.microsoft.com/office/drawing/2014/main" val="10004"/>
                  </a:ext>
                </a:extLst>
              </a:tr>
              <a:tr h="690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伊万里</a:t>
                      </a:r>
                      <a:endParaRPr kumimoji="1" lang="en-US" altLang="ja-JP" sz="1000" i="0"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i="0" dirty="0" smtClean="0">
                          <a:latin typeface="HG丸ｺﾞｼｯｸM-PRO" pitchFamily="50" charset="-128"/>
                          <a:ea typeface="HG丸ｺﾞｼｯｸM-PRO" pitchFamily="50" charset="-128"/>
                        </a:rPr>
                        <a:t>総合労働相談コーナー</a:t>
                      </a:r>
                      <a:endParaRPr kumimoji="1" lang="ja-JP" altLang="en-US" sz="1000" i="0" dirty="0">
                        <a:latin typeface="HG丸ｺﾞｼｯｸM-PRO" pitchFamily="50" charset="-128"/>
                        <a:ea typeface="HG丸ｺﾞｼｯｸM-PRO" pitchFamily="50" charset="-128"/>
                      </a:endParaRPr>
                    </a:p>
                  </a:txBody>
                  <a:tcPr marL="99039" marR="99039" marT="45710" marB="45710"/>
                </a:tc>
                <a:tc>
                  <a:txBody>
                    <a:bodyPr/>
                    <a:lstStyle/>
                    <a:p>
                      <a:r>
                        <a:rPr kumimoji="1" lang="ja-JP" altLang="en-US" sz="1000" i="0" dirty="0" smtClean="0">
                          <a:latin typeface="HG丸ｺﾞｼｯｸM-PRO" pitchFamily="50" charset="-128"/>
                          <a:ea typeface="HG丸ｺﾞｼｯｸM-PRO" pitchFamily="50" charset="-128"/>
                        </a:rPr>
                        <a:t>〒</a:t>
                      </a:r>
                      <a:r>
                        <a:rPr kumimoji="1" lang="en-US" altLang="ja-JP" sz="1000" i="0" dirty="0" smtClean="0">
                          <a:latin typeface="HG丸ｺﾞｼｯｸM-PRO" pitchFamily="50" charset="-128"/>
                          <a:ea typeface="HG丸ｺﾞｼｯｸM-PRO" pitchFamily="50" charset="-128"/>
                        </a:rPr>
                        <a:t>848-0027</a:t>
                      </a:r>
                    </a:p>
                  </a:txBody>
                  <a:tcPr marL="99039" marR="99039" marT="45710" marB="45710"/>
                </a:tc>
                <a:tc>
                  <a:txBody>
                    <a:bodyPr/>
                    <a:lstStyle/>
                    <a:p>
                      <a:r>
                        <a:rPr kumimoji="1" lang="ja-JP" altLang="en-US" sz="1000" i="0" dirty="0" smtClean="0">
                          <a:latin typeface="HG丸ｺﾞｼｯｸM-PRO" pitchFamily="50" charset="-128"/>
                          <a:ea typeface="HG丸ｺﾞｼｯｸM-PRO" pitchFamily="50" charset="-128"/>
                        </a:rPr>
                        <a:t>伊万里市立花町大尾</a:t>
                      </a:r>
                      <a:r>
                        <a:rPr kumimoji="1" lang="en-US" altLang="ja-JP" sz="1000" i="0" dirty="0" smtClean="0">
                          <a:latin typeface="HG丸ｺﾞｼｯｸM-PRO" pitchFamily="50" charset="-128"/>
                          <a:ea typeface="HG丸ｺﾞｼｯｸM-PRO" pitchFamily="50" charset="-128"/>
                        </a:rPr>
                        <a:t>1891-64</a:t>
                      </a:r>
                      <a:r>
                        <a:rPr kumimoji="1" lang="ja-JP" altLang="en-US" sz="1000" i="0" dirty="0" smtClean="0">
                          <a:latin typeface="HG丸ｺﾞｼｯｸM-PRO" pitchFamily="50" charset="-128"/>
                          <a:ea typeface="HG丸ｺﾞｼｯｸM-PRO" pitchFamily="50" charset="-128"/>
                        </a:rPr>
                        <a:t>　伊万里労働基準監督署内</a:t>
                      </a:r>
                      <a:endParaRPr kumimoji="1" lang="en-US" altLang="ja-JP" sz="1000" i="0" dirty="0" smtClean="0">
                        <a:latin typeface="HG丸ｺﾞｼｯｸM-PRO" pitchFamily="50" charset="-128"/>
                        <a:ea typeface="HG丸ｺﾞｼｯｸM-PRO" pitchFamily="50" charset="-128"/>
                      </a:endParaRPr>
                    </a:p>
                    <a:p>
                      <a:r>
                        <a:rPr kumimoji="1" lang="en-US" altLang="ja-JP" sz="1000" i="0" dirty="0" smtClean="0">
                          <a:latin typeface="HG丸ｺﾞｼｯｸM-PRO" pitchFamily="50" charset="-128"/>
                          <a:ea typeface="HG丸ｺﾞｼｯｸM-PRO" pitchFamily="50" charset="-128"/>
                        </a:rPr>
                        <a:t> </a:t>
                      </a:r>
                    </a:p>
                  </a:txBody>
                  <a:tcPr marL="99039" marR="99039"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i="0" dirty="0" smtClean="0">
                          <a:latin typeface="HG丸ｺﾞｼｯｸM-PRO" pitchFamily="50" charset="-128"/>
                          <a:ea typeface="HG丸ｺﾞｼｯｸM-PRO" pitchFamily="50" charset="-128"/>
                        </a:rPr>
                        <a:t>0955-23-4155</a:t>
                      </a:r>
                    </a:p>
                    <a:p>
                      <a:endParaRPr kumimoji="1" lang="ja-JP" altLang="en-US" sz="1000" i="0" dirty="0">
                        <a:latin typeface="HG丸ｺﾞｼｯｸM-PRO" pitchFamily="50" charset="-128"/>
                        <a:ea typeface="HG丸ｺﾞｼｯｸM-PRO" pitchFamily="50" charset="-128"/>
                      </a:endParaRPr>
                    </a:p>
                  </a:txBody>
                  <a:tcPr marL="99039" marR="99039" marT="45710" marB="45710"/>
                </a:tc>
                <a:extLst>
                  <a:ext uri="{0D108BD9-81ED-4DB2-BD59-A6C34878D82A}">
                    <a16:rowId xmlns:a16="http://schemas.microsoft.com/office/drawing/2014/main" val="10005"/>
                  </a:ext>
                </a:extLst>
              </a:tr>
            </a:tbl>
          </a:graphicData>
        </a:graphic>
      </p:graphicFrame>
      <p:grpSp>
        <p:nvGrpSpPr>
          <p:cNvPr id="163880" name="Group 61"/>
          <p:cNvGrpSpPr>
            <a:grpSpLocks/>
          </p:cNvGrpSpPr>
          <p:nvPr/>
        </p:nvGrpSpPr>
        <p:grpSpPr bwMode="auto">
          <a:xfrm>
            <a:off x="4127500" y="6400811"/>
            <a:ext cx="2559050" cy="320675"/>
            <a:chOff x="2400" y="4032"/>
            <a:chExt cx="1488" cy="202"/>
          </a:xfrm>
        </p:grpSpPr>
        <p:sp>
          <p:nvSpPr>
            <p:cNvPr id="163883" name="Text Box 59"/>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6666"/>
                  </a:solidFill>
                  <a:latin typeface="Constantia" pitchFamily="18" charset="0"/>
                  <a:ea typeface="HG丸ｺﾞｼｯｸM-PRO" pitchFamily="50" charset="-128"/>
                </a:rPr>
                <a:t>厚生労働省</a:t>
              </a:r>
              <a:r>
                <a:rPr lang="ja-JP" altLang="en-US" sz="1400" smtClean="0">
                  <a:solidFill>
                    <a:srgbClr val="006666"/>
                  </a:solidFill>
                  <a:latin typeface="Constantia" pitchFamily="18" charset="0"/>
                  <a:ea typeface="HG丸ｺﾞｼｯｸM-PRO" pitchFamily="50" charset="-128"/>
                </a:rPr>
                <a:t>佐賀労働局</a:t>
              </a:r>
            </a:p>
          </p:txBody>
        </p:sp>
        <p:pic>
          <p:nvPicPr>
            <p:cNvPr id="163884" name="Picture 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81" name="Picture 13" descr="MC9004378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54650">
            <a:off x="735410" y="338138"/>
            <a:ext cx="685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2" name="スライド番号プレースホルダー 3"/>
          <p:cNvSpPr>
            <a:spLocks noGrp="1"/>
          </p:cNvSpPr>
          <p:nvPr>
            <p:ph type="sldNum" sz="quarter" idx="12"/>
          </p:nvPr>
        </p:nvSpPr>
        <p:spPr>
          <a:xfrm>
            <a:off x="7759700" y="6381750"/>
            <a:ext cx="1950244"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0"/>
              </a:spcBef>
              <a:buFontTx/>
              <a:buNone/>
            </a:pPr>
            <a:fld id="{686A9166-D0B4-4265-A89D-C4CF42EE2D53}" type="slidenum">
              <a:rPr lang="en-US" altLang="ja-JP" sz="1400" smtClean="0">
                <a:solidFill>
                  <a:srgbClr val="000000"/>
                </a:solidFill>
                <a:cs typeface="Arial" pitchFamily="34" charset="0"/>
              </a:rPr>
              <a:pPr algn="r">
                <a:spcBef>
                  <a:spcPct val="0"/>
                </a:spcBef>
                <a:buFontTx/>
                <a:buNone/>
              </a:pPr>
              <a:t>35</a:t>
            </a:fld>
            <a:endParaRPr lang="en-US" altLang="ja-JP" sz="1400" dirty="0" smtClean="0">
              <a:solidFill>
                <a:srgbClr val="000000"/>
              </a:solidFill>
              <a:cs typeface="Arial" pitchFamily="34" charset="0"/>
            </a:endParaRPr>
          </a:p>
        </p:txBody>
      </p:sp>
    </p:spTree>
    <p:extLst>
      <p:ext uri="{BB962C8B-B14F-4D97-AF65-F5344CB8AC3E}">
        <p14:creationId xmlns:p14="http://schemas.microsoft.com/office/powerpoint/2010/main" val="1094450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88"/>
          <p:cNvSpPr>
            <a:spLocks noChangeArrowheads="1"/>
          </p:cNvSpPr>
          <p:nvPr/>
        </p:nvSpPr>
        <p:spPr bwMode="auto">
          <a:xfrm>
            <a:off x="785176" y="5695950"/>
            <a:ext cx="9120824" cy="730250"/>
          </a:xfrm>
          <a:prstGeom prst="ellipse">
            <a:avLst/>
          </a:prstGeom>
          <a:gradFill rotWithShape="1">
            <a:gsLst>
              <a:gs pos="0">
                <a:schemeClr val="bg1"/>
              </a:gs>
              <a:gs pos="50000">
                <a:srgbClr val="FFFF99"/>
              </a:gs>
              <a:gs pos="100000">
                <a:schemeClr val="bg1"/>
              </a:gs>
            </a:gsLst>
            <a:lin ang="2700000" scaled="1"/>
          </a:gradFill>
          <a:ln w="9525" algn="ctr">
            <a:noFill/>
            <a:round/>
            <a:headEnd/>
            <a:tailEnd/>
          </a:ln>
          <a:effec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4" name="スライド番号プレースホルダー 3"/>
          <p:cNvSpPr>
            <a:spLocks noGrp="1"/>
          </p:cNvSpPr>
          <p:nvPr>
            <p:ph type="sldNum" sz="quarter" idx="12"/>
          </p:nvPr>
        </p:nvSpPr>
        <p:spPr>
          <a:xfrm>
            <a:off x="7329264" y="6422901"/>
            <a:ext cx="2311400" cy="476250"/>
          </a:xfrm>
        </p:spPr>
        <p:txBody>
          <a:bodyPr/>
          <a:lstStyle/>
          <a:p>
            <a:pPr>
              <a:defRPr/>
            </a:pPr>
            <a:fld id="{9AA54B82-0666-4A07-A8DA-030520518147}" type="slidenum">
              <a:rPr lang="en-US" altLang="ja-JP" smtClean="0">
                <a:solidFill>
                  <a:srgbClr val="000000"/>
                </a:solidFill>
              </a:rPr>
              <a:pPr>
                <a:defRPr/>
              </a:pPr>
              <a:t>36</a:t>
            </a:fld>
            <a:endParaRPr lang="en-US" altLang="ja-JP" dirty="0">
              <a:solidFill>
                <a:srgbClr val="000000"/>
              </a:solidFill>
            </a:endParaRPr>
          </a:p>
        </p:txBody>
      </p:sp>
      <p:sp>
        <p:nvSpPr>
          <p:cNvPr id="5" name="Rectangle 2"/>
          <p:cNvSpPr txBox="1">
            <a:spLocks noChangeArrowheads="1"/>
          </p:cNvSpPr>
          <p:nvPr/>
        </p:nvSpPr>
        <p:spPr bwMode="auto">
          <a:xfrm>
            <a:off x="825500" y="1219200"/>
            <a:ext cx="80589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eaLnBrk="1" hangingPunct="1">
              <a:defRPr/>
            </a:pPr>
            <a:r>
              <a:rPr lang="ja-JP" altLang="en-US" sz="2800" kern="0" dirty="0" smtClean="0">
                <a:solidFill>
                  <a:srgbClr val="000000"/>
                </a:solidFill>
                <a:ea typeface="HG丸ｺﾞｼｯｸM-PRO" pitchFamily="50" charset="-128"/>
              </a:rPr>
              <a:t>１　求人の見方</a:t>
            </a:r>
          </a:p>
        </p:txBody>
      </p:sp>
      <p:sp>
        <p:nvSpPr>
          <p:cNvPr id="11" name="正方形/長方形 10"/>
          <p:cNvSpPr/>
          <p:nvPr/>
        </p:nvSpPr>
        <p:spPr bwMode="auto">
          <a:xfrm>
            <a:off x="1403350" y="1828800"/>
            <a:ext cx="7798122" cy="1888232"/>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r>
              <a:rPr kumimoji="0" lang="ja-JP" altLang="en-US" sz="2800" b="1" dirty="0">
                <a:solidFill>
                  <a:srgbClr val="000000"/>
                </a:solidFill>
                <a:latin typeface="ＭＳ ゴシック" panose="020B0609070205080204" pitchFamily="49" charset="-128"/>
                <a:ea typeface="ＭＳ ゴシック" panose="020B0609070205080204" pitchFamily="49" charset="-128"/>
              </a:rPr>
              <a:t>求人は</a:t>
            </a:r>
            <a:endParaRPr kumimoji="0" lang="en-US" altLang="ja-JP" sz="2800" b="1" dirty="0">
              <a:solidFill>
                <a:srgbClr val="000000"/>
              </a:solidFill>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defRPr/>
            </a:pPr>
            <a:r>
              <a:rPr kumimoji="0" lang="ja-JP" altLang="en-US" dirty="0">
                <a:solidFill>
                  <a:srgbClr val="006666"/>
                </a:solidFill>
                <a:latin typeface="ＭＳ ゴシック" panose="020B0609070205080204" pitchFamily="49" charset="-128"/>
                <a:ea typeface="ＭＳ ゴシック" panose="020B0609070205080204" pitchFamily="49" charset="-128"/>
              </a:rPr>
              <a:t>　　　　　　　　　　　　　　　　　　　　　　　　　　</a:t>
            </a:r>
            <a:endParaRPr kumimoji="0" lang="en-US" altLang="ja-JP" dirty="0">
              <a:solidFill>
                <a:srgbClr val="006666"/>
              </a:solidFill>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defRPr/>
            </a:pPr>
            <a:r>
              <a:rPr kumimoji="0" lang="ja-JP" altLang="en-US" dirty="0">
                <a:solidFill>
                  <a:srgbClr val="006666"/>
                </a:solidFill>
                <a:latin typeface="ＭＳ ゴシック" panose="020B0609070205080204" pitchFamily="49" charset="-128"/>
                <a:ea typeface="ＭＳ ゴシック" panose="020B0609070205080204" pitchFamily="49" charset="-128"/>
              </a:rPr>
              <a:t>　　　　　</a:t>
            </a:r>
            <a:endParaRPr kumimoji="0" lang="en-US" altLang="ja-JP" dirty="0">
              <a:solidFill>
                <a:srgbClr val="006666"/>
              </a:solidFill>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defRPr/>
            </a:pPr>
            <a:r>
              <a:rPr kumimoji="0" lang="ja-JP" altLang="en-US" dirty="0">
                <a:solidFill>
                  <a:srgbClr val="006666"/>
                </a:solidFill>
                <a:latin typeface="ＭＳ ゴシック" panose="020B0609070205080204" pitchFamily="49" charset="-128"/>
                <a:ea typeface="ＭＳ ゴシック" panose="020B0609070205080204" pitchFamily="49" charset="-128"/>
              </a:rPr>
              <a:t>　　　　　　　　　　　　　　　　　</a:t>
            </a:r>
            <a:r>
              <a:rPr kumimoji="0" lang="ja-JP" altLang="en-US" sz="2000" b="1" dirty="0" smtClean="0">
                <a:solidFill>
                  <a:srgbClr val="000000"/>
                </a:solidFill>
                <a:latin typeface="ＭＳ ゴシック" panose="020B0609070205080204" pitchFamily="49" charset="-128"/>
                <a:ea typeface="ＭＳ ゴシック" panose="020B0609070205080204" pitchFamily="49" charset="-128"/>
              </a:rPr>
              <a:t>など</a:t>
            </a:r>
            <a:r>
              <a:rPr kumimoji="0" lang="ja-JP" altLang="en-US" sz="2000" b="1" dirty="0">
                <a:solidFill>
                  <a:srgbClr val="000000"/>
                </a:solidFill>
                <a:latin typeface="ＭＳ ゴシック" panose="020B0609070205080204" pitchFamily="49" charset="-128"/>
                <a:ea typeface="ＭＳ ゴシック" panose="020B0609070205080204" pitchFamily="49" charset="-128"/>
              </a:rPr>
              <a:t>で見ることができますが</a:t>
            </a:r>
          </a:p>
        </p:txBody>
      </p:sp>
      <p:sp>
        <p:nvSpPr>
          <p:cNvPr id="164871" name="AutoShape 4"/>
          <p:cNvSpPr>
            <a:spLocks noChangeArrowheads="1"/>
          </p:cNvSpPr>
          <p:nvPr/>
        </p:nvSpPr>
        <p:spPr bwMode="auto">
          <a:xfrm>
            <a:off x="2661698" y="2106623"/>
            <a:ext cx="6077744" cy="514339"/>
          </a:xfrm>
          <a:prstGeom prst="roundRect">
            <a:avLst>
              <a:gd name="adj" fmla="val 16667"/>
            </a:avLst>
          </a:prstGeom>
          <a:solidFill>
            <a:srgbClr val="FFFF00"/>
          </a:solidFill>
          <a:ln w="9525">
            <a:solidFill>
              <a:schemeClr val="tx1"/>
            </a:solidFill>
            <a:round/>
            <a:headEnd/>
            <a:tailEnd/>
          </a:ln>
        </p:spPr>
        <p:txBody>
          <a:bodyPr wrap="none"/>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spcBef>
                <a:spcPct val="0"/>
              </a:spcBef>
              <a:spcAft>
                <a:spcPct val="0"/>
              </a:spcAft>
              <a:buFontTx/>
              <a:buNone/>
            </a:pPr>
            <a:r>
              <a:rPr lang="ja-JP" altLang="en-US" sz="2400" dirty="0" smtClean="0">
                <a:solidFill>
                  <a:srgbClr val="0000CC"/>
                </a:solidFill>
                <a:latin typeface="ＭＳ ゴシック" panose="020B0609070205080204" pitchFamily="49" charset="-128"/>
                <a:ea typeface="ＭＳ ゴシック" panose="020B0609070205080204" pitchFamily="49" charset="-128"/>
              </a:rPr>
              <a:t>ハローワーク、学校、求人情報誌、その他</a:t>
            </a:r>
          </a:p>
        </p:txBody>
      </p:sp>
      <p:sp>
        <p:nvSpPr>
          <p:cNvPr id="164872" name="正方形/長方形 12"/>
          <p:cNvSpPr>
            <a:spLocks noChangeArrowheads="1"/>
          </p:cNvSpPr>
          <p:nvPr/>
        </p:nvSpPr>
        <p:spPr bwMode="auto">
          <a:xfrm>
            <a:off x="1198877" y="3931421"/>
            <a:ext cx="82934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ct val="80000"/>
              </a:lnSpc>
              <a:spcBef>
                <a:spcPct val="0"/>
              </a:spcBef>
              <a:spcAft>
                <a:spcPct val="0"/>
              </a:spcAft>
              <a:buFont typeface="Wingdings" pitchFamily="2" charset="2"/>
              <a:buNone/>
            </a:pPr>
            <a:r>
              <a:rPr kumimoji="0" lang="ja-JP" altLang="en-US" sz="1800" b="1" dirty="0" smtClean="0">
                <a:solidFill>
                  <a:srgbClr val="000000"/>
                </a:solidFill>
                <a:latin typeface="HG丸ｺﾞｼｯｸM-PRO" pitchFamily="50" charset="-128"/>
                <a:ea typeface="HG丸ｺﾞｼｯｸM-PRO" pitchFamily="50" charset="-128"/>
              </a:rPr>
              <a:t>①　業務内容、賃金、労働時間、休日などの労働条件をよく調べましょう。</a:t>
            </a:r>
            <a:endParaRPr kumimoji="0" lang="en-US" altLang="ja-JP" sz="1800" b="1" dirty="0" smtClean="0">
              <a:solidFill>
                <a:srgbClr val="000000"/>
              </a:solidFill>
              <a:latin typeface="HG丸ｺﾞｼｯｸM-PRO" pitchFamily="50" charset="-128"/>
              <a:ea typeface="HG丸ｺﾞｼｯｸM-PRO" pitchFamily="50" charset="-128"/>
            </a:endParaRPr>
          </a:p>
          <a:p>
            <a:pPr fontAlgn="base">
              <a:lnSpc>
                <a:spcPct val="80000"/>
              </a:lnSpc>
              <a:spcBef>
                <a:spcPct val="0"/>
              </a:spcBef>
              <a:spcAft>
                <a:spcPct val="0"/>
              </a:spcAft>
              <a:buFont typeface="Wingdings" pitchFamily="2" charset="2"/>
              <a:buNone/>
            </a:pPr>
            <a:endParaRPr kumimoji="0" lang="ja-JP" altLang="en-US" sz="1800" b="1" dirty="0" smtClean="0">
              <a:solidFill>
                <a:srgbClr val="000000"/>
              </a:solidFill>
              <a:latin typeface="HG丸ｺﾞｼｯｸM-PRO" pitchFamily="50" charset="-128"/>
              <a:ea typeface="HG丸ｺﾞｼｯｸM-PRO" pitchFamily="50" charset="-128"/>
            </a:endParaRPr>
          </a:p>
          <a:p>
            <a:pPr fontAlgn="base">
              <a:lnSpc>
                <a:spcPct val="80000"/>
              </a:lnSpc>
              <a:spcBef>
                <a:spcPct val="0"/>
              </a:spcBef>
              <a:spcAft>
                <a:spcPct val="0"/>
              </a:spcAft>
              <a:buFont typeface="Wingdings" pitchFamily="2" charset="2"/>
              <a:buNone/>
            </a:pPr>
            <a:r>
              <a:rPr kumimoji="0" lang="ja-JP" altLang="en-US" sz="1800" b="1" dirty="0" smtClean="0">
                <a:solidFill>
                  <a:srgbClr val="000000"/>
                </a:solidFill>
                <a:latin typeface="HG丸ｺﾞｼｯｸM-PRO" pitchFamily="50" charset="-128"/>
                <a:ea typeface="HG丸ｺﾞｼｯｸM-PRO" pitchFamily="50" charset="-128"/>
              </a:rPr>
              <a:t>②　社会保険、労働保険の加入をチェックしましょう。</a:t>
            </a:r>
            <a:endParaRPr kumimoji="0" lang="en-US" altLang="ja-JP" sz="1800" b="1" dirty="0" smtClean="0">
              <a:solidFill>
                <a:srgbClr val="000000"/>
              </a:solidFill>
              <a:latin typeface="HG丸ｺﾞｼｯｸM-PRO" pitchFamily="50" charset="-128"/>
              <a:ea typeface="HG丸ｺﾞｼｯｸM-PRO" pitchFamily="50" charset="-128"/>
            </a:endParaRPr>
          </a:p>
          <a:p>
            <a:pPr fontAlgn="base">
              <a:lnSpc>
                <a:spcPct val="80000"/>
              </a:lnSpc>
              <a:spcBef>
                <a:spcPct val="0"/>
              </a:spcBef>
              <a:spcAft>
                <a:spcPct val="0"/>
              </a:spcAft>
              <a:buFont typeface="Wingdings" pitchFamily="2" charset="2"/>
              <a:buNone/>
            </a:pPr>
            <a:endParaRPr kumimoji="0" lang="ja-JP" altLang="en-US" sz="1800" b="1" dirty="0" smtClean="0">
              <a:solidFill>
                <a:srgbClr val="000000"/>
              </a:solidFill>
              <a:latin typeface="HG丸ｺﾞｼｯｸM-PRO" pitchFamily="50" charset="-128"/>
              <a:ea typeface="HG丸ｺﾞｼｯｸM-PRO" pitchFamily="50" charset="-128"/>
            </a:endParaRPr>
          </a:p>
          <a:p>
            <a:pPr fontAlgn="base">
              <a:lnSpc>
                <a:spcPct val="80000"/>
              </a:lnSpc>
              <a:spcBef>
                <a:spcPct val="0"/>
              </a:spcBef>
              <a:spcAft>
                <a:spcPct val="0"/>
              </a:spcAft>
              <a:buFont typeface="Wingdings" pitchFamily="2" charset="2"/>
              <a:buNone/>
            </a:pPr>
            <a:r>
              <a:rPr kumimoji="0" lang="ja-JP" altLang="en-US" sz="1800" b="1" dirty="0" smtClean="0">
                <a:solidFill>
                  <a:srgbClr val="000000"/>
                </a:solidFill>
                <a:latin typeface="HG丸ｺﾞｼｯｸM-PRO" pitchFamily="50" charset="-128"/>
                <a:ea typeface="HG丸ｺﾞｼｯｸM-PRO" pitchFamily="50" charset="-128"/>
              </a:rPr>
              <a:t>③　その他の福利厚生制度などもみてみましょう。</a:t>
            </a:r>
          </a:p>
        </p:txBody>
      </p:sp>
      <p:sp>
        <p:nvSpPr>
          <p:cNvPr id="164873" name="Text Box 6"/>
          <p:cNvSpPr txBox="1">
            <a:spLocks noChangeArrowheads="1"/>
          </p:cNvSpPr>
          <p:nvPr/>
        </p:nvSpPr>
        <p:spPr bwMode="auto">
          <a:xfrm>
            <a:off x="495300" y="5345960"/>
            <a:ext cx="899795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lnSpc>
                <a:spcPts val="2400"/>
              </a:lnSpc>
              <a:spcBef>
                <a:spcPts val="0"/>
              </a:spcBef>
              <a:spcAft>
                <a:spcPct val="0"/>
              </a:spcAft>
              <a:buFontTx/>
              <a:buNone/>
            </a:pPr>
            <a:r>
              <a:rPr kumimoji="0" lang="en-US" altLang="ja-JP" sz="1400" b="1" dirty="0" smtClean="0">
                <a:solidFill>
                  <a:srgbClr val="000000"/>
                </a:solidFill>
                <a:latin typeface="HG丸ｺﾞｼｯｸM-PRO" pitchFamily="50" charset="-128"/>
                <a:ea typeface="HG丸ｺﾞｼｯｸM-PRO" pitchFamily="50" charset="-128"/>
              </a:rPr>
              <a:t>※</a:t>
            </a:r>
            <a:r>
              <a:rPr kumimoji="0" lang="ja-JP" altLang="en-US" sz="1400" b="1" dirty="0" smtClean="0">
                <a:solidFill>
                  <a:srgbClr val="000000"/>
                </a:solidFill>
                <a:latin typeface="HG丸ｺﾞｼｯｸM-PRO" pitchFamily="50" charset="-128"/>
                <a:ea typeface="HG丸ｺﾞｼｯｸM-PRO" pitchFamily="50" charset="-128"/>
              </a:rPr>
              <a:t> 全国のハローワークで受理した求人、面接会等の情報をインターネットでも見ることができます。</a:t>
            </a:r>
          </a:p>
          <a:p>
            <a:pPr algn="ctr" eaLnBrk="0" fontAlgn="base" hangingPunct="0">
              <a:lnSpc>
                <a:spcPts val="2400"/>
              </a:lnSpc>
              <a:spcBef>
                <a:spcPts val="0"/>
              </a:spcBef>
              <a:spcAft>
                <a:spcPct val="0"/>
              </a:spcAft>
              <a:buFontTx/>
              <a:buNone/>
            </a:pPr>
            <a:r>
              <a:rPr kumimoji="0" lang="ja-JP" altLang="en-US" sz="1200" dirty="0" smtClean="0">
                <a:solidFill>
                  <a:srgbClr val="0000CC"/>
                </a:solidFill>
                <a:latin typeface="HG丸ｺﾞｼｯｸM-PRO" pitchFamily="50" charset="-128"/>
                <a:ea typeface="HG丸ｺﾞｼｯｸM-PRO" pitchFamily="50" charset="-128"/>
              </a:rPr>
              <a:t>ハローワークで受理した「</a:t>
            </a:r>
            <a:r>
              <a:rPr kumimoji="0" lang="ja-JP" altLang="en-US" sz="1200" b="1" dirty="0" smtClean="0">
                <a:solidFill>
                  <a:srgbClr val="0000CC"/>
                </a:solidFill>
                <a:latin typeface="HG丸ｺﾞｼｯｸM-PRO" pitchFamily="50" charset="-128"/>
                <a:ea typeface="HG丸ｺﾞｼｯｸM-PRO" pitchFamily="50" charset="-128"/>
              </a:rPr>
              <a:t>大卒等求人票」</a:t>
            </a:r>
            <a:r>
              <a:rPr kumimoji="0" lang="ja-JP" altLang="en-US" sz="1200" dirty="0" smtClean="0">
                <a:solidFill>
                  <a:srgbClr val="0000CC"/>
                </a:solidFill>
                <a:latin typeface="HG丸ｺﾞｼｯｸM-PRO" pitchFamily="50" charset="-128"/>
                <a:ea typeface="HG丸ｺﾞｼｯｸM-PRO" pitchFamily="50" charset="-128"/>
              </a:rPr>
              <a:t>には、</a:t>
            </a:r>
            <a:r>
              <a:rPr kumimoji="0" lang="ja-JP" altLang="en-US" sz="1200" b="1" dirty="0" smtClean="0">
                <a:solidFill>
                  <a:srgbClr val="0000CC"/>
                </a:solidFill>
                <a:latin typeface="HG丸ｺﾞｼｯｸM-PRO" pitchFamily="50" charset="-128"/>
                <a:ea typeface="HG丸ｺﾞｼｯｸM-PRO" pitchFamily="50" charset="-128"/>
              </a:rPr>
              <a:t>離職率・残業・休暇実績</a:t>
            </a:r>
            <a:r>
              <a:rPr kumimoji="0" lang="ja-JP" altLang="en-US" sz="1200" dirty="0" smtClean="0">
                <a:solidFill>
                  <a:srgbClr val="0000CC"/>
                </a:solidFill>
                <a:latin typeface="HG丸ｺﾞｼｯｸM-PRO" pitchFamily="50" charset="-128"/>
                <a:ea typeface="HG丸ｺﾞｼｯｸM-PRO" pitchFamily="50" charset="-128"/>
              </a:rPr>
              <a:t>などの</a:t>
            </a:r>
            <a:r>
              <a:rPr kumimoji="0" lang="ja-JP" altLang="en-US" sz="1200" b="1" dirty="0" smtClean="0">
                <a:solidFill>
                  <a:srgbClr val="0000CC"/>
                </a:solidFill>
                <a:latin typeface="HG丸ｺﾞｼｯｸM-PRO" pitchFamily="50" charset="-128"/>
                <a:ea typeface="HG丸ｺﾞｼｯｸM-PRO" pitchFamily="50" charset="-128"/>
              </a:rPr>
              <a:t>「青少年雇用情報」が</a:t>
            </a:r>
            <a:r>
              <a:rPr kumimoji="0" lang="ja-JP" altLang="en-US" sz="1200" dirty="0" smtClean="0">
                <a:solidFill>
                  <a:srgbClr val="0000CC"/>
                </a:solidFill>
                <a:latin typeface="HG丸ｺﾞｼｯｸM-PRO" pitchFamily="50" charset="-128"/>
                <a:ea typeface="HG丸ｺﾞｼｯｸM-PRO" pitchFamily="50" charset="-128"/>
              </a:rPr>
              <a:t>記載されています。</a:t>
            </a:r>
          </a:p>
          <a:p>
            <a:pPr algn="ctr" eaLnBrk="0" fontAlgn="base" hangingPunct="0">
              <a:lnSpc>
                <a:spcPts val="2400"/>
              </a:lnSpc>
              <a:spcBef>
                <a:spcPts val="0"/>
              </a:spcBef>
              <a:spcAft>
                <a:spcPct val="0"/>
              </a:spcAft>
              <a:buFontTx/>
              <a:buNone/>
            </a:pPr>
            <a:r>
              <a:rPr kumimoji="0" lang="ja-JP" altLang="en-US" sz="1600" b="1" dirty="0" smtClean="0">
                <a:solidFill>
                  <a:srgbClr val="006600"/>
                </a:solidFill>
                <a:latin typeface="HG丸ｺﾞｼｯｸM-PRO" pitchFamily="50" charset="-128"/>
                <a:ea typeface="HG丸ｺﾞｼｯｸM-PRO" pitchFamily="50" charset="-128"/>
              </a:rPr>
              <a:t>ハローワークインターネットサービス</a:t>
            </a:r>
            <a:r>
              <a:rPr kumimoji="0" lang="ja-JP" altLang="en-US" sz="1600" b="1" dirty="0" smtClean="0">
                <a:solidFill>
                  <a:srgbClr val="000000"/>
                </a:solidFill>
                <a:latin typeface="HG丸ｺﾞｼｯｸM-PRO" pitchFamily="50" charset="-128"/>
                <a:ea typeface="HG丸ｺﾞｼｯｸM-PRO" pitchFamily="50" charset="-128"/>
              </a:rPr>
              <a:t>　</a:t>
            </a:r>
            <a:r>
              <a:rPr kumimoji="0" lang="en-US" altLang="ja-JP" sz="1600" dirty="0" smtClean="0">
                <a:solidFill>
                  <a:srgbClr val="00863D"/>
                </a:solidFill>
              </a:rPr>
              <a:t>https://www.hellowork.mhlw.go.jp/</a:t>
            </a:r>
            <a:endParaRPr kumimoji="0" lang="ja-JP" altLang="en-US" sz="1600" dirty="0" smtClean="0">
              <a:solidFill>
                <a:srgbClr val="000000"/>
              </a:solidFill>
              <a:latin typeface="HGPｺﾞｼｯｸE" pitchFamily="50" charset="-128"/>
              <a:ea typeface="HGPｺﾞｼｯｸE" pitchFamily="50" charset="-128"/>
            </a:endParaRPr>
          </a:p>
        </p:txBody>
      </p:sp>
      <p:grpSp>
        <p:nvGrpSpPr>
          <p:cNvPr id="164874" name="Group 4"/>
          <p:cNvGrpSpPr>
            <a:grpSpLocks/>
          </p:cNvGrpSpPr>
          <p:nvPr/>
        </p:nvGrpSpPr>
        <p:grpSpPr bwMode="auto">
          <a:xfrm>
            <a:off x="3844075" y="6537325"/>
            <a:ext cx="2559050" cy="320675"/>
            <a:chOff x="2400" y="4032"/>
            <a:chExt cx="1488" cy="202"/>
          </a:xfrm>
        </p:grpSpPr>
        <p:sp>
          <p:nvSpPr>
            <p:cNvPr id="164875" name="Text Box 5"/>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dirty="0" smtClean="0">
                  <a:solidFill>
                    <a:srgbClr val="000000"/>
                  </a:solidFill>
                  <a:ea typeface="HG丸ｺﾞｼｯｸM-PRO" pitchFamily="50" charset="-128"/>
                </a:rPr>
                <a:t>厚生労働省</a:t>
              </a:r>
              <a:r>
                <a:rPr lang="ja-JP" altLang="en-US" sz="1400" dirty="0" smtClean="0">
                  <a:solidFill>
                    <a:srgbClr val="000000"/>
                  </a:solidFill>
                  <a:ea typeface="HG丸ｺﾞｼｯｸM-PRO" pitchFamily="50" charset="-128"/>
                </a:rPr>
                <a:t>佐賀労働局</a:t>
              </a:r>
            </a:p>
          </p:txBody>
        </p:sp>
        <p:pic>
          <p:nvPicPr>
            <p:cNvPr id="16487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正方形/長方形 13"/>
          <p:cNvSpPr/>
          <p:nvPr/>
        </p:nvSpPr>
        <p:spPr bwMode="auto">
          <a:xfrm>
            <a:off x="344488" y="554831"/>
            <a:ext cx="5241925" cy="566738"/>
          </a:xfrm>
          <a:prstGeom prst="rect">
            <a:avLst/>
          </a:prstGeom>
          <a:gradFill rotWithShape="1">
            <a:gsLst>
              <a:gs pos="0">
                <a:srgbClr val="FFFFFF"/>
              </a:gs>
              <a:gs pos="50000">
                <a:srgbClr val="BBE0E3"/>
              </a:gs>
              <a:gs pos="100000">
                <a:srgbClr val="FFFFFF"/>
              </a:gs>
            </a:gsLst>
            <a:lin ang="27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fontAlgn="base" hangingPunct="0">
              <a:spcBef>
                <a:spcPct val="0"/>
              </a:spcBef>
              <a:spcAft>
                <a:spcPct val="0"/>
              </a:spcAft>
              <a:defRPr/>
            </a:pPr>
            <a:r>
              <a:rPr kumimoji="0" lang="en-US" altLang="ja-JP" sz="3200" kern="0" dirty="0">
                <a:solidFill>
                  <a:srgbClr val="006666"/>
                </a:solidFill>
                <a:latin typeface="Constantia" pitchFamily="18" charset="0"/>
              </a:rPr>
              <a:t>Ⅳ</a:t>
            </a:r>
            <a:r>
              <a:rPr kumimoji="0" lang="ja-JP" altLang="en-US" sz="3200" kern="0" dirty="0">
                <a:solidFill>
                  <a:srgbClr val="006666"/>
                </a:solidFill>
                <a:latin typeface="Constantia" pitchFamily="18" charset="0"/>
              </a:rPr>
              <a:t>　就職活動お役立ち情報</a:t>
            </a:r>
            <a:endParaRPr kumimoji="0" lang="ja-JP" altLang="en-US" sz="3200" b="0" i="0" u="none" strike="noStrike" kern="0" cap="none" spc="0" normalizeH="0" baseline="0" noProof="0" dirty="0">
              <a:ln>
                <a:noFill/>
              </a:ln>
              <a:solidFill>
                <a:srgbClr val="006666"/>
              </a:solidFill>
              <a:effectLst/>
              <a:uLnTx/>
              <a:uFillTx/>
              <a:latin typeface="Constantia" pitchFamily="18" charset="0"/>
            </a:endParaRPr>
          </a:p>
        </p:txBody>
      </p:sp>
    </p:spTree>
    <p:extLst>
      <p:ext uri="{BB962C8B-B14F-4D97-AF65-F5344CB8AC3E}">
        <p14:creationId xmlns:p14="http://schemas.microsoft.com/office/powerpoint/2010/main" val="1566455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197329" y="428628"/>
            <a:ext cx="1150540" cy="2952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bg2"/>
                </a:solidFill>
                <a:latin typeface="Book Antiqua" pitchFamily="18" charset="0"/>
                <a:ea typeface="ＭＳ Ｐゴシック" pitchFamily="50" charset="-128"/>
              </a:defRPr>
            </a:lvl1pPr>
            <a:lvl2pPr marL="742950" indent="-285750">
              <a:defRPr kumimoji="1" sz="2400">
                <a:solidFill>
                  <a:schemeClr val="bg2"/>
                </a:solidFill>
                <a:latin typeface="Book Antiqua" pitchFamily="18" charset="0"/>
                <a:ea typeface="ＭＳ Ｐゴシック" pitchFamily="50" charset="-128"/>
              </a:defRPr>
            </a:lvl2pPr>
            <a:lvl3pPr marL="1143000" indent="-228600">
              <a:defRPr kumimoji="1" sz="2400">
                <a:solidFill>
                  <a:schemeClr val="bg2"/>
                </a:solidFill>
                <a:latin typeface="Book Antiqua" pitchFamily="18" charset="0"/>
                <a:ea typeface="ＭＳ Ｐゴシック" pitchFamily="50" charset="-128"/>
              </a:defRPr>
            </a:lvl3pPr>
            <a:lvl4pPr marL="1600200" indent="-228600">
              <a:defRPr kumimoji="1" sz="2400">
                <a:solidFill>
                  <a:schemeClr val="bg2"/>
                </a:solidFill>
                <a:latin typeface="Book Antiqua" pitchFamily="18" charset="0"/>
                <a:ea typeface="ＭＳ Ｐゴシック" pitchFamily="50" charset="-128"/>
              </a:defRPr>
            </a:lvl4pPr>
            <a:lvl5pPr marL="2057400" indent="-228600">
              <a:defRPr kumimoji="1" sz="2400">
                <a:solidFill>
                  <a:schemeClr val="bg2"/>
                </a:solidFill>
                <a:latin typeface="Book Antiqua" pitchFamily="18" charset="0"/>
                <a:ea typeface="ＭＳ Ｐゴシック" pitchFamily="50" charset="-128"/>
              </a:defRPr>
            </a:lvl5pPr>
            <a:lvl6pPr marL="2514600" indent="-228600" fontAlgn="base">
              <a:spcBef>
                <a:spcPct val="0"/>
              </a:spcBef>
              <a:spcAft>
                <a:spcPct val="0"/>
              </a:spcAft>
              <a:defRPr kumimoji="1" sz="2400">
                <a:solidFill>
                  <a:schemeClr val="bg2"/>
                </a:solidFill>
                <a:latin typeface="Book Antiqua" pitchFamily="18" charset="0"/>
                <a:ea typeface="ＭＳ Ｐゴシック" pitchFamily="50" charset="-128"/>
              </a:defRPr>
            </a:lvl6pPr>
            <a:lvl7pPr marL="2971800" indent="-228600" fontAlgn="base">
              <a:spcBef>
                <a:spcPct val="0"/>
              </a:spcBef>
              <a:spcAft>
                <a:spcPct val="0"/>
              </a:spcAft>
              <a:defRPr kumimoji="1" sz="2400">
                <a:solidFill>
                  <a:schemeClr val="bg2"/>
                </a:solidFill>
                <a:latin typeface="Book Antiqua" pitchFamily="18" charset="0"/>
                <a:ea typeface="ＭＳ Ｐゴシック" pitchFamily="50" charset="-128"/>
              </a:defRPr>
            </a:lvl7pPr>
            <a:lvl8pPr marL="3429000" indent="-228600" fontAlgn="base">
              <a:spcBef>
                <a:spcPct val="0"/>
              </a:spcBef>
              <a:spcAft>
                <a:spcPct val="0"/>
              </a:spcAft>
              <a:defRPr kumimoji="1" sz="2400">
                <a:solidFill>
                  <a:schemeClr val="bg2"/>
                </a:solidFill>
                <a:latin typeface="Book Antiqua" pitchFamily="18" charset="0"/>
                <a:ea typeface="ＭＳ Ｐゴシック" pitchFamily="50" charset="-128"/>
              </a:defRPr>
            </a:lvl8pPr>
            <a:lvl9pPr marL="3886200" indent="-228600" fontAlgn="base">
              <a:spcBef>
                <a:spcPct val="0"/>
              </a:spcBef>
              <a:spcAft>
                <a:spcPct val="0"/>
              </a:spcAft>
              <a:defRPr kumimoji="1" sz="2400">
                <a:solidFill>
                  <a:schemeClr val="bg2"/>
                </a:solidFill>
                <a:latin typeface="Book Antiqua" pitchFamily="18" charset="0"/>
                <a:ea typeface="ＭＳ Ｐゴシック" pitchFamily="50" charset="-128"/>
              </a:defRPr>
            </a:lvl9pPr>
          </a:lstStyle>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○○市</a:t>
            </a:r>
          </a:p>
        </p:txBody>
      </p:sp>
      <p:sp>
        <p:nvSpPr>
          <p:cNvPr id="11" name="正方形/長方形 10"/>
          <p:cNvSpPr/>
          <p:nvPr/>
        </p:nvSpPr>
        <p:spPr>
          <a:xfrm>
            <a:off x="8306600" y="404813"/>
            <a:ext cx="1393031"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buClr>
                <a:srgbClr val="00007D"/>
              </a:buClr>
              <a:buSzPct val="75000"/>
              <a:buFont typeface="Wingdings" pitchFamily="2" charset="2"/>
              <a:buNone/>
              <a:defRPr/>
            </a:pPr>
            <a:r>
              <a:rPr lang="ja-JP" altLang="en-US" sz="1400" dirty="0">
                <a:solidFill>
                  <a:srgbClr val="000000"/>
                </a:solidFill>
              </a:rPr>
              <a:t>求人広告</a:t>
            </a:r>
          </a:p>
        </p:txBody>
      </p:sp>
      <p:sp>
        <p:nvSpPr>
          <p:cNvPr id="12" name="正方形/長方形 11"/>
          <p:cNvSpPr/>
          <p:nvPr/>
        </p:nvSpPr>
        <p:spPr>
          <a:xfrm>
            <a:off x="8229204" y="3357571"/>
            <a:ext cx="123825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buClr>
                <a:srgbClr val="00007D"/>
              </a:buClr>
              <a:buSzPct val="75000"/>
              <a:buFont typeface="Wingdings" pitchFamily="2" charset="2"/>
              <a:buNone/>
              <a:defRPr/>
            </a:pPr>
            <a:r>
              <a:rPr lang="ja-JP" altLang="en-US" sz="1600" dirty="0">
                <a:solidFill>
                  <a:srgbClr val="000000"/>
                </a:solidFill>
              </a:rPr>
              <a:t>張り紙</a:t>
            </a:r>
          </a:p>
        </p:txBody>
      </p:sp>
      <p:sp>
        <p:nvSpPr>
          <p:cNvPr id="165893" name="Text Box 4"/>
          <p:cNvSpPr txBox="1">
            <a:spLocks noChangeArrowheads="1"/>
          </p:cNvSpPr>
          <p:nvPr/>
        </p:nvSpPr>
        <p:spPr bwMode="auto">
          <a:xfrm>
            <a:off x="144463" y="269875"/>
            <a:ext cx="4340754"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342900" indent="-342900"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fontAlgn="base">
              <a:spcAft>
                <a:spcPct val="0"/>
              </a:spcAft>
              <a:buClr>
                <a:srgbClr val="00007D"/>
              </a:buClr>
              <a:buSzPct val="75000"/>
              <a:buFont typeface="Wingdings" pitchFamily="2" charset="2"/>
              <a:buNone/>
            </a:pPr>
            <a:r>
              <a:rPr lang="ja-JP" altLang="en-US" noProof="1" smtClean="0">
                <a:solidFill>
                  <a:srgbClr val="0000FF"/>
                </a:solidFill>
                <a:latin typeface="HGPｺﾞｼｯｸE" pitchFamily="50" charset="-128"/>
              </a:rPr>
              <a:t>②　求人広告の見方</a:t>
            </a:r>
            <a:endParaRPr lang="en-US" altLang="ja-JP" smtClean="0">
              <a:solidFill>
                <a:srgbClr val="0000FF"/>
              </a:solidFill>
            </a:endParaRPr>
          </a:p>
        </p:txBody>
      </p:sp>
      <p:sp>
        <p:nvSpPr>
          <p:cNvPr id="165894" name="角丸四角形 14"/>
          <p:cNvSpPr>
            <a:spLocks noChangeArrowheads="1"/>
          </p:cNvSpPr>
          <p:nvPr/>
        </p:nvSpPr>
        <p:spPr bwMode="auto">
          <a:xfrm>
            <a:off x="350838" y="908050"/>
            <a:ext cx="3714750" cy="1081088"/>
          </a:xfrm>
          <a:prstGeom prst="roundRect">
            <a:avLst>
              <a:gd name="adj" fmla="val 16667"/>
            </a:avLst>
          </a:prstGeom>
          <a:solidFill>
            <a:srgbClr val="FFFF99"/>
          </a:solidFill>
          <a:ln w="25400" algn="ctr">
            <a:solidFill>
              <a:srgbClr val="6F6FBC"/>
            </a:solidFill>
            <a:round/>
            <a:headEnd/>
            <a:tailEnd/>
          </a:ln>
        </p:spPr>
        <p:txBody>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Aft>
                <a:spcPct val="0"/>
              </a:spcAft>
              <a:buClr>
                <a:srgbClr val="00007D"/>
              </a:buClr>
              <a:buSzPct val="75000"/>
              <a:buFont typeface="Wingdings" pitchFamily="2" charset="2"/>
              <a:buNone/>
            </a:pPr>
            <a:r>
              <a:rPr lang="ja-JP" altLang="en-US" sz="1400" smtClean="0">
                <a:solidFill>
                  <a:srgbClr val="000000"/>
                </a:solidFill>
              </a:rPr>
              <a:t>　</a:t>
            </a:r>
            <a:r>
              <a:rPr lang="ja-JP" altLang="en-US" sz="1400" b="1" smtClean="0">
                <a:solidFill>
                  <a:srgbClr val="000000"/>
                </a:solidFill>
              </a:rPr>
              <a:t>労働時間、最低賃金などは法律で定められています。</a:t>
            </a:r>
            <a:endParaRPr lang="en-US" altLang="ja-JP" sz="1400" b="1" smtClean="0">
              <a:solidFill>
                <a:srgbClr val="000000"/>
              </a:solidFill>
            </a:endParaRPr>
          </a:p>
          <a:p>
            <a:pPr fontAlgn="base">
              <a:spcAft>
                <a:spcPct val="0"/>
              </a:spcAft>
              <a:buClr>
                <a:srgbClr val="00007D"/>
              </a:buClr>
              <a:buSzPct val="75000"/>
              <a:buFont typeface="Wingdings" pitchFamily="2" charset="2"/>
              <a:buNone/>
            </a:pPr>
            <a:r>
              <a:rPr lang="ja-JP" altLang="en-US" sz="1400" b="1" smtClean="0">
                <a:solidFill>
                  <a:srgbClr val="000000"/>
                </a:solidFill>
              </a:rPr>
              <a:t>　広告にある情報だけでは判然としない場合もあります。</a:t>
            </a:r>
          </a:p>
        </p:txBody>
      </p:sp>
      <p:sp>
        <p:nvSpPr>
          <p:cNvPr id="4" name="正方形/長方形 3"/>
          <p:cNvSpPr/>
          <p:nvPr/>
        </p:nvSpPr>
        <p:spPr>
          <a:xfrm>
            <a:off x="4251325" y="692150"/>
            <a:ext cx="4101704" cy="4643438"/>
          </a:xfrm>
          <a:prstGeom prst="rect">
            <a:avLst/>
          </a:prstGeom>
          <a:solidFill>
            <a:schemeClr val="accent6">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bg2"/>
                </a:solidFill>
                <a:latin typeface="Book Antiqua" pitchFamily="18" charset="0"/>
                <a:ea typeface="ＭＳ Ｐゴシック" pitchFamily="50" charset="-128"/>
              </a:defRPr>
            </a:lvl1pPr>
            <a:lvl2pPr marL="742950" indent="-285750">
              <a:defRPr kumimoji="1" sz="2400">
                <a:solidFill>
                  <a:schemeClr val="bg2"/>
                </a:solidFill>
                <a:latin typeface="Book Antiqua" pitchFamily="18" charset="0"/>
                <a:ea typeface="ＭＳ Ｐゴシック" pitchFamily="50" charset="-128"/>
              </a:defRPr>
            </a:lvl2pPr>
            <a:lvl3pPr marL="1143000" indent="-228600">
              <a:defRPr kumimoji="1" sz="2400">
                <a:solidFill>
                  <a:schemeClr val="bg2"/>
                </a:solidFill>
                <a:latin typeface="Book Antiqua" pitchFamily="18" charset="0"/>
                <a:ea typeface="ＭＳ Ｐゴシック" pitchFamily="50" charset="-128"/>
              </a:defRPr>
            </a:lvl3pPr>
            <a:lvl4pPr marL="1600200" indent="-228600">
              <a:defRPr kumimoji="1" sz="2400">
                <a:solidFill>
                  <a:schemeClr val="bg2"/>
                </a:solidFill>
                <a:latin typeface="Book Antiqua" pitchFamily="18" charset="0"/>
                <a:ea typeface="ＭＳ Ｐゴシック" pitchFamily="50" charset="-128"/>
              </a:defRPr>
            </a:lvl4pPr>
            <a:lvl5pPr marL="2057400" indent="-228600">
              <a:defRPr kumimoji="1" sz="2400">
                <a:solidFill>
                  <a:schemeClr val="bg2"/>
                </a:solidFill>
                <a:latin typeface="Book Antiqua" pitchFamily="18" charset="0"/>
                <a:ea typeface="ＭＳ Ｐゴシック" pitchFamily="50" charset="-128"/>
              </a:defRPr>
            </a:lvl5pPr>
            <a:lvl6pPr marL="2514600" indent="-228600" fontAlgn="base">
              <a:spcBef>
                <a:spcPct val="0"/>
              </a:spcBef>
              <a:spcAft>
                <a:spcPct val="0"/>
              </a:spcAft>
              <a:defRPr kumimoji="1" sz="2400">
                <a:solidFill>
                  <a:schemeClr val="bg2"/>
                </a:solidFill>
                <a:latin typeface="Book Antiqua" pitchFamily="18" charset="0"/>
                <a:ea typeface="ＭＳ Ｐゴシック" pitchFamily="50" charset="-128"/>
              </a:defRPr>
            </a:lvl6pPr>
            <a:lvl7pPr marL="2971800" indent="-228600" fontAlgn="base">
              <a:spcBef>
                <a:spcPct val="0"/>
              </a:spcBef>
              <a:spcAft>
                <a:spcPct val="0"/>
              </a:spcAft>
              <a:defRPr kumimoji="1" sz="2400">
                <a:solidFill>
                  <a:schemeClr val="bg2"/>
                </a:solidFill>
                <a:latin typeface="Book Antiqua" pitchFamily="18" charset="0"/>
                <a:ea typeface="ＭＳ Ｐゴシック" pitchFamily="50" charset="-128"/>
              </a:defRPr>
            </a:lvl7pPr>
            <a:lvl8pPr marL="3429000" indent="-228600" fontAlgn="base">
              <a:spcBef>
                <a:spcPct val="0"/>
              </a:spcBef>
              <a:spcAft>
                <a:spcPct val="0"/>
              </a:spcAft>
              <a:defRPr kumimoji="1" sz="2400">
                <a:solidFill>
                  <a:schemeClr val="bg2"/>
                </a:solidFill>
                <a:latin typeface="Book Antiqua" pitchFamily="18" charset="0"/>
                <a:ea typeface="ＭＳ Ｐゴシック" pitchFamily="50" charset="-128"/>
              </a:defRPr>
            </a:lvl8pPr>
            <a:lvl9pPr marL="3886200" indent="-228600" fontAlgn="base">
              <a:spcBef>
                <a:spcPct val="0"/>
              </a:spcBef>
              <a:spcAft>
                <a:spcPct val="0"/>
              </a:spcAft>
              <a:defRPr kumimoji="1" sz="2400">
                <a:solidFill>
                  <a:schemeClr val="bg2"/>
                </a:solidFill>
                <a:latin typeface="Book Antiqua" pitchFamily="18" charset="0"/>
                <a:ea typeface="ＭＳ Ｐゴシック" pitchFamily="50" charset="-128"/>
              </a:defRPr>
            </a:lvl9pPr>
          </a:lstStyle>
          <a:p>
            <a:pPr fontAlgn="base">
              <a:spcBef>
                <a:spcPct val="20000"/>
              </a:spcBef>
              <a:spcAft>
                <a:spcPct val="0"/>
              </a:spcAft>
              <a:buClr>
                <a:srgbClr val="00007D"/>
              </a:buClr>
              <a:buSzPct val="75000"/>
              <a:buFont typeface="Wingdings" pitchFamily="2" charset="2"/>
              <a:buNone/>
              <a:defRPr/>
            </a:pPr>
            <a:r>
              <a:rPr lang="ja-JP" altLang="en-US" sz="1800" b="1" dirty="0" smtClean="0">
                <a:solidFill>
                  <a:srgbClr val="000000"/>
                </a:solidFill>
                <a:latin typeface="ＭＳ Ｐゴシック" pitchFamily="50" charset="-128"/>
              </a:rPr>
              <a:t>○○商事</a:t>
            </a: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株</a:t>
            </a:r>
            <a:r>
              <a:rPr lang="en-US" altLang="ja-JP" sz="1800" b="1" dirty="0" smtClean="0">
                <a:solidFill>
                  <a:srgbClr val="000000"/>
                </a:solidFill>
                <a:latin typeface="ＭＳ Ｐゴシック" pitchFamily="50" charset="-128"/>
              </a:rPr>
              <a:t>)</a:t>
            </a:r>
          </a:p>
          <a:p>
            <a:pPr fontAlgn="base">
              <a:spcBef>
                <a:spcPct val="20000"/>
              </a:spcBef>
              <a:spcAft>
                <a:spcPct val="0"/>
              </a:spcAft>
              <a:buClr>
                <a:srgbClr val="00007D"/>
              </a:buClr>
              <a:buSzPct val="75000"/>
              <a:buFont typeface="Wingdings" pitchFamily="2" charset="2"/>
              <a:buNone/>
              <a:defRPr/>
            </a:pPr>
            <a:endParaRPr lang="en-US" altLang="ja-JP" sz="11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a:t>
            </a:r>
            <a:r>
              <a:rPr lang="ja-JP" altLang="en-US" sz="1600" b="1" dirty="0" smtClean="0">
                <a:solidFill>
                  <a:srgbClr val="000000"/>
                </a:solidFill>
                <a:latin typeface="ＭＳ Ｐゴシック" pitchFamily="50" charset="-128"/>
              </a:rPr>
              <a:t>正社員</a:t>
            </a:r>
            <a:r>
              <a:rPr lang="ja-JP" altLang="en-US" sz="1600" dirty="0" smtClean="0">
                <a:solidFill>
                  <a:srgbClr val="000000"/>
                </a:solidFill>
                <a:latin typeface="ＭＳ Ｐゴシック" pitchFamily="50" charset="-128"/>
              </a:rPr>
              <a:t>（営業事務）</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仕事内容　営業、事務</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a:t>
            </a:r>
            <a:r>
              <a:rPr lang="en-US" altLang="ja-JP" sz="1600" dirty="0" smtClean="0">
                <a:solidFill>
                  <a:srgbClr val="000000"/>
                </a:solidFill>
                <a:latin typeface="ＭＳ Ｐゴシック" pitchFamily="50" charset="-128"/>
              </a:rPr>
              <a:t>※</a:t>
            </a:r>
            <a:r>
              <a:rPr lang="ja-JP" altLang="en-US" sz="1600" dirty="0" smtClean="0">
                <a:solidFill>
                  <a:srgbClr val="000000"/>
                </a:solidFill>
                <a:latin typeface="ＭＳ Ｐゴシック" pitchFamily="50" charset="-128"/>
              </a:rPr>
              <a:t>未経験者歓迎</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給料　　　　月１０万～１８万</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能力、業績に応じて昇給あり</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資格　　　　要免許</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時間　　　　９：００～１８：００</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休日　　　　日曜、祝祭日</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年末年始、</a:t>
            </a:r>
            <a:r>
              <a:rPr lang="en-US" altLang="ja-JP" sz="1600" dirty="0" smtClean="0">
                <a:solidFill>
                  <a:srgbClr val="000000"/>
                </a:solidFill>
                <a:latin typeface="ＭＳ Ｐゴシック" pitchFamily="50" charset="-128"/>
              </a:rPr>
              <a:t>GW</a:t>
            </a:r>
            <a:r>
              <a:rPr lang="ja-JP" altLang="en-US" sz="1600" dirty="0" smtClean="0">
                <a:solidFill>
                  <a:srgbClr val="000000"/>
                </a:solidFill>
                <a:latin typeface="ＭＳ Ｐゴシック" pitchFamily="50" charset="-128"/>
              </a:rPr>
              <a:t>ほか</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その他　　　交通費支給（上限あり）</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各種保険あり</a:t>
            </a:r>
            <a:endParaRPr lang="en-US" altLang="ja-JP" sz="16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ＭＳ Ｐゴシック" pitchFamily="50" charset="-128"/>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ＭＳ Ｐゴシック" pitchFamily="50" charset="-128"/>
              </a:rPr>
              <a:t>　　　〒○○　○○市・・・・・・</a:t>
            </a:r>
            <a:r>
              <a:rPr lang="ja-JP" altLang="en-US" sz="1600" dirty="0" smtClean="0">
                <a:solidFill>
                  <a:srgbClr val="000000"/>
                </a:solidFill>
                <a:latin typeface="Arial" pitchFamily="34" charset="0"/>
              </a:rPr>
              <a:t>　　　　　　</a:t>
            </a:r>
            <a:endParaRPr lang="en-US" altLang="ja-JP" sz="16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600" dirty="0" smtClean="0">
                <a:solidFill>
                  <a:srgbClr val="000000"/>
                </a:solidFill>
                <a:latin typeface="Arial" pitchFamily="34" charset="0"/>
              </a:rPr>
              <a:t>　　　</a:t>
            </a:r>
            <a:r>
              <a:rPr lang="en-US" altLang="ja-JP" sz="1600" dirty="0" smtClean="0">
                <a:solidFill>
                  <a:srgbClr val="000000"/>
                </a:solidFill>
                <a:latin typeface="Arial" pitchFamily="34" charset="0"/>
              </a:rPr>
              <a:t>TEL</a:t>
            </a:r>
            <a:r>
              <a:rPr lang="ja-JP" altLang="en-US" sz="1600" dirty="0" smtClean="0">
                <a:solidFill>
                  <a:srgbClr val="000000"/>
                </a:solidFill>
                <a:latin typeface="Arial" pitchFamily="34" charset="0"/>
              </a:rPr>
              <a:t>　・・・・・・・　　（担当・・・）</a:t>
            </a:r>
            <a:endParaRPr lang="ja-JP" altLang="en-US" sz="3200" dirty="0" smtClean="0">
              <a:solidFill>
                <a:srgbClr val="000000"/>
              </a:solidFill>
              <a:latin typeface="Arial" pitchFamily="34" charset="0"/>
            </a:endParaRPr>
          </a:p>
        </p:txBody>
      </p:sp>
      <p:sp>
        <p:nvSpPr>
          <p:cNvPr id="165896" name="四角形吹き出し 9"/>
          <p:cNvSpPr>
            <a:spLocks noChangeArrowheads="1"/>
          </p:cNvSpPr>
          <p:nvPr/>
        </p:nvSpPr>
        <p:spPr bwMode="auto">
          <a:xfrm>
            <a:off x="194337" y="4970463"/>
            <a:ext cx="4333875" cy="1714500"/>
          </a:xfrm>
          <a:prstGeom prst="wedgeRectCallout">
            <a:avLst>
              <a:gd name="adj1" fmla="val 26866"/>
              <a:gd name="adj2" fmla="val -45278"/>
            </a:avLst>
          </a:prstGeom>
          <a:solidFill>
            <a:schemeClr val="bg1"/>
          </a:solidFill>
          <a:ln w="25400" algn="ctr">
            <a:solidFill>
              <a:srgbClr val="FF0000"/>
            </a:solidFill>
            <a:miter lim="800000"/>
            <a:headEnd/>
            <a:tailEnd/>
          </a:ln>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Aft>
                <a:spcPct val="0"/>
              </a:spcAft>
              <a:buClr>
                <a:srgbClr val="00007D"/>
              </a:buClr>
              <a:buSzPct val="75000"/>
              <a:buFont typeface="Wingdings" pitchFamily="2" charset="2"/>
              <a:buNone/>
            </a:pPr>
            <a:r>
              <a:rPr lang="ja-JP" altLang="en-US" sz="1400" b="1" smtClean="0">
                <a:solidFill>
                  <a:srgbClr val="0000FF"/>
                </a:solidFill>
                <a:latin typeface="ＭＳ Ｐゴシック" pitchFamily="50" charset="-128"/>
              </a:rPr>
              <a:t>●　</a:t>
            </a:r>
            <a:r>
              <a:rPr lang="ja-JP" altLang="en-US" sz="1400" b="1" smtClean="0">
                <a:solidFill>
                  <a:srgbClr val="0000FF"/>
                </a:solidFill>
              </a:rPr>
              <a:t>会社の情報、仕事の情報、労働条件等の情報等を確認し、不明な点は問い合わせたり、面接の時に確認しましょう。</a:t>
            </a:r>
            <a:endParaRPr lang="en-US" altLang="ja-JP" sz="1400" b="1" smtClean="0">
              <a:solidFill>
                <a:srgbClr val="0000FF"/>
              </a:solidFill>
            </a:endParaRPr>
          </a:p>
          <a:p>
            <a:pPr fontAlgn="base">
              <a:spcAft>
                <a:spcPct val="0"/>
              </a:spcAft>
              <a:buClr>
                <a:srgbClr val="00007D"/>
              </a:buClr>
              <a:buSzPct val="75000"/>
              <a:buFont typeface="Wingdings" pitchFamily="2" charset="2"/>
              <a:buNone/>
            </a:pPr>
            <a:r>
              <a:rPr lang="ja-JP" altLang="en-US" sz="1400" b="1" smtClean="0">
                <a:solidFill>
                  <a:srgbClr val="0000FF"/>
                </a:solidFill>
                <a:latin typeface="ＭＳ Ｐゴシック" pitchFamily="50" charset="-128"/>
              </a:rPr>
              <a:t>●　また、求人広告などの記載内容は、あくまで募集条件であり、必ずしも、あなたが働く場合の労働条件ではありません。働き始める前に、労働条件通知書でよく確認しましょう。</a:t>
            </a:r>
            <a:endParaRPr lang="en-US" altLang="ja-JP" sz="1400" b="1" smtClean="0">
              <a:solidFill>
                <a:srgbClr val="0000FF"/>
              </a:solidFill>
              <a:latin typeface="ＭＳ Ｐゴシック" pitchFamily="50" charset="-128"/>
            </a:endParaRPr>
          </a:p>
        </p:txBody>
      </p:sp>
      <p:sp>
        <p:nvSpPr>
          <p:cNvPr id="6" name="メモ 5"/>
          <p:cNvSpPr/>
          <p:nvPr/>
        </p:nvSpPr>
        <p:spPr>
          <a:xfrm>
            <a:off x="7604919" y="3716344"/>
            <a:ext cx="2089547" cy="3000375"/>
          </a:xfrm>
          <a:prstGeom prst="foldedCorner">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bg2"/>
                </a:solidFill>
                <a:latin typeface="Book Antiqua" pitchFamily="18" charset="0"/>
                <a:ea typeface="ＭＳ Ｐゴシック" pitchFamily="50" charset="-128"/>
              </a:defRPr>
            </a:lvl1pPr>
            <a:lvl2pPr marL="742950" indent="-285750">
              <a:defRPr kumimoji="1" sz="2400">
                <a:solidFill>
                  <a:schemeClr val="bg2"/>
                </a:solidFill>
                <a:latin typeface="Book Antiqua" pitchFamily="18" charset="0"/>
                <a:ea typeface="ＭＳ Ｐゴシック" pitchFamily="50" charset="-128"/>
              </a:defRPr>
            </a:lvl2pPr>
            <a:lvl3pPr marL="1143000" indent="-228600">
              <a:defRPr kumimoji="1" sz="2400">
                <a:solidFill>
                  <a:schemeClr val="bg2"/>
                </a:solidFill>
                <a:latin typeface="Book Antiqua" pitchFamily="18" charset="0"/>
                <a:ea typeface="ＭＳ Ｐゴシック" pitchFamily="50" charset="-128"/>
              </a:defRPr>
            </a:lvl3pPr>
            <a:lvl4pPr marL="1600200" indent="-228600">
              <a:defRPr kumimoji="1" sz="2400">
                <a:solidFill>
                  <a:schemeClr val="bg2"/>
                </a:solidFill>
                <a:latin typeface="Book Antiqua" pitchFamily="18" charset="0"/>
                <a:ea typeface="ＭＳ Ｐゴシック" pitchFamily="50" charset="-128"/>
              </a:defRPr>
            </a:lvl4pPr>
            <a:lvl5pPr marL="2057400" indent="-228600">
              <a:defRPr kumimoji="1" sz="2400">
                <a:solidFill>
                  <a:schemeClr val="bg2"/>
                </a:solidFill>
                <a:latin typeface="Book Antiqua" pitchFamily="18" charset="0"/>
                <a:ea typeface="ＭＳ Ｐゴシック" pitchFamily="50" charset="-128"/>
              </a:defRPr>
            </a:lvl5pPr>
            <a:lvl6pPr marL="2514600" indent="-228600" fontAlgn="base">
              <a:spcBef>
                <a:spcPct val="0"/>
              </a:spcBef>
              <a:spcAft>
                <a:spcPct val="0"/>
              </a:spcAft>
              <a:defRPr kumimoji="1" sz="2400">
                <a:solidFill>
                  <a:schemeClr val="bg2"/>
                </a:solidFill>
                <a:latin typeface="Book Antiqua" pitchFamily="18" charset="0"/>
                <a:ea typeface="ＭＳ Ｐゴシック" pitchFamily="50" charset="-128"/>
              </a:defRPr>
            </a:lvl6pPr>
            <a:lvl7pPr marL="2971800" indent="-228600" fontAlgn="base">
              <a:spcBef>
                <a:spcPct val="0"/>
              </a:spcBef>
              <a:spcAft>
                <a:spcPct val="0"/>
              </a:spcAft>
              <a:defRPr kumimoji="1" sz="2400">
                <a:solidFill>
                  <a:schemeClr val="bg2"/>
                </a:solidFill>
                <a:latin typeface="Book Antiqua" pitchFamily="18" charset="0"/>
                <a:ea typeface="ＭＳ Ｐゴシック" pitchFamily="50" charset="-128"/>
              </a:defRPr>
            </a:lvl7pPr>
            <a:lvl8pPr marL="3429000" indent="-228600" fontAlgn="base">
              <a:spcBef>
                <a:spcPct val="0"/>
              </a:spcBef>
              <a:spcAft>
                <a:spcPct val="0"/>
              </a:spcAft>
              <a:defRPr kumimoji="1" sz="2400">
                <a:solidFill>
                  <a:schemeClr val="bg2"/>
                </a:solidFill>
                <a:latin typeface="Book Antiqua" pitchFamily="18" charset="0"/>
                <a:ea typeface="ＭＳ Ｐゴシック" pitchFamily="50" charset="-128"/>
              </a:defRPr>
            </a:lvl8pPr>
            <a:lvl9pPr marL="3886200" indent="-228600" fontAlgn="base">
              <a:spcBef>
                <a:spcPct val="0"/>
              </a:spcBef>
              <a:spcAft>
                <a:spcPct val="0"/>
              </a:spcAft>
              <a:defRPr kumimoji="1" sz="2400">
                <a:solidFill>
                  <a:schemeClr val="bg2"/>
                </a:solidFill>
                <a:latin typeface="Book Antiqua" pitchFamily="18" charset="0"/>
                <a:ea typeface="ＭＳ Ｐゴシック" pitchFamily="50" charset="-128"/>
              </a:defRPr>
            </a:lvl9pPr>
          </a:lstStyle>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急募</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ホール係</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時給　８３０円～</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１８時～２４時</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土日できる人</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600" i="1" dirty="0" smtClean="0">
                <a:solidFill>
                  <a:srgbClr val="000000"/>
                </a:solidFill>
                <a:latin typeface="Arial" pitchFamily="34" charset="0"/>
              </a:rPr>
              <a:t>委細面談</a:t>
            </a:r>
            <a:endParaRPr lang="en-US" altLang="ja-JP" sz="16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i="1"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en-US" altLang="ja-JP" sz="1200" i="1" dirty="0" smtClean="0">
                <a:solidFill>
                  <a:srgbClr val="000000"/>
                </a:solidFill>
                <a:latin typeface="Arial" pitchFamily="34" charset="0"/>
              </a:rPr>
              <a:t>TEL</a:t>
            </a:r>
            <a:r>
              <a:rPr lang="ja-JP" altLang="en-US" sz="1200" i="1" dirty="0" smtClean="0">
                <a:solidFill>
                  <a:srgbClr val="000000"/>
                </a:solidFill>
                <a:latin typeface="Arial" pitchFamily="34" charset="0"/>
              </a:rPr>
              <a:t>・・・・・・</a:t>
            </a:r>
          </a:p>
        </p:txBody>
      </p:sp>
      <p:sp>
        <p:nvSpPr>
          <p:cNvPr id="7" name="四角形吹き出し 6"/>
          <p:cNvSpPr/>
          <p:nvPr/>
        </p:nvSpPr>
        <p:spPr>
          <a:xfrm>
            <a:off x="464347" y="2120905"/>
            <a:ext cx="3095625" cy="2786063"/>
          </a:xfrm>
          <a:prstGeom prst="wedgeRectCallout">
            <a:avLst>
              <a:gd name="adj1" fmla="val 70182"/>
              <a:gd name="adj2" fmla="val -202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bg2"/>
                </a:solidFill>
                <a:latin typeface="Book Antiqua" pitchFamily="18" charset="0"/>
                <a:ea typeface="ＭＳ Ｐゴシック" pitchFamily="50" charset="-128"/>
              </a:defRPr>
            </a:lvl1pPr>
            <a:lvl2pPr marL="742950" indent="-285750">
              <a:defRPr kumimoji="1" sz="2400">
                <a:solidFill>
                  <a:schemeClr val="bg2"/>
                </a:solidFill>
                <a:latin typeface="Book Antiqua" pitchFamily="18" charset="0"/>
                <a:ea typeface="ＭＳ Ｐゴシック" pitchFamily="50" charset="-128"/>
              </a:defRPr>
            </a:lvl2pPr>
            <a:lvl3pPr marL="1143000" indent="-228600">
              <a:defRPr kumimoji="1" sz="2400">
                <a:solidFill>
                  <a:schemeClr val="bg2"/>
                </a:solidFill>
                <a:latin typeface="Book Antiqua" pitchFamily="18" charset="0"/>
                <a:ea typeface="ＭＳ Ｐゴシック" pitchFamily="50" charset="-128"/>
              </a:defRPr>
            </a:lvl3pPr>
            <a:lvl4pPr marL="1600200" indent="-228600">
              <a:defRPr kumimoji="1" sz="2400">
                <a:solidFill>
                  <a:schemeClr val="bg2"/>
                </a:solidFill>
                <a:latin typeface="Book Antiqua" pitchFamily="18" charset="0"/>
                <a:ea typeface="ＭＳ Ｐゴシック" pitchFamily="50" charset="-128"/>
              </a:defRPr>
            </a:lvl4pPr>
            <a:lvl5pPr marL="2057400" indent="-228600">
              <a:defRPr kumimoji="1" sz="2400">
                <a:solidFill>
                  <a:schemeClr val="bg2"/>
                </a:solidFill>
                <a:latin typeface="Book Antiqua" pitchFamily="18" charset="0"/>
                <a:ea typeface="ＭＳ Ｐゴシック" pitchFamily="50" charset="-128"/>
              </a:defRPr>
            </a:lvl5pPr>
            <a:lvl6pPr marL="2514600" indent="-228600" fontAlgn="base">
              <a:spcBef>
                <a:spcPct val="0"/>
              </a:spcBef>
              <a:spcAft>
                <a:spcPct val="0"/>
              </a:spcAft>
              <a:defRPr kumimoji="1" sz="2400">
                <a:solidFill>
                  <a:schemeClr val="bg2"/>
                </a:solidFill>
                <a:latin typeface="Book Antiqua" pitchFamily="18" charset="0"/>
                <a:ea typeface="ＭＳ Ｐゴシック" pitchFamily="50" charset="-128"/>
              </a:defRPr>
            </a:lvl6pPr>
            <a:lvl7pPr marL="2971800" indent="-228600" fontAlgn="base">
              <a:spcBef>
                <a:spcPct val="0"/>
              </a:spcBef>
              <a:spcAft>
                <a:spcPct val="0"/>
              </a:spcAft>
              <a:defRPr kumimoji="1" sz="2400">
                <a:solidFill>
                  <a:schemeClr val="bg2"/>
                </a:solidFill>
                <a:latin typeface="Book Antiqua" pitchFamily="18" charset="0"/>
                <a:ea typeface="ＭＳ Ｐゴシック" pitchFamily="50" charset="-128"/>
              </a:defRPr>
            </a:lvl7pPr>
            <a:lvl8pPr marL="3429000" indent="-228600" fontAlgn="base">
              <a:spcBef>
                <a:spcPct val="0"/>
              </a:spcBef>
              <a:spcAft>
                <a:spcPct val="0"/>
              </a:spcAft>
              <a:defRPr kumimoji="1" sz="2400">
                <a:solidFill>
                  <a:schemeClr val="bg2"/>
                </a:solidFill>
                <a:latin typeface="Book Antiqua" pitchFamily="18" charset="0"/>
                <a:ea typeface="ＭＳ Ｐゴシック" pitchFamily="50" charset="-128"/>
              </a:defRPr>
            </a:lvl8pPr>
            <a:lvl9pPr marL="3886200" indent="-228600" fontAlgn="base">
              <a:spcBef>
                <a:spcPct val="0"/>
              </a:spcBef>
              <a:spcAft>
                <a:spcPct val="0"/>
              </a:spcAft>
              <a:defRPr kumimoji="1" sz="2400">
                <a:solidFill>
                  <a:schemeClr val="bg2"/>
                </a:solidFill>
                <a:latin typeface="Book Antiqua" pitchFamily="18" charset="0"/>
                <a:ea typeface="ＭＳ Ｐゴシック" pitchFamily="50" charset="-128"/>
              </a:defRPr>
            </a:lvl9pPr>
          </a:lstStyle>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法定労働時間（休憩除く）</a:t>
            </a:r>
            <a:endParaRPr lang="en-US" altLang="ja-JP" sz="12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200" b="1" dirty="0" smtClean="0">
                <a:solidFill>
                  <a:srgbClr val="FF0000"/>
                </a:solidFill>
                <a:latin typeface="Arial" pitchFamily="34" charset="0"/>
              </a:rPr>
              <a:t>１日８時間、週４０時間</a:t>
            </a:r>
            <a:endParaRPr lang="en-US" altLang="ja-JP" sz="1200" b="1" dirty="0" smtClean="0">
              <a:solidFill>
                <a:srgbClr val="FF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b="1"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　商業、接客娯楽業などで</a:t>
            </a:r>
            <a:r>
              <a:rPr lang="en-US" altLang="ja-JP" sz="1200" dirty="0" smtClean="0">
                <a:solidFill>
                  <a:srgbClr val="000000"/>
                </a:solidFill>
                <a:latin typeface="Arial" pitchFamily="34" charset="0"/>
              </a:rPr>
              <a:t>10</a:t>
            </a:r>
            <a:r>
              <a:rPr lang="ja-JP" altLang="en-US" sz="1200" dirty="0" smtClean="0">
                <a:solidFill>
                  <a:srgbClr val="000000"/>
                </a:solidFill>
                <a:latin typeface="Arial" pitchFamily="34" charset="0"/>
              </a:rPr>
              <a:t>人以下</a:t>
            </a:r>
            <a:endParaRPr lang="en-US" altLang="ja-JP" sz="12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r>
              <a:rPr lang="ja-JP" altLang="en-US" sz="1200" b="1" dirty="0" smtClean="0">
                <a:solidFill>
                  <a:srgbClr val="FF0000"/>
                </a:solidFill>
                <a:latin typeface="Arial" pitchFamily="34" charset="0"/>
              </a:rPr>
              <a:t>１日８時間、週４４時間</a:t>
            </a:r>
            <a:endParaRPr lang="en-US" altLang="ja-JP" sz="1200" b="1" dirty="0" smtClean="0">
              <a:solidFill>
                <a:srgbClr val="FF0000"/>
              </a:solidFill>
              <a:latin typeface="Arial" pitchFamily="34" charset="0"/>
            </a:endParaRPr>
          </a:p>
          <a:p>
            <a:pPr algn="ctr" fontAlgn="base">
              <a:spcBef>
                <a:spcPct val="20000"/>
              </a:spcBef>
              <a:spcAft>
                <a:spcPct val="0"/>
              </a:spcAft>
              <a:buClr>
                <a:srgbClr val="00007D"/>
              </a:buClr>
              <a:buSzPct val="75000"/>
              <a:buFont typeface="Wingdings" pitchFamily="2" charset="2"/>
              <a:buNone/>
              <a:defRPr/>
            </a:pPr>
            <a:endParaRPr lang="en-US" altLang="ja-JP" sz="800" b="1" dirty="0" smtClean="0">
              <a:solidFill>
                <a:srgbClr val="FF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変形労働時間制度を採用している場合もあります。</a:t>
            </a:r>
            <a:endParaRPr lang="en-US" altLang="ja-JP" sz="12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endParaRPr lang="en-US" altLang="ja-JP" sz="8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en-US" altLang="ja-JP" sz="1200" b="1" dirty="0" smtClean="0">
                <a:solidFill>
                  <a:srgbClr val="FF3300"/>
                </a:solidFill>
                <a:latin typeface="Arial" pitchFamily="34" charset="0"/>
              </a:rPr>
              <a:t>※</a:t>
            </a:r>
            <a:r>
              <a:rPr lang="ja-JP" altLang="en-US" sz="1200" b="1" dirty="0" smtClean="0">
                <a:solidFill>
                  <a:srgbClr val="FF3300"/>
                </a:solidFill>
                <a:latin typeface="Arial" pitchFamily="34" charset="0"/>
              </a:rPr>
              <a:t>　この求人の場合、休憩時間や変形労働時間制の有無によっては、</a:t>
            </a:r>
            <a:r>
              <a:rPr lang="en-US" altLang="ja-JP" sz="1200" b="1" dirty="0" smtClean="0">
                <a:solidFill>
                  <a:srgbClr val="FF3300"/>
                </a:solidFill>
                <a:latin typeface="Arial" pitchFamily="34" charset="0"/>
              </a:rPr>
              <a:t>1</a:t>
            </a:r>
            <a:r>
              <a:rPr lang="ja-JP" altLang="en-US" sz="1200" b="1" dirty="0" smtClean="0">
                <a:solidFill>
                  <a:srgbClr val="FF3300"/>
                </a:solidFill>
                <a:latin typeface="Arial" pitchFamily="34" charset="0"/>
              </a:rPr>
              <a:t>週間の労働時間が</a:t>
            </a:r>
            <a:r>
              <a:rPr lang="en-US" altLang="ja-JP" sz="1200" b="1" dirty="0" smtClean="0">
                <a:solidFill>
                  <a:srgbClr val="FF3300"/>
                </a:solidFill>
                <a:latin typeface="Arial" pitchFamily="34" charset="0"/>
              </a:rPr>
              <a:t>48</a:t>
            </a:r>
            <a:r>
              <a:rPr lang="ja-JP" altLang="en-US" sz="1200" b="1" dirty="0" smtClean="0">
                <a:solidFill>
                  <a:srgbClr val="FF3300"/>
                </a:solidFill>
                <a:latin typeface="Arial" pitchFamily="34" charset="0"/>
              </a:rPr>
              <a:t>時間となり、法定労働時間を超えてしまいます。</a:t>
            </a:r>
          </a:p>
        </p:txBody>
      </p:sp>
      <p:sp>
        <p:nvSpPr>
          <p:cNvPr id="165899" name="四角形吹き出し 12"/>
          <p:cNvSpPr>
            <a:spLocks noChangeArrowheads="1"/>
          </p:cNvSpPr>
          <p:nvPr/>
        </p:nvSpPr>
        <p:spPr bwMode="auto">
          <a:xfrm>
            <a:off x="8151813" y="1196976"/>
            <a:ext cx="1470422" cy="1571625"/>
          </a:xfrm>
          <a:prstGeom prst="wedgeRectCallout">
            <a:avLst>
              <a:gd name="adj1" fmla="val -85440"/>
              <a:gd name="adj2" fmla="val 23634"/>
            </a:avLst>
          </a:prstGeom>
          <a:solidFill>
            <a:srgbClr val="FFFF00"/>
          </a:solidFill>
          <a:ln w="25400" algn="ctr">
            <a:solidFill>
              <a:srgbClr val="6F6FBC"/>
            </a:solidFill>
            <a:miter lim="800000"/>
            <a:headEnd/>
            <a:tailEnd/>
          </a:ln>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Aft>
                <a:spcPct val="0"/>
              </a:spcAft>
              <a:buClr>
                <a:srgbClr val="00007D"/>
              </a:buClr>
              <a:buSzPct val="75000"/>
              <a:buFont typeface="Wingdings" pitchFamily="2" charset="2"/>
              <a:buNone/>
            </a:pPr>
            <a:r>
              <a:rPr lang="ja-JP" altLang="en-US" sz="1200" b="1" smtClean="0">
                <a:solidFill>
                  <a:srgbClr val="FF0000"/>
                </a:solidFill>
              </a:rPr>
              <a:t>週</a:t>
            </a:r>
            <a:r>
              <a:rPr lang="en-US" altLang="ja-JP" sz="1200" b="1" smtClean="0">
                <a:solidFill>
                  <a:srgbClr val="FF0000"/>
                </a:solidFill>
              </a:rPr>
              <a:t>40</a:t>
            </a:r>
            <a:r>
              <a:rPr lang="ja-JP" altLang="en-US" sz="1200" b="1" smtClean="0">
                <a:solidFill>
                  <a:srgbClr val="FF0000"/>
                </a:solidFill>
              </a:rPr>
              <a:t>時間労働の場合、</a:t>
            </a:r>
            <a:r>
              <a:rPr lang="en-US" altLang="ja-JP" sz="1200" b="1" smtClean="0">
                <a:solidFill>
                  <a:srgbClr val="FF0000"/>
                </a:solidFill>
              </a:rPr>
              <a:t>1</a:t>
            </a:r>
            <a:r>
              <a:rPr lang="ja-JP" altLang="en-US" sz="1200" b="1" smtClean="0">
                <a:solidFill>
                  <a:srgbClr val="FF0000"/>
                </a:solidFill>
              </a:rPr>
              <a:t>ヵ月の労働時間は約</a:t>
            </a:r>
            <a:r>
              <a:rPr lang="en-US" altLang="ja-JP" sz="1200" b="1" smtClean="0">
                <a:solidFill>
                  <a:srgbClr val="FF0000"/>
                </a:solidFill>
              </a:rPr>
              <a:t>173</a:t>
            </a:r>
            <a:r>
              <a:rPr lang="ja-JP" altLang="en-US" sz="1200" b="1" smtClean="0">
                <a:solidFill>
                  <a:srgbClr val="FF0000"/>
                </a:solidFill>
              </a:rPr>
              <a:t>時間となります。</a:t>
            </a:r>
            <a:endParaRPr lang="en-US" altLang="ja-JP" sz="1200" b="1" smtClean="0">
              <a:solidFill>
                <a:srgbClr val="FF0000"/>
              </a:solidFill>
            </a:endParaRPr>
          </a:p>
          <a:p>
            <a:pPr fontAlgn="base">
              <a:spcAft>
                <a:spcPct val="0"/>
              </a:spcAft>
              <a:buClr>
                <a:srgbClr val="00007D"/>
              </a:buClr>
              <a:buSzPct val="75000"/>
              <a:buFont typeface="Wingdings" pitchFamily="2" charset="2"/>
              <a:buNone/>
            </a:pPr>
            <a:r>
              <a:rPr lang="ja-JP" altLang="en-US" sz="1200" b="1" smtClean="0">
                <a:solidFill>
                  <a:srgbClr val="FF0000"/>
                </a:solidFill>
              </a:rPr>
              <a:t>　</a:t>
            </a:r>
            <a:r>
              <a:rPr lang="en-US" altLang="ja-JP" sz="1200" b="1" smtClean="0">
                <a:solidFill>
                  <a:srgbClr val="FF0000"/>
                </a:solidFill>
              </a:rPr>
              <a:t>10</a:t>
            </a:r>
            <a:r>
              <a:rPr lang="ja-JP" altLang="en-US" sz="1200" b="1" smtClean="0">
                <a:solidFill>
                  <a:srgbClr val="FF0000"/>
                </a:solidFill>
              </a:rPr>
              <a:t>万円</a:t>
            </a:r>
            <a:r>
              <a:rPr lang="en-US" altLang="ja-JP" sz="1200" b="1" smtClean="0">
                <a:solidFill>
                  <a:srgbClr val="FF0000"/>
                </a:solidFill>
              </a:rPr>
              <a:t>÷173</a:t>
            </a:r>
            <a:r>
              <a:rPr lang="ja-JP" altLang="en-US" sz="1200" b="1" smtClean="0">
                <a:solidFill>
                  <a:srgbClr val="FF0000"/>
                </a:solidFill>
              </a:rPr>
              <a:t>時間≒</a:t>
            </a:r>
            <a:r>
              <a:rPr lang="en-US" altLang="ja-JP" sz="1200" b="1" smtClean="0">
                <a:solidFill>
                  <a:srgbClr val="FF0000"/>
                </a:solidFill>
              </a:rPr>
              <a:t>578</a:t>
            </a:r>
            <a:r>
              <a:rPr lang="ja-JP" altLang="en-US" sz="1200" b="1" smtClean="0">
                <a:solidFill>
                  <a:srgbClr val="FF0000"/>
                </a:solidFill>
              </a:rPr>
              <a:t>円</a:t>
            </a:r>
            <a:endParaRPr lang="en-US" altLang="ja-JP" sz="1200" b="1" smtClean="0">
              <a:solidFill>
                <a:srgbClr val="FF0000"/>
              </a:solidFill>
            </a:endParaRPr>
          </a:p>
          <a:p>
            <a:pPr fontAlgn="base">
              <a:spcAft>
                <a:spcPct val="0"/>
              </a:spcAft>
              <a:buClr>
                <a:srgbClr val="00007D"/>
              </a:buClr>
              <a:buSzPct val="75000"/>
              <a:buFont typeface="Wingdings" pitchFamily="2" charset="2"/>
              <a:buNone/>
            </a:pPr>
            <a:r>
              <a:rPr lang="ja-JP" altLang="en-US" sz="1200" b="1" smtClean="0">
                <a:solidFill>
                  <a:srgbClr val="FF0000"/>
                </a:solidFill>
              </a:rPr>
              <a:t>で最低賃金を下回ります。</a:t>
            </a:r>
          </a:p>
        </p:txBody>
      </p:sp>
      <p:sp>
        <p:nvSpPr>
          <p:cNvPr id="8" name="四角形吹き出し 7"/>
          <p:cNvSpPr/>
          <p:nvPr/>
        </p:nvSpPr>
        <p:spPr>
          <a:xfrm>
            <a:off x="5761308" y="5465763"/>
            <a:ext cx="1702594" cy="1071562"/>
          </a:xfrm>
          <a:prstGeom prst="wedgeRectCallout">
            <a:avLst>
              <a:gd name="adj1" fmla="val 75179"/>
              <a:gd name="adj2" fmla="val -8188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bg2"/>
                </a:solidFill>
                <a:latin typeface="Book Antiqua" pitchFamily="18" charset="0"/>
                <a:ea typeface="ＭＳ Ｐゴシック" pitchFamily="50" charset="-128"/>
              </a:defRPr>
            </a:lvl1pPr>
            <a:lvl2pPr marL="742950" indent="-285750">
              <a:defRPr kumimoji="1" sz="2400">
                <a:solidFill>
                  <a:schemeClr val="bg2"/>
                </a:solidFill>
                <a:latin typeface="Book Antiqua" pitchFamily="18" charset="0"/>
                <a:ea typeface="ＭＳ Ｐゴシック" pitchFamily="50" charset="-128"/>
              </a:defRPr>
            </a:lvl2pPr>
            <a:lvl3pPr marL="1143000" indent="-228600">
              <a:defRPr kumimoji="1" sz="2400">
                <a:solidFill>
                  <a:schemeClr val="bg2"/>
                </a:solidFill>
                <a:latin typeface="Book Antiqua" pitchFamily="18" charset="0"/>
                <a:ea typeface="ＭＳ Ｐゴシック" pitchFamily="50" charset="-128"/>
              </a:defRPr>
            </a:lvl3pPr>
            <a:lvl4pPr marL="1600200" indent="-228600">
              <a:defRPr kumimoji="1" sz="2400">
                <a:solidFill>
                  <a:schemeClr val="bg2"/>
                </a:solidFill>
                <a:latin typeface="Book Antiqua" pitchFamily="18" charset="0"/>
                <a:ea typeface="ＭＳ Ｐゴシック" pitchFamily="50" charset="-128"/>
              </a:defRPr>
            </a:lvl4pPr>
            <a:lvl5pPr marL="2057400" indent="-228600">
              <a:defRPr kumimoji="1" sz="2400">
                <a:solidFill>
                  <a:schemeClr val="bg2"/>
                </a:solidFill>
                <a:latin typeface="Book Antiqua" pitchFamily="18" charset="0"/>
                <a:ea typeface="ＭＳ Ｐゴシック" pitchFamily="50" charset="-128"/>
              </a:defRPr>
            </a:lvl5pPr>
            <a:lvl6pPr marL="2514600" indent="-228600" fontAlgn="base">
              <a:spcBef>
                <a:spcPct val="0"/>
              </a:spcBef>
              <a:spcAft>
                <a:spcPct val="0"/>
              </a:spcAft>
              <a:defRPr kumimoji="1" sz="2400">
                <a:solidFill>
                  <a:schemeClr val="bg2"/>
                </a:solidFill>
                <a:latin typeface="Book Antiqua" pitchFamily="18" charset="0"/>
                <a:ea typeface="ＭＳ Ｐゴシック" pitchFamily="50" charset="-128"/>
              </a:defRPr>
            </a:lvl6pPr>
            <a:lvl7pPr marL="2971800" indent="-228600" fontAlgn="base">
              <a:spcBef>
                <a:spcPct val="0"/>
              </a:spcBef>
              <a:spcAft>
                <a:spcPct val="0"/>
              </a:spcAft>
              <a:defRPr kumimoji="1" sz="2400">
                <a:solidFill>
                  <a:schemeClr val="bg2"/>
                </a:solidFill>
                <a:latin typeface="Book Antiqua" pitchFamily="18" charset="0"/>
                <a:ea typeface="ＭＳ Ｐゴシック" pitchFamily="50" charset="-128"/>
              </a:defRPr>
            </a:lvl7pPr>
            <a:lvl8pPr marL="3429000" indent="-228600" fontAlgn="base">
              <a:spcBef>
                <a:spcPct val="0"/>
              </a:spcBef>
              <a:spcAft>
                <a:spcPct val="0"/>
              </a:spcAft>
              <a:defRPr kumimoji="1" sz="2400">
                <a:solidFill>
                  <a:schemeClr val="bg2"/>
                </a:solidFill>
                <a:latin typeface="Book Antiqua" pitchFamily="18" charset="0"/>
                <a:ea typeface="ＭＳ Ｐゴシック" pitchFamily="50" charset="-128"/>
              </a:defRPr>
            </a:lvl8pPr>
            <a:lvl9pPr marL="3886200" indent="-228600" fontAlgn="base">
              <a:spcBef>
                <a:spcPct val="0"/>
              </a:spcBef>
              <a:spcAft>
                <a:spcPct val="0"/>
              </a:spcAft>
              <a:defRPr kumimoji="1" sz="2400">
                <a:solidFill>
                  <a:schemeClr val="bg2"/>
                </a:solidFill>
                <a:latin typeface="Book Antiqua" pitchFamily="18" charset="0"/>
                <a:ea typeface="ＭＳ Ｐゴシック" pitchFamily="50" charset="-128"/>
              </a:defRPr>
            </a:lvl9pPr>
          </a:lstStyle>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最低賃金</a:t>
            </a:r>
            <a:endParaRPr lang="en-US" altLang="ja-JP" sz="800"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200" dirty="0" smtClean="0">
                <a:solidFill>
                  <a:srgbClr val="000000"/>
                </a:solidFill>
                <a:latin typeface="Arial" pitchFamily="34" charset="0"/>
              </a:rPr>
              <a:t>　</a:t>
            </a:r>
            <a:r>
              <a:rPr lang="ja-JP" altLang="en-US" sz="1200" dirty="0">
                <a:solidFill>
                  <a:srgbClr val="000000"/>
                </a:solidFill>
                <a:latin typeface="Arial" pitchFamily="34" charset="0"/>
              </a:rPr>
              <a:t>佐賀</a:t>
            </a:r>
            <a:r>
              <a:rPr lang="ja-JP" altLang="en-US" sz="1200" dirty="0" smtClean="0">
                <a:solidFill>
                  <a:srgbClr val="000000"/>
                </a:solidFill>
                <a:latin typeface="Arial" pitchFamily="34" charset="0"/>
              </a:rPr>
              <a:t>県：</a:t>
            </a:r>
            <a:r>
              <a:rPr lang="ja-JP" altLang="en-US" sz="1200" b="1" dirty="0" smtClean="0">
                <a:solidFill>
                  <a:srgbClr val="FF0000"/>
                </a:solidFill>
                <a:latin typeface="Arial" pitchFamily="34" charset="0"/>
              </a:rPr>
              <a:t>８２１円</a:t>
            </a:r>
            <a:endParaRPr lang="en-US" altLang="ja-JP" sz="1200" b="1" dirty="0" smtClean="0">
              <a:solidFill>
                <a:srgbClr val="FF0000"/>
              </a:solidFill>
              <a:latin typeface="Arial" pitchFamily="34" charset="0"/>
            </a:endParaRPr>
          </a:p>
          <a:p>
            <a:pPr fontAlgn="base">
              <a:spcBef>
                <a:spcPct val="20000"/>
              </a:spcBef>
              <a:spcAft>
                <a:spcPct val="0"/>
              </a:spcAft>
              <a:buClr>
                <a:srgbClr val="00007D"/>
              </a:buClr>
              <a:buSzPct val="75000"/>
              <a:buFont typeface="Wingdings" pitchFamily="2" charset="2"/>
              <a:buNone/>
              <a:defRPr/>
            </a:pPr>
            <a:endParaRPr lang="en-US" altLang="ja-JP" sz="800" b="1" dirty="0" smtClean="0">
              <a:solidFill>
                <a:srgbClr val="FF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200" b="1" dirty="0" smtClean="0">
                <a:solidFill>
                  <a:srgbClr val="000000"/>
                </a:solidFill>
                <a:latin typeface="Arial" pitchFamily="34" charset="0"/>
              </a:rPr>
              <a:t>（月給の場合は</a:t>
            </a:r>
            <a:endParaRPr lang="en-US" altLang="ja-JP" sz="1200" b="1" dirty="0" smtClean="0">
              <a:solidFill>
                <a:srgbClr val="000000"/>
              </a:solidFill>
              <a:latin typeface="Arial" pitchFamily="34" charset="0"/>
            </a:endParaRPr>
          </a:p>
          <a:p>
            <a:pPr fontAlgn="base">
              <a:spcBef>
                <a:spcPct val="20000"/>
              </a:spcBef>
              <a:spcAft>
                <a:spcPct val="0"/>
              </a:spcAft>
              <a:buClr>
                <a:srgbClr val="00007D"/>
              </a:buClr>
              <a:buSzPct val="75000"/>
              <a:buFont typeface="Wingdings" pitchFamily="2" charset="2"/>
              <a:buNone/>
              <a:defRPr/>
            </a:pPr>
            <a:r>
              <a:rPr lang="ja-JP" altLang="en-US" sz="1200" b="1" dirty="0" smtClean="0">
                <a:solidFill>
                  <a:srgbClr val="000000"/>
                </a:solidFill>
                <a:latin typeface="Arial" pitchFamily="34" charset="0"/>
              </a:rPr>
              <a:t>　　　　　　時給換算）</a:t>
            </a:r>
          </a:p>
        </p:txBody>
      </p:sp>
      <p:grpSp>
        <p:nvGrpSpPr>
          <p:cNvPr id="165901" name="Group 4"/>
          <p:cNvGrpSpPr>
            <a:grpSpLocks/>
          </p:cNvGrpSpPr>
          <p:nvPr/>
        </p:nvGrpSpPr>
        <p:grpSpPr bwMode="auto">
          <a:xfrm>
            <a:off x="4619361" y="6510349"/>
            <a:ext cx="2577968" cy="358775"/>
            <a:chOff x="2686" y="4015"/>
            <a:chExt cx="1499" cy="226"/>
          </a:xfrm>
        </p:grpSpPr>
        <p:sp>
          <p:nvSpPr>
            <p:cNvPr id="165903" name="Text Box 5"/>
            <p:cNvSpPr txBox="1">
              <a:spLocks noChangeArrowheads="1"/>
            </p:cNvSpPr>
            <p:nvPr/>
          </p:nvSpPr>
          <p:spPr bwMode="auto">
            <a:xfrm>
              <a:off x="2889" y="4049"/>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659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 y="4015"/>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902" name="正方形/長方形 1"/>
          <p:cNvSpPr>
            <a:spLocks noChangeArrowheads="1"/>
          </p:cNvSpPr>
          <p:nvPr/>
        </p:nvSpPr>
        <p:spPr bwMode="auto">
          <a:xfrm>
            <a:off x="9498157" y="6485947"/>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fontAlgn="base">
              <a:spcBef>
                <a:spcPct val="0"/>
              </a:spcBef>
              <a:spcAft>
                <a:spcPct val="0"/>
              </a:spcAft>
              <a:buFontTx/>
              <a:buNone/>
            </a:pPr>
            <a:fld id="{A5F76E94-56EC-4718-AAD1-D02764D6A705}" type="slidenum">
              <a:rPr lang="en-US" altLang="ja-JP" sz="1400" smtClean="0">
                <a:solidFill>
                  <a:srgbClr val="000000"/>
                </a:solidFill>
                <a:latin typeface="+mn-lt"/>
              </a:rPr>
              <a:pPr algn="r" fontAlgn="base">
                <a:spcBef>
                  <a:spcPct val="0"/>
                </a:spcBef>
                <a:spcAft>
                  <a:spcPct val="0"/>
                </a:spcAft>
                <a:buFontTx/>
                <a:buNone/>
              </a:pPr>
              <a:t>37</a:t>
            </a:fld>
            <a:endParaRPr kumimoji="0" lang="ja-JP" altLang="en-US" sz="4000" dirty="0" smtClean="0">
              <a:solidFill>
                <a:srgbClr val="006666"/>
              </a:solidFill>
              <a:latin typeface="+mn-lt"/>
            </a:endParaRPr>
          </a:p>
        </p:txBody>
      </p:sp>
    </p:spTree>
    <p:extLst>
      <p:ext uri="{BB962C8B-B14F-4D97-AF65-F5344CB8AC3E}">
        <p14:creationId xmlns:p14="http://schemas.microsoft.com/office/powerpoint/2010/main" val="309832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4294967295"/>
            <p:extLst>
              <p:ext uri="{D42A27DB-BD31-4B8C-83A1-F6EECF244321}">
                <p14:modId xmlns:p14="http://schemas.microsoft.com/office/powerpoint/2010/main" val="2794329726"/>
              </p:ext>
            </p:extLst>
          </p:nvPr>
        </p:nvGraphicFramePr>
        <p:xfrm>
          <a:off x="96308" y="457200"/>
          <a:ext cx="9675548" cy="625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コンテンツ プレースホルダ 2"/>
          <p:cNvSpPr txBox="1">
            <a:spLocks/>
          </p:cNvSpPr>
          <p:nvPr/>
        </p:nvSpPr>
        <p:spPr bwMode="auto">
          <a:xfrm>
            <a:off x="165100" y="4960371"/>
            <a:ext cx="9575806" cy="1710230"/>
          </a:xfrm>
          <a:prstGeom prst="rect">
            <a:avLst/>
          </a:prstGeom>
          <a:noFill/>
          <a:ln w="9525">
            <a:noFill/>
            <a:miter lim="800000"/>
            <a:headEnd/>
            <a:tailEnd/>
          </a:ln>
        </p:spPr>
        <p:txBody>
          <a:bodyPr/>
          <a:lstStyle/>
          <a:p>
            <a:pPr marL="342900" indent="-342900" fontAlgn="base">
              <a:spcBef>
                <a:spcPct val="20000"/>
              </a:spcBef>
              <a:spcAft>
                <a:spcPct val="0"/>
              </a:spcAft>
              <a:buFontTx/>
              <a:buBlip>
                <a:blip r:embed="rId8"/>
              </a:buBlip>
              <a:defRPr/>
            </a:pPr>
            <a:r>
              <a:rPr lang="ja-JP" altLang="en-US" sz="2000" b="1" kern="0" dirty="0">
                <a:solidFill>
                  <a:srgbClr val="000000"/>
                </a:solidFill>
                <a:latin typeface="HG丸ｺﾞｼｯｸM-PRO" pitchFamily="50" charset="-128"/>
                <a:ea typeface="HG丸ｺﾞｼｯｸM-PRO" pitchFamily="50" charset="-128"/>
              </a:rPr>
              <a:t>場　　所：佐賀市白山</a:t>
            </a:r>
            <a:r>
              <a:rPr lang="en-US" altLang="ja-JP" sz="2000" b="1" kern="0" dirty="0">
                <a:solidFill>
                  <a:srgbClr val="000000"/>
                </a:solidFill>
                <a:latin typeface="HG丸ｺﾞｼｯｸM-PRO" pitchFamily="50" charset="-128"/>
                <a:ea typeface="HG丸ｺﾞｼｯｸM-PRO" pitchFamily="50" charset="-128"/>
              </a:rPr>
              <a:t>2</a:t>
            </a:r>
            <a:r>
              <a:rPr lang="ja-JP" altLang="en-US" sz="2000" b="1" kern="0" dirty="0">
                <a:solidFill>
                  <a:srgbClr val="000000"/>
                </a:solidFill>
                <a:latin typeface="HG丸ｺﾞｼｯｸM-PRO" pitchFamily="50" charset="-128"/>
                <a:ea typeface="HG丸ｺﾞｼｯｸM-PRO" pitchFamily="50" charset="-128"/>
              </a:rPr>
              <a:t>丁目（八幡小路交差点近く</a:t>
            </a:r>
            <a:r>
              <a:rPr lang="ja-JP" altLang="en-US" sz="2000" b="1" kern="0" dirty="0" smtClean="0">
                <a:solidFill>
                  <a:srgbClr val="000000"/>
                </a:solidFill>
                <a:latin typeface="HG丸ｺﾞｼｯｸM-PRO" pitchFamily="50" charset="-128"/>
                <a:ea typeface="HG丸ｺﾞｼｯｸM-PRO" pitchFamily="50" charset="-128"/>
              </a:rPr>
              <a:t>）</a:t>
            </a:r>
            <a:endParaRPr lang="en-US" altLang="ja-JP" sz="900" b="1" kern="0" dirty="0">
              <a:solidFill>
                <a:srgbClr val="000000"/>
              </a:solidFill>
              <a:latin typeface="HG丸ｺﾞｼｯｸM-PRO" pitchFamily="50" charset="-128"/>
              <a:ea typeface="HG丸ｺﾞｼｯｸM-PRO" pitchFamily="50" charset="-128"/>
            </a:endParaRPr>
          </a:p>
          <a:p>
            <a:pPr marL="342900" indent="-342900" fontAlgn="base">
              <a:spcBef>
                <a:spcPct val="20000"/>
              </a:spcBef>
              <a:spcAft>
                <a:spcPct val="0"/>
              </a:spcAft>
              <a:buFontTx/>
              <a:buBlip>
                <a:blip r:embed="rId8"/>
              </a:buBlip>
              <a:defRPr/>
            </a:pPr>
            <a:r>
              <a:rPr lang="ja-JP" altLang="en-US" sz="2000" b="1" kern="0" dirty="0">
                <a:solidFill>
                  <a:srgbClr val="000000"/>
                </a:solidFill>
                <a:latin typeface="HG丸ｺﾞｼｯｸM-PRO" pitchFamily="50" charset="-128"/>
                <a:ea typeface="HG丸ｺﾞｼｯｸM-PRO" pitchFamily="50" charset="-128"/>
              </a:rPr>
              <a:t>利用時間</a:t>
            </a:r>
            <a:r>
              <a:rPr lang="ja-JP" altLang="en-US" sz="2000" b="1" kern="0" dirty="0" smtClean="0">
                <a:solidFill>
                  <a:srgbClr val="000000"/>
                </a:solidFill>
                <a:latin typeface="HG丸ｺﾞｼｯｸM-PRO" pitchFamily="50" charset="-128"/>
                <a:ea typeface="HG丸ｺﾞｼｯｸM-PRO" pitchFamily="50" charset="-128"/>
              </a:rPr>
              <a:t>：年末年始と祝日</a:t>
            </a:r>
            <a:r>
              <a:rPr lang="ja-JP" altLang="en-US" sz="2000" b="1" kern="0" dirty="0">
                <a:solidFill>
                  <a:srgbClr val="000000"/>
                </a:solidFill>
                <a:latin typeface="HG丸ｺﾞｼｯｸM-PRO" pitchFamily="50" charset="-128"/>
                <a:ea typeface="HG丸ｺﾞｼｯｸM-PRO" pitchFamily="50" charset="-128"/>
              </a:rPr>
              <a:t>を除く　</a:t>
            </a:r>
            <a:r>
              <a:rPr lang="ja-JP" altLang="en-US" sz="2000" b="1" kern="0" dirty="0" smtClean="0">
                <a:solidFill>
                  <a:srgbClr val="000000"/>
                </a:solidFill>
                <a:latin typeface="HG丸ｺﾞｼｯｸM-PRO" pitchFamily="50" charset="-128"/>
                <a:ea typeface="HG丸ｺﾞｼｯｸM-PRO" pitchFamily="50" charset="-128"/>
              </a:rPr>
              <a:t>月・水・金曜</a:t>
            </a:r>
            <a:r>
              <a:rPr lang="ja-JP" altLang="en-US" sz="2000" b="1" kern="0" dirty="0">
                <a:solidFill>
                  <a:srgbClr val="000000"/>
                </a:solidFill>
                <a:latin typeface="HG丸ｺﾞｼｯｸM-PRO" pitchFamily="50" charset="-128"/>
                <a:ea typeface="HG丸ｺﾞｼｯｸM-PRO" pitchFamily="50" charset="-128"/>
              </a:rPr>
              <a:t>　</a:t>
            </a:r>
            <a:r>
              <a:rPr lang="ja-JP" altLang="en-US" sz="2000" b="1" kern="0" dirty="0" smtClean="0">
                <a:solidFill>
                  <a:srgbClr val="000000"/>
                </a:solidFill>
                <a:latin typeface="HG丸ｺﾞｼｯｸM-PRO" pitchFamily="50" charset="-128"/>
                <a:ea typeface="HG丸ｺﾞｼｯｸM-PRO" pitchFamily="50" charset="-128"/>
              </a:rPr>
              <a:t>８：３０～１８：００</a:t>
            </a:r>
          </a:p>
          <a:p>
            <a:pPr fontAlgn="base">
              <a:spcBef>
                <a:spcPct val="20000"/>
              </a:spcBef>
              <a:spcAft>
                <a:spcPct val="0"/>
              </a:spcAft>
              <a:defRPr/>
            </a:pPr>
            <a:r>
              <a:rPr lang="ja-JP" altLang="en-US" sz="2000" b="1" kern="0" dirty="0">
                <a:solidFill>
                  <a:srgbClr val="000000"/>
                </a:solidFill>
                <a:latin typeface="HG丸ｺﾞｼｯｸM-PRO" pitchFamily="50" charset="-128"/>
                <a:ea typeface="HG丸ｺﾞｼｯｸM-PRO" pitchFamily="50" charset="-128"/>
              </a:rPr>
              <a:t>　</a:t>
            </a:r>
            <a:r>
              <a:rPr lang="ja-JP" altLang="en-US" sz="2000" b="1" kern="0" dirty="0" smtClean="0">
                <a:solidFill>
                  <a:srgbClr val="000000"/>
                </a:solidFill>
                <a:latin typeface="HG丸ｺﾞｼｯｸM-PRO" pitchFamily="50" charset="-128"/>
                <a:ea typeface="HG丸ｺﾞｼｯｸM-PRO" pitchFamily="50" charset="-128"/>
              </a:rPr>
              <a:t>　　　　　　　　　　　　　　　　 　　火・木曜　</a:t>
            </a:r>
            <a:r>
              <a:rPr lang="ja-JP" altLang="en-US" sz="2000" b="1" kern="0" dirty="0">
                <a:solidFill>
                  <a:srgbClr val="000000"/>
                </a:solidFill>
                <a:latin typeface="HG丸ｺﾞｼｯｸM-PRO" pitchFamily="50" charset="-128"/>
                <a:ea typeface="HG丸ｺﾞｼｯｸM-PRO" pitchFamily="50" charset="-128"/>
              </a:rPr>
              <a:t>８：３０</a:t>
            </a:r>
            <a:r>
              <a:rPr lang="ja-JP" altLang="en-US" sz="2000" b="1" kern="0" dirty="0" smtClean="0">
                <a:solidFill>
                  <a:srgbClr val="000000"/>
                </a:solidFill>
                <a:latin typeface="HG丸ｺﾞｼｯｸM-PRO" pitchFamily="50" charset="-128"/>
                <a:ea typeface="HG丸ｺﾞｼｯｸM-PRO" pitchFamily="50" charset="-128"/>
              </a:rPr>
              <a:t>～１７：１５</a:t>
            </a:r>
            <a:endParaRPr lang="en-US" altLang="ja-JP" sz="2000" b="1" kern="0" dirty="0">
              <a:solidFill>
                <a:srgbClr val="000000"/>
              </a:solidFill>
              <a:latin typeface="HG丸ｺﾞｼｯｸM-PRO" pitchFamily="50" charset="-128"/>
              <a:ea typeface="HG丸ｺﾞｼｯｸM-PRO" pitchFamily="50" charset="-128"/>
            </a:endParaRPr>
          </a:p>
          <a:p>
            <a:pPr marL="342900" indent="-342900" fontAlgn="base">
              <a:spcBef>
                <a:spcPct val="20000"/>
              </a:spcBef>
              <a:spcAft>
                <a:spcPct val="0"/>
              </a:spcAft>
              <a:defRPr/>
            </a:pPr>
            <a:r>
              <a:rPr lang="ja-JP" altLang="en-US" sz="2000" b="1" kern="0" dirty="0">
                <a:solidFill>
                  <a:srgbClr val="000000"/>
                </a:solidFill>
                <a:latin typeface="HG丸ｺﾞｼｯｸM-PRO" pitchFamily="50" charset="-128"/>
                <a:ea typeface="HG丸ｺﾞｼｯｸM-PRO" pitchFamily="50" charset="-128"/>
              </a:rPr>
              <a:t>　　　　　　　　　　　 　　　　  </a:t>
            </a:r>
            <a:r>
              <a:rPr lang="ja-JP" altLang="en-US" sz="2000" b="1" kern="0" dirty="0" smtClean="0">
                <a:solidFill>
                  <a:srgbClr val="000000"/>
                </a:solidFill>
                <a:latin typeface="HG丸ｺﾞｼｯｸM-PRO" pitchFamily="50" charset="-128"/>
                <a:ea typeface="HG丸ｺﾞｼｯｸM-PRO" pitchFamily="50" charset="-128"/>
              </a:rPr>
              <a:t>　　　 　　土曜１０：００</a:t>
            </a:r>
            <a:r>
              <a:rPr lang="ja-JP" altLang="en-US" sz="2000" b="1" kern="0" dirty="0">
                <a:solidFill>
                  <a:srgbClr val="000000"/>
                </a:solidFill>
                <a:latin typeface="HG丸ｺﾞｼｯｸM-PRO" pitchFamily="50" charset="-128"/>
                <a:ea typeface="HG丸ｺﾞｼｯｸM-PRO" pitchFamily="50" charset="-128"/>
              </a:rPr>
              <a:t>～１７：００</a:t>
            </a:r>
            <a:endParaRPr lang="en-US" altLang="ja-JP" sz="2000" b="1" kern="0" dirty="0">
              <a:solidFill>
                <a:srgbClr val="000000"/>
              </a:solidFill>
              <a:latin typeface="HG丸ｺﾞｼｯｸM-PRO" pitchFamily="50" charset="-128"/>
              <a:ea typeface="HG丸ｺﾞｼｯｸM-PRO" pitchFamily="50" charset="-128"/>
            </a:endParaRPr>
          </a:p>
          <a:p>
            <a:pPr marL="342900" indent="-342900" fontAlgn="base">
              <a:spcBef>
                <a:spcPct val="20000"/>
              </a:spcBef>
              <a:spcAft>
                <a:spcPct val="0"/>
              </a:spcAft>
              <a:defRPr/>
            </a:pPr>
            <a:r>
              <a:rPr lang="ja-JP" altLang="en-US" sz="2800" b="1" kern="0" dirty="0">
                <a:solidFill>
                  <a:srgbClr val="000000"/>
                </a:solidFill>
                <a:latin typeface="HG丸ｺﾞｼｯｸM-PRO" pitchFamily="50" charset="-128"/>
                <a:ea typeface="HG丸ｺﾞｼｯｸM-PRO" pitchFamily="50" charset="-128"/>
              </a:rPr>
              <a:t>　</a:t>
            </a:r>
            <a:endParaRPr lang="en-US" altLang="ja-JP" sz="2800" b="1" kern="0" dirty="0">
              <a:solidFill>
                <a:srgbClr val="000000"/>
              </a:solidFill>
              <a:latin typeface="HG丸ｺﾞｼｯｸM-PRO" pitchFamily="50" charset="-128"/>
              <a:ea typeface="HG丸ｺﾞｼｯｸM-PRO" pitchFamily="50" charset="-128"/>
            </a:endParaRPr>
          </a:p>
          <a:p>
            <a:pPr marL="342900" indent="-342900" fontAlgn="base">
              <a:spcBef>
                <a:spcPct val="20000"/>
              </a:spcBef>
              <a:spcAft>
                <a:spcPct val="0"/>
              </a:spcAft>
              <a:defRPr/>
            </a:pPr>
            <a:r>
              <a:rPr lang="ja-JP" altLang="en-US" sz="2800" b="1" kern="0" dirty="0">
                <a:solidFill>
                  <a:srgbClr val="000000"/>
                </a:solidFill>
                <a:latin typeface="HG丸ｺﾞｼｯｸM-PRO" pitchFamily="50" charset="-128"/>
                <a:ea typeface="HG丸ｺﾞｼｯｸM-PRO" pitchFamily="50" charset="-128"/>
              </a:rPr>
              <a:t>　　　</a:t>
            </a:r>
          </a:p>
        </p:txBody>
      </p:sp>
      <p:sp>
        <p:nvSpPr>
          <p:cNvPr id="166916" name="コンテンツ プレースホルダ 2"/>
          <p:cNvSpPr txBox="1">
            <a:spLocks/>
          </p:cNvSpPr>
          <p:nvPr/>
        </p:nvSpPr>
        <p:spPr bwMode="auto">
          <a:xfrm>
            <a:off x="165100" y="2362575"/>
            <a:ext cx="9658350" cy="176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lnSpc>
                <a:spcPts val="3400"/>
              </a:lnSpc>
              <a:spcBef>
                <a:spcPts val="0"/>
              </a:spcBef>
              <a:spcAft>
                <a:spcPct val="0"/>
              </a:spcAft>
              <a:buFontTx/>
              <a:buBlip>
                <a:blip r:embed="rId8"/>
              </a:buBlip>
            </a:pPr>
            <a:r>
              <a:rPr lang="ja-JP" altLang="en-US" sz="2000" b="1" dirty="0" smtClean="0">
                <a:solidFill>
                  <a:srgbClr val="000000"/>
                </a:solidFill>
                <a:latin typeface="HG丸ｺﾞｼｯｸM-PRO" pitchFamily="50" charset="-128"/>
                <a:ea typeface="HG丸ｺﾞｼｯｸM-PRO" pitchFamily="50" charset="-128"/>
              </a:rPr>
              <a:t>場　　所：佐賀市白山</a:t>
            </a:r>
            <a:r>
              <a:rPr lang="en-US" altLang="ja-JP" sz="2000" b="1" dirty="0" smtClean="0">
                <a:solidFill>
                  <a:srgbClr val="000000"/>
                </a:solidFill>
                <a:latin typeface="HG丸ｺﾞｼｯｸM-PRO" pitchFamily="50" charset="-128"/>
                <a:ea typeface="HG丸ｺﾞｼｯｸM-PRO" pitchFamily="50" charset="-128"/>
              </a:rPr>
              <a:t>2</a:t>
            </a:r>
            <a:r>
              <a:rPr lang="ja-JP" altLang="en-US" sz="2000" b="1" dirty="0" smtClean="0">
                <a:solidFill>
                  <a:srgbClr val="000000"/>
                </a:solidFill>
                <a:latin typeface="HG丸ｺﾞｼｯｸM-PRO" pitchFamily="50" charset="-128"/>
                <a:ea typeface="HG丸ｺﾞｼｯｸM-PRO" pitchFamily="50" charset="-128"/>
              </a:rPr>
              <a:t>丁目　</a:t>
            </a:r>
            <a:r>
              <a:rPr lang="en-US" altLang="ja-JP" sz="2000" b="1" dirty="0" smtClean="0">
                <a:solidFill>
                  <a:srgbClr val="000000"/>
                </a:solidFill>
                <a:latin typeface="HG丸ｺﾞｼｯｸM-PRO" pitchFamily="50" charset="-128"/>
                <a:ea typeface="HG丸ｺﾞｼｯｸM-PRO" pitchFamily="50" charset="-128"/>
              </a:rPr>
              <a:t>KITAJIMA</a:t>
            </a:r>
            <a:r>
              <a:rPr lang="ja-JP" altLang="en-US" sz="2000" b="1" dirty="0" smtClean="0">
                <a:solidFill>
                  <a:srgbClr val="000000"/>
                </a:solidFill>
                <a:latin typeface="HG丸ｺﾞｼｯｸM-PRO" pitchFamily="50" charset="-128"/>
                <a:ea typeface="HG丸ｺﾞｼｯｸM-PRO" pitchFamily="50" charset="-128"/>
              </a:rPr>
              <a:t>ビル</a:t>
            </a:r>
            <a:r>
              <a:rPr lang="en-US" altLang="ja-JP" sz="2000" b="1" dirty="0" smtClean="0">
                <a:solidFill>
                  <a:srgbClr val="000000"/>
                </a:solidFill>
                <a:latin typeface="HG丸ｺﾞｼｯｸM-PRO" pitchFamily="50" charset="-128"/>
                <a:ea typeface="HG丸ｺﾞｼｯｸM-PRO" pitchFamily="50" charset="-128"/>
              </a:rPr>
              <a:t>2</a:t>
            </a:r>
            <a:r>
              <a:rPr lang="ja-JP" altLang="en-US" sz="2000" b="1" dirty="0" smtClean="0">
                <a:solidFill>
                  <a:srgbClr val="000000"/>
                </a:solidFill>
                <a:latin typeface="HG丸ｺﾞｼｯｸM-PRO" pitchFamily="50" charset="-128"/>
                <a:ea typeface="HG丸ｺﾞｼｯｸM-PRO" pitchFamily="50" charset="-128"/>
              </a:rPr>
              <a:t>階（白山郵便局の東隣）</a:t>
            </a:r>
          </a:p>
          <a:p>
            <a:pPr fontAlgn="base">
              <a:lnSpc>
                <a:spcPts val="3400"/>
              </a:lnSpc>
              <a:spcBef>
                <a:spcPts val="0"/>
              </a:spcBef>
              <a:spcAft>
                <a:spcPct val="0"/>
              </a:spcAft>
              <a:buFontTx/>
              <a:buBlip>
                <a:blip r:embed="rId8"/>
              </a:buBlip>
            </a:pPr>
            <a:r>
              <a:rPr lang="ja-JP" altLang="en-US" sz="2000" b="1" dirty="0" smtClean="0">
                <a:solidFill>
                  <a:srgbClr val="000000"/>
                </a:solidFill>
                <a:latin typeface="HG丸ｺﾞｼｯｸM-PRO" pitchFamily="50" charset="-128"/>
                <a:ea typeface="HG丸ｺﾞｼｯｸM-PRO" pitchFamily="50" charset="-128"/>
              </a:rPr>
              <a:t>利用時間：年末年始と祝日を除く　月曜 ～ 金曜　９：３０～１８：００</a:t>
            </a:r>
            <a:r>
              <a:rPr lang="ja-JP" altLang="en-US" sz="900" b="1" dirty="0" smtClean="0">
                <a:solidFill>
                  <a:srgbClr val="000000"/>
                </a:solidFill>
                <a:latin typeface="HG丸ｺﾞｼｯｸM-PRO" pitchFamily="50" charset="-128"/>
                <a:ea typeface="HG丸ｺﾞｼｯｸM-PRO" pitchFamily="50" charset="-128"/>
              </a:rPr>
              <a:t>　</a:t>
            </a:r>
          </a:p>
          <a:p>
            <a:pPr fontAlgn="base">
              <a:lnSpc>
                <a:spcPts val="3400"/>
              </a:lnSpc>
              <a:spcBef>
                <a:spcPts val="0"/>
              </a:spcBef>
              <a:spcAft>
                <a:spcPct val="0"/>
              </a:spcAft>
              <a:buFontTx/>
              <a:buBlip>
                <a:blip r:embed="rId8"/>
              </a:buBlip>
            </a:pPr>
            <a:r>
              <a:rPr lang="ja-JP" altLang="en-US" sz="2000" b="1" dirty="0" smtClean="0">
                <a:solidFill>
                  <a:srgbClr val="000000"/>
                </a:solidFill>
                <a:latin typeface="HG丸ｺﾞｼｯｸM-PRO" pitchFamily="50" charset="-128"/>
                <a:ea typeface="HG丸ｺﾞｼｯｸM-PRO" pitchFamily="50" charset="-128"/>
              </a:rPr>
              <a:t>電話番号：０９５２－２４－２６１６</a:t>
            </a:r>
          </a:p>
          <a:p>
            <a:pPr fontAlgn="base">
              <a:lnSpc>
                <a:spcPts val="3400"/>
              </a:lnSpc>
              <a:spcBef>
                <a:spcPts val="0"/>
              </a:spcBef>
              <a:spcAft>
                <a:spcPct val="0"/>
              </a:spcAft>
              <a:buFontTx/>
              <a:buBlip>
                <a:blip r:embed="rId8"/>
              </a:buBlip>
            </a:pPr>
            <a:r>
              <a:rPr lang="ja-JP" altLang="en-US" sz="2000" b="1" dirty="0" smtClean="0">
                <a:solidFill>
                  <a:srgbClr val="000000"/>
                </a:solidFill>
                <a:latin typeface="HG丸ｺﾞｼｯｸM-PRO" pitchFamily="50" charset="-128"/>
                <a:ea typeface="HG丸ｺﾞｼｯｸM-PRO" pitchFamily="50" charset="-128"/>
              </a:rPr>
              <a:t>併設施設：ジョブカフェＳＡＧ</a:t>
            </a:r>
            <a:r>
              <a:rPr lang="en-US" altLang="ja-JP" sz="2000" b="1" dirty="0" smtClean="0">
                <a:solidFill>
                  <a:srgbClr val="000000"/>
                </a:solidFill>
                <a:latin typeface="HG丸ｺﾞｼｯｸM-PRO" pitchFamily="50" charset="-128"/>
                <a:ea typeface="HG丸ｺﾞｼｯｸM-PRO" pitchFamily="50" charset="-128"/>
              </a:rPr>
              <a:t>A</a:t>
            </a:r>
            <a:r>
              <a:rPr lang="ja-JP" altLang="en-US" sz="2000" b="1" dirty="0" smtClean="0">
                <a:solidFill>
                  <a:srgbClr val="000000"/>
                </a:solidFill>
                <a:latin typeface="HG丸ｺﾞｼｯｸM-PRO" pitchFamily="50" charset="-128"/>
                <a:ea typeface="HG丸ｺﾞｼｯｸM-PRO" pitchFamily="50" charset="-128"/>
              </a:rPr>
              <a:t>（佐賀県の施設）</a:t>
            </a:r>
            <a:endParaRPr lang="ja-JP" altLang="en-US" sz="2800" b="1" dirty="0" smtClean="0">
              <a:solidFill>
                <a:srgbClr val="000000"/>
              </a:solidFill>
              <a:latin typeface="HG丸ｺﾞｼｯｸM-PRO" pitchFamily="50" charset="-128"/>
              <a:ea typeface="HG丸ｺﾞｼｯｸM-PRO" pitchFamily="50" charset="-128"/>
            </a:endParaRPr>
          </a:p>
        </p:txBody>
      </p:sp>
      <p:sp>
        <p:nvSpPr>
          <p:cNvPr id="166917" name="タイトル 4"/>
          <p:cNvSpPr txBox="1">
            <a:spLocks/>
          </p:cNvSpPr>
          <p:nvPr/>
        </p:nvSpPr>
        <p:spPr bwMode="auto">
          <a:xfrm>
            <a:off x="304404" y="1023938"/>
            <a:ext cx="8997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4000" b="1" smtClean="0">
                <a:solidFill>
                  <a:srgbClr val="000000"/>
                </a:solidFill>
                <a:latin typeface="HG丸ｺﾞｼｯｸM-PRO" pitchFamily="50" charset="-128"/>
                <a:ea typeface="HG丸ｺﾞｼｯｸM-PRO" pitchFamily="50" charset="-128"/>
              </a:rPr>
              <a:t>２　新卒応援ハローワーク</a:t>
            </a:r>
          </a:p>
        </p:txBody>
      </p:sp>
      <p:pic>
        <p:nvPicPr>
          <p:cNvPr id="166918" name="図 3" descr="MP900442986.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89304" y="152400"/>
            <a:ext cx="2051602" cy="164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8"/>
          <p:cNvSpPr txBox="1">
            <a:spLocks noChangeArrowheads="1"/>
          </p:cNvSpPr>
          <p:nvPr/>
        </p:nvSpPr>
        <p:spPr bwMode="auto">
          <a:xfrm>
            <a:off x="8089901" y="533411"/>
            <a:ext cx="1231371" cy="276225"/>
          </a:xfrm>
          <a:prstGeom prst="rect">
            <a:avLst/>
          </a:prstGeom>
          <a:noFill/>
          <a:ln w="9525">
            <a:noFill/>
            <a:miter lim="800000"/>
            <a:headEnd/>
            <a:tailEnd/>
          </a:ln>
        </p:spPr>
        <p:txBody>
          <a:bodyPr>
            <a:spAutoFit/>
          </a:bodyPr>
          <a:lstStyle/>
          <a:p>
            <a:pPr eaLnBrk="0" hangingPunct="0">
              <a:defRPr/>
            </a:pPr>
            <a:r>
              <a:rPr kumimoji="0" lang="ja-JP" altLang="en-US" sz="1050" dirty="0">
                <a:solidFill>
                  <a:srgbClr val="DAEDEF">
                    <a:lumMod val="50000"/>
                  </a:srgbClr>
                </a:solidFill>
                <a:latin typeface="HGP創英角ﾎﾟｯﾌﾟ体" pitchFamily="50" charset="-128"/>
                <a:ea typeface="HGP創英角ﾎﾟｯﾌﾟ体" pitchFamily="50" charset="-128"/>
              </a:rPr>
              <a:t>佐賀新卒 </a:t>
            </a:r>
            <a:r>
              <a:rPr kumimoji="0" lang="ja-JP" altLang="en-US" sz="1200" dirty="0">
                <a:solidFill>
                  <a:srgbClr val="FF0000"/>
                </a:solidFill>
                <a:latin typeface="HGP創英角ﾎﾟｯﾌﾟ体" pitchFamily="50" charset="-128"/>
                <a:ea typeface="HGP創英角ﾎﾟｯﾌﾟ体" pitchFamily="50" charset="-128"/>
              </a:rPr>
              <a:t>応援</a:t>
            </a:r>
            <a:endParaRPr kumimoji="0" lang="en-US" altLang="ja-JP" sz="1200" dirty="0">
              <a:solidFill>
                <a:srgbClr val="FF0000"/>
              </a:solidFill>
              <a:latin typeface="HGP創英角ﾎﾟｯﾌﾟ体" pitchFamily="50" charset="-128"/>
              <a:ea typeface="HGP創英角ﾎﾟｯﾌﾟ体" pitchFamily="50" charset="-128"/>
            </a:endParaRPr>
          </a:p>
        </p:txBody>
      </p:sp>
      <p:sp>
        <p:nvSpPr>
          <p:cNvPr id="27" name="テキスト ボックス 8"/>
          <p:cNvSpPr txBox="1">
            <a:spLocks noChangeArrowheads="1"/>
          </p:cNvSpPr>
          <p:nvPr/>
        </p:nvSpPr>
        <p:spPr bwMode="auto">
          <a:xfrm>
            <a:off x="8089900" y="762000"/>
            <a:ext cx="1155700" cy="261610"/>
          </a:xfrm>
          <a:prstGeom prst="rect">
            <a:avLst/>
          </a:prstGeom>
          <a:noFill/>
          <a:ln w="9525">
            <a:noFill/>
            <a:miter lim="800000"/>
            <a:headEnd/>
            <a:tailEnd/>
          </a:ln>
        </p:spPr>
        <p:txBody>
          <a:bodyPr>
            <a:spAutoFit/>
          </a:bodyPr>
          <a:lstStyle/>
          <a:p>
            <a:pPr eaLnBrk="0" hangingPunct="0">
              <a:defRPr/>
            </a:pPr>
            <a:r>
              <a:rPr kumimoji="0" lang="ja-JP" altLang="en-US" sz="1100" b="1" dirty="0">
                <a:ln w="10541" cmpd="sng">
                  <a:solidFill>
                    <a:srgbClr val="BBE0E3">
                      <a:shade val="88000"/>
                      <a:satMod val="110000"/>
                    </a:srgbClr>
                  </a:solidFill>
                  <a:prstDash val="solid"/>
                </a:ln>
                <a:solidFill>
                  <a:srgbClr val="00B05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ハローワーク</a:t>
            </a:r>
          </a:p>
        </p:txBody>
      </p:sp>
      <p:pic>
        <p:nvPicPr>
          <p:cNvPr id="166921" name="Picture 32" descr="C:\Users\THCRHA\AppData\Local\Microsoft\Windows\Temporary Internet Files\Content.IE5\I6F1AFW8\MC90039099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2660" flipH="1">
            <a:off x="9049550" y="808038"/>
            <a:ext cx="257969"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6922" name="Group 15"/>
          <p:cNvGrpSpPr>
            <a:grpSpLocks/>
          </p:cNvGrpSpPr>
          <p:nvPr/>
        </p:nvGrpSpPr>
        <p:grpSpPr bwMode="auto">
          <a:xfrm>
            <a:off x="3632202" y="6516613"/>
            <a:ext cx="2641601" cy="320675"/>
            <a:chOff x="2280" y="4032"/>
            <a:chExt cx="1536" cy="202"/>
          </a:xfrm>
        </p:grpSpPr>
        <p:sp>
          <p:nvSpPr>
            <p:cNvPr id="166927" name="Text Box 16"/>
            <p:cNvSpPr txBox="1">
              <a:spLocks noChangeArrowheads="1"/>
            </p:cNvSpPr>
            <p:nvPr/>
          </p:nvSpPr>
          <p:spPr bwMode="auto">
            <a:xfrm>
              <a:off x="2520" y="4033"/>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dirty="0" smtClean="0">
                  <a:solidFill>
                    <a:srgbClr val="000000"/>
                  </a:solidFill>
                  <a:ea typeface="HG丸ｺﾞｼｯｸM-PRO" pitchFamily="50" charset="-128"/>
                </a:rPr>
                <a:t>厚生労働省</a:t>
              </a:r>
              <a:r>
                <a:rPr lang="ja-JP" altLang="en-US" sz="1400" dirty="0" smtClean="0">
                  <a:solidFill>
                    <a:srgbClr val="000000"/>
                  </a:solidFill>
                  <a:ea typeface="HG丸ｺﾞｼｯｸM-PRO" pitchFamily="50" charset="-128"/>
                </a:rPr>
                <a:t>佐賀労働局</a:t>
              </a:r>
            </a:p>
          </p:txBody>
        </p:sp>
        <p:pic>
          <p:nvPicPr>
            <p:cNvPr id="166928"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6923"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0450" y="5461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8700" y="349253"/>
            <a:ext cx="7429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48306" y="457200"/>
            <a:ext cx="60192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9245600" y="6415088"/>
            <a:ext cx="526256" cy="476250"/>
          </a:xfrm>
        </p:spPr>
        <p:txBody>
          <a:bodyPr/>
          <a:lstStyle/>
          <a:p>
            <a:pPr>
              <a:defRPr/>
            </a:pPr>
            <a:fld id="{D6BA1E9D-C8E5-43EB-ABC1-49F016CBF7C9}" type="slidenum">
              <a:rPr lang="en-US" altLang="ja-JP" smtClean="0">
                <a:solidFill>
                  <a:srgbClr val="000000"/>
                </a:solidFill>
              </a:rPr>
              <a:pPr>
                <a:defRPr/>
              </a:pPr>
              <a:t>38</a:t>
            </a:fld>
            <a:endParaRPr lang="en-US" altLang="ja-JP" dirty="0">
              <a:solidFill>
                <a:srgbClr val="000000"/>
              </a:solidFill>
            </a:endParaRPr>
          </a:p>
        </p:txBody>
      </p:sp>
      <p:sp>
        <p:nvSpPr>
          <p:cNvPr id="18" name="テキスト ボックス 17"/>
          <p:cNvSpPr txBox="1"/>
          <p:nvPr/>
        </p:nvSpPr>
        <p:spPr>
          <a:xfrm>
            <a:off x="4055577" y="4483424"/>
            <a:ext cx="5650927" cy="276999"/>
          </a:xfrm>
          <a:prstGeom prst="rect">
            <a:avLst/>
          </a:prstGeom>
          <a:noFill/>
        </p:spPr>
        <p:txBody>
          <a:bodyPr wrap="square" rtlCol="0">
            <a:spAutoFit/>
          </a:bodyPr>
          <a:lstStyle/>
          <a:p>
            <a:r>
              <a:rPr kumimoji="1" lang="en-US" altLang="ja-JP" sz="1200" dirty="0" smtClean="0">
                <a:solidFill>
                  <a:srgbClr val="0000CC"/>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rgbClr val="0000CC"/>
                </a:solidFill>
                <a:latin typeface="HG丸ｺﾞｼｯｸM-PRO" panose="020F0600000000000000" pitchFamily="50" charset="-128"/>
                <a:ea typeface="HG丸ｺﾞｼｯｸM-PRO" panose="020F0600000000000000" pitchFamily="50" charset="-128"/>
              </a:rPr>
              <a:t> ヤングハローワーク閉庁日・時間等にお急ぎのご相談などの場合はこちらへ</a:t>
            </a:r>
            <a:endParaRPr kumimoji="1" lang="ja-JP" altLang="en-US" sz="1200" dirty="0">
              <a:solidFill>
                <a:srgbClr val="0000CC"/>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48673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3962400" y="1143000"/>
            <a:ext cx="1905000" cy="2971800"/>
          </a:xfrm>
          <a:prstGeom prst="roundRect">
            <a:avLst/>
          </a:prstGeom>
          <a:solidFill>
            <a:srgbClr val="FEDAFC"/>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62" name="上矢印 61"/>
          <p:cNvSpPr/>
          <p:nvPr/>
        </p:nvSpPr>
        <p:spPr>
          <a:xfrm>
            <a:off x="4711701" y="4049713"/>
            <a:ext cx="812799" cy="1371600"/>
          </a:xfrm>
          <a:prstGeom prst="upArrow">
            <a:avLst/>
          </a:prstGeom>
          <a:solidFill>
            <a:srgbClr val="00B0F0"/>
          </a:solidFill>
        </p:spPr>
        <p:style>
          <a:lnRef idx="0">
            <a:schemeClr val="accent3"/>
          </a:lnRef>
          <a:fillRef idx="3">
            <a:schemeClr val="accent3"/>
          </a:fillRef>
          <a:effectRef idx="3">
            <a:schemeClr val="accent3"/>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pic>
        <p:nvPicPr>
          <p:cNvPr id="1259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7076">
            <a:off x="2897189" y="1925638"/>
            <a:ext cx="4794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42"/>
          <p:cNvSpPr/>
          <p:nvPr/>
        </p:nvSpPr>
        <p:spPr>
          <a:xfrm>
            <a:off x="468314" y="5486400"/>
            <a:ext cx="9056687" cy="685800"/>
          </a:xfrm>
          <a:prstGeom prst="roundRect">
            <a:avLst/>
          </a:prstGeom>
          <a:solidFill>
            <a:srgbClr val="30D703">
              <a:alpha val="26667"/>
            </a:srgb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49" name="角丸四角形 48"/>
          <p:cNvSpPr/>
          <p:nvPr/>
        </p:nvSpPr>
        <p:spPr>
          <a:xfrm>
            <a:off x="381000" y="0"/>
            <a:ext cx="8991600" cy="927100"/>
          </a:xfrm>
          <a:prstGeom prst="roundRect">
            <a:avLst/>
          </a:prstGeom>
          <a:solidFill>
            <a:srgbClr val="F986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rPr>
              <a:t>　佐賀新卒応援ハローワークの取り組み</a:t>
            </a:r>
          </a:p>
        </p:txBody>
      </p:sp>
      <p:pic>
        <p:nvPicPr>
          <p:cNvPr id="125961" name="図 3" descr="icon-topics0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0827" y="85821"/>
            <a:ext cx="838200" cy="53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5962" name="テキスト ボックス 39"/>
          <p:cNvSpPr txBox="1">
            <a:spLocks noChangeArrowheads="1"/>
          </p:cNvSpPr>
          <p:nvPr/>
        </p:nvSpPr>
        <p:spPr bwMode="auto">
          <a:xfrm>
            <a:off x="546100" y="5583238"/>
            <a:ext cx="60404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80000"/>
              </a:lnSpc>
              <a:spcBef>
                <a:spcPct val="0"/>
              </a:spcBef>
              <a:spcAft>
                <a:spcPts val="0"/>
              </a:spcAft>
              <a:buClrTx/>
              <a:buSzTx/>
              <a:buFontTx/>
              <a:buNone/>
              <a:tabLst/>
              <a:defRPr/>
            </a:pPr>
            <a:r>
              <a:rPr kumimoji="0" lang="ja-JP" altLang="en-US" sz="2400" b="0" i="0" u="none" strike="noStrike" kern="1200" cap="none" spc="0" normalizeH="0" baseline="0" noProof="0">
                <a:ln>
                  <a:noFill/>
                </a:ln>
                <a:solidFill>
                  <a:srgbClr val="404040"/>
                </a:solidFill>
                <a:effectLst/>
                <a:uLnTx/>
                <a:uFillTx/>
                <a:latin typeface="HGP創英角ﾎﾟｯﾌﾟ体" panose="040B0A00000000000000" pitchFamily="50" charset="-128"/>
                <a:ea typeface="HGP創英角ﾎﾟｯﾌﾟ体" panose="040B0A00000000000000" pitchFamily="50" charset="-128"/>
                <a:cs typeface="+mn-cs"/>
              </a:rPr>
              <a:t>佐賀新卒応援ハローワーク　ジョブサポーター</a:t>
            </a:r>
            <a:r>
              <a:rPr kumimoji="0" lang="ja-JP" altLang="en-US" sz="2800" b="1" i="0" u="none" strike="noStrike" kern="1200" cap="none" spc="0" normalizeH="0" baseline="0" noProof="0">
                <a:ln>
                  <a:noFill/>
                </a:ln>
                <a:solidFill>
                  <a:srgbClr val="404040"/>
                </a:solidFill>
                <a:effectLst/>
                <a:uLnTx/>
                <a:uFillTx/>
                <a:latin typeface="HG丸ｺﾞｼｯｸM-PRO" panose="020F0600000000000000" pitchFamily="50" charset="-128"/>
                <a:ea typeface="HG丸ｺﾞｼｯｸM-PRO" panose="020F0600000000000000" pitchFamily="50" charset="-128"/>
                <a:cs typeface="+mn-cs"/>
              </a:rPr>
              <a:t>　　　　　　　　　　　　　　　　</a:t>
            </a:r>
          </a:p>
        </p:txBody>
      </p:sp>
      <p:pic>
        <p:nvPicPr>
          <p:cNvPr id="125963" name="Picture 3" descr="C:\Users\NHCSTS\AppData\Local\Microsoft\Windows\Temporary Internet Files\Content.IE5\B6FP78S8\MC900389206[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5399" flipH="1">
            <a:off x="6343651" y="5529264"/>
            <a:ext cx="4095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角丸四角形 43"/>
          <p:cNvSpPr/>
          <p:nvPr/>
        </p:nvSpPr>
        <p:spPr>
          <a:xfrm>
            <a:off x="7543800" y="1143000"/>
            <a:ext cx="1828800" cy="2971800"/>
          </a:xfrm>
          <a:prstGeom prst="roundRect">
            <a:avLst/>
          </a:prstGeom>
          <a:solidFill>
            <a:srgbClr val="FFFF99"/>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pic>
        <p:nvPicPr>
          <p:cNvPr id="125965" name="Picture 15" descr="C:\Users\nontan\Desktop\MC900343485.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713" y="3048000"/>
            <a:ext cx="1365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テキスト ボックス 33"/>
          <p:cNvSpPr txBox="1">
            <a:spLocks noChangeArrowheads="1"/>
          </p:cNvSpPr>
          <p:nvPr/>
        </p:nvSpPr>
        <p:spPr bwMode="auto">
          <a:xfrm>
            <a:off x="6019801" y="2249489"/>
            <a:ext cx="150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en-US" altLang="ja-JP" sz="1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4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企業説明会</a:t>
            </a:r>
          </a:p>
        </p:txBody>
      </p:sp>
      <p:pic>
        <p:nvPicPr>
          <p:cNvPr id="125967" name="図 8" descr="MC900079072.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5564" y="1981201"/>
            <a:ext cx="15192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左矢印 55"/>
          <p:cNvSpPr/>
          <p:nvPr/>
        </p:nvSpPr>
        <p:spPr>
          <a:xfrm>
            <a:off x="5913120" y="1295400"/>
            <a:ext cx="1542662" cy="685800"/>
          </a:xfrm>
          <a:prstGeom prst="leftArrow">
            <a:avLst/>
          </a:prstGeom>
          <a:solidFill>
            <a:srgbClr val="29B503"/>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rPr>
              <a:t>事業所のＰＲ</a:t>
            </a:r>
          </a:p>
        </p:txBody>
      </p:sp>
      <p:sp>
        <p:nvSpPr>
          <p:cNvPr id="57" name="右矢印 56"/>
          <p:cNvSpPr/>
          <p:nvPr/>
        </p:nvSpPr>
        <p:spPr>
          <a:xfrm>
            <a:off x="5980176" y="3404616"/>
            <a:ext cx="1524000" cy="633984"/>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59" name="右矢印 58"/>
          <p:cNvSpPr/>
          <p:nvPr/>
        </p:nvSpPr>
        <p:spPr>
          <a:xfrm>
            <a:off x="2545080" y="2212849"/>
            <a:ext cx="1371600" cy="654697"/>
          </a:xfrm>
          <a:prstGeom prst="rightArrow">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46" name="角丸四角形 45"/>
          <p:cNvSpPr/>
          <p:nvPr/>
        </p:nvSpPr>
        <p:spPr bwMode="auto">
          <a:xfrm>
            <a:off x="457200" y="1143000"/>
            <a:ext cx="2057400" cy="2971800"/>
          </a:xfrm>
          <a:prstGeom prst="roundRect">
            <a:avLst/>
          </a:prstGeom>
          <a:solidFill>
            <a:srgbClr val="CCFFFF"/>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pic>
        <p:nvPicPr>
          <p:cNvPr id="125978" name="図 6" descr="MC900343559.WM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8863" y="3152775"/>
            <a:ext cx="762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9" name="図 5" descr="MC900345883.WM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1" y="2209801"/>
            <a:ext cx="15478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80" name="テキスト ボックス 40"/>
          <p:cNvSpPr txBox="1">
            <a:spLocks noChangeArrowheads="1"/>
          </p:cNvSpPr>
          <p:nvPr/>
        </p:nvSpPr>
        <p:spPr bwMode="auto">
          <a:xfrm>
            <a:off x="454025" y="1219201"/>
            <a:ext cx="2033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佐賀大学</a:t>
            </a:r>
          </a:p>
          <a:p>
            <a:pPr marL="0" marR="0" lvl="0" indent="0" algn="ctr" defTabSz="912750" rtl="0" eaLnBrk="1" fontAlgn="auto" latinLnBrk="0" hangingPunct="1">
              <a:lnSpc>
                <a:spcPct val="100000"/>
              </a:lnSpc>
              <a:spcBef>
                <a:spcPct val="0"/>
              </a:spcBef>
              <a:spcAft>
                <a:spcPts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就職支援課</a:t>
            </a:r>
          </a:p>
          <a:p>
            <a:pPr marL="0" marR="0" lvl="0" indent="0" algn="ctr" defTabSz="912750" rtl="0" eaLnBrk="1" fontAlgn="auto" latinLnBrk="0" hangingPunct="1">
              <a:lnSpc>
                <a:spcPct val="100000"/>
              </a:lnSpc>
              <a:spcBef>
                <a:spcPct val="0"/>
              </a:spcBef>
              <a:spcAft>
                <a:spcPts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キャリアセンター</a:t>
            </a:r>
          </a:p>
        </p:txBody>
      </p:sp>
      <p:pic>
        <p:nvPicPr>
          <p:cNvPr id="125981" name="Picture 10" descr="C:\Users\nontan\Desktop\MC900227975.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2133601"/>
            <a:ext cx="13731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82" name="テキスト ボックス 41"/>
          <p:cNvSpPr txBox="1">
            <a:spLocks noChangeArrowheads="1"/>
          </p:cNvSpPr>
          <p:nvPr/>
        </p:nvSpPr>
        <p:spPr bwMode="auto">
          <a:xfrm>
            <a:off x="3962401" y="1295401"/>
            <a:ext cx="174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学　生</a:t>
            </a:r>
          </a:p>
        </p:txBody>
      </p:sp>
      <p:sp>
        <p:nvSpPr>
          <p:cNvPr id="125983" name="テキスト ボックス 42"/>
          <p:cNvSpPr txBox="1">
            <a:spLocks noChangeArrowheads="1"/>
          </p:cNvSpPr>
          <p:nvPr/>
        </p:nvSpPr>
        <p:spPr bwMode="auto">
          <a:xfrm>
            <a:off x="7467601" y="1255713"/>
            <a:ext cx="186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企　業</a:t>
            </a:r>
          </a:p>
        </p:txBody>
      </p:sp>
      <p:sp>
        <p:nvSpPr>
          <p:cNvPr id="125984" name="テキスト ボックス 33"/>
          <p:cNvSpPr txBox="1">
            <a:spLocks noChangeArrowheads="1"/>
          </p:cNvSpPr>
          <p:nvPr/>
        </p:nvSpPr>
        <p:spPr bwMode="auto">
          <a:xfrm>
            <a:off x="2605088" y="4929189"/>
            <a:ext cx="2190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ジョブサポーター</a:t>
            </a: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通信</a:t>
            </a:r>
          </a:p>
        </p:txBody>
      </p:sp>
      <p:sp>
        <p:nvSpPr>
          <p:cNvPr id="70" name="上矢印 69"/>
          <p:cNvSpPr/>
          <p:nvPr/>
        </p:nvSpPr>
        <p:spPr>
          <a:xfrm>
            <a:off x="7842504" y="4206240"/>
            <a:ext cx="685800" cy="1143000"/>
          </a:xfrm>
          <a:prstGeom prst="upArrow">
            <a:avLst>
              <a:gd name="adj1" fmla="val 50000"/>
              <a:gd name="adj2" fmla="val 46000"/>
            </a:avLst>
          </a:prstGeom>
          <a:solidFill>
            <a:srgbClr val="29B503"/>
          </a:solidFill>
        </p:spPr>
        <p:style>
          <a:lnRef idx="0">
            <a:schemeClr val="accent6"/>
          </a:lnRef>
          <a:fillRef idx="3">
            <a:schemeClr val="accent6"/>
          </a:fillRef>
          <a:effectRef idx="3">
            <a:schemeClr val="accent6"/>
          </a:effectRef>
          <a:fontRef idx="minor">
            <a:schemeClr val="lt1"/>
          </a:fontRef>
        </p:style>
        <p:txBody>
          <a:bodyPr vert="eaVert" anchor="ctr"/>
          <a:lstStyle/>
          <a:p>
            <a:pPr marL="0" marR="0" lvl="0" indent="0" algn="r" defTabSz="91275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71" name="上矢印 70"/>
          <p:cNvSpPr/>
          <p:nvPr/>
        </p:nvSpPr>
        <p:spPr>
          <a:xfrm>
            <a:off x="3998977" y="4191000"/>
            <a:ext cx="469837" cy="1143000"/>
          </a:xfrm>
          <a:prstGeom prst="upArrow">
            <a:avLst/>
          </a:prstGeom>
          <a:solidFill>
            <a:srgbClr val="29B503"/>
          </a:solidFill>
        </p:spPr>
        <p:style>
          <a:lnRef idx="0">
            <a:schemeClr val="accent3"/>
          </a:lnRef>
          <a:fillRef idx="3">
            <a:schemeClr val="accent3"/>
          </a:fillRef>
          <a:effectRef idx="3">
            <a:schemeClr val="accent3"/>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72" name="上下矢印 71"/>
          <p:cNvSpPr/>
          <p:nvPr/>
        </p:nvSpPr>
        <p:spPr>
          <a:xfrm>
            <a:off x="1143000" y="4154424"/>
            <a:ext cx="609600" cy="1252728"/>
          </a:xfrm>
          <a:prstGeom prst="upDownArrow">
            <a:avLst/>
          </a:prstGeom>
          <a:solidFill>
            <a:srgbClr val="209002">
              <a:alpha val="96000"/>
            </a:srgbClr>
          </a:solidFill>
          <a:effectLst>
            <a:outerShdw blurRad="101600" dist="23000" dir="7080000" rotWithShape="0">
              <a:srgbClr val="000000">
                <a:alpha val="58000"/>
              </a:srgbClr>
            </a:outerShdw>
          </a:effectLst>
        </p:spPr>
        <p:style>
          <a:lnRef idx="0">
            <a:schemeClr val="accent1"/>
          </a:lnRef>
          <a:fillRef idx="3">
            <a:schemeClr val="accent1"/>
          </a:fillRef>
          <a:effectRef idx="3">
            <a:schemeClr val="accent1"/>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rPr>
              <a:t>連　携</a:t>
            </a:r>
          </a:p>
        </p:txBody>
      </p:sp>
      <p:sp>
        <p:nvSpPr>
          <p:cNvPr id="77" name="左矢印 76"/>
          <p:cNvSpPr/>
          <p:nvPr/>
        </p:nvSpPr>
        <p:spPr>
          <a:xfrm>
            <a:off x="5922265" y="2532888"/>
            <a:ext cx="1544291" cy="685800"/>
          </a:xfrm>
          <a:prstGeom prst="leftArrow">
            <a:avLst/>
          </a:prstGeom>
          <a:solidFill>
            <a:srgbClr val="29B503"/>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125997" name="テキスト ボックス 33"/>
          <p:cNvSpPr txBox="1">
            <a:spLocks noChangeArrowheads="1"/>
          </p:cNvSpPr>
          <p:nvPr/>
        </p:nvSpPr>
        <p:spPr bwMode="auto">
          <a:xfrm>
            <a:off x="6010276" y="2038350"/>
            <a:ext cx="150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en-US" altLang="ja-JP" sz="1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4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企業見学会</a:t>
            </a:r>
          </a:p>
        </p:txBody>
      </p:sp>
      <p:sp>
        <p:nvSpPr>
          <p:cNvPr id="125998" name="正方形/長方形 91"/>
          <p:cNvSpPr>
            <a:spLocks noChangeArrowheads="1"/>
          </p:cNvSpPr>
          <p:nvPr/>
        </p:nvSpPr>
        <p:spPr bwMode="auto">
          <a:xfrm>
            <a:off x="2624138" y="4273551"/>
            <a:ext cx="126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求人情報・</a:t>
            </a: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求人補足情報</a:t>
            </a:r>
            <a:endParaRPr kumimoji="0" lang="ja-JP" altLang="en-US" sz="12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93" name="上矢印 92"/>
          <p:cNvSpPr/>
          <p:nvPr/>
        </p:nvSpPr>
        <p:spPr>
          <a:xfrm>
            <a:off x="8592312" y="4206240"/>
            <a:ext cx="697992" cy="1143000"/>
          </a:xfrm>
          <a:prstGeom prst="upArrow">
            <a:avLst/>
          </a:prstGeom>
          <a:solidFill>
            <a:srgbClr val="29B503"/>
          </a:solidFill>
        </p:spPr>
        <p:style>
          <a:lnRef idx="0">
            <a:schemeClr val="accent6"/>
          </a:lnRef>
          <a:fillRef idx="3">
            <a:schemeClr val="accent6"/>
          </a:fillRef>
          <a:effectRef idx="3">
            <a:schemeClr val="accent6"/>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rPr>
              <a:t>求人開拓</a:t>
            </a:r>
          </a:p>
        </p:txBody>
      </p:sp>
      <p:sp>
        <p:nvSpPr>
          <p:cNvPr id="126002" name="テキスト ボックス 33"/>
          <p:cNvSpPr txBox="1">
            <a:spLocks noChangeArrowheads="1"/>
          </p:cNvSpPr>
          <p:nvPr/>
        </p:nvSpPr>
        <p:spPr bwMode="auto">
          <a:xfrm>
            <a:off x="5834064" y="3167064"/>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en-US" altLang="ja-JP" sz="1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4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就職面接会</a:t>
            </a:r>
          </a:p>
        </p:txBody>
      </p:sp>
      <p:sp>
        <p:nvSpPr>
          <p:cNvPr id="98" name="上矢印 97"/>
          <p:cNvSpPr/>
          <p:nvPr/>
        </p:nvSpPr>
        <p:spPr>
          <a:xfrm>
            <a:off x="4438312" y="4185800"/>
            <a:ext cx="454871" cy="1143000"/>
          </a:xfrm>
          <a:prstGeom prst="upArrow">
            <a:avLst/>
          </a:prstGeom>
          <a:solidFill>
            <a:srgbClr val="29B503"/>
          </a:solidFill>
        </p:spPr>
        <p:style>
          <a:lnRef idx="0">
            <a:schemeClr val="accent3"/>
          </a:lnRef>
          <a:fillRef idx="3">
            <a:schemeClr val="accent3"/>
          </a:fillRef>
          <a:effectRef idx="3">
            <a:schemeClr val="accent3"/>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99" name="上矢印 98"/>
          <p:cNvSpPr/>
          <p:nvPr/>
        </p:nvSpPr>
        <p:spPr>
          <a:xfrm>
            <a:off x="5608320" y="4129088"/>
            <a:ext cx="518160" cy="1143000"/>
          </a:xfrm>
          <a:prstGeom prst="upArrow">
            <a:avLst/>
          </a:prstGeom>
          <a:solidFill>
            <a:srgbClr val="29B503"/>
          </a:solidFill>
        </p:spPr>
        <p:style>
          <a:lnRef idx="0">
            <a:schemeClr val="accent3"/>
          </a:lnRef>
          <a:fillRef idx="3">
            <a:schemeClr val="accent3"/>
          </a:fillRef>
          <a:effectRef idx="3">
            <a:schemeClr val="accent3"/>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100" name="右矢印 99"/>
          <p:cNvSpPr/>
          <p:nvPr/>
        </p:nvSpPr>
        <p:spPr>
          <a:xfrm>
            <a:off x="2545080" y="3005328"/>
            <a:ext cx="1371600" cy="685800"/>
          </a:xfrm>
          <a:prstGeom prst="rightArrow">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3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88" name="曲折矢印 87"/>
          <p:cNvSpPr/>
          <p:nvPr/>
        </p:nvSpPr>
        <p:spPr bwMode="auto">
          <a:xfrm>
            <a:off x="2233612" y="3743325"/>
            <a:ext cx="1752600" cy="1648968"/>
          </a:xfrm>
          <a:prstGeom prst="bentArrow">
            <a:avLst>
              <a:gd name="adj1" fmla="val 17204"/>
              <a:gd name="adj2" fmla="val 15011"/>
              <a:gd name="adj3" fmla="val 20316"/>
              <a:gd name="adj4" fmla="val 19692"/>
            </a:avLst>
          </a:prstGeom>
          <a:solidFill>
            <a:srgbClr val="29B503"/>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outerShdw blurRad="50800" dist="50800" dir="5400000" sx="95000" sy="95000" algn="ctr" rotWithShape="0">
              <a:schemeClr val="bg1">
                <a:alpha val="49000"/>
              </a:schemeClr>
            </a:outerShdw>
          </a:effectLst>
        </p:spPr>
        <p:txBody>
          <a:bodyP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50" name="右矢印 49"/>
          <p:cNvSpPr/>
          <p:nvPr/>
        </p:nvSpPr>
        <p:spPr>
          <a:xfrm flipH="1">
            <a:off x="2551176" y="1307593"/>
            <a:ext cx="1335024" cy="579241"/>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rPr>
              <a:t>相 談</a:t>
            </a:r>
          </a:p>
        </p:txBody>
      </p:sp>
      <p:sp>
        <p:nvSpPr>
          <p:cNvPr id="126018" name="正方形/長方形 91"/>
          <p:cNvSpPr>
            <a:spLocks noChangeArrowheads="1"/>
          </p:cNvSpPr>
          <p:nvPr/>
        </p:nvSpPr>
        <p:spPr bwMode="auto">
          <a:xfrm>
            <a:off x="5999164" y="4360863"/>
            <a:ext cx="1493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en-US" altLang="ja-JP" sz="14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臨床心理士による</a:t>
            </a: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サポート</a:t>
            </a:r>
            <a:endParaRPr kumimoji="0" lang="ja-JP" altLang="en-US" sz="11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6019" name="テキスト ボックス 39"/>
          <p:cNvSpPr txBox="1">
            <a:spLocks noChangeArrowheads="1"/>
          </p:cNvSpPr>
          <p:nvPr/>
        </p:nvSpPr>
        <p:spPr bwMode="auto">
          <a:xfrm>
            <a:off x="7922280" y="4359276"/>
            <a:ext cx="52322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募集に係る</a:t>
            </a: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企画・提案</a:t>
            </a:r>
          </a:p>
        </p:txBody>
      </p:sp>
      <p:sp>
        <p:nvSpPr>
          <p:cNvPr id="126020" name="テキスト ボックス 39"/>
          <p:cNvSpPr txBox="1">
            <a:spLocks noChangeArrowheads="1"/>
          </p:cNvSpPr>
          <p:nvPr/>
        </p:nvSpPr>
        <p:spPr bwMode="auto">
          <a:xfrm>
            <a:off x="1735078" y="4322763"/>
            <a:ext cx="40011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出張要請</a:t>
            </a:r>
          </a:p>
        </p:txBody>
      </p:sp>
      <p:sp>
        <p:nvSpPr>
          <p:cNvPr id="126021" name="テキスト ボックス 39"/>
          <p:cNvSpPr txBox="1">
            <a:spLocks noChangeArrowheads="1"/>
          </p:cNvSpPr>
          <p:nvPr/>
        </p:nvSpPr>
        <p:spPr bwMode="auto">
          <a:xfrm>
            <a:off x="2554288" y="320040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各種就職支援</a:t>
            </a:r>
          </a:p>
        </p:txBody>
      </p:sp>
      <p:sp>
        <p:nvSpPr>
          <p:cNvPr id="126022" name="テキスト ボックス 39"/>
          <p:cNvSpPr txBox="1">
            <a:spLocks noChangeArrowheads="1"/>
          </p:cNvSpPr>
          <p:nvPr/>
        </p:nvSpPr>
        <p:spPr bwMode="auto">
          <a:xfrm>
            <a:off x="2670175" y="2389189"/>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情 報 発 信</a:t>
            </a:r>
          </a:p>
        </p:txBody>
      </p:sp>
      <p:sp>
        <p:nvSpPr>
          <p:cNvPr id="126023" name="テキスト ボックス 39"/>
          <p:cNvSpPr txBox="1">
            <a:spLocks noChangeArrowheads="1"/>
          </p:cNvSpPr>
          <p:nvPr/>
        </p:nvSpPr>
        <p:spPr bwMode="auto">
          <a:xfrm>
            <a:off x="5940425" y="3562351"/>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自己ＰＲ・応 募</a:t>
            </a:r>
          </a:p>
        </p:txBody>
      </p:sp>
      <p:sp>
        <p:nvSpPr>
          <p:cNvPr id="126024" name="テキスト ボックス 39"/>
          <p:cNvSpPr txBox="1">
            <a:spLocks noChangeArrowheads="1"/>
          </p:cNvSpPr>
          <p:nvPr/>
        </p:nvSpPr>
        <p:spPr bwMode="auto">
          <a:xfrm>
            <a:off x="5029200" y="6096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皆さんの就職活動を学校と協力して支援します。</a:t>
            </a:r>
            <a:r>
              <a:rPr kumimoji="0" lang="ja-JP" altLang="en-US" sz="1400" b="1" i="0" u="none" strike="noStrike" kern="1200" cap="none" spc="0" normalizeH="0" baseline="0" noProof="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4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126025" name="テキスト ボックス 39"/>
          <p:cNvSpPr txBox="1">
            <a:spLocks noChangeArrowheads="1"/>
          </p:cNvSpPr>
          <p:nvPr/>
        </p:nvSpPr>
        <p:spPr bwMode="auto">
          <a:xfrm>
            <a:off x="6065838" y="2716214"/>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仕事内容のＰＲ</a:t>
            </a:r>
          </a:p>
        </p:txBody>
      </p:sp>
      <p:sp>
        <p:nvSpPr>
          <p:cNvPr id="126026" name="テキスト ボックス 33"/>
          <p:cNvSpPr txBox="1">
            <a:spLocks noChangeArrowheads="1"/>
          </p:cNvSpPr>
          <p:nvPr/>
        </p:nvSpPr>
        <p:spPr bwMode="auto">
          <a:xfrm>
            <a:off x="6076950" y="182562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2750" rtl="0" eaLnBrk="1" fontAlgn="auto" latinLnBrk="0" hangingPunct="1">
              <a:lnSpc>
                <a:spcPct val="100000"/>
              </a:lnSpc>
              <a:spcBef>
                <a:spcPct val="0"/>
              </a:spcBef>
              <a:spcAft>
                <a:spcPts val="0"/>
              </a:spcAft>
              <a:buClrTx/>
              <a:buSzTx/>
              <a:buFontTx/>
              <a:buNone/>
              <a:tabLst/>
              <a:defRPr/>
            </a:pPr>
            <a:r>
              <a:rPr kumimoji="0" lang="en-US" altLang="ja-JP" sz="1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4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求人補足情報</a:t>
            </a:r>
          </a:p>
        </p:txBody>
      </p:sp>
      <p:sp>
        <p:nvSpPr>
          <p:cNvPr id="126027" name="正方形/長方形 91"/>
          <p:cNvSpPr>
            <a:spLocks noChangeArrowheads="1"/>
          </p:cNvSpPr>
          <p:nvPr/>
        </p:nvSpPr>
        <p:spPr bwMode="auto">
          <a:xfrm>
            <a:off x="2600326" y="4598989"/>
            <a:ext cx="19018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就職面接会や</a:t>
            </a: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各種セミナーの案内</a:t>
            </a:r>
            <a:endParaRPr kumimoji="0" lang="ja-JP" altLang="en-US" sz="11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6028" name="テキスト ボックス 39"/>
          <p:cNvSpPr txBox="1">
            <a:spLocks noChangeArrowheads="1"/>
          </p:cNvSpPr>
          <p:nvPr/>
        </p:nvSpPr>
        <p:spPr bwMode="auto">
          <a:xfrm>
            <a:off x="5684908" y="4224339"/>
            <a:ext cx="35394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心理的サポート</a:t>
            </a:r>
          </a:p>
        </p:txBody>
      </p:sp>
      <p:pic>
        <p:nvPicPr>
          <p:cNvPr id="126029" name="図 7" descr="MC900432665.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09115">
            <a:off x="7300913" y="40243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30" name="テキスト ボックス 39"/>
          <p:cNvSpPr txBox="1">
            <a:spLocks noChangeArrowheads="1"/>
          </p:cNvSpPr>
          <p:nvPr/>
        </p:nvSpPr>
        <p:spPr bwMode="auto">
          <a:xfrm>
            <a:off x="2203521" y="3886200"/>
            <a:ext cx="35394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キャンパス内での相談</a:t>
            </a:r>
          </a:p>
        </p:txBody>
      </p:sp>
      <p:sp>
        <p:nvSpPr>
          <p:cNvPr id="58" name="右矢印 57"/>
          <p:cNvSpPr/>
          <p:nvPr/>
        </p:nvSpPr>
        <p:spPr>
          <a:xfrm rot="16200000" flipH="1">
            <a:off x="4976698" y="4516637"/>
            <a:ext cx="1154314" cy="503040"/>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vert="eaVert" anchor="ctr"/>
          <a:lstStyle/>
          <a:p>
            <a:pPr marL="0" marR="0" lvl="0" indent="0" algn="l" defTabSz="91275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HG丸ｺﾞｼｯｸM-PRO" pitchFamily="50" charset="-128"/>
              <a:ea typeface="HG丸ｺﾞｼｯｸM-PRO" pitchFamily="50" charset="-128"/>
              <a:cs typeface="+mn-cs"/>
            </a:endParaRPr>
          </a:p>
        </p:txBody>
      </p:sp>
      <p:sp>
        <p:nvSpPr>
          <p:cNvPr id="126034" name="テキスト ボックス 39"/>
          <p:cNvSpPr txBox="1">
            <a:spLocks noChangeArrowheads="1"/>
          </p:cNvSpPr>
          <p:nvPr/>
        </p:nvSpPr>
        <p:spPr bwMode="auto">
          <a:xfrm>
            <a:off x="5364103" y="4429125"/>
            <a:ext cx="4001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相　談</a:t>
            </a:r>
          </a:p>
        </p:txBody>
      </p:sp>
      <p:sp>
        <p:nvSpPr>
          <p:cNvPr id="126035" name="テキスト ボックス 39"/>
          <p:cNvSpPr txBox="1">
            <a:spLocks noChangeArrowheads="1"/>
          </p:cNvSpPr>
          <p:nvPr/>
        </p:nvSpPr>
        <p:spPr bwMode="auto">
          <a:xfrm>
            <a:off x="4503808" y="4271963"/>
            <a:ext cx="35394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職業相談・紹介</a:t>
            </a:r>
          </a:p>
        </p:txBody>
      </p:sp>
      <p:sp>
        <p:nvSpPr>
          <p:cNvPr id="126036" name="テキスト ボックス 39"/>
          <p:cNvSpPr txBox="1">
            <a:spLocks noChangeArrowheads="1"/>
          </p:cNvSpPr>
          <p:nvPr/>
        </p:nvSpPr>
        <p:spPr bwMode="auto">
          <a:xfrm>
            <a:off x="4050268" y="4343400"/>
            <a:ext cx="36933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2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情 報 提 供</a:t>
            </a:r>
          </a:p>
        </p:txBody>
      </p:sp>
      <p:pic>
        <p:nvPicPr>
          <p:cNvPr id="126037"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3001" y="63500"/>
            <a:ext cx="555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38" name="正方形/長方形 91"/>
          <p:cNvSpPr>
            <a:spLocks noChangeArrowheads="1"/>
          </p:cNvSpPr>
          <p:nvPr/>
        </p:nvSpPr>
        <p:spPr bwMode="auto">
          <a:xfrm>
            <a:off x="6781801" y="5562601"/>
            <a:ext cx="27035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006600"/>
                </a:solidFill>
                <a:effectLst/>
                <a:uLnTx/>
                <a:uFillTx/>
                <a:latin typeface="HG丸ｺﾞｼｯｸM-PRO" pitchFamily="50" charset="-128"/>
                <a:ea typeface="HG丸ｺﾞｼｯｸM-PRO" pitchFamily="50" charset="-128"/>
                <a:cs typeface="+mn-cs"/>
              </a:rPr>
              <a:t>セミナーや各種イベントは</a:t>
            </a:r>
            <a:r>
              <a:rPr kumimoji="1" lang="en-US" altLang="ja-JP" sz="1100" b="1" i="0" u="none" strike="noStrike" kern="1200" cap="none" spc="0" normalizeH="0" baseline="0" noProof="0" dirty="0">
                <a:ln>
                  <a:noFill/>
                </a:ln>
                <a:solidFill>
                  <a:srgbClr val="006600"/>
                </a:solidFill>
                <a:effectLst/>
                <a:uLnTx/>
                <a:uFillTx/>
                <a:latin typeface="HG丸ｺﾞｼｯｸM-PRO" pitchFamily="50" charset="-128"/>
                <a:ea typeface="HG丸ｺﾞｼｯｸM-PRO" pitchFamily="50" charset="-128"/>
                <a:cs typeface="+mn-cs"/>
              </a:rPr>
              <a:t>HP</a:t>
            </a:r>
            <a:r>
              <a:rPr kumimoji="1" lang="ja-JP" altLang="en-US" sz="1100" b="1" i="0" u="none" strike="noStrike" kern="1200" cap="none" spc="0" normalizeH="0" baseline="0" noProof="0" dirty="0">
                <a:ln>
                  <a:noFill/>
                </a:ln>
                <a:solidFill>
                  <a:srgbClr val="006600"/>
                </a:solidFill>
                <a:effectLst/>
                <a:uLnTx/>
                <a:uFillTx/>
                <a:latin typeface="HG丸ｺﾞｼｯｸM-PRO" pitchFamily="50" charset="-128"/>
                <a:ea typeface="HG丸ｺﾞｼｯｸM-PRO" pitchFamily="50" charset="-128"/>
                <a:cs typeface="+mn-cs"/>
              </a:rPr>
              <a:t>へ</a:t>
            </a:r>
            <a:endParaRPr kumimoji="1" lang="en-US" altLang="ja-JP" sz="1100" b="1" i="0" u="none" strike="noStrike" kern="1200" cap="none" spc="0" normalizeH="0" baseline="0" noProof="0" dirty="0">
              <a:ln>
                <a:noFill/>
              </a:ln>
              <a:solidFill>
                <a:srgbClr val="006600"/>
              </a:solidFill>
              <a:effectLst/>
              <a:uLnTx/>
              <a:uFillTx/>
              <a:latin typeface="HG丸ｺﾞｼｯｸM-PRO" pitchFamily="50" charset="-128"/>
              <a:ea typeface="HG丸ｺﾞｼｯｸM-PRO" pitchFamily="50" charset="-128"/>
              <a:cs typeface="+mn-cs"/>
            </a:endParaRPr>
          </a:p>
          <a:p>
            <a:pPr marL="0" marR="0" lvl="0" indent="0" algn="l" defTabSz="912750" rtl="0" eaLnBrk="1" fontAlgn="auto" latinLnBrk="0" hangingPunct="1">
              <a:lnSpc>
                <a:spcPct val="100000"/>
              </a:lnSpc>
              <a:spcBef>
                <a:spcPct val="20000"/>
              </a:spcBef>
              <a:spcAft>
                <a:spcPts val="0"/>
              </a:spcAft>
              <a:buClrTx/>
              <a:buSzTx/>
              <a:buFontTx/>
              <a:buNone/>
              <a:tabLst/>
              <a:defRPr/>
            </a:pPr>
            <a:r>
              <a:rPr kumimoji="1" lang="en-US" altLang="ja-JP" sz="1050" b="1" i="0" u="none" strike="noStrike" kern="1200" cap="none" spc="0" normalizeH="0" baseline="0" noProof="0" dirty="0">
                <a:ln>
                  <a:noFill/>
                </a:ln>
                <a:solidFill>
                  <a:srgbClr val="006600"/>
                </a:solidFill>
                <a:effectLst/>
                <a:uLnTx/>
                <a:uFillTx/>
                <a:latin typeface="Arial" pitchFamily="34" charset="0"/>
                <a:ea typeface="ＭＳ Ｐゴシック" pitchFamily="50" charset="-128"/>
                <a:cs typeface="+mn-cs"/>
              </a:rPr>
              <a:t>『</a:t>
            </a:r>
            <a:r>
              <a:rPr kumimoji="1" lang="ja-JP" altLang="en-US" sz="1050" b="1" i="0" u="none" strike="noStrike" kern="1200" cap="none" spc="0" normalizeH="0" baseline="0" noProof="0" dirty="0">
                <a:ln>
                  <a:noFill/>
                </a:ln>
                <a:solidFill>
                  <a:srgbClr val="006600"/>
                </a:solidFill>
                <a:effectLst/>
                <a:uLnTx/>
                <a:uFillTx/>
                <a:latin typeface="Arial" pitchFamily="34" charset="0"/>
                <a:ea typeface="ＭＳ Ｐゴシック" pitchFamily="50" charset="-128"/>
                <a:cs typeface="+mn-cs"/>
              </a:rPr>
              <a:t>ヤングハローワークＳＡＧＡ</a:t>
            </a:r>
            <a:r>
              <a:rPr kumimoji="1" lang="en-US" altLang="ja-JP" sz="1050" b="1" i="0" u="none" strike="noStrike" kern="1200" cap="none" spc="0" normalizeH="0" baseline="0" noProof="0" dirty="0">
                <a:ln>
                  <a:noFill/>
                </a:ln>
                <a:solidFill>
                  <a:srgbClr val="006600"/>
                </a:solidFill>
                <a:effectLst/>
                <a:uLnTx/>
                <a:uFillTx/>
                <a:latin typeface="Arial" pitchFamily="34" charset="0"/>
                <a:ea typeface="ＭＳ Ｐゴシック" pitchFamily="50" charset="-128"/>
                <a:cs typeface="+mn-cs"/>
              </a:rPr>
              <a:t>』</a:t>
            </a:r>
            <a:r>
              <a:rPr kumimoji="1" lang="ja-JP" altLang="en-US" sz="1050" b="1" i="0" u="none" strike="noStrike" kern="1200" cap="none" spc="0" normalizeH="0" baseline="0" noProof="0" dirty="0">
                <a:ln>
                  <a:noFill/>
                </a:ln>
                <a:solidFill>
                  <a:srgbClr val="006600"/>
                </a:solidFill>
                <a:effectLst/>
                <a:uLnTx/>
                <a:uFillTx/>
                <a:latin typeface="Arial" pitchFamily="34" charset="0"/>
                <a:ea typeface="ＭＳ Ｐゴシック" pitchFamily="50" charset="-128"/>
                <a:cs typeface="+mn-cs"/>
              </a:rPr>
              <a:t>　で検索してね</a:t>
            </a:r>
          </a:p>
          <a:p>
            <a:pPr marL="0" marR="0" lvl="0" indent="0" algn="l" defTabSz="912750" rtl="0" eaLnBrk="1" fontAlgn="auto" latinLnBrk="0" hangingPunct="1">
              <a:lnSpc>
                <a:spcPct val="100000"/>
              </a:lnSpc>
              <a:spcBef>
                <a:spcPct val="0"/>
              </a:spcBef>
              <a:spcAft>
                <a:spcPts val="0"/>
              </a:spcAft>
              <a:buClrTx/>
              <a:buSzTx/>
              <a:buFontTx/>
              <a:buNone/>
              <a:tabLst/>
              <a:defRPr/>
            </a:pPr>
            <a:endParaRPr kumimoji="0" lang="ja-JP" altLang="en-US" sz="1100" b="0" i="0" u="none" strike="noStrike" kern="1200" cap="none" spc="0" normalizeH="0" baseline="0" noProof="0" dirty="0">
              <a:ln>
                <a:noFill/>
              </a:ln>
              <a:solidFill>
                <a:srgbClr val="006666"/>
              </a:solidFill>
              <a:effectLst/>
              <a:uLnTx/>
              <a:uFillTx/>
              <a:latin typeface="Arial" pitchFamily="34" charset="0"/>
              <a:ea typeface="ＭＳ Ｐゴシック" pitchFamily="50" charset="-128"/>
              <a:cs typeface="+mn-cs"/>
            </a:endParaRPr>
          </a:p>
        </p:txBody>
      </p:sp>
      <p:grpSp>
        <p:nvGrpSpPr>
          <p:cNvPr id="126040" name="Group 4"/>
          <p:cNvGrpSpPr>
            <a:grpSpLocks/>
          </p:cNvGrpSpPr>
          <p:nvPr/>
        </p:nvGrpSpPr>
        <p:grpSpPr bwMode="auto">
          <a:xfrm>
            <a:off x="4191000" y="6537326"/>
            <a:ext cx="2362200" cy="320675"/>
            <a:chOff x="2400" y="4032"/>
            <a:chExt cx="1488" cy="202"/>
          </a:xfrm>
        </p:grpSpPr>
        <p:sp>
          <p:nvSpPr>
            <p:cNvPr id="126042" name="Text Box 5"/>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rPr>
                <a:t>厚生労働省</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rPr>
                <a:t>佐賀労働局</a:t>
              </a:r>
            </a:p>
          </p:txBody>
        </p:sp>
        <p:pic>
          <p:nvPicPr>
            <p:cNvPr id="126043"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041" name="テキスト ボックス 39"/>
          <p:cNvSpPr txBox="1">
            <a:spLocks noChangeArrowheads="1"/>
          </p:cNvSpPr>
          <p:nvPr/>
        </p:nvSpPr>
        <p:spPr bwMode="auto">
          <a:xfrm>
            <a:off x="4855230" y="4162425"/>
            <a:ext cx="52322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模擬面接・</a:t>
            </a:r>
            <a:endParaRPr kumimoji="0" lang="en-US" altLang="ja-JP"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275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履歴書作成支援</a:t>
            </a:r>
          </a:p>
        </p:txBody>
      </p:sp>
      <p:sp>
        <p:nvSpPr>
          <p:cNvPr id="63" name="スライド番号プレースホルダー 1"/>
          <p:cNvSpPr txBox="1">
            <a:spLocks/>
          </p:cNvSpPr>
          <p:nvPr/>
        </p:nvSpPr>
        <p:spPr bwMode="auto">
          <a:xfrm>
            <a:off x="9245600" y="6415088"/>
            <a:ext cx="52625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BA1E9D-C8E5-43EB-ABC1-49F016CBF7C9}" type="slidenum">
              <a:rPr lang="en-US" altLang="ja-JP" smtClean="0">
                <a:solidFill>
                  <a:srgbClr val="000000"/>
                </a:solidFill>
                <a:latin typeface="Arial"/>
              </a:rPr>
              <a:pPr>
                <a:defRPr/>
              </a:pPr>
              <a:t>39</a:t>
            </a:fld>
            <a:endParaRPr lang="en-US" altLang="ja-JP" dirty="0">
              <a:solidFill>
                <a:srgbClr val="000000"/>
              </a:solidFill>
              <a:latin typeface="Arial"/>
            </a:endParaRPr>
          </a:p>
        </p:txBody>
      </p:sp>
    </p:spTree>
    <p:extLst>
      <p:ext uri="{BB962C8B-B14F-4D97-AF65-F5344CB8AC3E}">
        <p14:creationId xmlns:p14="http://schemas.microsoft.com/office/powerpoint/2010/main" val="334789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45129" y="401643"/>
            <a:ext cx="8915400" cy="769937"/>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4000" kern="0" dirty="0" smtClean="0">
                <a:solidFill>
                  <a:srgbClr val="000000"/>
                </a:solidFill>
                <a:ea typeface="HG丸ｺﾞｼｯｸM-PRO" pitchFamily="50" charset="-128"/>
              </a:rPr>
              <a:t>法律的には・・・・</a:t>
            </a:r>
          </a:p>
        </p:txBody>
      </p:sp>
      <p:sp>
        <p:nvSpPr>
          <p:cNvPr id="5" name="正方形/長方形 4"/>
          <p:cNvSpPr/>
          <p:nvPr/>
        </p:nvSpPr>
        <p:spPr bwMode="auto">
          <a:xfrm>
            <a:off x="307843" y="1295400"/>
            <a:ext cx="9245600" cy="5029200"/>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609600" indent="-609600" fontAlgn="base">
              <a:lnSpc>
                <a:spcPct val="90000"/>
              </a:lnSpc>
              <a:spcBef>
                <a:spcPct val="20000"/>
              </a:spcBef>
              <a:spcAft>
                <a:spcPct val="0"/>
              </a:spcAft>
              <a:defRPr/>
            </a:pPr>
            <a:endParaRPr lang="en-US" altLang="ja-JP" sz="2000" kern="0" dirty="0">
              <a:solidFill>
                <a:srgbClr val="000000"/>
              </a:solidFill>
              <a:ea typeface="HG丸ｺﾞｼｯｸM-PRO" pitchFamily="50" charset="-128"/>
            </a:endParaRPr>
          </a:p>
          <a:p>
            <a:pPr fontAlgn="base">
              <a:lnSpc>
                <a:spcPct val="80000"/>
              </a:lnSpc>
              <a:spcBef>
                <a:spcPct val="0"/>
              </a:spcBef>
              <a:spcAft>
                <a:spcPct val="0"/>
              </a:spcAft>
              <a:defRPr/>
            </a:pPr>
            <a:r>
              <a:rPr lang="ja-JP" altLang="en-US" sz="2000" kern="0" dirty="0">
                <a:solidFill>
                  <a:srgbClr val="000000"/>
                </a:solidFill>
                <a:ea typeface="HG丸ｺﾞｼｯｸM-PRO" pitchFamily="50" charset="-128"/>
              </a:rPr>
              <a:t>　</a:t>
            </a:r>
            <a:r>
              <a:rPr kumimoji="0" lang="ja-JP" altLang="en-US" sz="2000" dirty="0">
                <a:solidFill>
                  <a:srgbClr val="006666"/>
                </a:solidFill>
                <a:latin typeface="Constantia" pitchFamily="18" charset="0"/>
                <a:ea typeface="HG丸ｺﾞｼｯｸM-PRO" pitchFamily="50" charset="-128"/>
              </a:rPr>
              <a:t>就職に際しては、会社（使用者）と</a:t>
            </a:r>
            <a:r>
              <a:rPr kumimoji="0" lang="ja-JP" altLang="en-US" sz="2000" dirty="0">
                <a:solidFill>
                  <a:srgbClr val="FF0000"/>
                </a:solidFill>
                <a:latin typeface="Constantia" pitchFamily="18" charset="0"/>
                <a:ea typeface="HG丸ｺﾞｼｯｸM-PRO" pitchFamily="50" charset="-128"/>
              </a:rPr>
              <a:t>労働契約</a:t>
            </a:r>
            <a:r>
              <a:rPr kumimoji="0" lang="ja-JP" altLang="en-US" sz="2000" dirty="0">
                <a:solidFill>
                  <a:srgbClr val="006666"/>
                </a:solidFill>
                <a:latin typeface="Constantia" pitchFamily="18" charset="0"/>
                <a:ea typeface="HG丸ｺﾞｼｯｸM-PRO" pitchFamily="50" charset="-128"/>
              </a:rPr>
              <a:t>（「働きます」「雇います」という約束）を結びます</a:t>
            </a:r>
            <a:endParaRPr kumimoji="0" lang="en-US" altLang="ja-JP" sz="2000" dirty="0">
              <a:solidFill>
                <a:srgbClr val="006666"/>
              </a:solidFill>
              <a:latin typeface="Constantia" pitchFamily="18" charset="0"/>
              <a:ea typeface="HG丸ｺﾞｼｯｸM-PRO" pitchFamily="50" charset="-128"/>
            </a:endParaRPr>
          </a:p>
          <a:p>
            <a:pPr fontAlgn="base">
              <a:lnSpc>
                <a:spcPct val="80000"/>
              </a:lnSpc>
              <a:spcBef>
                <a:spcPct val="0"/>
              </a:spcBef>
              <a:spcAft>
                <a:spcPct val="0"/>
              </a:spcAft>
              <a:defRPr/>
            </a:pPr>
            <a:endParaRPr kumimoji="0" lang="en-US" altLang="ja-JP" sz="2000" dirty="0">
              <a:solidFill>
                <a:srgbClr val="006666"/>
              </a:solidFill>
              <a:latin typeface="Constantia" pitchFamily="18" charset="0"/>
              <a:ea typeface="HG丸ｺﾞｼｯｸM-PRO" pitchFamily="50" charset="-128"/>
            </a:endParaRPr>
          </a:p>
          <a:p>
            <a:pPr fontAlgn="base">
              <a:lnSpc>
                <a:spcPct val="80000"/>
              </a:lnSpc>
              <a:spcBef>
                <a:spcPct val="0"/>
              </a:spcBef>
              <a:spcAft>
                <a:spcPct val="0"/>
              </a:spcAft>
              <a:defRPr/>
            </a:pPr>
            <a:r>
              <a:rPr lang="en-US" altLang="ja-JP" sz="2000" kern="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kern="0" dirty="0">
                <a:solidFill>
                  <a:srgbClr val="000000"/>
                </a:solidFill>
                <a:latin typeface="HG丸ｺﾞｼｯｸM-PRO" panose="020F0600000000000000" pitchFamily="50" charset="-128"/>
                <a:ea typeface="HG丸ｺﾞｼｯｸM-PRO" panose="020F0600000000000000" pitchFamily="50" charset="-128"/>
              </a:rPr>
              <a:t>働く人は・・・</a:t>
            </a:r>
            <a:r>
              <a:rPr lang="en-US" altLang="ja-JP" sz="2000" kern="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kern="0" dirty="0">
              <a:solidFill>
                <a:srgbClr val="000000"/>
              </a:solidFill>
              <a:latin typeface="HG丸ｺﾞｼｯｸM-PRO" panose="020F0600000000000000" pitchFamily="50" charset="-128"/>
              <a:ea typeface="HG丸ｺﾞｼｯｸM-PRO" panose="020F0600000000000000" pitchFamily="50" charset="-128"/>
            </a:endParaRPr>
          </a:p>
          <a:p>
            <a:pPr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b="1" dirty="0">
                <a:solidFill>
                  <a:srgbClr val="FF0000"/>
                </a:solidFill>
                <a:latin typeface="HG丸ｺﾞｼｯｸM-PRO" panose="020F0600000000000000" pitchFamily="50" charset="-128"/>
                <a:ea typeface="HG丸ｺﾞｼｯｸM-PRO" panose="020F0600000000000000" pitchFamily="50" charset="-128"/>
              </a:rPr>
              <a:t>会社の指示に従って誠実に働く</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a:t>
            </a:r>
            <a:r>
              <a:rPr kumimoji="0" lang="ja-JP" altLang="en-US" sz="2000" b="1" dirty="0">
                <a:solidFill>
                  <a:srgbClr val="FF0000"/>
                </a:solidFill>
                <a:latin typeface="HG丸ｺﾞｼｯｸM-PRO" panose="020F0600000000000000" pitchFamily="50" charset="-128"/>
                <a:ea typeface="HG丸ｺﾞｼｯｸM-PRO" panose="020F0600000000000000" pitchFamily="50" charset="-128"/>
              </a:rPr>
              <a:t>義務</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を負います。</a:t>
            </a:r>
            <a:endParaRPr kumimoji="0" lang="en-US" altLang="ja-JP" sz="2000" dirty="0">
              <a:solidFill>
                <a:srgbClr val="006666"/>
              </a:solidFill>
              <a:latin typeface="HG丸ｺﾞｼｯｸM-PRO" panose="020F0600000000000000" pitchFamily="50" charset="-128"/>
              <a:ea typeface="HG丸ｺﾞｼｯｸM-PRO" panose="020F0600000000000000" pitchFamily="50" charset="-128"/>
            </a:endParaRPr>
          </a:p>
          <a:p>
            <a:pPr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en-US" altLang="ja-JP" sz="2000" dirty="0">
                <a:solidFill>
                  <a:srgbClr val="006666"/>
                </a:solidFill>
                <a:latin typeface="HG丸ｺﾞｼｯｸM-PRO" panose="020F0600000000000000" pitchFamily="50" charset="-128"/>
                <a:ea typeface="HG丸ｺﾞｼｯｸM-PRO" panose="020F0600000000000000" pitchFamily="50" charset="-128"/>
              </a:rPr>
              <a:t>※</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法律や会社</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で定められている</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ルールに</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従い業務に従事する 　　</a:t>
            </a:r>
            <a:endParaRPr kumimoji="0" lang="en-US" altLang="ja-JP" sz="2000" dirty="0">
              <a:solidFill>
                <a:srgbClr val="006666"/>
              </a:solidFill>
              <a:latin typeface="HG丸ｺﾞｼｯｸM-PRO" panose="020F0600000000000000" pitchFamily="50" charset="-128"/>
              <a:ea typeface="HG丸ｺﾞｼｯｸM-PRO" panose="020F0600000000000000" pitchFamily="50" charset="-128"/>
            </a:endParaRPr>
          </a:p>
          <a:p>
            <a:pPr marL="539750" indent="-539750"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（やってはいけない例）</a:t>
            </a:r>
            <a:r>
              <a:rPr kumimoji="0" lang="zh-TW" altLang="en-US" sz="2000" dirty="0">
                <a:solidFill>
                  <a:srgbClr val="006666"/>
                </a:solidFill>
                <a:latin typeface="HG丸ｺﾞｼｯｸM-PRO" panose="020F0600000000000000" pitchFamily="50" charset="-128"/>
                <a:ea typeface="HG丸ｺﾞｼｯｸM-PRO" panose="020F0600000000000000" pitchFamily="50" charset="-128"/>
              </a:rPr>
              <a:t>（服務規律違反</a:t>
            </a:r>
            <a:r>
              <a:rPr kumimoji="0" lang="zh-TW" altLang="en-US" sz="2000" dirty="0" smtClean="0">
                <a:solidFill>
                  <a:srgbClr val="006666"/>
                </a:solidFill>
                <a:latin typeface="HG丸ｺﾞｼｯｸM-PRO" panose="020F0600000000000000" pitchFamily="50" charset="-128"/>
                <a:ea typeface="HG丸ｺﾞｼｯｸM-PRO" panose="020F0600000000000000" pitchFamily="50" charset="-128"/>
              </a:rPr>
              <a:t>）</a:t>
            </a:r>
            <a:endPar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endParaRPr>
          </a:p>
          <a:p>
            <a:pPr marL="539750" indent="-539750"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　・レストランに訪れた有名人のことを</a:t>
            </a:r>
            <a:r>
              <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rPr>
              <a:t>SNS</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に</a:t>
            </a:r>
            <a:r>
              <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rPr>
              <a:t>UP</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（プライバシーの侵害、名誉棄損等）</a:t>
            </a:r>
            <a:endPar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endParaRPr>
          </a:p>
          <a:p>
            <a:pPr marL="539750" indent="-539750"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　・飲食店の厨房で寝ころんだ写真を</a:t>
            </a:r>
            <a:r>
              <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rPr>
              <a:t>SNS</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に</a:t>
            </a:r>
            <a:r>
              <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rPr>
              <a:t>UP</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（業務妨害、損害賠償等）</a:t>
            </a:r>
            <a:endPar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endParaRPr>
          </a:p>
          <a:p>
            <a:pPr marL="539750" indent="-539750"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　・小売店で友人に無料で商品を提供（業務妨害、窃盗等）</a:t>
            </a:r>
            <a:endParaRPr kumimoji="0" lang="en-US" altLang="ja-JP" sz="2000" dirty="0" smtClean="0">
              <a:solidFill>
                <a:srgbClr val="006666"/>
              </a:solidFill>
              <a:latin typeface="HG丸ｺﾞｼｯｸM-PRO" panose="020F0600000000000000" pitchFamily="50" charset="-128"/>
              <a:ea typeface="HG丸ｺﾞｼｯｸM-PRO" panose="020F0600000000000000" pitchFamily="50" charset="-128"/>
            </a:endParaRPr>
          </a:p>
          <a:p>
            <a:pPr marL="539750" indent="-539750" fontAlgn="base">
              <a:lnSpc>
                <a:spcPct val="80000"/>
              </a:lnSpc>
              <a:spcBef>
                <a:spcPct val="0"/>
              </a:spcBef>
              <a:spcAft>
                <a:spcPct val="0"/>
              </a:spcAft>
              <a:defRPr/>
            </a:pPr>
            <a:endParaRPr kumimoji="0" lang="ja-JP" altLang="en-US" sz="2000" b="1" dirty="0">
              <a:solidFill>
                <a:srgbClr val="006666"/>
              </a:solidFill>
              <a:latin typeface="HG丸ｺﾞｼｯｸM-PRO" panose="020F0600000000000000" pitchFamily="50" charset="-128"/>
              <a:ea typeface="HG丸ｺﾞｼｯｸM-PRO" panose="020F0600000000000000" pitchFamily="50" charset="-128"/>
            </a:endParaRPr>
          </a:p>
          <a:p>
            <a:pPr fontAlgn="base">
              <a:lnSpc>
                <a:spcPct val="80000"/>
              </a:lnSpc>
              <a:spcBef>
                <a:spcPct val="0"/>
              </a:spcBef>
              <a:spcAft>
                <a:spcPct val="0"/>
              </a:spcAft>
              <a:defRPr/>
            </a:pPr>
            <a:r>
              <a:rPr lang="en-US" altLang="ja-JP" sz="2000" kern="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kern="0" dirty="0">
                <a:solidFill>
                  <a:srgbClr val="000000"/>
                </a:solidFill>
                <a:latin typeface="HG丸ｺﾞｼｯｸM-PRO" panose="020F0600000000000000" pitchFamily="50" charset="-128"/>
                <a:ea typeface="HG丸ｺﾞｼｯｸM-PRO" panose="020F0600000000000000" pitchFamily="50" charset="-128"/>
              </a:rPr>
              <a:t>会社は・・・・</a:t>
            </a:r>
            <a:r>
              <a:rPr lang="en-US" altLang="ja-JP" sz="2000" kern="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kern="0" dirty="0">
              <a:solidFill>
                <a:srgbClr val="000000"/>
              </a:solidFill>
              <a:latin typeface="HG丸ｺﾞｼｯｸM-PRO" panose="020F0600000000000000" pitchFamily="50" charset="-128"/>
              <a:ea typeface="HG丸ｺﾞｼｯｸM-PRO" panose="020F0600000000000000" pitchFamily="50" charset="-128"/>
            </a:endParaRPr>
          </a:p>
          <a:p>
            <a:pPr fontAlgn="base">
              <a:lnSpc>
                <a:spcPct val="80000"/>
              </a:lnSpc>
              <a:spcBef>
                <a:spcPct val="0"/>
              </a:spcBef>
              <a:spcAft>
                <a:spcPct val="0"/>
              </a:spcAft>
              <a:defRPr/>
            </a:pP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　「</a:t>
            </a:r>
            <a:r>
              <a:rPr kumimoji="0" lang="ja-JP" altLang="en-US" sz="2000" b="1" dirty="0">
                <a:solidFill>
                  <a:srgbClr val="FF0000"/>
                </a:solidFill>
                <a:latin typeface="HG丸ｺﾞｼｯｸM-PRO" panose="020F0600000000000000" pitchFamily="50" charset="-128"/>
                <a:ea typeface="HG丸ｺﾞｼｯｸM-PRO" panose="020F0600000000000000" pitchFamily="50" charset="-128"/>
              </a:rPr>
              <a:t>労働の対価として給料を払う</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a:t>
            </a:r>
            <a:r>
              <a:rPr kumimoji="0" lang="ja-JP" altLang="en-US" sz="2000" b="1" dirty="0" smtClean="0">
                <a:solidFill>
                  <a:srgbClr val="FF0000"/>
                </a:solidFill>
                <a:latin typeface="HG丸ｺﾞｼｯｸM-PRO" panose="020F0600000000000000" pitchFamily="50" charset="-128"/>
                <a:ea typeface="HG丸ｺﾞｼｯｸM-PRO" panose="020F0600000000000000" pitchFamily="50" charset="-128"/>
              </a:rPr>
              <a:t>安全と健康の確保</a:t>
            </a:r>
            <a:r>
              <a:rPr kumimoji="0" lang="ja-JP" altLang="en-US" sz="2000" dirty="0" smtClean="0">
                <a:solidFill>
                  <a:srgbClr val="006666"/>
                </a:solidFill>
                <a:latin typeface="HG丸ｺﾞｼｯｸM-PRO" panose="020F0600000000000000" pitchFamily="50" charset="-128"/>
                <a:ea typeface="HG丸ｺﾞｼｯｸM-PRO" panose="020F0600000000000000" pitchFamily="50" charset="-128"/>
              </a:rPr>
              <a:t>」</a:t>
            </a:r>
            <a:r>
              <a:rPr kumimoji="0" lang="ja-JP" altLang="en-US" sz="2000" b="1" dirty="0" smtClean="0">
                <a:solidFill>
                  <a:srgbClr val="FF0000"/>
                </a:solidFill>
                <a:latin typeface="HG丸ｺﾞｼｯｸM-PRO" panose="020F0600000000000000" pitchFamily="50" charset="-128"/>
                <a:ea typeface="HG丸ｺﾞｼｯｸM-PRO" panose="020F0600000000000000" pitchFamily="50" charset="-128"/>
              </a:rPr>
              <a:t>義務</a:t>
            </a:r>
            <a:r>
              <a:rPr kumimoji="0" lang="ja-JP" altLang="en-US" sz="2000" dirty="0">
                <a:solidFill>
                  <a:srgbClr val="006666"/>
                </a:solidFill>
                <a:latin typeface="HG丸ｺﾞｼｯｸM-PRO" panose="020F0600000000000000" pitchFamily="50" charset="-128"/>
                <a:ea typeface="HG丸ｺﾞｼｯｸM-PRO" panose="020F0600000000000000" pitchFamily="50" charset="-128"/>
              </a:rPr>
              <a:t>を負います。</a:t>
            </a:r>
            <a:endParaRPr kumimoji="0" lang="en-US" altLang="ja-JP" sz="2000" dirty="0">
              <a:solidFill>
                <a:srgbClr val="006666"/>
              </a:solidFill>
              <a:latin typeface="HG丸ｺﾞｼｯｸM-PRO" panose="020F0600000000000000" pitchFamily="50" charset="-128"/>
              <a:ea typeface="HG丸ｺﾞｼｯｸM-PRO" panose="020F0600000000000000" pitchFamily="50" charset="-128"/>
            </a:endParaRPr>
          </a:p>
          <a:p>
            <a:pPr fontAlgn="base">
              <a:lnSpc>
                <a:spcPct val="80000"/>
              </a:lnSpc>
              <a:spcBef>
                <a:spcPct val="0"/>
              </a:spcBef>
              <a:spcAft>
                <a:spcPct val="0"/>
              </a:spcAft>
              <a:defRPr/>
            </a:pPr>
            <a:r>
              <a:rPr lang="ja-JP" altLang="en-US" sz="2000" kern="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000" kern="0" dirty="0">
              <a:solidFill>
                <a:srgbClr val="000000"/>
              </a:solidFill>
              <a:latin typeface="HG丸ｺﾞｼｯｸM-PRO" panose="020F0600000000000000" pitchFamily="50" charset="-128"/>
              <a:ea typeface="HG丸ｺﾞｼｯｸM-PRO" panose="020F0600000000000000" pitchFamily="50" charset="-128"/>
            </a:endParaRPr>
          </a:p>
          <a:p>
            <a:pPr marL="342900" indent="-342900" fontAlgn="base">
              <a:lnSpc>
                <a:spcPct val="80000"/>
              </a:lnSpc>
              <a:spcBef>
                <a:spcPct val="0"/>
              </a:spcBef>
              <a:spcAft>
                <a:spcPct val="0"/>
              </a:spcAft>
              <a:buFont typeface="Wingdings" panose="05000000000000000000" pitchFamily="2" charset="2"/>
              <a:buChar char="Ø"/>
              <a:defRPr/>
            </a:pPr>
            <a:r>
              <a:rPr lang="ja-JP" altLang="en-US" sz="2000" kern="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kern="0" dirty="0">
                <a:solidFill>
                  <a:srgbClr val="000000"/>
                </a:solidFill>
                <a:latin typeface="HG丸ｺﾞｼｯｸM-PRO" panose="020F0600000000000000" pitchFamily="50" charset="-128"/>
                <a:ea typeface="HG丸ｺﾞｼｯｸM-PRO" panose="020F0600000000000000" pitchFamily="50" charset="-128"/>
              </a:rPr>
              <a:t>労働契約は対等の関係の下、お互いの合意によって成立するものですが、実際には立場の弱い労働者を保護するため、その締結等については、労働法で最低限のルールが定められており、労働条件が労働法に違反するものは無効とされ、労働法で定められたものが適用されます</a:t>
            </a:r>
            <a:r>
              <a:rPr lang="ja-JP" altLang="en-US" sz="2000" b="1" kern="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2000" b="1" kern="0" dirty="0" smtClean="0">
                <a:solidFill>
                  <a:srgbClr val="FF0000"/>
                </a:solidFill>
                <a:latin typeface="HG丸ｺﾞｼｯｸM-PRO" panose="020F0600000000000000" pitchFamily="50" charset="-128"/>
                <a:ea typeface="HG丸ｺﾞｼｯｸM-PRO" panose="020F0600000000000000" pitchFamily="50" charset="-128"/>
              </a:rPr>
              <a:t>権利</a:t>
            </a:r>
            <a:endParaRPr kumimoji="0" lang="en-US" altLang="ja-JP" sz="4000" dirty="0">
              <a:solidFill>
                <a:srgbClr val="FF0000"/>
              </a:solidFill>
              <a:latin typeface="Constantia" pitchFamily="18" charset="0"/>
            </a:endParaRPr>
          </a:p>
        </p:txBody>
      </p:sp>
      <p:sp>
        <p:nvSpPr>
          <p:cNvPr id="4" name="スライド番号プレースホルダー 3"/>
          <p:cNvSpPr>
            <a:spLocks noGrp="1"/>
          </p:cNvSpPr>
          <p:nvPr>
            <p:ph type="sldNum" sz="quarter" idx="12"/>
          </p:nvPr>
        </p:nvSpPr>
        <p:spPr>
          <a:xfrm>
            <a:off x="7556765" y="6502411"/>
            <a:ext cx="2311400" cy="320675"/>
          </a:xfrm>
        </p:spPr>
        <p:txBody>
          <a:bodyPr/>
          <a:lstStyle/>
          <a:p>
            <a:pPr>
              <a:defRPr/>
            </a:pPr>
            <a:fld id="{F774A68C-C875-4396-83DD-C3A06091C25F}" type="slidenum">
              <a:rPr lang="en-US" altLang="ja-JP" smtClean="0">
                <a:solidFill>
                  <a:srgbClr val="000000"/>
                </a:solidFill>
              </a:rPr>
              <a:pPr>
                <a:defRPr/>
              </a:pPr>
              <a:t>4</a:t>
            </a:fld>
            <a:endParaRPr lang="en-US" altLang="ja-JP" dirty="0">
              <a:solidFill>
                <a:srgbClr val="000000"/>
              </a:solidFill>
            </a:endParaRPr>
          </a:p>
        </p:txBody>
      </p:sp>
      <p:grpSp>
        <p:nvGrpSpPr>
          <p:cNvPr id="121861" name="Group 6"/>
          <p:cNvGrpSpPr>
            <a:grpSpLocks/>
          </p:cNvGrpSpPr>
          <p:nvPr/>
        </p:nvGrpSpPr>
        <p:grpSpPr bwMode="auto">
          <a:xfrm>
            <a:off x="3962400" y="6430963"/>
            <a:ext cx="2559050" cy="366712"/>
            <a:chOff x="2400" y="4032"/>
            <a:chExt cx="1488" cy="202"/>
          </a:xfrm>
        </p:grpSpPr>
        <p:sp>
          <p:nvSpPr>
            <p:cNvPr id="121863" name="Text Box 7"/>
            <p:cNvSpPr txBox="1">
              <a:spLocks noChangeArrowheads="1"/>
            </p:cNvSpPr>
            <p:nvPr/>
          </p:nvSpPr>
          <p:spPr bwMode="auto">
            <a:xfrm>
              <a:off x="2592" y="4032"/>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186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62" name="Picture 7" descr="MC9004418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859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35108" y="1227138"/>
            <a:ext cx="9204332" cy="1012825"/>
          </a:xfrm>
          <a:prstGeom prst="roundRect">
            <a:avLst>
              <a:gd name="adj" fmla="val 10426"/>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7939" name="Rectangle 3"/>
          <p:cNvSpPr>
            <a:spLocks noGrp="1" noChangeArrowheads="1"/>
          </p:cNvSpPr>
          <p:nvPr>
            <p:ph type="body" idx="4294967295"/>
          </p:nvPr>
        </p:nvSpPr>
        <p:spPr>
          <a:xfrm>
            <a:off x="307849" y="2590800"/>
            <a:ext cx="9331590" cy="1524000"/>
          </a:xfrm>
        </p:spPr>
        <p:txBody>
          <a:bodyPr/>
          <a:lstStyle/>
          <a:p>
            <a:pPr marL="0" indent="0" eaLnBrk="1" hangingPunct="1">
              <a:buFontTx/>
              <a:buNone/>
            </a:pPr>
            <a:r>
              <a:rPr lang="ja-JP" altLang="en-US" sz="1400" dirty="0" smtClean="0">
                <a:latin typeface="HG丸ｺﾞｼｯｸM-PRO" pitchFamily="50" charset="-128"/>
                <a:ea typeface="HG丸ｺﾞｼｯｸM-PRO" pitchFamily="50" charset="-128"/>
                <a:cs typeface="Meiryo UI" pitchFamily="50" charset="-128"/>
              </a:rPr>
              <a:t>★直近３事業年度の新卒者などの離職率が</a:t>
            </a:r>
            <a:r>
              <a:rPr lang="en-US" altLang="ja-JP" sz="1400" dirty="0" smtClean="0">
                <a:latin typeface="HG丸ｺﾞｼｯｸM-PRO" pitchFamily="50" charset="-128"/>
                <a:ea typeface="HG丸ｺﾞｼｯｸM-PRO" pitchFamily="50" charset="-128"/>
                <a:cs typeface="Meiryo UI" pitchFamily="50" charset="-128"/>
              </a:rPr>
              <a:t>20</a:t>
            </a:r>
            <a:r>
              <a:rPr lang="ja-JP" altLang="en-US" sz="1400" dirty="0" smtClean="0">
                <a:latin typeface="HG丸ｺﾞｼｯｸM-PRO" pitchFamily="50" charset="-128"/>
                <a:ea typeface="HG丸ｺﾞｼｯｸM-PRO" pitchFamily="50" charset="-128"/>
                <a:cs typeface="Meiryo UI" pitchFamily="50" charset="-128"/>
              </a:rPr>
              <a:t>％以下</a:t>
            </a:r>
            <a:endParaRPr lang="en-US" altLang="ja-JP" sz="1400" dirty="0" smtClean="0">
              <a:latin typeface="HG丸ｺﾞｼｯｸM-PRO" pitchFamily="50" charset="-128"/>
              <a:ea typeface="HG丸ｺﾞｼｯｸM-PRO" pitchFamily="50" charset="-128"/>
              <a:cs typeface="Meiryo UI" pitchFamily="50" charset="-128"/>
            </a:endParaRPr>
          </a:p>
          <a:p>
            <a:pPr marL="0" indent="0" eaLnBrk="1" hangingPunct="1">
              <a:buFontTx/>
              <a:buNone/>
            </a:pPr>
            <a:r>
              <a:rPr lang="ja-JP" altLang="en-US" sz="1400" dirty="0" smtClean="0">
                <a:latin typeface="HG丸ｺﾞｼｯｸM-PRO" pitchFamily="50" charset="-128"/>
                <a:ea typeface="HG丸ｺﾞｼｯｸM-PRO" pitchFamily="50" charset="-128"/>
                <a:cs typeface="Meiryo UI" pitchFamily="50" charset="-128"/>
              </a:rPr>
              <a:t>★前事業年度の正社員の月平均所定外労働時間が</a:t>
            </a:r>
            <a:r>
              <a:rPr lang="en-US" altLang="ja-JP" sz="1400" dirty="0" smtClean="0">
                <a:latin typeface="HG丸ｺﾞｼｯｸM-PRO" pitchFamily="50" charset="-128"/>
                <a:ea typeface="HG丸ｺﾞｼｯｸM-PRO" pitchFamily="50" charset="-128"/>
                <a:cs typeface="Meiryo UI" pitchFamily="50" charset="-128"/>
              </a:rPr>
              <a:t>20</a:t>
            </a:r>
            <a:r>
              <a:rPr lang="ja-JP" altLang="en-US" sz="1400" dirty="0" smtClean="0">
                <a:latin typeface="HG丸ｺﾞｼｯｸM-PRO" pitchFamily="50" charset="-128"/>
                <a:ea typeface="HG丸ｺﾞｼｯｸM-PRO" pitchFamily="50" charset="-128"/>
                <a:cs typeface="Meiryo UI" pitchFamily="50" charset="-128"/>
              </a:rPr>
              <a:t>時間以下、かつ、月平均の法定時間外労働</a:t>
            </a:r>
            <a:r>
              <a:rPr lang="en-US" altLang="ja-JP" sz="1400" dirty="0" smtClean="0">
                <a:latin typeface="HG丸ｺﾞｼｯｸM-PRO" pitchFamily="50" charset="-128"/>
                <a:ea typeface="HG丸ｺﾞｼｯｸM-PRO" pitchFamily="50" charset="-128"/>
                <a:cs typeface="Meiryo UI" pitchFamily="50" charset="-128"/>
              </a:rPr>
              <a:t>60</a:t>
            </a:r>
            <a:r>
              <a:rPr lang="ja-JP" altLang="en-US" sz="1400" dirty="0" smtClean="0">
                <a:latin typeface="HG丸ｺﾞｼｯｸM-PRO" pitchFamily="50" charset="-128"/>
                <a:ea typeface="HG丸ｺﾞｼｯｸM-PRO" pitchFamily="50" charset="-128"/>
                <a:cs typeface="Meiryo UI" pitchFamily="50" charset="-128"/>
              </a:rPr>
              <a:t>時間以上の正社員がゼロ</a:t>
            </a:r>
          </a:p>
          <a:p>
            <a:pPr marL="0" indent="0" eaLnBrk="1" hangingPunct="1">
              <a:buFontTx/>
              <a:buNone/>
            </a:pPr>
            <a:r>
              <a:rPr lang="ja-JP" altLang="en-US" sz="1400" dirty="0" smtClean="0">
                <a:latin typeface="HG丸ｺﾞｼｯｸM-PRO" pitchFamily="50" charset="-128"/>
                <a:ea typeface="HG丸ｺﾞｼｯｸM-PRO" pitchFamily="50" charset="-128"/>
                <a:cs typeface="Meiryo UI" pitchFamily="50" charset="-128"/>
              </a:rPr>
              <a:t>★前事業年度の正社員の有給休暇の年平均の取得日数が</a:t>
            </a:r>
            <a:r>
              <a:rPr lang="en-US" altLang="ja-JP" sz="1400" dirty="0" smtClean="0">
                <a:latin typeface="HG丸ｺﾞｼｯｸM-PRO" pitchFamily="50" charset="-128"/>
                <a:ea typeface="HG丸ｺﾞｼｯｸM-PRO" pitchFamily="50" charset="-128"/>
                <a:cs typeface="Meiryo UI" pitchFamily="50" charset="-128"/>
              </a:rPr>
              <a:t>10</a:t>
            </a:r>
            <a:r>
              <a:rPr lang="ja-JP" altLang="en-US" sz="1400" dirty="0" smtClean="0">
                <a:latin typeface="HG丸ｺﾞｼｯｸM-PRO" pitchFamily="50" charset="-128"/>
                <a:ea typeface="HG丸ｺﾞｼｯｸM-PRO" pitchFamily="50" charset="-128"/>
                <a:cs typeface="Meiryo UI" pitchFamily="50" charset="-128"/>
              </a:rPr>
              <a:t>日以上、または、年平均取得率</a:t>
            </a:r>
            <a:r>
              <a:rPr lang="en-US" altLang="ja-JP" sz="1400" dirty="0" smtClean="0">
                <a:latin typeface="HG丸ｺﾞｼｯｸM-PRO" pitchFamily="50" charset="-128"/>
                <a:ea typeface="HG丸ｺﾞｼｯｸM-PRO" pitchFamily="50" charset="-128"/>
                <a:cs typeface="Meiryo UI" pitchFamily="50" charset="-128"/>
              </a:rPr>
              <a:t>70</a:t>
            </a:r>
            <a:r>
              <a:rPr lang="ja-JP" altLang="en-US" sz="1400" dirty="0" smtClean="0">
                <a:latin typeface="HG丸ｺﾞｼｯｸM-PRO" pitchFamily="50" charset="-128"/>
                <a:ea typeface="HG丸ｺﾞｼｯｸM-PRO" pitchFamily="50" charset="-128"/>
                <a:cs typeface="Meiryo UI" pitchFamily="50" charset="-128"/>
              </a:rPr>
              <a:t>％以上　</a:t>
            </a:r>
            <a:endParaRPr lang="en-US" altLang="ja-JP" sz="1400" dirty="0" smtClean="0">
              <a:latin typeface="HG丸ｺﾞｼｯｸM-PRO" pitchFamily="50" charset="-128"/>
              <a:ea typeface="HG丸ｺﾞｼｯｸM-PRO" pitchFamily="50" charset="-128"/>
              <a:cs typeface="Meiryo UI" pitchFamily="50" charset="-128"/>
            </a:endParaRPr>
          </a:p>
          <a:p>
            <a:pPr marL="0" indent="0" algn="r" eaLnBrk="1" hangingPunct="1">
              <a:buFontTx/>
              <a:buNone/>
            </a:pPr>
            <a:r>
              <a:rPr lang="ja-JP" altLang="en-US" sz="1400" dirty="0" smtClean="0">
                <a:latin typeface="HG丸ｺﾞｼｯｸM-PRO" pitchFamily="50" charset="-128"/>
                <a:ea typeface="HG丸ｺﾞｼｯｸM-PRO" pitchFamily="50" charset="-128"/>
                <a:cs typeface="Meiryo UI" pitchFamily="50" charset="-128"/>
              </a:rPr>
              <a:t>など　　　　　　　　　　　　　　　　　　　　　　　　　　　　　　　　　　　　</a:t>
            </a:r>
            <a:endParaRPr lang="en-US" altLang="ja-JP" sz="1400" dirty="0" smtClean="0">
              <a:latin typeface="HG丸ｺﾞｼｯｸM-PRO" pitchFamily="50" charset="-128"/>
              <a:ea typeface="HG丸ｺﾞｼｯｸM-PRO" pitchFamily="50" charset="-128"/>
              <a:cs typeface="Meiryo UI" pitchFamily="50" charset="-128"/>
            </a:endParaRPr>
          </a:p>
          <a:p>
            <a:pPr marL="0" indent="0" eaLnBrk="1" hangingPunct="1">
              <a:buFontTx/>
              <a:buAutoNum type="arabicPeriod"/>
            </a:pPr>
            <a:endParaRPr lang="en-US" altLang="ja-JP" sz="1400" dirty="0" smtClean="0">
              <a:latin typeface="HG丸ｺﾞｼｯｸM-PRO" pitchFamily="50" charset="-128"/>
              <a:ea typeface="HG丸ｺﾞｼｯｸM-PRO" pitchFamily="50" charset="-128"/>
              <a:cs typeface="メイリオ" pitchFamily="50" charset="-128"/>
            </a:endParaRPr>
          </a:p>
        </p:txBody>
      </p:sp>
      <p:sp>
        <p:nvSpPr>
          <p:cNvPr id="167941" name="テキスト ボックス 26"/>
          <p:cNvSpPr txBox="1">
            <a:spLocks noChangeArrowheads="1"/>
          </p:cNvSpPr>
          <p:nvPr/>
        </p:nvSpPr>
        <p:spPr bwMode="auto">
          <a:xfrm>
            <a:off x="454025" y="849316"/>
            <a:ext cx="32555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800" b="1" smtClean="0">
                <a:solidFill>
                  <a:srgbClr val="000000"/>
                </a:solidFill>
                <a:latin typeface="HG丸ｺﾞｼｯｸM-PRO" pitchFamily="50" charset="-128"/>
                <a:ea typeface="HG丸ｺﾞｼｯｸM-PRO" pitchFamily="50" charset="-128"/>
              </a:rPr>
              <a:t>ユースエール認定企業</a:t>
            </a:r>
          </a:p>
        </p:txBody>
      </p:sp>
      <p:sp>
        <p:nvSpPr>
          <p:cNvPr id="167942" name="テキスト ボックス 3"/>
          <p:cNvSpPr txBox="1">
            <a:spLocks noChangeArrowheads="1"/>
          </p:cNvSpPr>
          <p:nvPr/>
        </p:nvSpPr>
        <p:spPr bwMode="auto">
          <a:xfrm>
            <a:off x="82556" y="2286000"/>
            <a:ext cx="248681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en-US" altLang="ja-JP" sz="1600" b="1" smtClean="0">
                <a:solidFill>
                  <a:srgbClr val="FF0000"/>
                </a:solidFill>
                <a:latin typeface="HG丸ｺﾞｼｯｸM-PRO" pitchFamily="50" charset="-128"/>
                <a:ea typeface="HG丸ｺﾞｼｯｸM-PRO" pitchFamily="50" charset="-128"/>
              </a:rPr>
              <a:t>《</a:t>
            </a:r>
            <a:r>
              <a:rPr lang="ja-JP" altLang="en-US" sz="1600" b="1" smtClean="0">
                <a:solidFill>
                  <a:srgbClr val="FF0000"/>
                </a:solidFill>
                <a:latin typeface="HG丸ｺﾞｼｯｸM-PRO" pitchFamily="50" charset="-128"/>
                <a:ea typeface="HG丸ｺﾞｼｯｸM-PRO" pitchFamily="50" charset="-128"/>
              </a:rPr>
              <a:t>主な認定の基準</a:t>
            </a:r>
            <a:r>
              <a:rPr lang="en-US" altLang="ja-JP" sz="1600" b="1" smtClean="0">
                <a:solidFill>
                  <a:srgbClr val="FF0000"/>
                </a:solidFill>
                <a:latin typeface="HG丸ｺﾞｼｯｸM-PRO" pitchFamily="50" charset="-128"/>
                <a:ea typeface="HG丸ｺﾞｼｯｸM-PRO" pitchFamily="50" charset="-128"/>
              </a:rPr>
              <a:t>》</a:t>
            </a:r>
            <a:endParaRPr lang="ja-JP" altLang="en-US" sz="1600" b="1" smtClean="0">
              <a:solidFill>
                <a:srgbClr val="FF0000"/>
              </a:solidFill>
              <a:latin typeface="HG丸ｺﾞｼｯｸM-PRO" pitchFamily="50" charset="-128"/>
              <a:ea typeface="HG丸ｺﾞｼｯｸM-PRO" pitchFamily="50" charset="-128"/>
            </a:endParaRPr>
          </a:p>
        </p:txBody>
      </p:sp>
      <p:grpSp>
        <p:nvGrpSpPr>
          <p:cNvPr id="167943" name="グループ化 3"/>
          <p:cNvGrpSpPr>
            <a:grpSpLocks/>
          </p:cNvGrpSpPr>
          <p:nvPr/>
        </p:nvGrpSpPr>
        <p:grpSpPr bwMode="auto">
          <a:xfrm>
            <a:off x="435108" y="4051307"/>
            <a:ext cx="9163050" cy="2436813"/>
            <a:chOff x="401638" y="3971087"/>
            <a:chExt cx="8458200" cy="1905069"/>
          </a:xfrm>
        </p:grpSpPr>
        <p:sp>
          <p:nvSpPr>
            <p:cNvPr id="17" name="角丸四角形 16"/>
            <p:cNvSpPr/>
            <p:nvPr/>
          </p:nvSpPr>
          <p:spPr>
            <a:xfrm>
              <a:off x="401638" y="3971087"/>
              <a:ext cx="8458200" cy="1905069"/>
            </a:xfrm>
            <a:prstGeom prst="roundRect">
              <a:avLst>
                <a:gd name="adj" fmla="val 10426"/>
              </a:avLst>
            </a:prstGeom>
            <a:solidFill>
              <a:schemeClr val="accent3">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167966" name="テキスト ボックス 26"/>
            <p:cNvSpPr txBox="1">
              <a:spLocks noChangeArrowheads="1"/>
            </p:cNvSpPr>
            <p:nvPr/>
          </p:nvSpPr>
          <p:spPr bwMode="auto">
            <a:xfrm>
              <a:off x="533400" y="4053915"/>
              <a:ext cx="5791200" cy="26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600" b="1" smtClean="0">
                  <a:solidFill>
                    <a:srgbClr val="000000"/>
                  </a:solidFill>
                  <a:latin typeface="HG丸ｺﾞｼｯｸM-PRO" pitchFamily="50" charset="-128"/>
                  <a:ea typeface="HG丸ｺﾞｼｯｸM-PRO" pitchFamily="50" charset="-128"/>
                </a:rPr>
                <a:t>■全国の「ユースエール認定企業」を調べるためには・・・　</a:t>
              </a:r>
              <a:endParaRPr lang="ja-JP" altLang="en-US" sz="1400" smtClean="0">
                <a:solidFill>
                  <a:srgbClr val="000000"/>
                </a:solidFill>
                <a:latin typeface="HG丸ｺﾞｼｯｸM-PRO" pitchFamily="50" charset="-128"/>
                <a:ea typeface="HG丸ｺﾞｼｯｸM-PRO" pitchFamily="50" charset="-128"/>
              </a:endParaRPr>
            </a:p>
          </p:txBody>
        </p:sp>
        <p:sp>
          <p:nvSpPr>
            <p:cNvPr id="167967" name="テキスト ボックス 1"/>
            <p:cNvSpPr txBox="1">
              <a:spLocks noChangeArrowheads="1"/>
            </p:cNvSpPr>
            <p:nvPr/>
          </p:nvSpPr>
          <p:spPr bwMode="auto">
            <a:xfrm>
              <a:off x="4114800" y="4445768"/>
              <a:ext cx="4571999" cy="40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400" smtClean="0">
                  <a:solidFill>
                    <a:srgbClr val="000000"/>
                  </a:solidFill>
                  <a:latin typeface="HG丸ｺﾞｼｯｸM-PRO" pitchFamily="50" charset="-128"/>
                  <a:ea typeface="HG丸ｺﾞｼｯｸM-PRO" pitchFamily="50" charset="-128"/>
                </a:rPr>
                <a:t>厚生労働省が運営するポータルサイト「若者雇用促進総合サイト」に情報を公開しています。</a:t>
              </a:r>
            </a:p>
          </p:txBody>
        </p:sp>
      </p:grpSp>
      <p:pic>
        <p:nvPicPr>
          <p:cNvPr id="167944" name="Picture 8" descr="C:\Users\sakurai\Desktop\youth_mark_jpgなど\youth_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984" y="1317206"/>
            <a:ext cx="830659" cy="7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テキスト ボックス 2"/>
          <p:cNvSpPr txBox="1">
            <a:spLocks noChangeArrowheads="1"/>
          </p:cNvSpPr>
          <p:nvPr/>
        </p:nvSpPr>
        <p:spPr bwMode="auto">
          <a:xfrm>
            <a:off x="8579984" y="1974053"/>
            <a:ext cx="102499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defRPr/>
            </a:pPr>
            <a:r>
              <a:rPr lang="en-US" altLang="ja-JP" sz="1050" dirty="0" smtClean="0">
                <a:solidFill>
                  <a:srgbClr val="000000"/>
                </a:solidFill>
                <a:latin typeface="Constantia" pitchFamily="18" charset="0"/>
              </a:rPr>
              <a:t>【</a:t>
            </a:r>
            <a:r>
              <a:rPr lang="ja-JP" altLang="en-US" sz="1050" dirty="0" smtClean="0">
                <a:solidFill>
                  <a:srgbClr val="000000"/>
                </a:solidFill>
                <a:latin typeface="Constantia" pitchFamily="18" charset="0"/>
              </a:rPr>
              <a:t>認定マーク</a:t>
            </a:r>
            <a:r>
              <a:rPr lang="en-US" altLang="ja-JP" sz="1050" dirty="0" smtClean="0">
                <a:solidFill>
                  <a:srgbClr val="000000"/>
                </a:solidFill>
                <a:latin typeface="Constantia" pitchFamily="18" charset="0"/>
              </a:rPr>
              <a:t>】</a:t>
            </a:r>
            <a:endParaRPr lang="ja-JP" altLang="en-US" sz="1050" dirty="0" smtClean="0">
              <a:solidFill>
                <a:srgbClr val="000000"/>
              </a:solidFill>
              <a:latin typeface="Constantia" pitchFamily="18" charset="0"/>
            </a:endParaRPr>
          </a:p>
        </p:txBody>
      </p:sp>
      <p:grpSp>
        <p:nvGrpSpPr>
          <p:cNvPr id="167946" name="Group 4"/>
          <p:cNvGrpSpPr>
            <a:grpSpLocks/>
          </p:cNvGrpSpPr>
          <p:nvPr/>
        </p:nvGrpSpPr>
        <p:grpSpPr bwMode="auto">
          <a:xfrm>
            <a:off x="3709591" y="6519874"/>
            <a:ext cx="2564209" cy="320675"/>
            <a:chOff x="2397" y="4101"/>
            <a:chExt cx="1491" cy="202"/>
          </a:xfrm>
        </p:grpSpPr>
        <p:sp>
          <p:nvSpPr>
            <p:cNvPr id="167963" name="Text Box 5"/>
            <p:cNvSpPr txBox="1">
              <a:spLocks noChangeArrowheads="1"/>
            </p:cNvSpPr>
            <p:nvPr/>
          </p:nvSpPr>
          <p:spPr bwMode="auto">
            <a:xfrm>
              <a:off x="2592" y="4111"/>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6796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7" y="4101"/>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7947" name="Rectangle 2"/>
          <p:cNvSpPr>
            <a:spLocks noGrp="1" noChangeArrowheads="1"/>
          </p:cNvSpPr>
          <p:nvPr>
            <p:ph type="title"/>
          </p:nvPr>
        </p:nvSpPr>
        <p:spPr>
          <a:xfrm>
            <a:off x="242491" y="244475"/>
            <a:ext cx="7346950" cy="609600"/>
          </a:xfrm>
        </p:spPr>
        <p:txBody>
          <a:bodyPr/>
          <a:lstStyle/>
          <a:p>
            <a:pPr algn="l" eaLnBrk="1" hangingPunct="1"/>
            <a:r>
              <a:rPr lang="ja-JP" altLang="en-US" sz="2400" b="1" smtClean="0">
                <a:ea typeface="HG丸ｺﾞｼｯｸM-PRO" pitchFamily="50" charset="-128"/>
              </a:rPr>
              <a:t>３　若者の採用・育成に積極的な企業を探す！</a:t>
            </a:r>
            <a:endParaRPr lang="ja-JP" altLang="en-US" sz="1800" b="1" smtClean="0">
              <a:ea typeface="HG丸ｺﾞｼｯｸM-PRO" pitchFamily="50" charset="-128"/>
            </a:endParaRPr>
          </a:p>
        </p:txBody>
      </p:sp>
      <p:pic>
        <p:nvPicPr>
          <p:cNvPr id="16794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143" y="381002"/>
            <a:ext cx="82206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cmpd="dbl">
                <a:solidFill>
                  <a:srgbClr val="000000"/>
                </a:solidFill>
                <a:round/>
                <a:headEnd/>
                <a:tailEnd/>
              </a14:hiddenLine>
            </a:ext>
          </a:extLst>
        </p:spPr>
      </p:pic>
      <p:sp>
        <p:nvSpPr>
          <p:cNvPr id="28" name="正方形/長方形 27"/>
          <p:cNvSpPr/>
          <p:nvPr/>
        </p:nvSpPr>
        <p:spPr>
          <a:xfrm>
            <a:off x="479822" y="1347792"/>
            <a:ext cx="8172450" cy="1023937"/>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36000" rIns="36000" bIns="36000"/>
          <a:lstStyle/>
          <a:p>
            <a:pPr eaLnBrk="0" fontAlgn="base" hangingPunct="0">
              <a:lnSpc>
                <a:spcPts val="1900"/>
              </a:lnSpc>
              <a:spcBef>
                <a:spcPct val="0"/>
              </a:spcBef>
              <a:spcAft>
                <a:spcPct val="0"/>
              </a:spcAft>
              <a:defRPr/>
            </a:pPr>
            <a:r>
              <a:rPr kumimoji="0"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「ユースエール認定企業」とは、「若者雇用促進法」に基づき、若者の採用・育成に積極的で、若者の雇用管理の状況などが優良であると厚生労働大臣が認定した企業です。</a:t>
            </a:r>
            <a:endParaRPr kumimoji="0"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bwMode="auto">
          <a:xfrm>
            <a:off x="4122341" y="3733800"/>
            <a:ext cx="5288359" cy="306388"/>
          </a:xfrm>
          <a:prstGeom prst="rect">
            <a:avLst/>
          </a:prstGeom>
          <a:noFill/>
          <a:ln w="9525" cap="flat" cmpd="sng" algn="ctr">
            <a:noFill/>
            <a:prstDash val="solid"/>
            <a:round/>
            <a:headEnd type="none" w="med" len="med"/>
            <a:tailEnd type="none" w="med" len="med"/>
          </a:ln>
          <a:effectLst/>
        </p:spPr>
        <p:txBody>
          <a:bodyPr lIns="90000" tIns="46800" rIns="90000" bIns="46800" anchor="b"/>
          <a:lstStyle/>
          <a:p>
            <a:pPr algn="ctr" defTabSz="1279525" eaLnBrk="0" fontAlgn="base" hangingPunct="0">
              <a:spcBef>
                <a:spcPct val="0"/>
              </a:spcBef>
              <a:spcAft>
                <a:spcPct val="0"/>
              </a:spcAft>
              <a:defRPr/>
            </a:pPr>
            <a:r>
              <a:rPr kumimoji="0" lang="ja-JP" altLang="en-US" sz="1050" b="1" dirty="0">
                <a:solidFill>
                  <a:srgbClr val="006666"/>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＊その他詳しい認定基準についてはポータルサイトで確認してください。</a:t>
            </a:r>
          </a:p>
        </p:txBody>
      </p:sp>
      <p:grpSp>
        <p:nvGrpSpPr>
          <p:cNvPr id="167951" name="グループ化 30"/>
          <p:cNvGrpSpPr>
            <a:grpSpLocks/>
          </p:cNvGrpSpPr>
          <p:nvPr/>
        </p:nvGrpSpPr>
        <p:grpSpPr bwMode="auto">
          <a:xfrm>
            <a:off x="715433" y="6022975"/>
            <a:ext cx="2834217" cy="406400"/>
            <a:chOff x="3405360" y="9264268"/>
            <a:chExt cx="2616722" cy="405132"/>
          </a:xfrm>
        </p:grpSpPr>
        <p:sp>
          <p:nvSpPr>
            <p:cNvPr id="32" name="正方形/長方形 31"/>
            <p:cNvSpPr/>
            <p:nvPr/>
          </p:nvSpPr>
          <p:spPr>
            <a:xfrm>
              <a:off x="3405360" y="9269942"/>
              <a:ext cx="1964703" cy="222653"/>
            </a:xfrm>
            <a:prstGeom prst="rect">
              <a:avLst/>
            </a:prstGeom>
            <a:ln w="12700">
              <a:solidFill>
                <a:schemeClr val="bg1">
                  <a:lumMod val="50000"/>
                </a:schemeClr>
              </a:solidFill>
            </a:ln>
            <a:effectLst>
              <a:outerShdw blurRad="38100" dist="25400" dir="2700000" algn="tl" rotWithShape="0">
                <a:prstClr val="black">
                  <a:alpha val="40000"/>
                </a:prstClr>
              </a:outerShdw>
            </a:effectLst>
            <a:scene3d>
              <a:camera prst="orthographicFront"/>
              <a:lightRig rig="threePt" dir="t"/>
            </a:scene3d>
            <a:sp3d>
              <a:bevelB w="152400" h="50800" prst="softRound"/>
            </a:sp3d>
          </p:spPr>
          <p:style>
            <a:lnRef idx="2">
              <a:schemeClr val="accent6"/>
            </a:lnRef>
            <a:fillRef idx="1">
              <a:schemeClr val="lt1"/>
            </a:fillRef>
            <a:effectRef idx="0">
              <a:schemeClr val="accent6"/>
            </a:effectRef>
            <a:fontRef idx="minor">
              <a:schemeClr val="dk1"/>
            </a:fontRef>
          </p:style>
          <p:txBody>
            <a:bodyPr lIns="37652" tIns="94131" rIns="37652" bIns="52041" anchor="ctr"/>
            <a:lstStyle/>
            <a:p>
              <a:pPr algn="ctr" eaLnBrk="0" fontAlgn="base" hangingPunct="0">
                <a:spcBef>
                  <a:spcPct val="0"/>
                </a:spcBef>
                <a:spcAft>
                  <a:spcPct val="0"/>
                </a:spcAft>
                <a:defRPr/>
              </a:pPr>
              <a:r>
                <a:rPr kumimoji="0"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若者雇用促進総合サイト</a:t>
              </a:r>
            </a:p>
          </p:txBody>
        </p:sp>
        <p:sp>
          <p:nvSpPr>
            <p:cNvPr id="33" name="角丸四角形 32"/>
            <p:cNvSpPr/>
            <p:nvPr/>
          </p:nvSpPr>
          <p:spPr>
            <a:xfrm>
              <a:off x="5373275" y="9264268"/>
              <a:ext cx="540000" cy="234000"/>
            </a:xfrm>
            <a:prstGeom prst="roundRect">
              <a:avLst>
                <a:gd name="adj" fmla="val 3872"/>
              </a:avLst>
            </a:prstGeom>
            <a:solidFill>
              <a:schemeClr val="tx1">
                <a:lumMod val="65000"/>
                <a:lumOff val="35000"/>
              </a:schemeClr>
            </a:solidFill>
            <a:ln w="12700">
              <a:solidFill>
                <a:schemeClr val="tx1">
                  <a:lumMod val="65000"/>
                  <a:lumOff val="35000"/>
                </a:schemeClr>
              </a:solidFill>
            </a:ln>
            <a:effectLst>
              <a:outerShdw blurRad="38100" dist="254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54000" tIns="81955" rIns="54000" bIns="52041" anchor="ctr"/>
            <a:lstStyle/>
            <a:p>
              <a:pPr algn="ctr" eaLnBrk="0" fontAlgn="base" hangingPunct="0">
                <a:spcBef>
                  <a:spcPct val="0"/>
                </a:spcBef>
                <a:spcAft>
                  <a:spcPct val="0"/>
                </a:spcAft>
                <a:defRPr/>
              </a:pPr>
              <a:r>
                <a:rPr kumimoji="0"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検 索</a:t>
              </a:r>
            </a:p>
          </p:txBody>
        </p:sp>
        <p:sp>
          <p:nvSpPr>
            <p:cNvPr id="34" name="右矢印 33"/>
            <p:cNvSpPr/>
            <p:nvPr/>
          </p:nvSpPr>
          <p:spPr>
            <a:xfrm rot="14179524" flipV="1">
              <a:off x="5791521" y="9438839"/>
              <a:ext cx="280110" cy="181011"/>
            </a:xfrm>
            <a:prstGeom prst="rightArrow">
              <a:avLst>
                <a:gd name="adj1" fmla="val 26549"/>
                <a:gd name="adj2" fmla="val 97290"/>
              </a:avLst>
            </a:prstGeom>
            <a:solidFill>
              <a:schemeClr val="bg1"/>
            </a:solidFill>
            <a:ln w="5080">
              <a:solidFill>
                <a:schemeClr val="tx1"/>
              </a:solidFill>
            </a:ln>
            <a:effectLst>
              <a:outerShdw blurRad="635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042" tIns="52020" rIns="104042" bIns="52020" anchor="ctr"/>
            <a:lstStyle/>
            <a:p>
              <a:pPr algn="ctr" eaLnBrk="0" fontAlgn="base" hangingPunct="0">
                <a:spcBef>
                  <a:spcPct val="0"/>
                </a:spcBef>
                <a:spcAft>
                  <a:spcPct val="0"/>
                </a:spcAft>
                <a:defRPr/>
              </a:pPr>
              <a:endParaRPr kumimoji="0" lang="ja-JP" altLang="en-US"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0" name="図 29"/>
          <p:cNvPicPr>
            <a:picLocks noChangeAspect="1"/>
          </p:cNvPicPr>
          <p:nvPr/>
        </p:nvPicPr>
        <p:blipFill>
          <a:blip r:embed="rId6"/>
          <a:stretch>
            <a:fillRect/>
          </a:stretch>
        </p:blipFill>
        <p:spPr>
          <a:xfrm>
            <a:off x="660400" y="4484688"/>
            <a:ext cx="3661437" cy="1401762"/>
          </a:xfrm>
          <a:prstGeom prst="rect">
            <a:avLst/>
          </a:prstGeom>
          <a:ln>
            <a:solidFill>
              <a:schemeClr val="tx1">
                <a:lumMod val="65000"/>
                <a:lumOff val="35000"/>
              </a:schemeClr>
            </a:solidFill>
          </a:ln>
        </p:spPr>
      </p:pic>
      <p:pic>
        <p:nvPicPr>
          <p:cNvPr id="167953" name="図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7558" y="5943611"/>
            <a:ext cx="51249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4457700" y="5334000"/>
            <a:ext cx="5035550" cy="941388"/>
          </a:xfrm>
          <a:prstGeom prst="rect">
            <a:avLst/>
          </a:prstGeom>
          <a:no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defTabSz="1279525" eaLnBrk="0" fontAlgn="base" hangingPunct="0">
              <a:lnSpc>
                <a:spcPts val="1600"/>
              </a:lnSpc>
              <a:spcBef>
                <a:spcPts val="400"/>
              </a:spcBef>
              <a:spcAft>
                <a:spcPct val="0"/>
              </a:spcAft>
              <a:defRPr/>
            </a:pP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個別企業ごとに企業概要、雇用管理の状況、企業からのメッセージなどの企業情報や採用情報が閲覧できるほか、就職活動の始め方・進め方等の就職相談窓口の検索も行うことができます。</a:t>
            </a: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0" fontAlgn="base" hangingPunct="0">
              <a:lnSpc>
                <a:spcPts val="1600"/>
              </a:lnSpc>
              <a:spcBef>
                <a:spcPts val="400"/>
              </a:spcBef>
              <a:spcAft>
                <a:spcPct val="0"/>
              </a:spcAft>
              <a:defRPr/>
            </a:pPr>
            <a:endParaRPr lang="ja-JP" altLang="en-US" sz="1400" dirty="0">
              <a:solidFill>
                <a:srgbClr val="000000"/>
              </a:solidFill>
            </a:endParaRPr>
          </a:p>
        </p:txBody>
      </p:sp>
      <p:sp>
        <p:nvSpPr>
          <p:cNvPr id="126995" name="テキスト ボックス 1"/>
          <p:cNvSpPr txBox="1">
            <a:spLocks noChangeArrowheads="1"/>
          </p:cNvSpPr>
          <p:nvPr/>
        </p:nvSpPr>
        <p:spPr bwMode="auto">
          <a:xfrm>
            <a:off x="4910012" y="2382044"/>
            <a:ext cx="4688146" cy="461963"/>
          </a:xfrm>
          <a:prstGeom prst="rect">
            <a:avLst/>
          </a:prstGeom>
          <a:solidFill>
            <a:schemeClr val="accent5">
              <a:lumMod val="90000"/>
            </a:schemeClr>
          </a:solidFill>
          <a:ln>
            <a:noFill/>
          </a:ln>
        </p:spPr>
        <p:txBody>
          <a:bodyPr wrap="square">
            <a:spAutoFit/>
          </a:bodyPr>
          <a:lstStyle>
            <a:lvl1pPr>
              <a:defRPr sz="4000">
                <a:solidFill>
                  <a:srgbClr val="006666"/>
                </a:solidFill>
                <a:latin typeface="Constantia" pitchFamily="18" charset="0"/>
                <a:ea typeface="ＭＳ Ｐゴシック" pitchFamily="50" charset="-128"/>
              </a:defRPr>
            </a:lvl1pPr>
            <a:lvl2pPr marL="742950" indent="-285750">
              <a:defRPr sz="4000">
                <a:solidFill>
                  <a:srgbClr val="006666"/>
                </a:solidFill>
                <a:latin typeface="Constantia" pitchFamily="18" charset="0"/>
                <a:ea typeface="ＭＳ Ｐゴシック" pitchFamily="50" charset="-128"/>
              </a:defRPr>
            </a:lvl2pPr>
            <a:lvl3pPr marL="1143000" indent="-228600">
              <a:defRPr sz="4000">
                <a:solidFill>
                  <a:srgbClr val="006666"/>
                </a:solidFill>
                <a:latin typeface="Constantia" pitchFamily="18" charset="0"/>
                <a:ea typeface="ＭＳ Ｐゴシック" pitchFamily="50" charset="-128"/>
              </a:defRPr>
            </a:lvl3pPr>
            <a:lvl4pPr marL="1600200" indent="-228600">
              <a:defRPr sz="4000">
                <a:solidFill>
                  <a:srgbClr val="006666"/>
                </a:solidFill>
                <a:latin typeface="Constantia" pitchFamily="18" charset="0"/>
                <a:ea typeface="ＭＳ Ｐゴシック" pitchFamily="50" charset="-128"/>
              </a:defRPr>
            </a:lvl4pPr>
            <a:lvl5pPr marL="2057400" indent="-228600">
              <a:defRPr sz="4000">
                <a:solidFill>
                  <a:srgbClr val="006666"/>
                </a:solidFill>
                <a:latin typeface="Constantia" pitchFamily="18" charset="0"/>
                <a:ea typeface="ＭＳ Ｐゴシック" pitchFamily="50" charset="-128"/>
              </a:defRPr>
            </a:lvl5pPr>
            <a:lvl6pPr marL="2514600" indent="-228600"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6pPr>
            <a:lvl7pPr marL="2971800" indent="-228600"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7pPr>
            <a:lvl8pPr marL="3429000" indent="-228600"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8pPr>
            <a:lvl9pPr marL="3886200" indent="-228600" algn="ctr" eaLnBrk="0" fontAlgn="base" hangingPunct="0">
              <a:spcBef>
                <a:spcPct val="0"/>
              </a:spcBef>
              <a:spcAft>
                <a:spcPct val="0"/>
              </a:spcAft>
              <a:defRPr sz="4000">
                <a:solidFill>
                  <a:srgbClr val="006666"/>
                </a:solidFill>
                <a:latin typeface="Constantia" pitchFamily="18" charset="0"/>
                <a:ea typeface="ＭＳ Ｐゴシック" pitchFamily="50" charset="-128"/>
              </a:defRPr>
            </a:lvl9pPr>
          </a:lstStyle>
          <a:p>
            <a:pPr fontAlgn="base">
              <a:spcBef>
                <a:spcPct val="0"/>
              </a:spcBef>
              <a:spcAft>
                <a:spcPct val="0"/>
              </a:spcAft>
              <a:defRPr/>
            </a:pPr>
            <a:r>
              <a:rPr kumimoji="0" lang="ja-JP" altLang="en-US" sz="1200" dirty="0" smtClean="0">
                <a:solidFill>
                  <a:srgbClr val="000000"/>
                </a:solidFill>
                <a:latin typeface="HG丸ｺﾞｼｯｸM-PRO" pitchFamily="50" charset="-128"/>
                <a:ea typeface="HG丸ｺﾞｼｯｸM-PRO" pitchFamily="50" charset="-128"/>
                <a:cs typeface="メイリオ" pitchFamily="50" charset="-128"/>
              </a:rPr>
              <a:t>全国で１、１２１社（佐賀１８社）の企業がユースエール認定を</a:t>
            </a:r>
            <a:endParaRPr kumimoji="0" lang="en-US" altLang="ja-JP" sz="1200" dirty="0" smtClean="0">
              <a:solidFill>
                <a:srgbClr val="000000"/>
              </a:solidFill>
              <a:latin typeface="HG丸ｺﾞｼｯｸM-PRO" pitchFamily="50" charset="-128"/>
              <a:ea typeface="HG丸ｺﾞｼｯｸM-PRO" pitchFamily="50" charset="-128"/>
              <a:cs typeface="メイリオ" pitchFamily="50" charset="-128"/>
            </a:endParaRPr>
          </a:p>
          <a:p>
            <a:pPr fontAlgn="base">
              <a:spcBef>
                <a:spcPct val="0"/>
              </a:spcBef>
              <a:spcAft>
                <a:spcPct val="0"/>
              </a:spcAft>
              <a:defRPr/>
            </a:pPr>
            <a:r>
              <a:rPr kumimoji="0" lang="ja-JP" altLang="en-US" sz="1200" dirty="0" smtClean="0">
                <a:solidFill>
                  <a:srgbClr val="000000"/>
                </a:solidFill>
                <a:latin typeface="HG丸ｺﾞｼｯｸM-PRO" pitchFamily="50" charset="-128"/>
                <a:ea typeface="HG丸ｺﾞｼｯｸM-PRO" pitchFamily="50" charset="-128"/>
                <a:cs typeface="メイリオ" pitchFamily="50" charset="-128"/>
              </a:rPr>
              <a:t>受けています。（佐賀：</a:t>
            </a:r>
            <a:r>
              <a:rPr kumimoji="0" lang="en-US" altLang="ja-JP" sz="1200" dirty="0" smtClean="0">
                <a:solidFill>
                  <a:srgbClr val="000000"/>
                </a:solidFill>
                <a:latin typeface="HG丸ｺﾞｼｯｸM-PRO" pitchFamily="50" charset="-128"/>
                <a:ea typeface="HG丸ｺﾞｼｯｸM-PRO" pitchFamily="50" charset="-128"/>
                <a:cs typeface="メイリオ" pitchFamily="50" charset="-128"/>
              </a:rPr>
              <a:t>2021</a:t>
            </a:r>
            <a:r>
              <a:rPr kumimoji="0" lang="ja-JP" altLang="en-US" sz="1200" dirty="0" smtClean="0">
                <a:solidFill>
                  <a:srgbClr val="000000"/>
                </a:solidFill>
                <a:latin typeface="HG丸ｺﾞｼｯｸM-PRO" pitchFamily="50" charset="-128"/>
                <a:ea typeface="HG丸ｺﾞｼｯｸM-PRO" pitchFamily="50" charset="-128"/>
                <a:cs typeface="メイリオ" pitchFamily="50" charset="-128"/>
              </a:rPr>
              <a:t>年８月末時点）</a:t>
            </a:r>
            <a:endParaRPr kumimoji="0" lang="en-US" altLang="ja-JP" sz="1200" dirty="0" smtClean="0">
              <a:solidFill>
                <a:srgbClr val="000000"/>
              </a:solidFill>
              <a:latin typeface="HG丸ｺﾞｼｯｸM-PRO" pitchFamily="50" charset="-128"/>
              <a:ea typeface="HG丸ｺﾞｼｯｸM-PRO" pitchFamily="50" charset="-128"/>
              <a:cs typeface="メイリオ" pitchFamily="50" charset="-128"/>
            </a:endParaRPr>
          </a:p>
        </p:txBody>
      </p:sp>
      <p:sp>
        <p:nvSpPr>
          <p:cNvPr id="31" name="スライド番号プレースホルダー 1"/>
          <p:cNvSpPr>
            <a:spLocks noGrp="1"/>
          </p:cNvSpPr>
          <p:nvPr>
            <p:ph type="sldNum" sz="quarter" idx="12"/>
          </p:nvPr>
        </p:nvSpPr>
        <p:spPr>
          <a:xfrm>
            <a:off x="9245600" y="6415088"/>
            <a:ext cx="526256" cy="476250"/>
          </a:xfrm>
        </p:spPr>
        <p:txBody>
          <a:bodyPr/>
          <a:lstStyle/>
          <a:p>
            <a:pPr>
              <a:defRPr/>
            </a:pPr>
            <a:fld id="{D6BA1E9D-C8E5-43EB-ABC1-49F016CBF7C9}" type="slidenum">
              <a:rPr lang="en-US" altLang="ja-JP" smtClean="0">
                <a:solidFill>
                  <a:srgbClr val="000000"/>
                </a:solidFill>
              </a:rPr>
              <a:pPr>
                <a:defRPr/>
              </a:pPr>
              <a:t>40</a:t>
            </a:fld>
            <a:endParaRPr lang="en-US" altLang="ja-JP" dirty="0">
              <a:solidFill>
                <a:srgbClr val="000000"/>
              </a:solidFill>
            </a:endParaRPr>
          </a:p>
        </p:txBody>
      </p:sp>
    </p:spTree>
    <p:extLst>
      <p:ext uri="{BB962C8B-B14F-4D97-AF65-F5344CB8AC3E}">
        <p14:creationId xmlns:p14="http://schemas.microsoft.com/office/powerpoint/2010/main" val="2694475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67184" y="2782581"/>
            <a:ext cx="6356906" cy="3424126"/>
          </a:xfrm>
          <a:prstGeom prst="rect">
            <a:avLst/>
          </a:prstGeom>
        </p:spPr>
      </p:pic>
      <p:sp>
        <p:nvSpPr>
          <p:cNvPr id="168963" name="コンテンツ プレースホルダ 5"/>
          <p:cNvSpPr>
            <a:spLocks noGrp="1"/>
          </p:cNvSpPr>
          <p:nvPr>
            <p:ph idx="4294967295"/>
          </p:nvPr>
        </p:nvSpPr>
        <p:spPr>
          <a:xfrm>
            <a:off x="0" y="1428750"/>
            <a:ext cx="9341908" cy="1104900"/>
          </a:xfrm>
        </p:spPr>
        <p:txBody>
          <a:bodyPr/>
          <a:lstStyle/>
          <a:p>
            <a:pPr eaLnBrk="1" hangingPunct="1">
              <a:buFontTx/>
              <a:buNone/>
            </a:pPr>
            <a:r>
              <a:rPr lang="ja-JP" altLang="en-US" sz="2000" dirty="0" smtClean="0">
                <a:latin typeface="メイリオ" pitchFamily="50" charset="-128"/>
                <a:ea typeface="メイリオ" pitchFamily="50" charset="-128"/>
                <a:cs typeface="メイリオ" pitchFamily="50" charset="-128"/>
              </a:rPr>
              <a:t>　            　　     </a:t>
            </a:r>
            <a:r>
              <a:rPr lang="en-US" altLang="ja-JP" sz="2000" dirty="0" smtClean="0">
                <a:solidFill>
                  <a:srgbClr val="0070C0"/>
                </a:solidFill>
                <a:latin typeface="メイリオ" pitchFamily="50" charset="-128"/>
                <a:ea typeface="メイリオ" pitchFamily="50" charset="-128"/>
                <a:cs typeface="メイリオ" pitchFamily="50" charset="-128"/>
              </a:rPr>
              <a:t>https://positive-ryouritsu.mhlw.go.jp/</a:t>
            </a:r>
          </a:p>
          <a:p>
            <a:pPr eaLnBrk="1" hangingPunct="1">
              <a:buFontTx/>
              <a:buNone/>
            </a:pPr>
            <a:r>
              <a:rPr lang="ja-JP" altLang="en-US" sz="20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企業名、地域、業種などにより、２つのサイト</a:t>
            </a:r>
            <a:r>
              <a:rPr lang="ja-JP" altLang="en-US" sz="1100" dirty="0" smtClean="0">
                <a:latin typeface="メイリオ" pitchFamily="50" charset="-128"/>
                <a:ea typeface="メイリオ" pitchFamily="50" charset="-128"/>
                <a:cs typeface="メイリオ" pitchFamily="50" charset="-128"/>
              </a:rPr>
              <a:t>（</a:t>
            </a:r>
            <a:r>
              <a:rPr lang="en-US" altLang="ja-JP" sz="1100" dirty="0" smtClean="0">
                <a:latin typeface="メイリオ" pitchFamily="50" charset="-128"/>
                <a:ea typeface="メイリオ" pitchFamily="50" charset="-128"/>
                <a:cs typeface="メイリオ" pitchFamily="50" charset="-128"/>
              </a:rPr>
              <a:t>※</a:t>
            </a:r>
            <a:r>
              <a:rPr lang="ja-JP" altLang="en-US" sz="11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に掲載されている企業の取組事例</a:t>
            </a:r>
            <a:endParaRPr lang="en-US" altLang="ja-JP" sz="1600" dirty="0" smtClean="0">
              <a:latin typeface="メイリオ" pitchFamily="50" charset="-128"/>
              <a:ea typeface="メイリオ" pitchFamily="50" charset="-128"/>
              <a:cs typeface="メイリオ" pitchFamily="50" charset="-128"/>
            </a:endParaRPr>
          </a:p>
          <a:p>
            <a:pPr eaLnBrk="1" hangingPunct="1">
              <a:buFontTx/>
              <a:buNone/>
            </a:pPr>
            <a:r>
              <a:rPr lang="ja-JP" altLang="en-US" sz="1600" dirty="0" smtClean="0">
                <a:latin typeface="メイリオ" pitchFamily="50" charset="-128"/>
                <a:ea typeface="メイリオ" pitchFamily="50" charset="-128"/>
                <a:cs typeface="メイリオ" pitchFamily="50" charset="-128"/>
              </a:rPr>
              <a:t>　　  を一度に検索できます！</a:t>
            </a:r>
            <a:endParaRPr lang="ja-JP" altLang="en-US" sz="2000" dirty="0" smtClean="0">
              <a:latin typeface="メイリオ" pitchFamily="50" charset="-128"/>
              <a:ea typeface="メイリオ" pitchFamily="50" charset="-128"/>
              <a:cs typeface="メイリオ" pitchFamily="50" charset="-128"/>
            </a:endParaRPr>
          </a:p>
          <a:p>
            <a:pPr eaLnBrk="1" hangingPunct="1">
              <a:buFontTx/>
              <a:buNone/>
            </a:pPr>
            <a:endParaRPr lang="ja-JP" altLang="en-US" sz="2000" dirty="0" smtClean="0">
              <a:latin typeface="メイリオ" pitchFamily="50" charset="-128"/>
              <a:ea typeface="メイリオ" pitchFamily="50" charset="-128"/>
              <a:cs typeface="メイリオ" pitchFamily="50" charset="-128"/>
            </a:endParaRPr>
          </a:p>
          <a:p>
            <a:pPr eaLnBrk="1" hangingPunct="1">
              <a:buFontTx/>
              <a:buNone/>
            </a:pPr>
            <a:endParaRPr lang="en-US" altLang="ja-JP" sz="2000" dirty="0" smtClean="0">
              <a:latin typeface="メイリオ" pitchFamily="50" charset="-128"/>
              <a:ea typeface="メイリオ" pitchFamily="50" charset="-128"/>
              <a:cs typeface="メイリオ" pitchFamily="50" charset="-128"/>
            </a:endParaRPr>
          </a:p>
        </p:txBody>
      </p:sp>
      <p:sp>
        <p:nvSpPr>
          <p:cNvPr id="145412" name="タイトル 1"/>
          <p:cNvSpPr>
            <a:spLocks noGrp="1"/>
          </p:cNvSpPr>
          <p:nvPr>
            <p:ph type="title" idx="4294967295"/>
          </p:nvPr>
        </p:nvSpPr>
        <p:spPr>
          <a:xfrm>
            <a:off x="330200" y="260350"/>
            <a:ext cx="9410700" cy="1143000"/>
          </a:xfrm>
        </p:spPr>
        <p:txBody>
          <a:bodyPr rtlCol="0">
            <a:normAutofit fontScale="90000"/>
          </a:bodyPr>
          <a:lstStyle/>
          <a:p>
            <a:pPr algn="l" eaLnBrk="1" fontAlgn="auto" hangingPunct="1">
              <a:spcAft>
                <a:spcPts val="0"/>
              </a:spcAft>
              <a:defRPr/>
            </a:pPr>
            <a:r>
              <a:rPr lang="ja-JP" altLang="en-US" sz="2700" dirty="0" smtClean="0">
                <a:latin typeface="HG丸ｺﾞｼｯｸM-PRO" pitchFamily="50" charset="-128"/>
                <a:ea typeface="HG丸ｺﾞｼｯｸM-PRO" pitchFamily="50" charset="-128"/>
              </a:rPr>
              <a:t>４　女性の活躍や仕事と家庭の両立支援に</a:t>
            </a:r>
            <a:r>
              <a:rPr lang="en-US" altLang="ja-JP" sz="2700" dirty="0" smtClean="0">
                <a:latin typeface="HG丸ｺﾞｼｯｸM-PRO" pitchFamily="50" charset="-128"/>
                <a:ea typeface="HG丸ｺﾞｼｯｸM-PRO" pitchFamily="50" charset="-128"/>
              </a:rPr>
              <a:t/>
            </a:r>
            <a:br>
              <a:rPr lang="en-US" altLang="ja-JP" sz="2700" dirty="0" smtClean="0">
                <a:latin typeface="HG丸ｺﾞｼｯｸM-PRO" pitchFamily="50" charset="-128"/>
                <a:ea typeface="HG丸ｺﾞｼｯｸM-PRO" pitchFamily="50" charset="-128"/>
              </a:rPr>
            </a:br>
            <a:r>
              <a:rPr lang="ja-JP" altLang="en-US" sz="2700" dirty="0" smtClean="0">
                <a:latin typeface="HG丸ｺﾞｼｯｸM-PRO" pitchFamily="50" charset="-128"/>
                <a:ea typeface="HG丸ｺﾞｼｯｸM-PRO" pitchFamily="50" charset="-128"/>
              </a:rPr>
              <a:t>　　　　　　　　　　　　　　取り組んでいる企業を</a:t>
            </a:r>
            <a:r>
              <a:rPr lang="ja-JP" altLang="en-US" sz="2700" dirty="0">
                <a:latin typeface="HG丸ｺﾞｼｯｸM-PRO" pitchFamily="50" charset="-128"/>
                <a:ea typeface="HG丸ｺﾞｼｯｸM-PRO" pitchFamily="50" charset="-128"/>
              </a:rPr>
              <a:t>探す</a:t>
            </a:r>
            <a:r>
              <a:rPr lang="ja-JP" altLang="en-US" sz="2700" dirty="0" smtClean="0">
                <a:latin typeface="HG丸ｺﾞｼｯｸM-PRO" pitchFamily="50" charset="-128"/>
                <a:ea typeface="HG丸ｺﾞｼｯｸM-PRO" pitchFamily="50" charset="-128"/>
              </a:rPr>
              <a:t>  </a:t>
            </a:r>
            <a:r>
              <a:rPr lang="en-US" altLang="ja-JP" sz="2700" dirty="0" smtClean="0">
                <a:latin typeface="HG丸ｺﾞｼｯｸM-PRO" pitchFamily="50" charset="-128"/>
                <a:ea typeface="HG丸ｺﾞｼｯｸM-PRO" pitchFamily="50" charset="-128"/>
              </a:rPr>
              <a:t>! </a:t>
            </a:r>
            <a:br>
              <a:rPr lang="en-US" altLang="ja-JP" sz="2700" dirty="0" smtClean="0">
                <a:latin typeface="HG丸ｺﾞｼｯｸM-PRO" pitchFamily="50" charset="-128"/>
                <a:ea typeface="HG丸ｺﾞｼｯｸM-PRO" pitchFamily="50" charset="-128"/>
              </a:rPr>
            </a:br>
            <a:r>
              <a:rPr lang="en-US" altLang="ja-JP" sz="1050" dirty="0" smtClean="0">
                <a:latin typeface="HG丸ｺﾞｼｯｸM-PRO" pitchFamily="50" charset="-128"/>
                <a:ea typeface="HG丸ｺﾞｼｯｸM-PRO" pitchFamily="50" charset="-128"/>
              </a:rPr>
              <a:t> </a:t>
            </a:r>
            <a:r>
              <a:rPr lang="en-US" altLang="ja-JP" sz="2400" dirty="0" smtClean="0">
                <a:latin typeface="HG丸ｺﾞｼｯｸM-PRO" pitchFamily="50" charset="-128"/>
                <a:ea typeface="HG丸ｺﾞｼｯｸM-PRO" pitchFamily="50" charset="-128"/>
              </a:rPr>
              <a:t/>
            </a:r>
            <a:br>
              <a:rPr lang="en-US" altLang="ja-JP" sz="2400" dirty="0" smtClean="0">
                <a:latin typeface="HG丸ｺﾞｼｯｸM-PRO" pitchFamily="50" charset="-128"/>
                <a:ea typeface="HG丸ｺﾞｼｯｸM-PRO" pitchFamily="50" charset="-128"/>
              </a:rPr>
            </a:br>
            <a:r>
              <a:rPr lang="en-US" altLang="ja-JP" sz="2400" dirty="0" smtClean="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「女性の活躍・両立支援　総合サイト」へ　　　</a:t>
            </a:r>
          </a:p>
        </p:txBody>
      </p:sp>
      <p:sp>
        <p:nvSpPr>
          <p:cNvPr id="168965" name="AutoShape 8"/>
          <p:cNvSpPr>
            <a:spLocks noChangeArrowheads="1"/>
          </p:cNvSpPr>
          <p:nvPr/>
        </p:nvSpPr>
        <p:spPr bwMode="auto">
          <a:xfrm>
            <a:off x="1539214" y="1066800"/>
            <a:ext cx="495300" cy="381000"/>
          </a:xfrm>
          <a:prstGeom prst="rightArrow">
            <a:avLst>
              <a:gd name="adj1" fmla="val 50000"/>
              <a:gd name="adj2" fmla="val 30000"/>
            </a:avLst>
          </a:prstGeom>
          <a:solidFill>
            <a:srgbClr val="CCFFCC"/>
          </a:solidFill>
          <a:ln w="9525" algn="ctr">
            <a:solidFill>
              <a:schemeClr val="tx1"/>
            </a:solidFill>
            <a:miter lim="800000"/>
            <a:headEnd/>
            <a:tailEnd/>
          </a:ln>
        </p:spPr>
        <p:txBody>
          <a:bodyPr wrap="none" anchor="ct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endParaRPr kumimoji="0" lang="ja-JP" altLang="ja-JP" sz="1800" smtClean="0">
              <a:solidFill>
                <a:srgbClr val="000000"/>
              </a:solidFill>
              <a:latin typeface="Arial" pitchFamily="34" charset="0"/>
            </a:endParaRPr>
          </a:p>
        </p:txBody>
      </p:sp>
      <p:grpSp>
        <p:nvGrpSpPr>
          <p:cNvPr id="168966" name="Group 9"/>
          <p:cNvGrpSpPr>
            <a:grpSpLocks/>
          </p:cNvGrpSpPr>
          <p:nvPr/>
        </p:nvGrpSpPr>
        <p:grpSpPr bwMode="auto">
          <a:xfrm>
            <a:off x="3656856" y="6390187"/>
            <a:ext cx="2350955" cy="320675"/>
            <a:chOff x="2521" y="4032"/>
            <a:chExt cx="1367" cy="202"/>
          </a:xfrm>
        </p:grpSpPr>
        <p:sp>
          <p:nvSpPr>
            <p:cNvPr id="168975" name="Text Box 10"/>
            <p:cNvSpPr txBox="1">
              <a:spLocks noChangeArrowheads="1"/>
            </p:cNvSpPr>
            <p:nvPr/>
          </p:nvSpPr>
          <p:spPr bwMode="auto">
            <a:xfrm>
              <a:off x="2592" y="4032"/>
              <a:ext cx="12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50000"/>
                </a:spcBef>
                <a:spcAft>
                  <a:spcPct val="0"/>
                </a:spcAft>
                <a:buFontTx/>
                <a:buNone/>
              </a:pPr>
              <a:r>
                <a:rPr lang="ja-JP" altLang="en-US" sz="1000" dirty="0" smtClean="0">
                  <a:solidFill>
                    <a:srgbClr val="000000"/>
                  </a:solidFill>
                  <a:latin typeface="Arial" pitchFamily="34" charset="0"/>
                  <a:ea typeface="HG丸ｺﾞｼｯｸM-PRO" pitchFamily="50" charset="-128"/>
                </a:rPr>
                <a:t>厚生労働省</a:t>
              </a:r>
              <a:r>
                <a:rPr lang="ja-JP" altLang="en-US" sz="1200" dirty="0" smtClean="0">
                  <a:solidFill>
                    <a:srgbClr val="000000"/>
                  </a:solidFill>
                  <a:latin typeface="Arial" pitchFamily="34" charset="0"/>
                  <a:ea typeface="HG丸ｺﾞｼｯｸM-PRO" pitchFamily="50" charset="-128"/>
                </a:rPr>
                <a:t>佐賀労働局</a:t>
              </a:r>
            </a:p>
          </p:txBody>
        </p:sp>
        <p:pic>
          <p:nvPicPr>
            <p:cNvPr id="16897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 y="4032"/>
              <a:ext cx="23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967" name="円形吹き出し 7"/>
          <p:cNvSpPr>
            <a:spLocks noChangeArrowheads="1"/>
          </p:cNvSpPr>
          <p:nvPr/>
        </p:nvSpPr>
        <p:spPr bwMode="auto">
          <a:xfrm>
            <a:off x="7675312" y="3263958"/>
            <a:ext cx="1886180" cy="1563687"/>
          </a:xfrm>
          <a:prstGeom prst="wedgeEllipseCallout">
            <a:avLst>
              <a:gd name="adj1" fmla="val -56940"/>
              <a:gd name="adj2" fmla="val 46199"/>
            </a:avLst>
          </a:prstGeom>
          <a:solidFill>
            <a:srgbClr val="CCFFFF">
              <a:alpha val="64705"/>
            </a:srgbClr>
          </a:solidFill>
          <a:ln w="12700" algn="ctr">
            <a:solidFill>
              <a:srgbClr val="FF0000"/>
            </a:solidFill>
            <a:round/>
            <a:headEnd/>
            <a:tailEnd/>
          </a:ln>
        </p:spPr>
        <p:txBody>
          <a:bodyPr wrap="none" anchor="ct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endParaRPr kumimoji="0" lang="ja-JP" altLang="ja-JP" sz="1800" smtClean="0">
              <a:solidFill>
                <a:srgbClr val="C00000"/>
              </a:solidFill>
              <a:latin typeface="Arial" pitchFamily="34" charset="0"/>
            </a:endParaRPr>
          </a:p>
        </p:txBody>
      </p:sp>
      <p:sp>
        <p:nvSpPr>
          <p:cNvPr id="17" name="コンテンツ プレースホルダ 5"/>
          <p:cNvSpPr txBox="1">
            <a:spLocks/>
          </p:cNvSpPr>
          <p:nvPr/>
        </p:nvSpPr>
        <p:spPr bwMode="auto">
          <a:xfrm>
            <a:off x="3484361" y="2133658"/>
            <a:ext cx="610870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eaLnBrk="1" hangingPunct="1">
              <a:buClr>
                <a:srgbClr val="EEECE1"/>
              </a:buClr>
              <a:buFontTx/>
              <a:buNone/>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）２つのサイトとは</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Clr>
                <a:srgbClr val="EEECE1"/>
              </a:buClr>
              <a:buFont typeface="Wingdings" pitchFamily="2" charset="2"/>
              <a:buNone/>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次世代法に基づく一般事業主行動計画公表</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サイト</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Clr>
                <a:srgbClr val="EEECE1"/>
              </a:buClr>
              <a:buFont typeface="Wingdings" pitchFamily="2" charset="2"/>
              <a:buNone/>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②女性の活躍推進企業データベース（女活法に基づく行動計画の公表もできます）</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00472" y="2960745"/>
            <a:ext cx="2160240" cy="2412471"/>
            <a:chOff x="29237" y="3200399"/>
            <a:chExt cx="2117063" cy="1927979"/>
          </a:xfrm>
        </p:grpSpPr>
        <p:sp>
          <p:nvSpPr>
            <p:cNvPr id="2" name="円形吹き出し 7"/>
            <p:cNvSpPr>
              <a:spLocks noChangeArrowheads="1"/>
            </p:cNvSpPr>
            <p:nvPr/>
          </p:nvSpPr>
          <p:spPr bwMode="auto">
            <a:xfrm>
              <a:off x="29237" y="3200399"/>
              <a:ext cx="2117063" cy="1927979"/>
            </a:xfrm>
            <a:prstGeom prst="wedgeEllipseCallout">
              <a:avLst>
                <a:gd name="adj1" fmla="val 45393"/>
                <a:gd name="adj2" fmla="val 64222"/>
              </a:avLst>
            </a:prstGeom>
            <a:solidFill>
              <a:srgbClr val="CCFFFF">
                <a:alpha val="64706"/>
              </a:srgbClr>
            </a:solidFill>
            <a:ln w="12700" algn="ctr">
              <a:solidFill>
                <a:schemeClr val="accent2">
                  <a:lumMod val="75000"/>
                </a:schemeClr>
              </a:solidFill>
              <a:round/>
              <a:headEnd/>
              <a:tailEnd/>
            </a:ln>
          </p:spPr>
          <p:txBody>
            <a:bodyPr wrap="none" anchor="ctr"/>
            <a:lstStyle>
              <a:lvl1pPr algn="l">
                <a:spcBef>
                  <a:spcPct val="20000"/>
                </a:spcBef>
                <a:buChar char="•"/>
                <a:defRPr kumimoji="1" sz="3200">
                  <a:solidFill>
                    <a:schemeClr val="tx1"/>
                  </a:solidFill>
                  <a:latin typeface="Arial" charset="0"/>
                  <a:ea typeface="ＭＳ Ｐゴシック" charset="-128"/>
                </a:defRPr>
              </a:lvl1pPr>
              <a:lvl2pPr marL="742950" indent="-285750" algn="l">
                <a:spcBef>
                  <a:spcPct val="20000"/>
                </a:spcBef>
                <a:buChar char="–"/>
                <a:defRPr kumimoji="1" sz="2800">
                  <a:solidFill>
                    <a:schemeClr val="tx1"/>
                  </a:solidFill>
                  <a:latin typeface="Arial" charset="0"/>
                  <a:ea typeface="ＭＳ Ｐゴシック" charset="-128"/>
                </a:defRPr>
              </a:lvl2pPr>
              <a:lvl3pPr marL="1143000" indent="-228600" algn="l">
                <a:spcBef>
                  <a:spcPct val="20000"/>
                </a:spcBef>
                <a:buChar char="•"/>
                <a:defRPr kumimoji="1" sz="2400">
                  <a:solidFill>
                    <a:schemeClr val="tx1"/>
                  </a:solidFill>
                  <a:latin typeface="Arial" charset="0"/>
                  <a:ea typeface="ＭＳ Ｐゴシック" charset="-128"/>
                </a:defRPr>
              </a:lvl3pPr>
              <a:lvl4pPr marL="1600200" indent="-228600" algn="l">
                <a:spcBef>
                  <a:spcPct val="20000"/>
                </a:spcBef>
                <a:buChar char="–"/>
                <a:defRPr kumimoji="1" sz="2000">
                  <a:solidFill>
                    <a:schemeClr val="tx1"/>
                  </a:solidFill>
                  <a:latin typeface="Arial" charset="0"/>
                  <a:ea typeface="ＭＳ Ｐゴシック" charset="-128"/>
                </a:defRPr>
              </a:lvl4pPr>
              <a:lvl5pPr marL="2057400" indent="-228600" algn="l">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defRPr/>
              </a:pPr>
              <a:endParaRPr kumimoji="0" lang="ja-JP" altLang="ja-JP" sz="1800" dirty="0" smtClean="0">
                <a:solidFill>
                  <a:srgbClr val="C00000"/>
                </a:solidFill>
              </a:endParaRPr>
            </a:p>
          </p:txBody>
        </p:sp>
        <p:sp>
          <p:nvSpPr>
            <p:cNvPr id="168969" name="テキスト ボックス 1"/>
            <p:cNvSpPr txBox="1">
              <a:spLocks noChangeArrowheads="1"/>
            </p:cNvSpPr>
            <p:nvPr/>
          </p:nvSpPr>
          <p:spPr bwMode="auto">
            <a:xfrm>
              <a:off x="210674" y="3386587"/>
              <a:ext cx="1723920" cy="1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②</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全国</a:t>
              </a:r>
              <a:r>
                <a:rPr lang="en-US" altLang="ja-JP" sz="1400" b="1" dirty="0" smtClean="0">
                  <a:solidFill>
                    <a:srgbClr val="000000"/>
                  </a:solidFill>
                  <a:latin typeface="HG丸ｺﾞｼｯｸM-PRO" pitchFamily="50" charset="-128"/>
                  <a:ea typeface="HG丸ｺﾞｼｯｸM-PRO" pitchFamily="50" charset="-128"/>
                </a:rPr>
                <a:t>14,976</a:t>
              </a:r>
              <a:r>
                <a:rPr lang="ja-JP" altLang="en-US" sz="1400" b="1" dirty="0" smtClean="0">
                  <a:solidFill>
                    <a:srgbClr val="000000"/>
                  </a:solidFill>
                  <a:latin typeface="HG丸ｺﾞｼｯｸM-PRO" pitchFamily="50" charset="-128"/>
                  <a:ea typeface="HG丸ｺﾞｼｯｸM-PRO" pitchFamily="50" charset="-128"/>
                </a:rPr>
                <a:t>社（データ公表）、</a:t>
              </a:r>
              <a:r>
                <a:rPr lang="en-US" altLang="ja-JP" sz="1400" b="1" dirty="0" smtClean="0">
                  <a:solidFill>
                    <a:srgbClr val="000000"/>
                  </a:solidFill>
                  <a:latin typeface="HG丸ｺﾞｼｯｸM-PRO" pitchFamily="50" charset="-128"/>
                  <a:ea typeface="HG丸ｺﾞｼｯｸM-PRO" pitchFamily="50" charset="-128"/>
                </a:rPr>
                <a:t>19,439</a:t>
              </a:r>
              <a:r>
                <a:rPr lang="ja-JP" altLang="en-US" sz="1400" b="1" dirty="0" smtClean="0">
                  <a:solidFill>
                    <a:srgbClr val="000000"/>
                  </a:solidFill>
                  <a:latin typeface="HG丸ｺﾞｼｯｸM-PRO" pitchFamily="50" charset="-128"/>
                  <a:ea typeface="HG丸ｺﾞｼｯｸM-PRO" pitchFamily="50" charset="-128"/>
                </a:rPr>
                <a:t>社（行動計画公表）</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（佐賀７２社）</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登録中</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200" b="1" dirty="0" smtClean="0">
                  <a:solidFill>
                    <a:srgbClr val="000000"/>
                  </a:solidFill>
                  <a:latin typeface="HG丸ｺﾞｼｯｸM-PRO" pitchFamily="50" charset="-128"/>
                  <a:ea typeface="HG丸ｺﾞｼｯｸM-PRO" pitchFamily="50" charset="-128"/>
                </a:rPr>
                <a:t>（</a:t>
              </a:r>
              <a:r>
                <a:rPr lang="en-US" altLang="ja-JP" sz="1200" b="1" dirty="0" smtClean="0">
                  <a:solidFill>
                    <a:srgbClr val="000000"/>
                  </a:solidFill>
                  <a:latin typeface="HG丸ｺﾞｼｯｸM-PRO" pitchFamily="50" charset="-128"/>
                  <a:ea typeface="HG丸ｺﾞｼｯｸM-PRO" pitchFamily="50" charset="-128"/>
                </a:rPr>
                <a:t>R</a:t>
              </a:r>
              <a:r>
                <a:rPr lang="ja-JP" altLang="en-US" sz="1200" b="1" dirty="0" smtClean="0">
                  <a:solidFill>
                    <a:srgbClr val="000000"/>
                  </a:solidFill>
                  <a:latin typeface="HG丸ｺﾞｼｯｸM-PRO" pitchFamily="50" charset="-128"/>
                  <a:ea typeface="HG丸ｺﾞｼｯｸM-PRO" pitchFamily="50" charset="-128"/>
                </a:rPr>
                <a:t>３</a:t>
              </a:r>
              <a:r>
                <a:rPr lang="en-US" altLang="ja-JP" sz="1200" b="1" dirty="0" smtClean="0">
                  <a:solidFill>
                    <a:srgbClr val="000000"/>
                  </a:solidFill>
                  <a:latin typeface="HG丸ｺﾞｼｯｸM-PRO" pitchFamily="50" charset="-128"/>
                  <a:ea typeface="HG丸ｺﾞｼｯｸM-PRO" pitchFamily="50" charset="-128"/>
                </a:rPr>
                <a:t>.</a:t>
              </a:r>
              <a:r>
                <a:rPr lang="ja-JP" altLang="en-US" sz="1200" b="1" dirty="0" smtClean="0">
                  <a:solidFill>
                    <a:srgbClr val="000000"/>
                  </a:solidFill>
                  <a:latin typeface="HG丸ｺﾞｼｯｸM-PRO" pitchFamily="50" charset="-128"/>
                  <a:ea typeface="HG丸ｺﾞｼｯｸM-PRO" pitchFamily="50" charset="-128"/>
                </a:rPr>
                <a:t>９現在）</a:t>
              </a:r>
              <a:endParaRPr lang="en-US" altLang="ja-JP" sz="1200" b="1" dirty="0" smtClean="0">
                <a:solidFill>
                  <a:srgbClr val="000000"/>
                </a:solidFill>
                <a:latin typeface="HG丸ｺﾞｼｯｸM-PRO" pitchFamily="50" charset="-128"/>
                <a:ea typeface="HG丸ｺﾞｼｯｸM-PRO" pitchFamily="50" charset="-128"/>
              </a:endParaRPr>
            </a:p>
          </p:txBody>
        </p:sp>
      </p:grpSp>
      <p:sp>
        <p:nvSpPr>
          <p:cNvPr id="20" name="テキスト ボックス 1"/>
          <p:cNvSpPr txBox="1">
            <a:spLocks noChangeArrowheads="1"/>
          </p:cNvSpPr>
          <p:nvPr/>
        </p:nvSpPr>
        <p:spPr bwMode="auto">
          <a:xfrm>
            <a:off x="7741308" y="3408657"/>
            <a:ext cx="17541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①</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全国</a:t>
            </a:r>
            <a:r>
              <a:rPr lang="en-US" altLang="ja-JP" sz="1400" b="1" dirty="0" smtClean="0">
                <a:solidFill>
                  <a:srgbClr val="000000"/>
                </a:solidFill>
                <a:latin typeface="HG丸ｺﾞｼｯｸM-PRO" pitchFamily="50" charset="-128"/>
                <a:ea typeface="HG丸ｺﾞｼｯｸM-PRO" pitchFamily="50" charset="-128"/>
              </a:rPr>
              <a:t>91,268</a:t>
            </a:r>
            <a:r>
              <a:rPr lang="ja-JP" altLang="en-US" sz="1400" b="1" dirty="0" smtClean="0">
                <a:solidFill>
                  <a:srgbClr val="000000"/>
                </a:solidFill>
                <a:latin typeface="HG丸ｺﾞｼｯｸM-PRO" pitchFamily="50" charset="-128"/>
                <a:ea typeface="HG丸ｺﾞｼｯｸM-PRO" pitchFamily="50" charset="-128"/>
              </a:rPr>
              <a:t>社</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（佐賀</a:t>
            </a:r>
            <a:r>
              <a:rPr lang="en-US" altLang="ja-JP" sz="1400" b="1" dirty="0" smtClean="0">
                <a:solidFill>
                  <a:srgbClr val="000000"/>
                </a:solidFill>
                <a:latin typeface="HG丸ｺﾞｼｯｸM-PRO" pitchFamily="50" charset="-128"/>
                <a:ea typeface="HG丸ｺﾞｼｯｸM-PRO" pitchFamily="50" charset="-128"/>
              </a:rPr>
              <a:t>929</a:t>
            </a:r>
            <a:r>
              <a:rPr lang="ja-JP" altLang="en-US" sz="1400" b="1" dirty="0" smtClean="0">
                <a:solidFill>
                  <a:srgbClr val="000000"/>
                </a:solidFill>
                <a:latin typeface="HG丸ｺﾞｼｯｸM-PRO" pitchFamily="50" charset="-128"/>
                <a:ea typeface="HG丸ｺﾞｼｯｸM-PRO" pitchFamily="50" charset="-128"/>
              </a:rPr>
              <a:t>社）</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400" b="1" dirty="0" smtClean="0">
                <a:solidFill>
                  <a:srgbClr val="000000"/>
                </a:solidFill>
                <a:latin typeface="HG丸ｺﾞｼｯｸM-PRO" pitchFamily="50" charset="-128"/>
                <a:ea typeface="HG丸ｺﾞｼｯｸM-PRO" pitchFamily="50" charset="-128"/>
              </a:rPr>
              <a:t>登録中</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buFontTx/>
              <a:buNone/>
            </a:pPr>
            <a:r>
              <a:rPr lang="ja-JP" altLang="en-US" sz="1200" b="1" dirty="0" smtClean="0">
                <a:solidFill>
                  <a:srgbClr val="000000"/>
                </a:solidFill>
                <a:latin typeface="HG丸ｺﾞｼｯｸM-PRO" pitchFamily="50" charset="-128"/>
                <a:ea typeface="HG丸ｺﾞｼｯｸM-PRO" pitchFamily="50" charset="-128"/>
              </a:rPr>
              <a:t>（</a:t>
            </a:r>
            <a:r>
              <a:rPr lang="en-US" altLang="ja-JP" sz="1200" b="1" dirty="0" smtClean="0">
                <a:solidFill>
                  <a:srgbClr val="000000"/>
                </a:solidFill>
                <a:latin typeface="HG丸ｺﾞｼｯｸM-PRO" pitchFamily="50" charset="-128"/>
                <a:ea typeface="HG丸ｺﾞｼｯｸM-PRO" pitchFamily="50" charset="-128"/>
              </a:rPr>
              <a:t>R</a:t>
            </a:r>
            <a:r>
              <a:rPr lang="ja-JP" altLang="en-US" sz="1200" b="1" dirty="0" smtClean="0">
                <a:solidFill>
                  <a:srgbClr val="000000"/>
                </a:solidFill>
                <a:latin typeface="HG丸ｺﾞｼｯｸM-PRO" pitchFamily="50" charset="-128"/>
                <a:ea typeface="HG丸ｺﾞｼｯｸM-PRO" pitchFamily="50" charset="-128"/>
              </a:rPr>
              <a:t>３</a:t>
            </a:r>
            <a:r>
              <a:rPr lang="en-US" altLang="ja-JP" sz="1200" b="1" dirty="0" smtClean="0">
                <a:solidFill>
                  <a:srgbClr val="000000"/>
                </a:solidFill>
                <a:latin typeface="HG丸ｺﾞｼｯｸM-PRO" pitchFamily="50" charset="-128"/>
                <a:ea typeface="HG丸ｺﾞｼｯｸM-PRO" pitchFamily="50" charset="-128"/>
              </a:rPr>
              <a:t>.</a:t>
            </a:r>
            <a:r>
              <a:rPr lang="ja-JP" altLang="en-US" sz="1200" b="1" dirty="0" smtClean="0">
                <a:solidFill>
                  <a:srgbClr val="000000"/>
                </a:solidFill>
                <a:latin typeface="HG丸ｺﾞｼｯｸM-PRO" pitchFamily="50" charset="-128"/>
                <a:ea typeface="HG丸ｺﾞｼｯｸM-PRO" pitchFamily="50" charset="-128"/>
              </a:rPr>
              <a:t>９現在）</a:t>
            </a:r>
            <a:endParaRPr lang="en-US" altLang="ja-JP" sz="1200" b="1" dirty="0" smtClean="0">
              <a:solidFill>
                <a:srgbClr val="000000"/>
              </a:solidFill>
              <a:latin typeface="HG丸ｺﾞｼｯｸM-PRO" pitchFamily="50" charset="-128"/>
              <a:ea typeface="HG丸ｺﾞｼｯｸM-PRO" pitchFamily="50" charset="-128"/>
            </a:endParaRPr>
          </a:p>
        </p:txBody>
      </p:sp>
      <p:sp>
        <p:nvSpPr>
          <p:cNvPr id="16" name="スライド番号プレースホルダー 1"/>
          <p:cNvSpPr>
            <a:spLocks noGrp="1"/>
          </p:cNvSpPr>
          <p:nvPr>
            <p:ph type="sldNum" sz="quarter" idx="12"/>
          </p:nvPr>
        </p:nvSpPr>
        <p:spPr>
          <a:xfrm>
            <a:off x="9042644" y="6290174"/>
            <a:ext cx="526256" cy="476250"/>
          </a:xfrm>
        </p:spPr>
        <p:txBody>
          <a:bodyPr/>
          <a:lstStyle/>
          <a:p>
            <a:pPr>
              <a:defRPr/>
            </a:pPr>
            <a:fld id="{D6BA1E9D-C8E5-43EB-ABC1-49F016CBF7C9}" type="slidenum">
              <a:rPr lang="en-US" altLang="ja-JP" sz="1400" smtClean="0">
                <a:solidFill>
                  <a:srgbClr val="000000"/>
                </a:solidFill>
                <a:latin typeface="Arial" panose="020B0604020202020204" pitchFamily="34" charset="0"/>
                <a:cs typeface="Arial" panose="020B0604020202020204" pitchFamily="34" charset="0"/>
              </a:rPr>
              <a:pPr>
                <a:defRPr/>
              </a:pPr>
              <a:t>41</a:t>
            </a:fld>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037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テキスト ボックス 2"/>
          <p:cNvSpPr txBox="1">
            <a:spLocks noChangeArrowheads="1"/>
          </p:cNvSpPr>
          <p:nvPr/>
        </p:nvSpPr>
        <p:spPr bwMode="auto">
          <a:xfrm>
            <a:off x="4840752" y="3372875"/>
            <a:ext cx="4622800" cy="30469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ct val="0"/>
              </a:spcAft>
              <a:buFontTx/>
              <a:buNone/>
            </a:pPr>
            <a:endParaRPr lang="en-US" altLang="ja-JP" sz="1800" dirty="0" smtClean="0">
              <a:solidFill>
                <a:srgbClr val="FF99CC"/>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ja-JP" altLang="en-US" sz="1800" dirty="0" smtClean="0">
                <a:solidFill>
                  <a:srgbClr val="FF99CC"/>
                </a:solidFill>
                <a:latin typeface="メイリオ" pitchFamily="50" charset="-128"/>
                <a:ea typeface="メイリオ" pitchFamily="50" charset="-128"/>
                <a:cs typeface="メイリオ" pitchFamily="50" charset="-128"/>
              </a:rPr>
              <a:t>◆</a:t>
            </a:r>
            <a:r>
              <a:rPr lang="ja-JP" altLang="en-US" sz="1800" dirty="0" smtClean="0">
                <a:solidFill>
                  <a:srgbClr val="000000"/>
                </a:solidFill>
                <a:latin typeface="メイリオ" pitchFamily="50" charset="-128"/>
                <a:ea typeface="メイリオ" pitchFamily="50" charset="-128"/>
                <a:cs typeface="メイリオ" pitchFamily="50" charset="-128"/>
              </a:rPr>
              <a:t>　全国で </a:t>
            </a:r>
            <a:r>
              <a:rPr lang="en-US" altLang="ja-JP" sz="1800" dirty="0" smtClean="0">
                <a:solidFill>
                  <a:srgbClr val="000000"/>
                </a:solidFill>
                <a:latin typeface="メイリオ" pitchFamily="50" charset="-128"/>
                <a:ea typeface="メイリオ" pitchFamily="50" charset="-128"/>
                <a:cs typeface="メイリオ" pitchFamily="50" charset="-128"/>
              </a:rPr>
              <a:t>3,660</a:t>
            </a:r>
            <a:r>
              <a:rPr lang="ja-JP" altLang="en-US" sz="1800" dirty="0" smtClean="0">
                <a:solidFill>
                  <a:srgbClr val="000000"/>
                </a:solidFill>
                <a:latin typeface="メイリオ" pitchFamily="50" charset="-128"/>
                <a:ea typeface="メイリオ" pitchFamily="50" charset="-128"/>
                <a:cs typeface="メイリオ" pitchFamily="50" charset="-128"/>
              </a:rPr>
              <a:t>社（佐賀</a:t>
            </a:r>
            <a:r>
              <a:rPr lang="en-US" altLang="ja-JP" sz="1800" dirty="0" smtClean="0">
                <a:solidFill>
                  <a:srgbClr val="000000"/>
                </a:solidFill>
                <a:latin typeface="メイリオ" pitchFamily="50" charset="-128"/>
                <a:ea typeface="メイリオ" pitchFamily="50" charset="-128"/>
                <a:cs typeface="メイリオ" pitchFamily="50" charset="-128"/>
              </a:rPr>
              <a:t>21</a:t>
            </a:r>
            <a:r>
              <a:rPr lang="ja-JP" altLang="en-US" sz="1800" dirty="0" smtClean="0">
                <a:solidFill>
                  <a:srgbClr val="000000"/>
                </a:solidFill>
                <a:latin typeface="メイリオ" pitchFamily="50" charset="-128"/>
                <a:ea typeface="メイリオ" pitchFamily="50" charset="-128"/>
                <a:cs typeface="メイリオ" pitchFamily="50" charset="-128"/>
              </a:rPr>
              <a:t>社）の企業　　</a:t>
            </a:r>
            <a:endParaRPr lang="en-US" altLang="ja-JP" sz="18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ja-JP" altLang="en-US" sz="1800" dirty="0" smtClean="0">
                <a:solidFill>
                  <a:srgbClr val="000000"/>
                </a:solidFill>
                <a:latin typeface="メイリオ" pitchFamily="50" charset="-128"/>
                <a:ea typeface="メイリオ" pitchFamily="50" charset="-128"/>
                <a:cs typeface="メイリオ" pitchFamily="50" charset="-128"/>
              </a:rPr>
              <a:t>　が</a:t>
            </a:r>
            <a:r>
              <a:rPr lang="ja-JP" altLang="en-US" sz="1800" dirty="0" err="1" smtClean="0">
                <a:solidFill>
                  <a:srgbClr val="000000"/>
                </a:solidFill>
                <a:latin typeface="メイリオ" pitchFamily="50" charset="-128"/>
                <a:ea typeface="メイリオ" pitchFamily="50" charset="-128"/>
                <a:cs typeface="メイリオ" pitchFamily="50" charset="-128"/>
              </a:rPr>
              <a:t>くるみん</a:t>
            </a:r>
            <a:r>
              <a:rPr lang="ja-JP" altLang="en-US" sz="1800" dirty="0" smtClean="0">
                <a:solidFill>
                  <a:srgbClr val="000000"/>
                </a:solidFill>
                <a:latin typeface="メイリオ" pitchFamily="50" charset="-128"/>
                <a:ea typeface="メイリオ" pitchFamily="50" charset="-128"/>
                <a:cs typeface="メイリオ" pitchFamily="50" charset="-128"/>
              </a:rPr>
              <a:t>認定を、</a:t>
            </a:r>
            <a:r>
              <a:rPr lang="en-US" altLang="ja-JP" sz="1800" dirty="0" smtClean="0">
                <a:solidFill>
                  <a:srgbClr val="000000"/>
                </a:solidFill>
                <a:latin typeface="メイリオ" pitchFamily="50" charset="-128"/>
                <a:ea typeface="メイリオ" pitchFamily="50" charset="-128"/>
                <a:cs typeface="メイリオ" pitchFamily="50" charset="-128"/>
              </a:rPr>
              <a:t>451</a:t>
            </a:r>
            <a:r>
              <a:rPr lang="ja-JP" altLang="en-US" sz="1800" dirty="0" smtClean="0">
                <a:solidFill>
                  <a:srgbClr val="000000"/>
                </a:solidFill>
                <a:latin typeface="メイリオ" pitchFamily="50" charset="-128"/>
                <a:ea typeface="メイリオ" pitchFamily="50" charset="-128"/>
                <a:cs typeface="メイリオ" pitchFamily="50" charset="-128"/>
              </a:rPr>
              <a:t>社（佐賀</a:t>
            </a:r>
            <a:r>
              <a:rPr lang="en-US" altLang="ja-JP" sz="1800" dirty="0" smtClean="0">
                <a:solidFill>
                  <a:srgbClr val="000000"/>
                </a:solidFill>
                <a:latin typeface="メイリオ" pitchFamily="50" charset="-128"/>
                <a:ea typeface="メイリオ" pitchFamily="50" charset="-128"/>
                <a:cs typeface="メイリオ" pitchFamily="50" charset="-128"/>
              </a:rPr>
              <a:t>2</a:t>
            </a:r>
            <a:r>
              <a:rPr lang="ja-JP" altLang="en-US" sz="1800" dirty="0" smtClean="0">
                <a:solidFill>
                  <a:srgbClr val="000000"/>
                </a:solidFill>
                <a:latin typeface="メイリオ" pitchFamily="50" charset="-128"/>
                <a:ea typeface="メイリオ" pitchFamily="50" charset="-128"/>
                <a:cs typeface="メイリオ" pitchFamily="50" charset="-128"/>
              </a:rPr>
              <a:t>社）　</a:t>
            </a:r>
            <a:endParaRPr lang="en-US" altLang="ja-JP" sz="18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ja-JP" altLang="en-US" sz="1800" dirty="0" smtClean="0">
                <a:solidFill>
                  <a:srgbClr val="000000"/>
                </a:solidFill>
                <a:latin typeface="メイリオ" pitchFamily="50" charset="-128"/>
                <a:ea typeface="メイリオ" pitchFamily="50" charset="-128"/>
                <a:cs typeface="メイリオ" pitchFamily="50" charset="-128"/>
              </a:rPr>
              <a:t>　がプラチナ</a:t>
            </a:r>
            <a:r>
              <a:rPr lang="ja-JP" altLang="en-US" sz="1800" dirty="0" err="1" smtClean="0">
                <a:solidFill>
                  <a:srgbClr val="000000"/>
                </a:solidFill>
                <a:latin typeface="メイリオ" pitchFamily="50" charset="-128"/>
                <a:ea typeface="メイリオ" pitchFamily="50" charset="-128"/>
                <a:cs typeface="メイリオ" pitchFamily="50" charset="-128"/>
              </a:rPr>
              <a:t>くるみん</a:t>
            </a:r>
            <a:r>
              <a:rPr lang="ja-JP" altLang="en-US" sz="1800" dirty="0" smtClean="0">
                <a:solidFill>
                  <a:srgbClr val="000000"/>
                </a:solidFill>
                <a:latin typeface="メイリオ" pitchFamily="50" charset="-128"/>
                <a:ea typeface="メイリオ" pitchFamily="50" charset="-128"/>
                <a:cs typeface="メイリオ" pitchFamily="50" charset="-128"/>
              </a:rPr>
              <a:t>認定を受けています。</a:t>
            </a:r>
            <a:endParaRPr lang="en-US" altLang="ja-JP" sz="18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ja-JP" altLang="en-US" sz="1800" dirty="0" smtClean="0">
                <a:solidFill>
                  <a:srgbClr val="000000"/>
                </a:solidFill>
                <a:latin typeface="メイリオ" pitchFamily="50" charset="-128"/>
                <a:ea typeface="メイリオ" pitchFamily="50" charset="-128"/>
                <a:cs typeface="メイリオ" pitchFamily="50" charset="-128"/>
              </a:rPr>
              <a:t>　　　　　　　　　</a:t>
            </a:r>
            <a:r>
              <a:rPr lang="ja-JP" altLang="en-US" sz="1600" dirty="0" smtClean="0">
                <a:solidFill>
                  <a:srgbClr val="000000"/>
                </a:solidFill>
                <a:latin typeface="メイリオ" pitchFamily="50" charset="-128"/>
                <a:ea typeface="メイリオ" pitchFamily="50" charset="-128"/>
                <a:cs typeface="メイリオ" pitchFamily="50" charset="-128"/>
              </a:rPr>
              <a:t>（</a:t>
            </a:r>
            <a:r>
              <a:rPr lang="en-US" altLang="ja-JP" sz="1600" dirty="0" smtClean="0">
                <a:solidFill>
                  <a:srgbClr val="000000"/>
                </a:solidFill>
                <a:latin typeface="メイリオ" pitchFamily="50" charset="-128"/>
                <a:ea typeface="メイリオ" pitchFamily="50" charset="-128"/>
                <a:cs typeface="メイリオ" pitchFamily="50" charset="-128"/>
              </a:rPr>
              <a:t>2021</a:t>
            </a:r>
            <a:r>
              <a:rPr lang="ja-JP" altLang="en-US" sz="1600" dirty="0" smtClean="0">
                <a:solidFill>
                  <a:srgbClr val="000000"/>
                </a:solidFill>
                <a:latin typeface="メイリオ" pitchFamily="50" charset="-128"/>
                <a:ea typeface="メイリオ" pitchFamily="50" charset="-128"/>
                <a:cs typeface="メイリオ" pitchFamily="50" charset="-128"/>
              </a:rPr>
              <a:t>年</a:t>
            </a:r>
            <a:r>
              <a:rPr lang="en-US" altLang="ja-JP" sz="1600" dirty="0" smtClean="0">
                <a:solidFill>
                  <a:srgbClr val="000000"/>
                </a:solidFill>
                <a:latin typeface="メイリオ" pitchFamily="50" charset="-128"/>
                <a:ea typeface="メイリオ" pitchFamily="50" charset="-128"/>
                <a:cs typeface="メイリオ" pitchFamily="50" charset="-128"/>
              </a:rPr>
              <a:t>8</a:t>
            </a:r>
            <a:r>
              <a:rPr lang="ja-JP" altLang="en-US" sz="1600" dirty="0" smtClean="0">
                <a:solidFill>
                  <a:srgbClr val="000000"/>
                </a:solidFill>
                <a:latin typeface="メイリオ" pitchFamily="50" charset="-128"/>
                <a:ea typeface="メイリオ" pitchFamily="50" charset="-128"/>
                <a:cs typeface="メイリオ" pitchFamily="50" charset="-128"/>
              </a:rPr>
              <a:t>月末現在）</a:t>
            </a:r>
            <a:endParaRPr lang="en-US" altLang="ja-JP" sz="16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endParaRPr lang="en-US" altLang="ja-JP" sz="18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ja-JP" altLang="en-US" sz="1800" dirty="0" smtClean="0">
                <a:solidFill>
                  <a:srgbClr val="FF99CC"/>
                </a:solidFill>
                <a:latin typeface="メイリオ" pitchFamily="50" charset="-128"/>
                <a:ea typeface="メイリオ" pitchFamily="50" charset="-128"/>
                <a:cs typeface="メイリオ" pitchFamily="50" charset="-128"/>
              </a:rPr>
              <a:t>◆</a:t>
            </a:r>
            <a:r>
              <a:rPr lang="ja-JP" altLang="en-US" sz="1800" dirty="0" smtClean="0">
                <a:solidFill>
                  <a:srgbClr val="000000"/>
                </a:solidFill>
                <a:latin typeface="メイリオ" pitchFamily="50" charset="-128"/>
                <a:ea typeface="メイリオ" pitchFamily="50" charset="-128"/>
                <a:cs typeface="メイリオ" pitchFamily="50" charset="-128"/>
              </a:rPr>
              <a:t>　認定企業一覧は、厚生労働省</a:t>
            </a:r>
            <a:r>
              <a:rPr lang="en-US" altLang="ja-JP" sz="1800" dirty="0" smtClean="0">
                <a:solidFill>
                  <a:srgbClr val="000000"/>
                </a:solidFill>
                <a:latin typeface="メイリオ" pitchFamily="50" charset="-128"/>
                <a:ea typeface="メイリオ" pitchFamily="50" charset="-128"/>
                <a:cs typeface="メイリオ" pitchFamily="50" charset="-128"/>
              </a:rPr>
              <a:t>HP</a:t>
            </a:r>
            <a:r>
              <a:rPr lang="ja-JP" altLang="en-US" sz="1800" dirty="0" smtClean="0">
                <a:solidFill>
                  <a:srgbClr val="000000"/>
                </a:solidFill>
                <a:latin typeface="メイリオ" pitchFamily="50" charset="-128"/>
                <a:ea typeface="メイリオ" pitchFamily="50" charset="-128"/>
                <a:cs typeface="メイリオ" pitchFamily="50" charset="-128"/>
              </a:rPr>
              <a:t>より！　</a:t>
            </a:r>
            <a:endParaRPr lang="en-US" altLang="ja-JP" sz="18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r>
              <a:rPr lang="en-US" altLang="ja-JP" sz="1600" dirty="0" smtClean="0">
                <a:solidFill>
                  <a:srgbClr val="333399"/>
                </a:solidFill>
                <a:latin typeface="メイリオ" pitchFamily="50" charset="-128"/>
                <a:ea typeface="メイリオ" pitchFamily="50" charset="-128"/>
                <a:cs typeface="メイリオ" pitchFamily="50" charset="-128"/>
              </a:rPr>
              <a:t>https://www.mhlw.go.jp/stf/seisakunitsuite/bunya/kodomo/kodomo_kosodate/jisedai/kijuntekigou/index.html</a:t>
            </a:r>
            <a:endParaRPr lang="en-US" altLang="ja-JP" sz="1600" dirty="0" smtClean="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buFontTx/>
              <a:buNone/>
            </a:pPr>
            <a:endParaRPr lang="en-US" altLang="ja-JP" sz="1800" dirty="0" smtClean="0">
              <a:solidFill>
                <a:srgbClr val="000000"/>
              </a:solidFill>
              <a:latin typeface="メイリオ" pitchFamily="50" charset="-128"/>
              <a:ea typeface="メイリオ" pitchFamily="50" charset="-128"/>
              <a:cs typeface="メイリオ" pitchFamily="50" charset="-128"/>
            </a:endParaRPr>
          </a:p>
        </p:txBody>
      </p:sp>
      <p:grpSp>
        <p:nvGrpSpPr>
          <p:cNvPr id="169987" name="グループ化 5"/>
          <p:cNvGrpSpPr>
            <a:grpSpLocks/>
          </p:cNvGrpSpPr>
          <p:nvPr/>
        </p:nvGrpSpPr>
        <p:grpSpPr bwMode="auto">
          <a:xfrm>
            <a:off x="453714" y="3503274"/>
            <a:ext cx="4292600" cy="2742578"/>
            <a:chOff x="228600" y="3581399"/>
            <a:chExt cx="4191000" cy="2667001"/>
          </a:xfrm>
        </p:grpSpPr>
        <p:sp>
          <p:nvSpPr>
            <p:cNvPr id="169996" name="Text Box 8"/>
            <p:cNvSpPr txBox="1">
              <a:spLocks noChangeArrowheads="1"/>
            </p:cNvSpPr>
            <p:nvPr/>
          </p:nvSpPr>
          <p:spPr bwMode="auto">
            <a:xfrm>
              <a:off x="533400" y="5410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50000"/>
                </a:spcBef>
                <a:spcAft>
                  <a:spcPct val="0"/>
                </a:spcAft>
                <a:buFontTx/>
                <a:buNone/>
              </a:pPr>
              <a:endParaRPr kumimoji="0" lang="ja-JP" altLang="ja-JP" sz="1800" smtClean="0">
                <a:solidFill>
                  <a:srgbClr val="000000"/>
                </a:solidFill>
                <a:latin typeface="Arial" pitchFamily="34" charset="0"/>
              </a:endParaRPr>
            </a:p>
          </p:txBody>
        </p:sp>
        <p:sp>
          <p:nvSpPr>
            <p:cNvPr id="169997" name="テキスト ボックス 3"/>
            <p:cNvSpPr txBox="1">
              <a:spLocks noChangeArrowheads="1"/>
            </p:cNvSpPr>
            <p:nvPr/>
          </p:nvSpPr>
          <p:spPr bwMode="auto">
            <a:xfrm>
              <a:off x="228600" y="3581399"/>
              <a:ext cx="419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fontAlgn="base">
                <a:spcBef>
                  <a:spcPct val="0"/>
                </a:spcBef>
                <a:spcAft>
                  <a:spcPct val="0"/>
                </a:spcAft>
                <a:buFontTx/>
                <a:buNone/>
              </a:pPr>
              <a:r>
                <a:rPr lang="ja-JP" altLang="en-US" sz="1400" dirty="0" smtClean="0">
                  <a:solidFill>
                    <a:srgbClr val="000000"/>
                  </a:solidFill>
                  <a:latin typeface="HG丸ｺﾞｼｯｸM-PRO" pitchFamily="50" charset="-128"/>
                  <a:ea typeface="HG丸ｺﾞｼｯｸM-PRO" pitchFamily="50" charset="-128"/>
                </a:rPr>
                <a:t>　子育てサポート企業として認定された企業のうち、</a:t>
              </a:r>
              <a:r>
                <a:rPr lang="ja-JP" altLang="en-US" sz="1400" dirty="0" smtClean="0">
                  <a:solidFill>
                    <a:srgbClr val="FF0000"/>
                  </a:solidFill>
                  <a:latin typeface="HG丸ｺﾞｼｯｸM-PRO" pitchFamily="50" charset="-128"/>
                  <a:ea typeface="HG丸ｺﾞｼｯｸM-PRO" pitchFamily="50" charset="-128"/>
                </a:rPr>
                <a:t>特に取組が優れている企業</a:t>
              </a:r>
              <a:r>
                <a:rPr lang="ja-JP" altLang="en-US" sz="1400" dirty="0" smtClean="0">
                  <a:solidFill>
                    <a:srgbClr val="000000"/>
                  </a:solidFill>
                  <a:latin typeface="HG丸ｺﾞｼｯｸM-PRO" pitchFamily="50" charset="-128"/>
                  <a:ea typeface="HG丸ｺﾞｼｯｸM-PRO" pitchFamily="50" charset="-128"/>
                </a:rPr>
                <a:t>は、「</a:t>
              </a:r>
              <a:r>
                <a:rPr lang="ja-JP" altLang="en-US" sz="1400" dirty="0" smtClean="0">
                  <a:solidFill>
                    <a:srgbClr val="FF0000"/>
                  </a:solidFill>
                  <a:latin typeface="HG丸ｺﾞｼｯｸM-PRO" pitchFamily="50" charset="-128"/>
                  <a:ea typeface="HG丸ｺﾞｼｯｸM-PRO" pitchFamily="50" charset="-128"/>
                </a:rPr>
                <a:t>プラチナ</a:t>
              </a:r>
              <a:r>
                <a:rPr lang="ja-JP" altLang="en-US" sz="1400" dirty="0" err="1" smtClean="0">
                  <a:solidFill>
                    <a:srgbClr val="FF0000"/>
                  </a:solidFill>
                  <a:latin typeface="HG丸ｺﾞｼｯｸM-PRO" pitchFamily="50" charset="-128"/>
                  <a:ea typeface="HG丸ｺﾞｼｯｸM-PRO" pitchFamily="50" charset="-128"/>
                </a:rPr>
                <a:t>くるみん</a:t>
              </a:r>
              <a:r>
                <a:rPr lang="ja-JP" altLang="en-US" sz="1400" dirty="0" smtClean="0">
                  <a:solidFill>
                    <a:srgbClr val="000000"/>
                  </a:solidFill>
                  <a:latin typeface="HG丸ｺﾞｼｯｸM-PRO" pitchFamily="50" charset="-128"/>
                  <a:ea typeface="HG丸ｺﾞｼｯｸM-PRO" pitchFamily="50" charset="-128"/>
                </a:rPr>
                <a:t>」マークを使用することができることとなっています。</a:t>
              </a:r>
            </a:p>
          </p:txBody>
        </p:sp>
        <p:pic>
          <p:nvPicPr>
            <p:cNvPr id="9229" name="Picture 13"/>
            <p:cNvPicPr>
              <a:picLocks noChangeAspect="1" noChangeArrowheads="1"/>
            </p:cNvPicPr>
            <p:nvPr/>
          </p:nvPicPr>
          <p:blipFill>
            <a:blip r:embed="rId3"/>
            <a:srcRect/>
            <a:stretch>
              <a:fillRect/>
            </a:stretch>
          </p:blipFill>
          <p:spPr bwMode="auto">
            <a:xfrm>
              <a:off x="1376255" y="4365982"/>
              <a:ext cx="1895689" cy="1753704"/>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9" name="正方形/長方形 4"/>
            <p:cNvSpPr>
              <a:spLocks noChangeArrowheads="1"/>
            </p:cNvSpPr>
            <p:nvPr/>
          </p:nvSpPr>
          <p:spPr bwMode="auto">
            <a:xfrm>
              <a:off x="228600" y="3581399"/>
              <a:ext cx="4191000" cy="2667001"/>
            </a:xfrm>
            <a:prstGeom prst="rect">
              <a:avLst/>
            </a:prstGeom>
            <a:noFill/>
            <a:ln w="9525" algn="ctr">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endParaRPr kumimoji="0" lang="ja-JP" altLang="en-US" sz="4000" smtClean="0">
                <a:solidFill>
                  <a:srgbClr val="006666"/>
                </a:solidFill>
                <a:latin typeface="Constantia" pitchFamily="18" charset="0"/>
              </a:endParaRPr>
            </a:p>
          </p:txBody>
        </p:sp>
      </p:grpSp>
      <p:sp>
        <p:nvSpPr>
          <p:cNvPr id="14" name="Rectangle 2"/>
          <p:cNvSpPr txBox="1">
            <a:spLocks noChangeArrowheads="1"/>
          </p:cNvSpPr>
          <p:nvPr/>
        </p:nvSpPr>
        <p:spPr>
          <a:xfrm>
            <a:off x="3778383" y="1484315"/>
            <a:ext cx="5976276" cy="1335087"/>
          </a:xfrm>
          <a:prstGeom prst="rect">
            <a:avLst/>
          </a:prstGeom>
          <a:solidFill>
            <a:schemeClr val="tx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44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44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44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4400">
                <a:solidFill>
                  <a:schemeClr val="tx1"/>
                </a:solidFill>
                <a:latin typeface="Arial" pitchFamily="34" charset="0"/>
                <a:ea typeface="ＭＳ Ｐゴシック" pitchFamily="50" charset="-128"/>
              </a:defRPr>
            </a:lvl9pPr>
          </a:lstStyle>
          <a:p>
            <a:pPr>
              <a:defRPr/>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次世代育成支援対策推進法に基づき、子育て</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サポート企業として</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、厚生労働大臣から認定</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受けた企業</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0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くる</a:t>
            </a:r>
            <a:r>
              <a:rPr lang="ja-JP" altLang="en-US" sz="20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みん</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マークを使用できることとなっています。</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989" name="テキスト ボックス 2"/>
          <p:cNvSpPr txBox="1">
            <a:spLocks noChangeArrowheads="1"/>
          </p:cNvSpPr>
          <p:nvPr/>
        </p:nvSpPr>
        <p:spPr bwMode="auto">
          <a:xfrm>
            <a:off x="1209093" y="3020450"/>
            <a:ext cx="36493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ct val="0"/>
              </a:spcAft>
              <a:buFontTx/>
              <a:buNone/>
            </a:pPr>
            <a:r>
              <a:rPr lang="ja-JP" altLang="en-US" sz="1400" smtClean="0">
                <a:solidFill>
                  <a:srgbClr val="000000"/>
                </a:solidFill>
                <a:latin typeface="メイリオ" pitchFamily="50" charset="-128"/>
                <a:ea typeface="メイリオ" pitchFamily="50" charset="-128"/>
                <a:cs typeface="メイリオ" pitchFamily="50" charset="-128"/>
              </a:rPr>
              <a:t>くるみんマーク</a:t>
            </a:r>
          </a:p>
        </p:txBody>
      </p:sp>
      <p:grpSp>
        <p:nvGrpSpPr>
          <p:cNvPr id="169990" name="Group 9"/>
          <p:cNvGrpSpPr>
            <a:grpSpLocks/>
          </p:cNvGrpSpPr>
          <p:nvPr/>
        </p:nvGrpSpPr>
        <p:grpSpPr bwMode="auto">
          <a:xfrm>
            <a:off x="3778387" y="6553213"/>
            <a:ext cx="2350955" cy="320675"/>
            <a:chOff x="2521" y="4032"/>
            <a:chExt cx="1367" cy="202"/>
          </a:xfrm>
        </p:grpSpPr>
        <p:sp>
          <p:nvSpPr>
            <p:cNvPr id="169994" name="Text Box 10"/>
            <p:cNvSpPr txBox="1">
              <a:spLocks noChangeArrowheads="1"/>
            </p:cNvSpPr>
            <p:nvPr/>
          </p:nvSpPr>
          <p:spPr bwMode="auto">
            <a:xfrm>
              <a:off x="2592" y="4032"/>
              <a:ext cx="12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50000"/>
                </a:spcBef>
                <a:spcAft>
                  <a:spcPct val="0"/>
                </a:spcAft>
                <a:buFontTx/>
                <a:buNone/>
              </a:pPr>
              <a:r>
                <a:rPr lang="ja-JP" altLang="en-US" sz="1000" smtClean="0">
                  <a:solidFill>
                    <a:srgbClr val="000000"/>
                  </a:solidFill>
                  <a:latin typeface="Arial" pitchFamily="34" charset="0"/>
                  <a:ea typeface="HG丸ｺﾞｼｯｸM-PRO" pitchFamily="50" charset="-128"/>
                </a:rPr>
                <a:t>厚生労働省</a:t>
              </a:r>
              <a:r>
                <a:rPr lang="ja-JP" altLang="en-US" sz="1200" smtClean="0">
                  <a:solidFill>
                    <a:srgbClr val="000000"/>
                  </a:solidFill>
                  <a:latin typeface="Arial" pitchFamily="34" charset="0"/>
                  <a:ea typeface="HG丸ｺﾞｼｯｸM-PRO" pitchFamily="50" charset="-128"/>
                </a:rPr>
                <a:t>佐賀労働局</a:t>
              </a:r>
            </a:p>
          </p:txBody>
        </p:sp>
        <p:pic>
          <p:nvPicPr>
            <p:cNvPr id="16999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 y="4032"/>
              <a:ext cx="23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9991" name="テキスト ボックス 1"/>
          <p:cNvSpPr txBox="1">
            <a:spLocks noChangeArrowheads="1"/>
          </p:cNvSpPr>
          <p:nvPr/>
        </p:nvSpPr>
        <p:spPr bwMode="auto">
          <a:xfrm>
            <a:off x="1733551" y="260350"/>
            <a:ext cx="758772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ct val="0"/>
              </a:spcAft>
              <a:buFontTx/>
              <a:buNone/>
            </a:pPr>
            <a:r>
              <a:rPr lang="ja-JP" altLang="en-US" sz="2800" dirty="0" smtClean="0">
                <a:solidFill>
                  <a:srgbClr val="000000"/>
                </a:solidFill>
                <a:latin typeface="メイリオ" pitchFamily="50" charset="-128"/>
                <a:ea typeface="メイリオ" pitchFamily="50" charset="-128"/>
                <a:cs typeface="メイリオ" pitchFamily="50" charset="-128"/>
              </a:rPr>
              <a:t>子育てサポート企業として</a:t>
            </a:r>
            <a:endParaRPr lang="en-US" altLang="ja-JP" sz="2800" dirty="0" smtClean="0">
              <a:solidFill>
                <a:srgbClr val="000000"/>
              </a:solidFill>
              <a:latin typeface="メイリオ" pitchFamily="50" charset="-128"/>
              <a:ea typeface="メイリオ" pitchFamily="50" charset="-128"/>
              <a:cs typeface="メイリオ" pitchFamily="50" charset="-128"/>
            </a:endParaRPr>
          </a:p>
          <a:p>
            <a:pPr algn="ctr" fontAlgn="base">
              <a:spcBef>
                <a:spcPct val="0"/>
              </a:spcBef>
              <a:spcAft>
                <a:spcPct val="0"/>
              </a:spcAft>
              <a:buFontTx/>
              <a:buNone/>
            </a:pPr>
            <a:r>
              <a:rPr lang="ja-JP" altLang="en-US" sz="2800" dirty="0" smtClean="0">
                <a:solidFill>
                  <a:srgbClr val="000000"/>
                </a:solidFill>
                <a:latin typeface="メイリオ" pitchFamily="50" charset="-128"/>
                <a:ea typeface="メイリオ" pitchFamily="50" charset="-128"/>
                <a:cs typeface="メイリオ" pitchFamily="50" charset="-128"/>
              </a:rPr>
              <a:t>　　　　　認定を受けている企業を探す！</a:t>
            </a:r>
          </a:p>
        </p:txBody>
      </p:sp>
      <p:pic>
        <p:nvPicPr>
          <p:cNvPr id="2" name="図 1"/>
          <p:cNvPicPr>
            <a:picLocks noChangeAspect="1"/>
          </p:cNvPicPr>
          <p:nvPr/>
        </p:nvPicPr>
        <p:blipFill>
          <a:blip r:embed="rId5"/>
          <a:stretch>
            <a:fillRect/>
          </a:stretch>
        </p:blipFill>
        <p:spPr>
          <a:xfrm>
            <a:off x="547393" y="743144"/>
            <a:ext cx="2744101" cy="2321980"/>
          </a:xfrm>
          <a:prstGeom prst="rect">
            <a:avLst/>
          </a:prstGeom>
        </p:spPr>
      </p:pic>
      <p:sp>
        <p:nvSpPr>
          <p:cNvPr id="16" name="正方形/長方形 1"/>
          <p:cNvSpPr>
            <a:spLocks noChangeArrowheads="1"/>
          </p:cNvSpPr>
          <p:nvPr/>
        </p:nvSpPr>
        <p:spPr bwMode="auto">
          <a:xfrm>
            <a:off x="9321272" y="638112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fontAlgn="base">
              <a:spcBef>
                <a:spcPct val="0"/>
              </a:spcBef>
              <a:spcAft>
                <a:spcPct val="0"/>
              </a:spcAft>
              <a:buFontTx/>
              <a:buNone/>
            </a:pPr>
            <a:fld id="{A5F76E94-56EC-4718-AAD1-D02764D6A705}" type="slidenum">
              <a:rPr lang="en-US" altLang="ja-JP" sz="1400" smtClean="0">
                <a:solidFill>
                  <a:srgbClr val="000000"/>
                </a:solidFill>
                <a:cs typeface="Arial" panose="020B0604020202020204" pitchFamily="34" charset="0"/>
              </a:rPr>
              <a:pPr algn="r" fontAlgn="base">
                <a:spcBef>
                  <a:spcPct val="0"/>
                </a:spcBef>
                <a:spcAft>
                  <a:spcPct val="0"/>
                </a:spcAft>
                <a:buFontTx/>
                <a:buNone/>
              </a:pPr>
              <a:t>42</a:t>
            </a:fld>
            <a:endParaRPr kumimoji="0" lang="ja-JP" altLang="en-US" sz="4000" dirty="0" smtClean="0">
              <a:solidFill>
                <a:srgbClr val="006666"/>
              </a:solidFill>
              <a:cs typeface="Arial" panose="020B0604020202020204" pitchFamily="34" charset="0"/>
            </a:endParaRPr>
          </a:p>
        </p:txBody>
      </p:sp>
    </p:spTree>
    <p:extLst>
      <p:ext uri="{BB962C8B-B14F-4D97-AF65-F5344CB8AC3E}">
        <p14:creationId xmlns:p14="http://schemas.microsoft.com/office/powerpoint/2010/main" val="82369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98740" y="3771900"/>
            <a:ext cx="8997950" cy="2781300"/>
          </a:xfrm>
          <a:prstGeom prst="roundRect">
            <a:avLst>
              <a:gd name="adj" fmla="val 1322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 name="角丸四角形 19"/>
          <p:cNvSpPr/>
          <p:nvPr/>
        </p:nvSpPr>
        <p:spPr>
          <a:xfrm>
            <a:off x="498740" y="1443038"/>
            <a:ext cx="8999670" cy="2035175"/>
          </a:xfrm>
          <a:prstGeom prst="roundRect">
            <a:avLst>
              <a:gd name="adj" fmla="val 13139"/>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Rectangle 2"/>
          <p:cNvSpPr txBox="1">
            <a:spLocks noChangeArrowheads="1"/>
          </p:cNvSpPr>
          <p:nvPr/>
        </p:nvSpPr>
        <p:spPr>
          <a:xfrm>
            <a:off x="381793" y="227013"/>
            <a:ext cx="9266238" cy="762000"/>
          </a:xfrm>
          <a:prstGeom prst="rect">
            <a:avLst/>
          </a:prstGeom>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44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44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44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4400">
                <a:solidFill>
                  <a:schemeClr val="tx1"/>
                </a:solidFill>
                <a:latin typeface="Arial" pitchFamily="34" charset="0"/>
                <a:ea typeface="ＭＳ Ｐゴシック" pitchFamily="50" charset="-128"/>
              </a:defRPr>
            </a:lvl9pPr>
          </a:lstStyle>
          <a:p>
            <a:pPr eaLnBrk="1" hangingPunct="1">
              <a:defRPr/>
            </a:pPr>
            <a:r>
              <a:rPr lang="ja-JP" altLang="en-US" sz="3600" kern="0" dirty="0" smtClean="0">
                <a:solidFill>
                  <a:prstClr val="black"/>
                </a:solidFill>
                <a:latin typeface="HG丸ｺﾞｼｯｸM-PRO" pitchFamily="50" charset="-128"/>
                <a:ea typeface="HG丸ｺﾞｼｯｸM-PRO" pitchFamily="50" charset="-128"/>
              </a:rPr>
              <a:t>　　女性が活躍できる企業を探す！</a:t>
            </a:r>
          </a:p>
        </p:txBody>
      </p:sp>
      <p:grpSp>
        <p:nvGrpSpPr>
          <p:cNvPr id="171013" name="Group 9"/>
          <p:cNvGrpSpPr>
            <a:grpSpLocks/>
          </p:cNvGrpSpPr>
          <p:nvPr/>
        </p:nvGrpSpPr>
        <p:grpSpPr bwMode="auto">
          <a:xfrm>
            <a:off x="3778387" y="6553213"/>
            <a:ext cx="2350955" cy="320675"/>
            <a:chOff x="2521" y="4032"/>
            <a:chExt cx="1367" cy="202"/>
          </a:xfrm>
        </p:grpSpPr>
        <p:sp>
          <p:nvSpPr>
            <p:cNvPr id="171026" name="Text Box 10"/>
            <p:cNvSpPr txBox="1">
              <a:spLocks noChangeArrowheads="1"/>
            </p:cNvSpPr>
            <p:nvPr/>
          </p:nvSpPr>
          <p:spPr bwMode="auto">
            <a:xfrm>
              <a:off x="2592" y="4032"/>
              <a:ext cx="12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50000"/>
                </a:spcBef>
                <a:spcAft>
                  <a:spcPct val="0"/>
                </a:spcAft>
                <a:buFontTx/>
                <a:buNone/>
              </a:pPr>
              <a:r>
                <a:rPr lang="ja-JP" altLang="en-US" sz="1000" smtClean="0">
                  <a:solidFill>
                    <a:srgbClr val="000000"/>
                  </a:solidFill>
                  <a:latin typeface="Arial" pitchFamily="34" charset="0"/>
                  <a:ea typeface="HG丸ｺﾞｼｯｸM-PRO" pitchFamily="50" charset="-128"/>
                </a:rPr>
                <a:t>厚生労働省</a:t>
              </a:r>
              <a:r>
                <a:rPr lang="ja-JP" altLang="en-US" sz="1200" smtClean="0">
                  <a:solidFill>
                    <a:srgbClr val="000000"/>
                  </a:solidFill>
                  <a:latin typeface="Arial" pitchFamily="34" charset="0"/>
                  <a:ea typeface="HG丸ｺﾞｼｯｸM-PRO" pitchFamily="50" charset="-128"/>
                </a:rPr>
                <a:t>佐賀労働局</a:t>
              </a:r>
            </a:p>
          </p:txBody>
        </p:sp>
        <p:pic>
          <p:nvPicPr>
            <p:cNvPr id="17102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 y="4032"/>
              <a:ext cx="23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正方形/長方形 7"/>
          <p:cNvSpPr/>
          <p:nvPr/>
        </p:nvSpPr>
        <p:spPr>
          <a:xfrm>
            <a:off x="4184254" y="1476375"/>
            <a:ext cx="4922044" cy="369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433" tIns="0" rIns="83433" bIns="41717" anchor="ctr"/>
          <a:lstStyle/>
          <a:p>
            <a:pPr algn="just">
              <a:spcAft>
                <a:spcPts val="600"/>
              </a:spcAft>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en-US" altLang="ja-JP" sz="12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301</a:t>
            </a:r>
            <a:r>
              <a:rPr lang="ja-JP" altLang="en-US" sz="12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人以上企業は義務</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人以下企業は努力義務</a:t>
            </a:r>
            <a:endParaRPr lang="en-US" altLang="ja-JP" sz="1200" spc="-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1015" name="正方形/長方形 13"/>
          <p:cNvSpPr>
            <a:spLocks noChangeArrowheads="1"/>
          </p:cNvSpPr>
          <p:nvPr/>
        </p:nvSpPr>
        <p:spPr bwMode="auto">
          <a:xfrm>
            <a:off x="381794" y="946154"/>
            <a:ext cx="923184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gn="l">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ts val="600"/>
              </a:spcAft>
              <a:buFontTx/>
              <a:buNone/>
            </a:pPr>
            <a:r>
              <a:rPr lang="ja-JP" altLang="en-US" sz="1400" smtClean="0">
                <a:solidFill>
                  <a:srgbClr val="000000"/>
                </a:solidFill>
                <a:latin typeface="メイリオ" pitchFamily="50" charset="-128"/>
                <a:ea typeface="メイリオ" pitchFamily="50" charset="-128"/>
                <a:cs typeface="メイリオ" pitchFamily="50" charset="-128"/>
              </a:rPr>
              <a:t>　　　　　　　　</a:t>
            </a:r>
            <a:r>
              <a:rPr lang="ja-JP" altLang="en-US" sz="1400" b="1" smtClean="0">
                <a:solidFill>
                  <a:srgbClr val="0070C0"/>
                </a:solidFill>
                <a:latin typeface="メイリオ" pitchFamily="50" charset="-128"/>
                <a:ea typeface="メイリオ" pitchFamily="50" charset="-128"/>
                <a:cs typeface="メイリオ" pitchFamily="50" charset="-128"/>
              </a:rPr>
              <a:t>－　女性活躍推進法が平成</a:t>
            </a:r>
            <a:r>
              <a:rPr lang="en-US" altLang="ja-JP" sz="1400" b="1" smtClean="0">
                <a:solidFill>
                  <a:srgbClr val="0070C0"/>
                </a:solidFill>
                <a:latin typeface="メイリオ" pitchFamily="50" charset="-128"/>
                <a:ea typeface="メイリオ" pitchFamily="50" charset="-128"/>
                <a:cs typeface="メイリオ" pitchFamily="50" charset="-128"/>
              </a:rPr>
              <a:t>28</a:t>
            </a:r>
            <a:r>
              <a:rPr lang="ja-JP" altLang="en-US" sz="1400" b="1" smtClean="0">
                <a:solidFill>
                  <a:srgbClr val="0070C0"/>
                </a:solidFill>
                <a:latin typeface="メイリオ" pitchFamily="50" charset="-128"/>
                <a:ea typeface="メイリオ" pitchFamily="50" charset="-128"/>
                <a:cs typeface="メイリオ" pitchFamily="50" charset="-128"/>
              </a:rPr>
              <a:t>年</a:t>
            </a:r>
            <a:r>
              <a:rPr lang="en-US" altLang="ja-JP" sz="1400" b="1" smtClean="0">
                <a:solidFill>
                  <a:srgbClr val="0070C0"/>
                </a:solidFill>
                <a:latin typeface="メイリオ" pitchFamily="50" charset="-128"/>
                <a:ea typeface="メイリオ" pitchFamily="50" charset="-128"/>
                <a:cs typeface="メイリオ" pitchFamily="50" charset="-128"/>
              </a:rPr>
              <a:t>4</a:t>
            </a:r>
            <a:r>
              <a:rPr lang="ja-JP" altLang="en-US" sz="1400" b="1" smtClean="0">
                <a:solidFill>
                  <a:srgbClr val="0070C0"/>
                </a:solidFill>
                <a:latin typeface="メイリオ" pitchFamily="50" charset="-128"/>
                <a:ea typeface="メイリオ" pitchFamily="50" charset="-128"/>
                <a:cs typeface="メイリオ" pitchFamily="50" charset="-128"/>
              </a:rPr>
              <a:t>月</a:t>
            </a:r>
            <a:r>
              <a:rPr lang="en-US" altLang="ja-JP" sz="1400" b="1" smtClean="0">
                <a:solidFill>
                  <a:srgbClr val="0070C0"/>
                </a:solidFill>
                <a:latin typeface="メイリオ" pitchFamily="50" charset="-128"/>
                <a:ea typeface="メイリオ" pitchFamily="50" charset="-128"/>
                <a:cs typeface="メイリオ" pitchFamily="50" charset="-128"/>
              </a:rPr>
              <a:t>1</a:t>
            </a:r>
            <a:r>
              <a:rPr lang="ja-JP" altLang="en-US" sz="1400" b="1" smtClean="0">
                <a:solidFill>
                  <a:srgbClr val="0070C0"/>
                </a:solidFill>
                <a:latin typeface="メイリオ" pitchFamily="50" charset="-128"/>
                <a:ea typeface="メイリオ" pitchFamily="50" charset="-128"/>
                <a:cs typeface="メイリオ" pitchFamily="50" charset="-128"/>
              </a:rPr>
              <a:t>日からスタートしています　－</a:t>
            </a:r>
            <a:endParaRPr lang="en-US" altLang="ja-JP" sz="1400" b="1" smtClean="0">
              <a:solidFill>
                <a:srgbClr val="0070C0"/>
              </a:solidFill>
              <a:latin typeface="メイリオ" pitchFamily="50" charset="-128"/>
              <a:ea typeface="メイリオ" pitchFamily="50" charset="-128"/>
              <a:cs typeface="メイリオ" pitchFamily="50" charset="-128"/>
            </a:endParaRPr>
          </a:p>
        </p:txBody>
      </p:sp>
      <p:sp>
        <p:nvSpPr>
          <p:cNvPr id="171016" name="Rectangle 3"/>
          <p:cNvSpPr>
            <a:spLocks noGrp="1" noChangeArrowheads="1"/>
          </p:cNvSpPr>
          <p:nvPr>
            <p:ph type="body" idx="4294967295"/>
          </p:nvPr>
        </p:nvSpPr>
        <p:spPr>
          <a:xfrm>
            <a:off x="163383" y="1781178"/>
            <a:ext cx="9333307" cy="1514475"/>
          </a:xfrm>
        </p:spPr>
        <p:txBody>
          <a:bodyPr/>
          <a:lstStyle/>
          <a:p>
            <a:pPr eaLnBrk="1" hangingPunct="1">
              <a:buFontTx/>
              <a:buNone/>
            </a:pPr>
            <a:r>
              <a:rPr lang="ja-JP" altLang="en-US" sz="1400" dirty="0" smtClean="0">
                <a:latin typeface="メイリオ" pitchFamily="50" charset="-128"/>
                <a:ea typeface="メイリオ" pitchFamily="50" charset="-128"/>
                <a:cs typeface="メイリオ" pitchFamily="50" charset="-128"/>
              </a:rPr>
              <a:t>　　　★　事業主は、</a:t>
            </a:r>
            <a:r>
              <a:rPr lang="ja-JP" altLang="en-US" sz="1400" b="1" dirty="0" smtClean="0">
                <a:latin typeface="メイリオ" pitchFamily="50" charset="-128"/>
                <a:ea typeface="メイリオ" pitchFamily="50" charset="-128"/>
                <a:cs typeface="メイリオ" pitchFamily="50" charset="-128"/>
              </a:rPr>
              <a:t>採用者に占める女性比率</a:t>
            </a:r>
            <a:r>
              <a:rPr lang="ja-JP" altLang="en-US" sz="1400" dirty="0" smtClean="0">
                <a:latin typeface="メイリオ" pitchFamily="50" charset="-128"/>
                <a:ea typeface="メイリオ" pitchFamily="50" charset="-128"/>
                <a:cs typeface="メイリオ" pitchFamily="50" charset="-128"/>
              </a:rPr>
              <a:t>、</a:t>
            </a:r>
            <a:r>
              <a:rPr lang="ja-JP" altLang="en-US" sz="1400" b="1" dirty="0" smtClean="0">
                <a:latin typeface="メイリオ" pitchFamily="50" charset="-128"/>
                <a:ea typeface="メイリオ" pitchFamily="50" charset="-128"/>
                <a:cs typeface="メイリオ" pitchFamily="50" charset="-128"/>
              </a:rPr>
              <a:t>勤続年数の男女差</a:t>
            </a:r>
            <a:r>
              <a:rPr lang="ja-JP" altLang="en-US" sz="1400" dirty="0" smtClean="0">
                <a:latin typeface="メイリオ" pitchFamily="50" charset="-128"/>
                <a:ea typeface="メイリオ" pitchFamily="50" charset="-128"/>
                <a:cs typeface="メイリオ" pitchFamily="50" charset="-128"/>
              </a:rPr>
              <a:t>、</a:t>
            </a:r>
            <a:r>
              <a:rPr lang="ja-JP" altLang="en-US" sz="1400" b="1" dirty="0" smtClean="0">
                <a:latin typeface="メイリオ" pitchFamily="50" charset="-128"/>
                <a:ea typeface="メイリオ" pitchFamily="50" charset="-128"/>
                <a:cs typeface="メイリオ" pitchFamily="50" charset="-128"/>
              </a:rPr>
              <a:t>女性の管理職比率</a:t>
            </a:r>
            <a:r>
              <a:rPr lang="ja-JP" altLang="en-US" sz="1400" dirty="0" smtClean="0">
                <a:latin typeface="メイリオ" pitchFamily="50" charset="-128"/>
                <a:ea typeface="メイリオ" pitchFamily="50" charset="-128"/>
                <a:cs typeface="メイリオ" pitchFamily="50" charset="-128"/>
              </a:rPr>
              <a:t>など、自社の女性の活躍状</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況について現状分析し、数値目標を盛り込んだ</a:t>
            </a:r>
            <a:r>
              <a:rPr lang="ja-JP" altLang="en-US" sz="1400" b="1" dirty="0" smtClean="0">
                <a:latin typeface="メイリオ" pitchFamily="50" charset="-128"/>
                <a:ea typeface="メイリオ" pitchFamily="50" charset="-128"/>
                <a:cs typeface="メイリオ" pitchFamily="50" charset="-128"/>
              </a:rPr>
              <a:t>行動計画</a:t>
            </a:r>
            <a:r>
              <a:rPr lang="ja-JP" altLang="en-US" sz="1400" dirty="0" smtClean="0">
                <a:latin typeface="メイリオ" pitchFamily="50" charset="-128"/>
                <a:ea typeface="メイリオ" pitchFamily="50" charset="-128"/>
                <a:cs typeface="メイリオ" pitchFamily="50" charset="-128"/>
              </a:rPr>
              <a:t>を策定して取組を進めなければなりません。行動　</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計画の内容は</a:t>
            </a:r>
            <a:r>
              <a:rPr lang="ja-JP" altLang="en-US" sz="1400" b="1" dirty="0" smtClean="0">
                <a:latin typeface="メイリオ" pitchFamily="50" charset="-128"/>
                <a:ea typeface="メイリオ" pitchFamily="50" charset="-128"/>
                <a:cs typeface="メイリオ" pitchFamily="50" charset="-128"/>
              </a:rPr>
              <a:t>各企業の</a:t>
            </a:r>
            <a:r>
              <a:rPr lang="en-US" altLang="ja-JP" sz="1400" b="1" dirty="0" smtClean="0">
                <a:latin typeface="メイリオ" pitchFamily="50" charset="-128"/>
                <a:ea typeface="メイリオ" pitchFamily="50" charset="-128"/>
                <a:cs typeface="メイリオ" pitchFamily="50" charset="-128"/>
              </a:rPr>
              <a:t>HP</a:t>
            </a:r>
            <a:r>
              <a:rPr lang="ja-JP" altLang="en-US" sz="1400" b="1" dirty="0" smtClean="0">
                <a:latin typeface="メイリオ" pitchFamily="50" charset="-128"/>
                <a:ea typeface="メイリオ" pitchFamily="50" charset="-128"/>
                <a:cs typeface="メイリオ" pitchFamily="50" charset="-128"/>
              </a:rPr>
              <a:t>等で公開</a:t>
            </a:r>
            <a:r>
              <a:rPr lang="ja-JP" altLang="en-US" sz="1400" dirty="0" smtClean="0">
                <a:latin typeface="メイリオ" pitchFamily="50" charset="-128"/>
                <a:ea typeface="メイリオ" pitchFamily="50" charset="-128"/>
                <a:cs typeface="メイリオ" pitchFamily="50" charset="-128"/>
              </a:rPr>
              <a:t>されます。</a:t>
            </a:r>
            <a:endParaRPr lang="en-US" altLang="ja-JP" sz="1400" dirty="0" smtClean="0">
              <a:latin typeface="メイリオ" pitchFamily="50" charset="-128"/>
              <a:ea typeface="メイリオ" pitchFamily="50" charset="-128"/>
              <a:cs typeface="メイリオ" pitchFamily="50" charset="-128"/>
            </a:endParaRPr>
          </a:p>
          <a:p>
            <a:pPr eaLnBrk="1" hangingPunct="1">
              <a:buFont typeface="Arial" pitchFamily="34" charset="0"/>
              <a:buNone/>
            </a:pPr>
            <a:r>
              <a:rPr lang="ja-JP" altLang="en-US" sz="1400" dirty="0" smtClean="0">
                <a:latin typeface="メイリオ" pitchFamily="50" charset="-128"/>
                <a:ea typeface="メイリオ" pitchFamily="50" charset="-128"/>
                <a:cs typeface="メイリオ" pitchFamily="50" charset="-128"/>
              </a:rPr>
              <a:t>　　　　</a:t>
            </a:r>
            <a:r>
              <a:rPr lang="en-US" altLang="ja-JP" sz="1400" dirty="0" smtClean="0">
                <a:solidFill>
                  <a:srgbClr val="FF0000"/>
                </a:solidFill>
                <a:latin typeface="メイリオ" pitchFamily="50" charset="-128"/>
                <a:ea typeface="メイリオ" pitchFamily="50" charset="-128"/>
                <a:cs typeface="メイリオ" pitchFamily="50" charset="-128"/>
              </a:rPr>
              <a:t>【</a:t>
            </a:r>
            <a:r>
              <a:rPr lang="ja-JP" altLang="en-US" sz="1400" dirty="0" smtClean="0">
                <a:solidFill>
                  <a:srgbClr val="FF0000"/>
                </a:solidFill>
                <a:latin typeface="メイリオ" pitchFamily="50" charset="-128"/>
                <a:ea typeface="メイリオ" pitchFamily="50" charset="-128"/>
                <a:cs typeface="メイリオ" pitchFamily="50" charset="-128"/>
              </a:rPr>
              <a:t>届出率：全国</a:t>
            </a:r>
            <a:r>
              <a:rPr lang="en-US" altLang="ja-JP" sz="1400" dirty="0" smtClean="0">
                <a:solidFill>
                  <a:srgbClr val="FF0000"/>
                </a:solidFill>
                <a:latin typeface="メイリオ" pitchFamily="50" charset="-128"/>
                <a:ea typeface="メイリオ" pitchFamily="50" charset="-128"/>
                <a:cs typeface="メイリオ" pitchFamily="50" charset="-128"/>
              </a:rPr>
              <a:t>16,049</a:t>
            </a:r>
            <a:r>
              <a:rPr lang="ja-JP" altLang="en-US" sz="1400" dirty="0" smtClean="0">
                <a:solidFill>
                  <a:srgbClr val="FF0000"/>
                </a:solidFill>
                <a:latin typeface="メイリオ" pitchFamily="50" charset="-128"/>
                <a:ea typeface="メイリオ" pitchFamily="50" charset="-128"/>
                <a:cs typeface="メイリオ" pitchFamily="50" charset="-128"/>
              </a:rPr>
              <a:t>社（</a:t>
            </a:r>
            <a:r>
              <a:rPr lang="en-US" altLang="ja-JP" sz="1400" dirty="0" smtClean="0">
                <a:solidFill>
                  <a:srgbClr val="FF0000"/>
                </a:solidFill>
                <a:latin typeface="メイリオ" pitchFamily="50" charset="-128"/>
                <a:ea typeface="メイリオ" pitchFamily="50" charset="-128"/>
                <a:cs typeface="メイリオ" pitchFamily="50" charset="-128"/>
              </a:rPr>
              <a:t>93.8</a:t>
            </a:r>
            <a:r>
              <a:rPr lang="ja-JP" altLang="en-US" sz="1400" dirty="0" smtClean="0">
                <a:solidFill>
                  <a:srgbClr val="FF0000"/>
                </a:solidFill>
                <a:latin typeface="メイリオ" pitchFamily="50" charset="-128"/>
                <a:ea typeface="メイリオ" pitchFamily="50" charset="-128"/>
                <a:cs typeface="メイリオ" pitchFamily="50" charset="-128"/>
              </a:rPr>
              <a:t>％）、佐賀県</a:t>
            </a:r>
            <a:r>
              <a:rPr lang="en-US" altLang="ja-JP" sz="1400" dirty="0" smtClean="0">
                <a:solidFill>
                  <a:srgbClr val="FF0000"/>
                </a:solidFill>
                <a:latin typeface="メイリオ" pitchFamily="50" charset="-128"/>
                <a:ea typeface="メイリオ" pitchFamily="50" charset="-128"/>
                <a:cs typeface="メイリオ" pitchFamily="50" charset="-128"/>
              </a:rPr>
              <a:t>72</a:t>
            </a:r>
            <a:r>
              <a:rPr lang="ja-JP" altLang="en-US" sz="1400" dirty="0" smtClean="0">
                <a:solidFill>
                  <a:srgbClr val="FF0000"/>
                </a:solidFill>
                <a:latin typeface="メイリオ" pitchFamily="50" charset="-128"/>
                <a:ea typeface="メイリオ" pitchFamily="50" charset="-128"/>
                <a:cs typeface="メイリオ" pitchFamily="50" charset="-128"/>
              </a:rPr>
              <a:t>社（</a:t>
            </a:r>
            <a:r>
              <a:rPr lang="en-US" altLang="ja-JP" sz="1400" dirty="0" smtClean="0">
                <a:solidFill>
                  <a:srgbClr val="FF0000"/>
                </a:solidFill>
                <a:latin typeface="メイリオ" pitchFamily="50" charset="-128"/>
                <a:ea typeface="メイリオ" pitchFamily="50" charset="-128"/>
                <a:cs typeface="メイリオ" pitchFamily="50" charset="-128"/>
              </a:rPr>
              <a:t>96.0</a:t>
            </a:r>
            <a:r>
              <a:rPr lang="ja-JP" altLang="en-US" sz="1400" dirty="0" smtClean="0">
                <a:solidFill>
                  <a:srgbClr val="FF0000"/>
                </a:solidFill>
                <a:latin typeface="メイリオ" pitchFamily="50" charset="-128"/>
                <a:ea typeface="メイリオ" pitchFamily="50" charset="-128"/>
                <a:cs typeface="メイリオ" pitchFamily="50" charset="-128"/>
              </a:rPr>
              <a:t>％）</a:t>
            </a:r>
            <a:r>
              <a:rPr lang="en-US" altLang="ja-JP" sz="1400" dirty="0" smtClean="0">
                <a:solidFill>
                  <a:srgbClr val="FF0000"/>
                </a:solidFill>
                <a:latin typeface="メイリオ" pitchFamily="50" charset="-128"/>
                <a:ea typeface="メイリオ" pitchFamily="50" charset="-128"/>
                <a:cs typeface="メイリオ" pitchFamily="50" charset="-128"/>
              </a:rPr>
              <a:t>2021</a:t>
            </a:r>
            <a:r>
              <a:rPr lang="ja-JP" altLang="en-US" sz="1400" dirty="0" smtClean="0">
                <a:solidFill>
                  <a:srgbClr val="FF0000"/>
                </a:solidFill>
                <a:latin typeface="メイリオ" pitchFamily="50" charset="-128"/>
                <a:ea typeface="メイリオ" pitchFamily="50" charset="-128"/>
                <a:cs typeface="メイリオ" pitchFamily="50" charset="-128"/>
              </a:rPr>
              <a:t>年</a:t>
            </a:r>
            <a:r>
              <a:rPr lang="en-US" altLang="ja-JP" sz="1400" dirty="0" smtClean="0">
                <a:solidFill>
                  <a:srgbClr val="FF0000"/>
                </a:solidFill>
                <a:latin typeface="メイリオ" pitchFamily="50" charset="-128"/>
                <a:ea typeface="メイリオ" pitchFamily="50" charset="-128"/>
                <a:cs typeface="メイリオ" pitchFamily="50" charset="-128"/>
              </a:rPr>
              <a:t>6</a:t>
            </a:r>
            <a:r>
              <a:rPr lang="ja-JP" altLang="en-US" sz="1400" dirty="0" smtClean="0">
                <a:solidFill>
                  <a:srgbClr val="FF0000"/>
                </a:solidFill>
                <a:latin typeface="メイリオ" pitchFamily="50" charset="-128"/>
                <a:ea typeface="メイリオ" pitchFamily="50" charset="-128"/>
                <a:cs typeface="メイリオ" pitchFamily="50" charset="-128"/>
              </a:rPr>
              <a:t>月末現在</a:t>
            </a:r>
            <a:r>
              <a:rPr lang="en-US" altLang="ja-JP" sz="1400" dirty="0" smtClean="0">
                <a:solidFill>
                  <a:srgbClr val="FF0000"/>
                </a:solidFill>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pPr eaLnBrk="1" hangingPunct="1">
              <a:buFont typeface="Arial" pitchFamily="34" charset="0"/>
              <a:buNone/>
            </a:pPr>
            <a:r>
              <a:rPr lang="ja-JP" altLang="en-US" sz="1400" dirty="0" smtClean="0">
                <a:latin typeface="メイリオ" pitchFamily="50" charset="-128"/>
                <a:ea typeface="メイリオ" pitchFamily="50" charset="-128"/>
                <a:cs typeface="メイリオ" pitchFamily="50" charset="-128"/>
              </a:rPr>
              <a:t>　　　★　</a:t>
            </a:r>
            <a:r>
              <a:rPr lang="ja-JP" altLang="en-US" sz="1400" dirty="0" smtClean="0">
                <a:solidFill>
                  <a:srgbClr val="000000"/>
                </a:solidFill>
                <a:latin typeface="メイリオ" pitchFamily="50" charset="-128"/>
                <a:ea typeface="メイリオ" pitchFamily="50" charset="-128"/>
                <a:cs typeface="メイリオ" pitchFamily="50" charset="-128"/>
              </a:rPr>
              <a:t>事業主は、</a:t>
            </a:r>
            <a:r>
              <a:rPr lang="ja-JP" altLang="en-US" sz="1400" b="1" dirty="0" smtClean="0">
                <a:solidFill>
                  <a:srgbClr val="000000"/>
                </a:solidFill>
                <a:latin typeface="メイリオ" pitchFamily="50" charset="-128"/>
                <a:ea typeface="メイリオ" pitchFamily="50" charset="-128"/>
                <a:cs typeface="メイリオ" pitchFamily="50" charset="-128"/>
              </a:rPr>
              <a:t>女性の採用比率</a:t>
            </a:r>
            <a:r>
              <a:rPr lang="ja-JP" altLang="en-US" sz="1400" dirty="0" smtClean="0">
                <a:solidFill>
                  <a:srgbClr val="000000"/>
                </a:solidFill>
                <a:latin typeface="メイリオ" pitchFamily="50" charset="-128"/>
                <a:ea typeface="メイリオ" pitchFamily="50" charset="-128"/>
                <a:cs typeface="メイリオ" pitchFamily="50" charset="-128"/>
              </a:rPr>
              <a:t>や</a:t>
            </a:r>
            <a:r>
              <a:rPr lang="ja-JP" altLang="en-US" sz="1400" b="1" dirty="0" smtClean="0">
                <a:solidFill>
                  <a:srgbClr val="000000"/>
                </a:solidFill>
                <a:latin typeface="メイリオ" pitchFamily="50" charset="-128"/>
                <a:ea typeface="メイリオ" pitchFamily="50" charset="-128"/>
                <a:cs typeface="メイリオ" pitchFamily="50" charset="-128"/>
              </a:rPr>
              <a:t>女性の管理職比率</a:t>
            </a:r>
            <a:r>
              <a:rPr lang="ja-JP" altLang="en-US" sz="1400" dirty="0" smtClean="0">
                <a:solidFill>
                  <a:srgbClr val="000000"/>
                </a:solidFill>
                <a:latin typeface="メイリオ" pitchFamily="50" charset="-128"/>
                <a:ea typeface="メイリオ" pitchFamily="50" charset="-128"/>
                <a:cs typeface="メイリオ" pitchFamily="50" charset="-128"/>
              </a:rPr>
              <a:t>など女性の活躍に関する</a:t>
            </a:r>
            <a:r>
              <a:rPr lang="ja-JP" altLang="en-US" sz="1400" b="1" dirty="0" smtClean="0">
                <a:solidFill>
                  <a:srgbClr val="000000"/>
                </a:solidFill>
                <a:latin typeface="メイリオ" pitchFamily="50" charset="-128"/>
                <a:ea typeface="メイリオ" pitchFamily="50" charset="-128"/>
                <a:cs typeface="メイリオ" pitchFamily="50" charset="-128"/>
              </a:rPr>
              <a:t>情報</a:t>
            </a:r>
            <a:r>
              <a:rPr lang="ja-JP" altLang="en-US" sz="1400" dirty="0" smtClean="0">
                <a:solidFill>
                  <a:srgbClr val="000000"/>
                </a:solidFill>
                <a:latin typeface="メイリオ" pitchFamily="50" charset="-128"/>
                <a:ea typeface="メイリオ" pitchFamily="50" charset="-128"/>
                <a:cs typeface="メイリオ" pitchFamily="50" charset="-128"/>
              </a:rPr>
              <a:t>を自社の</a:t>
            </a:r>
            <a:r>
              <a:rPr lang="en-US" altLang="ja-JP" sz="1400" dirty="0" smtClean="0">
                <a:solidFill>
                  <a:srgbClr val="000000"/>
                </a:solidFill>
                <a:latin typeface="メイリオ" pitchFamily="50" charset="-128"/>
                <a:ea typeface="メイリオ" pitchFamily="50" charset="-128"/>
                <a:cs typeface="メイリオ" pitchFamily="50" charset="-128"/>
              </a:rPr>
              <a:t>HP</a:t>
            </a:r>
            <a:r>
              <a:rPr lang="ja-JP" altLang="en-US" sz="1400" dirty="0" smtClean="0">
                <a:solidFill>
                  <a:srgbClr val="000000"/>
                </a:solidFill>
                <a:latin typeface="メイリオ" pitchFamily="50" charset="-128"/>
                <a:ea typeface="メイリオ" pitchFamily="50" charset="-128"/>
                <a:cs typeface="メイリオ" pitchFamily="50" charset="-128"/>
              </a:rPr>
              <a:t>や厚生労働省の　</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eaLnBrk="1" hangingPunct="1">
              <a:buFont typeface="Arial" pitchFamily="34" charset="0"/>
              <a:buNone/>
            </a:pPr>
            <a:r>
              <a:rPr lang="ja-JP" altLang="en-US" sz="1400" dirty="0">
                <a:solidFill>
                  <a:srgbClr val="000000"/>
                </a:solidFill>
                <a:latin typeface="メイリオ" pitchFamily="50" charset="-128"/>
                <a:ea typeface="メイリオ" pitchFamily="50" charset="-128"/>
                <a:cs typeface="メイリオ" pitchFamily="50" charset="-128"/>
              </a:rPr>
              <a:t>　</a:t>
            </a:r>
            <a:r>
              <a:rPr lang="ja-JP" altLang="en-US" sz="1400" dirty="0" smtClean="0">
                <a:solidFill>
                  <a:srgbClr val="000000"/>
                </a:solidFill>
                <a:latin typeface="メイリオ" pitchFamily="50" charset="-128"/>
                <a:ea typeface="メイリオ" pitchFamily="50" charset="-128"/>
                <a:cs typeface="メイリオ" pitchFamily="50" charset="-128"/>
              </a:rPr>
              <a:t>　　　サイト（「女性の活躍・両立支援総合サイト」）に</a:t>
            </a:r>
            <a:r>
              <a:rPr lang="ja-JP" altLang="en-US" sz="1400" b="1" dirty="0" smtClean="0">
                <a:solidFill>
                  <a:srgbClr val="000000"/>
                </a:solidFill>
                <a:latin typeface="メイリオ" pitchFamily="50" charset="-128"/>
                <a:ea typeface="メイリオ" pitchFamily="50" charset="-128"/>
                <a:cs typeface="メイリオ" pitchFamily="50" charset="-128"/>
              </a:rPr>
              <a:t>公表</a:t>
            </a:r>
            <a:r>
              <a:rPr lang="ja-JP" altLang="en-US" sz="1400" dirty="0" smtClean="0">
                <a:solidFill>
                  <a:srgbClr val="000000"/>
                </a:solidFill>
                <a:latin typeface="メイリオ" pitchFamily="50" charset="-128"/>
                <a:ea typeface="メイリオ" pitchFamily="50" charset="-128"/>
                <a:cs typeface="メイリオ" pitchFamily="50" charset="-128"/>
              </a:rPr>
              <a:t>しなければなりません。</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eaLnBrk="1" hangingPunct="1">
              <a:buFont typeface="Arial" pitchFamily="34" charset="0"/>
              <a:buNone/>
            </a:pPr>
            <a:endParaRPr lang="en-US" altLang="ja-JP" sz="1400" dirty="0" smtClean="0">
              <a:latin typeface="メイリオ" pitchFamily="50" charset="-128"/>
              <a:ea typeface="メイリオ" pitchFamily="50" charset="-128"/>
              <a:cs typeface="メイリオ" pitchFamily="50" charset="-128"/>
            </a:endParaRPr>
          </a:p>
        </p:txBody>
      </p:sp>
      <p:sp>
        <p:nvSpPr>
          <p:cNvPr id="171017" name="Rectangle 3"/>
          <p:cNvSpPr>
            <a:spLocks noGrp="1" noChangeArrowheads="1"/>
          </p:cNvSpPr>
          <p:nvPr>
            <p:ph type="body" idx="4294967295"/>
          </p:nvPr>
        </p:nvSpPr>
        <p:spPr>
          <a:xfrm>
            <a:off x="421350" y="4025905"/>
            <a:ext cx="6335612" cy="2428875"/>
          </a:xfrm>
        </p:spPr>
        <p:txBody>
          <a:bodyPr/>
          <a:lstStyle/>
          <a:p>
            <a:pPr eaLnBrk="1" hangingPunct="1">
              <a:buFontTx/>
              <a:buNone/>
            </a:pPr>
            <a:r>
              <a:rPr lang="ja-JP" altLang="en-US" sz="1400" dirty="0" smtClean="0">
                <a:latin typeface="メイリオ" pitchFamily="50" charset="-128"/>
                <a:ea typeface="メイリオ" pitchFamily="50" charset="-128"/>
                <a:cs typeface="メイリオ" pitchFamily="50" charset="-128"/>
              </a:rPr>
              <a:t>　　　女性の活躍推進に関する取組の実施状況等が</a:t>
            </a:r>
            <a:r>
              <a:rPr lang="ja-JP" altLang="en-US" sz="1400" b="1" dirty="0" smtClean="0">
                <a:latin typeface="メイリオ" pitchFamily="50" charset="-128"/>
                <a:ea typeface="メイリオ" pitchFamily="50" charset="-128"/>
                <a:cs typeface="メイリオ" pitchFamily="50" charset="-128"/>
              </a:rPr>
              <a:t>優良な企業</a:t>
            </a:r>
            <a:r>
              <a:rPr lang="ja-JP" altLang="en-US" sz="1400" dirty="0" smtClean="0">
                <a:latin typeface="メイリオ" pitchFamily="50" charset="-128"/>
                <a:ea typeface="メイリオ" pitchFamily="50" charset="-128"/>
                <a:cs typeface="メイリオ" pitchFamily="50" charset="-128"/>
              </a:rPr>
              <a:t>は、</a:t>
            </a:r>
            <a:r>
              <a:rPr lang="ja-JP" altLang="en-US" sz="1400" b="1" dirty="0" smtClean="0">
                <a:latin typeface="メイリオ" pitchFamily="50" charset="-128"/>
                <a:ea typeface="メイリオ" pitchFamily="50" charset="-128"/>
                <a:cs typeface="メイリオ" pitchFamily="50" charset="-128"/>
              </a:rPr>
              <a:t>厚生労働大臣の認定</a:t>
            </a:r>
            <a:r>
              <a:rPr lang="ja-JP" altLang="en-US" sz="1400" b="1" dirty="0" smtClean="0">
                <a:solidFill>
                  <a:srgbClr val="FF0000"/>
                </a:solidFill>
                <a:latin typeface="メイリオ" pitchFamily="50" charset="-128"/>
                <a:ea typeface="メイリオ" pitchFamily="50" charset="-128"/>
                <a:cs typeface="メイリオ" pitchFamily="50" charset="-128"/>
              </a:rPr>
              <a:t>（えるぼし認定）</a:t>
            </a:r>
            <a:r>
              <a:rPr lang="ja-JP" altLang="en-US" sz="1400" dirty="0" smtClean="0">
                <a:latin typeface="メイリオ" pitchFamily="50" charset="-128"/>
                <a:ea typeface="メイリオ" pitchFamily="50" charset="-128"/>
                <a:cs typeface="メイリオ" pitchFamily="50" charset="-128"/>
              </a:rPr>
              <a:t>を受けることができます。　</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基準値を満たした項目数に応じて</a:t>
            </a:r>
            <a:r>
              <a:rPr lang="en-US" altLang="ja-JP" sz="1400" b="1" dirty="0" smtClean="0">
                <a:latin typeface="メイリオ" pitchFamily="50" charset="-128"/>
                <a:ea typeface="メイリオ" pitchFamily="50" charset="-128"/>
                <a:cs typeface="メイリオ" pitchFamily="50" charset="-128"/>
              </a:rPr>
              <a:t>3</a:t>
            </a:r>
            <a:r>
              <a:rPr lang="ja-JP" altLang="en-US" sz="1400" b="1" dirty="0" smtClean="0">
                <a:latin typeface="メイリオ" pitchFamily="50" charset="-128"/>
                <a:ea typeface="メイリオ" pitchFamily="50" charset="-128"/>
                <a:cs typeface="メイリオ" pitchFamily="50" charset="-128"/>
              </a:rPr>
              <a:t>段階</a:t>
            </a:r>
            <a:r>
              <a:rPr lang="ja-JP" altLang="en-US" sz="1400" dirty="0" smtClean="0">
                <a:latin typeface="メイリオ" pitchFamily="50" charset="-128"/>
                <a:ea typeface="メイリオ" pitchFamily="50" charset="-128"/>
                <a:cs typeface="メイリオ" pitchFamily="50" charset="-128"/>
              </a:rPr>
              <a:t>の認定があります。</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　認定企業は、「女性の活躍・両立支援総合サイト」内の「女性</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の活躍推進企業データベース」に取組の実施状況を掲載し</a:t>
            </a:r>
            <a:r>
              <a:rPr lang="ja-JP" altLang="en-US" sz="1400" dirty="0" err="1" smtClean="0">
                <a:latin typeface="メイリオ" pitchFamily="50" charset="-128"/>
                <a:ea typeface="メイリオ" pitchFamily="50" charset="-128"/>
                <a:cs typeface="メイリオ" pitchFamily="50" charset="-128"/>
              </a:rPr>
              <a:t>な</a:t>
            </a:r>
            <a:r>
              <a:rPr lang="ja-JP" altLang="en-US" sz="1400" dirty="0" smtClean="0">
                <a:latin typeface="メイリオ" pitchFamily="50" charset="-128"/>
                <a:ea typeface="メイリオ" pitchFamily="50" charset="-128"/>
                <a:cs typeface="メイリオ" pitchFamily="50" charset="-128"/>
              </a:rPr>
              <a:t>けれ</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a:t>
            </a:r>
            <a:r>
              <a:rPr lang="ja-JP" altLang="en-US" sz="1400" dirty="0" err="1" smtClean="0">
                <a:latin typeface="メイリオ" pitchFamily="50" charset="-128"/>
                <a:ea typeface="メイリオ" pitchFamily="50" charset="-128"/>
                <a:cs typeface="メイリオ" pitchFamily="50" charset="-128"/>
              </a:rPr>
              <a:t>ば</a:t>
            </a:r>
            <a:r>
              <a:rPr lang="ja-JP" altLang="en-US" sz="1400" dirty="0" smtClean="0">
                <a:latin typeface="メイリオ" pitchFamily="50" charset="-128"/>
                <a:ea typeface="メイリオ" pitchFamily="50" charset="-128"/>
                <a:cs typeface="メイリオ" pitchFamily="50" charset="-128"/>
              </a:rPr>
              <a:t>なりません。</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　全国で</a:t>
            </a:r>
            <a:r>
              <a:rPr lang="en-US" altLang="ja-JP" sz="1400" dirty="0" smtClean="0">
                <a:latin typeface="メイリオ" pitchFamily="50" charset="-128"/>
                <a:ea typeface="メイリオ" pitchFamily="50" charset="-128"/>
                <a:cs typeface="メイリオ" pitchFamily="50" charset="-128"/>
              </a:rPr>
              <a:t>1,384</a:t>
            </a:r>
            <a:r>
              <a:rPr lang="ja-JP" altLang="en-US" sz="1400" dirty="0" smtClean="0">
                <a:latin typeface="メイリオ" pitchFamily="50" charset="-128"/>
                <a:ea typeface="メイリオ" pitchFamily="50" charset="-128"/>
                <a:cs typeface="メイリオ" pitchFamily="50" charset="-128"/>
              </a:rPr>
              <a:t>社（佐賀</a:t>
            </a:r>
            <a:r>
              <a:rPr lang="en-US" altLang="ja-JP" sz="1400" dirty="0" smtClean="0">
                <a:latin typeface="メイリオ" pitchFamily="50" charset="-128"/>
                <a:ea typeface="メイリオ" pitchFamily="50" charset="-128"/>
                <a:cs typeface="メイリオ" pitchFamily="50" charset="-128"/>
              </a:rPr>
              <a:t>5</a:t>
            </a:r>
            <a:r>
              <a:rPr lang="ja-JP" altLang="en-US" sz="1400" dirty="0" smtClean="0">
                <a:latin typeface="メイリオ" pitchFamily="50" charset="-128"/>
                <a:ea typeface="メイリオ" pitchFamily="50" charset="-128"/>
                <a:cs typeface="メイリオ" pitchFamily="50" charset="-128"/>
              </a:rPr>
              <a:t>社）の企業がえるぼし認定を受けて</a:t>
            </a:r>
            <a:r>
              <a:rPr lang="ja-JP" altLang="en-US" sz="1400" dirty="0" err="1" smtClean="0">
                <a:latin typeface="メイリオ" pitchFamily="50" charset="-128"/>
                <a:ea typeface="メイリオ" pitchFamily="50" charset="-128"/>
                <a:cs typeface="メイリオ" pitchFamily="50" charset="-128"/>
              </a:rPr>
              <a:t>い</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ます。（</a:t>
            </a:r>
            <a:r>
              <a:rPr lang="en-US" altLang="ja-JP" sz="1400" dirty="0" smtClean="0">
                <a:latin typeface="メイリオ" pitchFamily="50" charset="-128"/>
                <a:ea typeface="メイリオ" pitchFamily="50" charset="-128"/>
                <a:cs typeface="メイリオ" pitchFamily="50" charset="-128"/>
              </a:rPr>
              <a:t>2021</a:t>
            </a:r>
            <a:r>
              <a:rPr lang="ja-JP" altLang="en-US" sz="1400" dirty="0" smtClean="0">
                <a:latin typeface="メイリオ" pitchFamily="50" charset="-128"/>
                <a:ea typeface="メイリオ" pitchFamily="50" charset="-128"/>
                <a:cs typeface="メイリオ" pitchFamily="50" charset="-128"/>
              </a:rPr>
              <a:t>年</a:t>
            </a:r>
            <a:r>
              <a:rPr lang="en-US" altLang="ja-JP" sz="1400" dirty="0" smtClean="0">
                <a:latin typeface="メイリオ" pitchFamily="50" charset="-128"/>
                <a:ea typeface="メイリオ" pitchFamily="50" charset="-128"/>
                <a:cs typeface="メイリオ" pitchFamily="50" charset="-128"/>
              </a:rPr>
              <a:t>6</a:t>
            </a:r>
            <a:r>
              <a:rPr lang="ja-JP" altLang="en-US" sz="1400" dirty="0" smtClean="0">
                <a:latin typeface="メイリオ" pitchFamily="50" charset="-128"/>
                <a:ea typeface="メイリオ" pitchFamily="50" charset="-128"/>
                <a:cs typeface="メイリオ" pitchFamily="50" charset="-128"/>
              </a:rPr>
              <a:t>月末現在）</a:t>
            </a:r>
            <a:endParaRPr lang="en-US" altLang="ja-JP" sz="1400" dirty="0" smtClean="0">
              <a:latin typeface="メイリオ" pitchFamily="50" charset="-128"/>
              <a:ea typeface="メイリオ" pitchFamily="50" charset="-128"/>
              <a:cs typeface="メイリオ" pitchFamily="50" charset="-128"/>
            </a:endParaRPr>
          </a:p>
          <a:p>
            <a:pPr eaLnBrk="1" hangingPunct="1">
              <a:buFontTx/>
              <a:buNone/>
            </a:pPr>
            <a:r>
              <a:rPr lang="ja-JP" altLang="en-US" sz="1400" dirty="0" smtClean="0">
                <a:latin typeface="メイリオ" pitchFamily="50" charset="-128"/>
                <a:ea typeface="メイリオ" pitchFamily="50" charset="-128"/>
                <a:cs typeface="メイリオ" pitchFamily="50" charset="-128"/>
              </a:rPr>
              <a:t>　　★　認定企業一覧は、厚生労働省</a:t>
            </a:r>
            <a:r>
              <a:rPr lang="en-US" altLang="ja-JP" sz="1400" dirty="0" smtClean="0">
                <a:latin typeface="メイリオ" pitchFamily="50" charset="-128"/>
                <a:ea typeface="メイリオ" pitchFamily="50" charset="-128"/>
                <a:cs typeface="メイリオ" pitchFamily="50" charset="-128"/>
              </a:rPr>
              <a:t>HP</a:t>
            </a:r>
            <a:r>
              <a:rPr lang="ja-JP" altLang="en-US" sz="1400" dirty="0" smtClean="0">
                <a:latin typeface="メイリオ" pitchFamily="50" charset="-128"/>
                <a:ea typeface="メイリオ" pitchFamily="50" charset="-128"/>
                <a:cs typeface="メイリオ" pitchFamily="50" charset="-128"/>
              </a:rPr>
              <a:t>より！</a:t>
            </a:r>
            <a:endParaRPr lang="en-US" altLang="ja-JP" sz="1400" dirty="0" smtClean="0">
              <a:latin typeface="メイリオ" pitchFamily="50" charset="-128"/>
              <a:ea typeface="メイリオ" pitchFamily="50" charset="-128"/>
              <a:cs typeface="メイリオ" pitchFamily="50" charset="-128"/>
            </a:endParaRPr>
          </a:p>
        </p:txBody>
      </p:sp>
      <p:sp>
        <p:nvSpPr>
          <p:cNvPr id="23" name="角丸四角形 22"/>
          <p:cNvSpPr/>
          <p:nvPr/>
        </p:nvSpPr>
        <p:spPr>
          <a:xfrm>
            <a:off x="939013" y="1219213"/>
            <a:ext cx="3293402" cy="447675"/>
          </a:xfrm>
          <a:prstGeom prst="roundRect">
            <a:avLst>
              <a:gd name="adj" fmla="val 50000"/>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角丸四角形 24"/>
          <p:cNvSpPr/>
          <p:nvPr/>
        </p:nvSpPr>
        <p:spPr>
          <a:xfrm>
            <a:off x="908057" y="3549650"/>
            <a:ext cx="2418027" cy="446088"/>
          </a:xfrm>
          <a:prstGeom prst="roundRect">
            <a:avLst>
              <a:gd name="adj" fmla="val 50000"/>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1020" name="Rectangle 3"/>
          <p:cNvSpPr>
            <a:spLocks noGrp="1" noChangeArrowheads="1"/>
          </p:cNvSpPr>
          <p:nvPr>
            <p:ph type="body" idx="4294967295"/>
          </p:nvPr>
        </p:nvSpPr>
        <p:spPr>
          <a:xfrm>
            <a:off x="748110" y="1295413"/>
            <a:ext cx="3448182" cy="358775"/>
          </a:xfrm>
        </p:spPr>
        <p:txBody>
          <a:bodyPr/>
          <a:lstStyle/>
          <a:p>
            <a:pPr algn="ctr" eaLnBrk="1" hangingPunct="1">
              <a:buFontTx/>
              <a:buNone/>
            </a:pPr>
            <a:r>
              <a:rPr lang="ja-JP" altLang="en-US" sz="1600" smtClean="0">
                <a:latin typeface="メイリオ" pitchFamily="50" charset="-128"/>
                <a:ea typeface="メイリオ" pitchFamily="50" charset="-128"/>
                <a:cs typeface="メイリオ" pitchFamily="50" charset="-128"/>
              </a:rPr>
              <a:t>行動計画の策定と情報公表</a:t>
            </a:r>
            <a:endParaRPr lang="en-US" altLang="ja-JP" sz="1600" smtClean="0">
              <a:latin typeface="メイリオ" pitchFamily="50" charset="-128"/>
              <a:ea typeface="メイリオ" pitchFamily="50" charset="-128"/>
              <a:cs typeface="メイリオ" pitchFamily="50" charset="-128"/>
            </a:endParaRPr>
          </a:p>
        </p:txBody>
      </p:sp>
      <p:sp>
        <p:nvSpPr>
          <p:cNvPr id="171021" name="Rectangle 3"/>
          <p:cNvSpPr>
            <a:spLocks noGrp="1" noChangeArrowheads="1"/>
          </p:cNvSpPr>
          <p:nvPr>
            <p:ph type="body" idx="4294967295"/>
          </p:nvPr>
        </p:nvSpPr>
        <p:spPr>
          <a:xfrm>
            <a:off x="933847" y="3603628"/>
            <a:ext cx="2380192" cy="358775"/>
          </a:xfrm>
        </p:spPr>
        <p:txBody>
          <a:bodyPr/>
          <a:lstStyle/>
          <a:p>
            <a:pPr algn="ctr" eaLnBrk="1" hangingPunct="1">
              <a:buFontTx/>
              <a:buNone/>
            </a:pPr>
            <a:r>
              <a:rPr lang="ja-JP" altLang="en-US" sz="1600" smtClean="0">
                <a:latin typeface="メイリオ" pitchFamily="50" charset="-128"/>
                <a:ea typeface="メイリオ" pitchFamily="50" charset="-128"/>
                <a:cs typeface="メイリオ" pitchFamily="50" charset="-128"/>
              </a:rPr>
              <a:t>優良企業の認定</a:t>
            </a:r>
            <a:endParaRPr lang="en-US" altLang="ja-JP" sz="1600" smtClean="0">
              <a:latin typeface="メイリオ" pitchFamily="50" charset="-128"/>
              <a:ea typeface="メイリオ" pitchFamily="50" charset="-128"/>
              <a:cs typeface="メイリオ" pitchFamily="50" charset="-128"/>
            </a:endParaRPr>
          </a:p>
        </p:txBody>
      </p:sp>
      <p:pic>
        <p:nvPicPr>
          <p:cNvPr id="43031" name="Picture 23"/>
          <p:cNvPicPr>
            <a:picLocks noChangeAspect="1" noChangeArrowheads="1"/>
          </p:cNvPicPr>
          <p:nvPr/>
        </p:nvPicPr>
        <p:blipFill>
          <a:blip r:embed="rId4"/>
          <a:srcRect/>
          <a:stretch>
            <a:fillRect/>
          </a:stretch>
        </p:blipFill>
        <p:spPr bwMode="auto">
          <a:xfrm>
            <a:off x="6789227" y="3887465"/>
            <a:ext cx="1172494" cy="1352877"/>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39595" y="5197023"/>
            <a:ext cx="1320800" cy="261938"/>
          </a:xfrm>
          <a:prstGeom prst="rect">
            <a:avLst/>
          </a:prstGeom>
          <a:noFill/>
        </p:spPr>
        <p:txBody>
          <a:bodyPr>
            <a:spAutoFit/>
          </a:bodyPr>
          <a:lstStyle/>
          <a:p>
            <a:pPr algn="ctr" eaLnBrk="0" fontAlgn="base" hangingPunct="0">
              <a:spcBef>
                <a:spcPct val="0"/>
              </a:spcBef>
              <a:spcAft>
                <a:spcPct val="0"/>
              </a:spcAft>
              <a:defRPr/>
            </a:pPr>
            <a:r>
              <a:rPr lang="ja-JP" altLang="en-US" sz="11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えるぼしマーク</a:t>
            </a:r>
          </a:p>
        </p:txBody>
      </p:sp>
      <p:sp>
        <p:nvSpPr>
          <p:cNvPr id="171024" name="Rectangle 3"/>
          <p:cNvSpPr>
            <a:spLocks noGrp="1" noChangeArrowheads="1"/>
          </p:cNvSpPr>
          <p:nvPr>
            <p:ph type="body" idx="4294967295"/>
          </p:nvPr>
        </p:nvSpPr>
        <p:spPr>
          <a:xfrm>
            <a:off x="660400" y="6215063"/>
            <a:ext cx="9335029" cy="355600"/>
          </a:xfrm>
        </p:spPr>
        <p:txBody>
          <a:bodyPr/>
          <a:lstStyle/>
          <a:p>
            <a:pPr eaLnBrk="1" hangingPunct="1">
              <a:buFont typeface="Arial" pitchFamily="34" charset="0"/>
              <a:buNone/>
            </a:pP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https://www.mhlw.go.jp/stf/seisakunitsuite/bunya/0000129028.html</a:t>
            </a:r>
          </a:p>
          <a:p>
            <a:pPr eaLnBrk="1" hangingPunct="1">
              <a:buFontTx/>
              <a:buNone/>
            </a:pPr>
            <a:endParaRPr lang="en-US" altLang="ja-JP" sz="14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7117412" y="5439117"/>
            <a:ext cx="2188162" cy="1015663"/>
          </a:xfrm>
          <a:prstGeom prst="rect">
            <a:avLst/>
          </a:prstGeom>
          <a:noFill/>
        </p:spPr>
        <p:txBody>
          <a:bodyPr wrap="square" rtlCol="0">
            <a:spAutoFit/>
          </a:bodyPr>
          <a:lstStyle/>
          <a:p>
            <a:pPr algn="just" fontAlgn="base">
              <a:spcBef>
                <a:spcPct val="0"/>
              </a:spcBef>
              <a:spcAft>
                <a:spcPct val="0"/>
              </a:spcAft>
              <a:buFontTx/>
              <a:buNone/>
            </a:pPr>
            <a:r>
              <a:rPr lang="ja-JP" altLang="en-US" sz="1200" dirty="0">
                <a:solidFill>
                  <a:srgbClr val="000000"/>
                </a:solidFill>
                <a:latin typeface="HG丸ｺﾞｼｯｸM-PRO" pitchFamily="50" charset="-128"/>
                <a:ea typeface="HG丸ｺﾞｼｯｸM-PRO" pitchFamily="50" charset="-128"/>
              </a:rPr>
              <a:t>認定された企業のうち、</a:t>
            </a:r>
            <a:r>
              <a:rPr lang="ja-JP" altLang="en-US" sz="1200" dirty="0">
                <a:solidFill>
                  <a:srgbClr val="FF0000"/>
                </a:solidFill>
                <a:latin typeface="HG丸ｺﾞｼｯｸM-PRO" pitchFamily="50" charset="-128"/>
                <a:ea typeface="HG丸ｺﾞｼｯｸM-PRO" pitchFamily="50" charset="-128"/>
              </a:rPr>
              <a:t>特に取組が優れている企業</a:t>
            </a:r>
            <a:r>
              <a:rPr lang="ja-JP" altLang="en-US" sz="1200" dirty="0">
                <a:solidFill>
                  <a:srgbClr val="000000"/>
                </a:solidFill>
                <a:latin typeface="HG丸ｺﾞｼｯｸM-PRO" pitchFamily="50" charset="-128"/>
                <a:ea typeface="HG丸ｺﾞｼｯｸM-PRO" pitchFamily="50" charset="-128"/>
              </a:rPr>
              <a:t>は、「</a:t>
            </a:r>
            <a:r>
              <a:rPr lang="ja-JP" altLang="en-US" sz="1200" dirty="0" smtClean="0">
                <a:solidFill>
                  <a:srgbClr val="FF0000"/>
                </a:solidFill>
                <a:latin typeface="HG丸ｺﾞｼｯｸM-PRO" pitchFamily="50" charset="-128"/>
                <a:ea typeface="HG丸ｺﾞｼｯｸM-PRO" pitchFamily="50" charset="-128"/>
              </a:rPr>
              <a:t>プラチナえるぼし</a:t>
            </a:r>
            <a:r>
              <a:rPr lang="ja-JP" altLang="en-US" sz="1200" dirty="0" smtClean="0">
                <a:solidFill>
                  <a:srgbClr val="000000"/>
                </a:solidFill>
                <a:latin typeface="HG丸ｺﾞｼｯｸM-PRO" pitchFamily="50" charset="-128"/>
                <a:ea typeface="HG丸ｺﾞｼｯｸM-PRO" pitchFamily="50" charset="-128"/>
              </a:rPr>
              <a:t>」</a:t>
            </a:r>
            <a:r>
              <a:rPr lang="ja-JP" altLang="en-US" sz="1200" dirty="0">
                <a:solidFill>
                  <a:srgbClr val="000000"/>
                </a:solidFill>
                <a:latin typeface="HG丸ｺﾞｼｯｸM-PRO" pitchFamily="50" charset="-128"/>
                <a:ea typeface="HG丸ｺﾞｼｯｸM-PRO" pitchFamily="50" charset="-128"/>
              </a:rPr>
              <a:t>マークを使用することができることとなっています。</a:t>
            </a: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3265" y="3998214"/>
            <a:ext cx="1268007" cy="1341515"/>
          </a:xfrm>
          <a:prstGeom prst="rect">
            <a:avLst/>
          </a:prstGeom>
        </p:spPr>
      </p:pic>
      <p:sp>
        <p:nvSpPr>
          <p:cNvPr id="24" name="正方形/長方形 1"/>
          <p:cNvSpPr>
            <a:spLocks noChangeArrowheads="1"/>
          </p:cNvSpPr>
          <p:nvPr/>
        </p:nvSpPr>
        <p:spPr bwMode="auto">
          <a:xfrm>
            <a:off x="9321272" y="638112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fontAlgn="base">
              <a:spcBef>
                <a:spcPct val="0"/>
              </a:spcBef>
              <a:spcAft>
                <a:spcPct val="0"/>
              </a:spcAft>
              <a:buFontTx/>
              <a:buNone/>
            </a:pPr>
            <a:fld id="{A5F76E94-56EC-4718-AAD1-D02764D6A705}" type="slidenum">
              <a:rPr lang="en-US" altLang="ja-JP" sz="1400" smtClean="0">
                <a:solidFill>
                  <a:srgbClr val="000000"/>
                </a:solidFill>
                <a:cs typeface="Arial" panose="020B0604020202020204" pitchFamily="34" charset="0"/>
              </a:rPr>
              <a:pPr algn="r" fontAlgn="base">
                <a:spcBef>
                  <a:spcPct val="0"/>
                </a:spcBef>
                <a:spcAft>
                  <a:spcPct val="0"/>
                </a:spcAft>
                <a:buFontTx/>
                <a:buNone/>
              </a:pPr>
              <a:t>43</a:t>
            </a:fld>
            <a:endParaRPr kumimoji="0" lang="ja-JP" altLang="en-US" sz="4000" dirty="0" smtClean="0">
              <a:solidFill>
                <a:srgbClr val="006666"/>
              </a:solidFill>
              <a:cs typeface="Arial" panose="020B0604020202020204" pitchFamily="34" charset="0"/>
            </a:endParaRPr>
          </a:p>
        </p:txBody>
      </p:sp>
      <p:sp>
        <p:nvSpPr>
          <p:cNvPr id="3" name="角丸四角形吹き出し 2"/>
          <p:cNvSpPr/>
          <p:nvPr/>
        </p:nvSpPr>
        <p:spPr>
          <a:xfrm>
            <a:off x="7636728" y="726125"/>
            <a:ext cx="1775984" cy="557327"/>
          </a:xfrm>
          <a:prstGeom prst="wedgeRoundRectCallout">
            <a:avLst>
              <a:gd name="adj1" fmla="val -47174"/>
              <a:gd name="adj2" fmla="val 94931"/>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１０１人以上３００人以下は</a:t>
            </a:r>
            <a:endParaRPr lang="en-US" altLang="ja-JP" sz="1050" dirty="0" smtClean="0">
              <a:solidFill>
                <a:schemeClr val="tx1"/>
              </a:solidFill>
            </a:endParaRPr>
          </a:p>
          <a:p>
            <a:r>
              <a:rPr lang="ja-JP" altLang="en-US" sz="1050" dirty="0" smtClean="0">
                <a:solidFill>
                  <a:schemeClr val="tx1"/>
                </a:solidFill>
              </a:rPr>
              <a:t>令和４年４月１日から</a:t>
            </a:r>
            <a:endParaRPr lang="en-US" altLang="ja-JP" sz="1050" dirty="0" smtClean="0">
              <a:solidFill>
                <a:schemeClr val="tx1"/>
              </a:solidFill>
            </a:endParaRPr>
          </a:p>
          <a:p>
            <a:r>
              <a:rPr lang="ja-JP" altLang="en-US" sz="1050" dirty="0" smtClean="0">
                <a:solidFill>
                  <a:schemeClr val="tx1"/>
                </a:solidFill>
              </a:rPr>
              <a:t>義務化</a:t>
            </a:r>
            <a:endParaRPr kumimoji="1" lang="ja-JP" altLang="en-US" sz="1050" dirty="0"/>
          </a:p>
        </p:txBody>
      </p:sp>
    </p:spTree>
    <p:extLst>
      <p:ext uri="{BB962C8B-B14F-4D97-AF65-F5344CB8AC3E}">
        <p14:creationId xmlns:p14="http://schemas.microsoft.com/office/powerpoint/2010/main" val="1647439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4716" y="1541864"/>
            <a:ext cx="9602819" cy="4710129"/>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00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000"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0" y="1037195"/>
            <a:ext cx="5544616" cy="390000"/>
            <a:chOff x="-155181" y="1019598"/>
            <a:chExt cx="5544616" cy="390000"/>
          </a:xfrm>
        </p:grpSpPr>
        <p:sp>
          <p:nvSpPr>
            <p:cNvPr id="7" name="正方形/長方形 6"/>
            <p:cNvSpPr/>
            <p:nvPr/>
          </p:nvSpPr>
          <p:spPr>
            <a:xfrm>
              <a:off x="-155181" y="1019598"/>
              <a:ext cx="5544616" cy="39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355" tIns="34178" rIns="68355" bIns="34178" rtlCol="0" anchor="ctr"/>
            <a:lstStyle/>
            <a:p>
              <a:pPr marL="0" marR="0" lvl="0" indent="0" algn="l" defTabSz="956955" rtl="0" eaLnBrk="1" fontAlgn="auto" latinLnBrk="0" hangingPunct="1">
                <a:lnSpc>
                  <a:spcPct val="100000"/>
                </a:lnSpc>
                <a:spcBef>
                  <a:spcPts val="0"/>
                </a:spcBef>
                <a:spcAft>
                  <a:spcPts val="0"/>
                </a:spcAft>
                <a:buClrTx/>
                <a:buSzTx/>
                <a:buFontTx/>
                <a:buNone/>
                <a:tabLst>
                  <a:tab pos="270566" algn="l"/>
                </a:tabLst>
                <a:defRPr/>
              </a:pPr>
              <a:r>
                <a:rPr kumimoji="1" lang="ja-JP" altLang="en-US"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働き方改革の基本的な考え方</a:t>
              </a:r>
              <a:endParaRPr kumimoji="1" lang="en-US" altLang="ja-JP" sz="2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185369" y="1022520"/>
              <a:ext cx="4139094" cy="301592"/>
              <a:chOff x="185369" y="1022520"/>
              <a:chExt cx="4139094" cy="301592"/>
            </a:xfrm>
          </p:grpSpPr>
          <p:sp>
            <p:nvSpPr>
              <p:cNvPr id="9" name="正方形/長方形 8"/>
              <p:cNvSpPr/>
              <p:nvPr/>
            </p:nvSpPr>
            <p:spPr>
              <a:xfrm>
                <a:off x="185369" y="1022520"/>
                <a:ext cx="302400" cy="301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355" tIns="34178" rIns="68355" bIns="34178" rtlCol="0" anchor="ctr"/>
              <a:lstStyle/>
              <a:p>
                <a:pPr marL="0" marR="0" lvl="0" indent="0" algn="ctr" defTabSz="956955" rtl="0" eaLnBrk="1" fontAlgn="auto" latinLnBrk="0" hangingPunct="1">
                  <a:lnSpc>
                    <a:spcPct val="100000"/>
                  </a:lnSpc>
                  <a:spcBef>
                    <a:spcPts val="0"/>
                  </a:spcBef>
                  <a:spcAft>
                    <a:spcPts val="0"/>
                  </a:spcAft>
                  <a:buClrTx/>
                  <a:buSzTx/>
                  <a:buFontTx/>
                  <a:buNone/>
                  <a:tabLst>
                    <a:tab pos="270566" algn="l"/>
                  </a:tabLst>
                  <a:defRPr/>
                </a:pPr>
                <a:r>
                  <a:rPr kumimoji="1" lang="ja-JP" altLang="en-US" sz="16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　</a:t>
                </a:r>
                <a:endParaRPr kumimoji="0" lang="ja-JP" altLang="en-US" sz="1600" b="1"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cxnSp>
            <p:nvCxnSpPr>
              <p:cNvPr id="10" name="直線コネクタ 9"/>
              <p:cNvCxnSpPr/>
              <p:nvPr/>
            </p:nvCxnSpPr>
            <p:spPr>
              <a:xfrm>
                <a:off x="194252" y="1324112"/>
                <a:ext cx="413021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1" name="テキスト ボックス 10"/>
          <p:cNvSpPr txBox="1"/>
          <p:nvPr/>
        </p:nvSpPr>
        <p:spPr>
          <a:xfrm>
            <a:off x="326798" y="1558834"/>
            <a:ext cx="9378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「働き方改革」は、働く方々が、</a:t>
            </a:r>
            <a:r>
              <a:rPr kumimoji="1" lang="ja-JP" altLang="en-US" sz="1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個々の事情に応じた多様で柔軟な</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働き方を</a:t>
            </a:r>
            <a:r>
              <a:rPr kumimoji="1" lang="ja-JP" altLang="en-US" sz="1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1" lang="en-US" altLang="ja-JP" sz="1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自分で「選択」できるようにする</a:t>
            </a: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ための改革です。</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角丸四角形 11"/>
          <p:cNvSpPr/>
          <p:nvPr/>
        </p:nvSpPr>
        <p:spPr>
          <a:xfrm>
            <a:off x="359651" y="2330695"/>
            <a:ext cx="9171461" cy="11297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日本が直面する「少子高齢化に伴う生産年齢人口の減少」、「働く方々のニーズの多様化」などの課題に対応するためには、投資やイノベーションによる生産性向上とともに、就業機会の拡大や意欲・能力を存分に発揮できる環境をつくることが必要です。</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角丸四角形 12"/>
          <p:cNvSpPr/>
          <p:nvPr/>
        </p:nvSpPr>
        <p:spPr>
          <a:xfrm>
            <a:off x="300332" y="4329618"/>
            <a:ext cx="9307433"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働く方の置かれた個々の事情に応じ、多様な働き方を選択できる社会を実現することで、成長と分配の好循環を構築し、働く人一人ひとりがより良い将来の展望を持てるようにすることを目指します。</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フローチャート: 組合せ 13"/>
          <p:cNvSpPr/>
          <p:nvPr/>
        </p:nvSpPr>
        <p:spPr>
          <a:xfrm>
            <a:off x="4448944" y="3657275"/>
            <a:ext cx="815838" cy="402824"/>
          </a:xfrm>
          <a:prstGeom prst="flowChartMerg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bwMode="auto">
          <a:xfrm>
            <a:off x="495301" y="335360"/>
            <a:ext cx="3233564" cy="566738"/>
          </a:xfrm>
          <a:prstGeom prst="rect">
            <a:avLst/>
          </a:prstGeom>
          <a:gradFill rotWithShape="1">
            <a:gsLst>
              <a:gs pos="0">
                <a:srgbClr val="FFFFFF"/>
              </a:gs>
              <a:gs pos="50000">
                <a:srgbClr val="BBE0E3"/>
              </a:gs>
              <a:gs pos="100000">
                <a:srgbClr val="FFFFFF"/>
              </a:gs>
            </a:gsLst>
            <a:lin ang="27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fontAlgn="base" hangingPunct="0">
              <a:spcBef>
                <a:spcPct val="0"/>
              </a:spcBef>
              <a:spcAft>
                <a:spcPct val="0"/>
              </a:spcAft>
              <a:defRPr/>
            </a:pPr>
            <a:r>
              <a:rPr kumimoji="0" lang="en-US" altLang="ja-JP" sz="3200" kern="0" dirty="0" smtClean="0">
                <a:solidFill>
                  <a:srgbClr val="006666"/>
                </a:solidFill>
                <a:latin typeface="Constantia" pitchFamily="18" charset="0"/>
              </a:rPr>
              <a:t>Ⅴ</a:t>
            </a:r>
            <a:r>
              <a:rPr kumimoji="0" lang="ja-JP" altLang="en-US" sz="3200" kern="0" dirty="0">
                <a:solidFill>
                  <a:srgbClr val="006666"/>
                </a:solidFill>
                <a:latin typeface="Constantia" pitchFamily="18" charset="0"/>
              </a:rPr>
              <a:t>　</a:t>
            </a:r>
            <a:r>
              <a:rPr kumimoji="0" lang="ja-JP" altLang="en-US" sz="3200" kern="0" dirty="0" smtClean="0">
                <a:solidFill>
                  <a:srgbClr val="006666"/>
                </a:solidFill>
                <a:latin typeface="Constantia" pitchFamily="18" charset="0"/>
              </a:rPr>
              <a:t>働き方改革</a:t>
            </a:r>
            <a:endParaRPr kumimoji="0" lang="ja-JP" altLang="en-US" sz="3200" b="0" i="0" u="none" strike="noStrike" kern="0" cap="none" spc="0" normalizeH="0" baseline="0" noProof="0" dirty="0">
              <a:ln>
                <a:noFill/>
              </a:ln>
              <a:solidFill>
                <a:srgbClr val="006666"/>
              </a:solidFill>
              <a:effectLst/>
              <a:uLnTx/>
              <a:uFillTx/>
              <a:latin typeface="Constantia" pitchFamily="18" charset="0"/>
            </a:endParaRPr>
          </a:p>
        </p:txBody>
      </p:sp>
      <p:sp>
        <p:nvSpPr>
          <p:cNvPr id="17" name="正方形/長方形 1"/>
          <p:cNvSpPr>
            <a:spLocks noChangeArrowheads="1"/>
          </p:cNvSpPr>
          <p:nvPr/>
        </p:nvSpPr>
        <p:spPr bwMode="auto">
          <a:xfrm>
            <a:off x="9321272" y="638112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fontAlgn="base">
              <a:spcBef>
                <a:spcPct val="0"/>
              </a:spcBef>
              <a:spcAft>
                <a:spcPct val="0"/>
              </a:spcAft>
              <a:buFontTx/>
              <a:buNone/>
            </a:pPr>
            <a:fld id="{A5F76E94-56EC-4718-AAD1-D02764D6A705}" type="slidenum">
              <a:rPr lang="en-US" altLang="ja-JP" sz="1400" smtClean="0">
                <a:solidFill>
                  <a:srgbClr val="000000"/>
                </a:solidFill>
                <a:cs typeface="Arial" panose="020B0604020202020204" pitchFamily="34" charset="0"/>
              </a:rPr>
              <a:pPr algn="r" fontAlgn="base">
                <a:spcBef>
                  <a:spcPct val="0"/>
                </a:spcBef>
                <a:spcAft>
                  <a:spcPct val="0"/>
                </a:spcAft>
                <a:buFontTx/>
                <a:buNone/>
              </a:pPr>
              <a:t>44</a:t>
            </a:fld>
            <a:endParaRPr kumimoji="0" lang="ja-JP" altLang="en-US" sz="4000" dirty="0" smtClean="0">
              <a:solidFill>
                <a:srgbClr val="006666"/>
              </a:solidFill>
              <a:cs typeface="Arial" panose="020B0604020202020204" pitchFamily="34" charset="0"/>
            </a:endParaRPr>
          </a:p>
        </p:txBody>
      </p:sp>
    </p:spTree>
    <p:extLst>
      <p:ext uri="{BB962C8B-B14F-4D97-AF65-F5344CB8AC3E}">
        <p14:creationId xmlns:p14="http://schemas.microsoft.com/office/powerpoint/2010/main" val="4224085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944832" y="455317"/>
            <a:ext cx="4904713" cy="6390000"/>
          </a:xfrm>
          <a:prstGeom prst="roundRect">
            <a:avLst>
              <a:gd name="adj" fmla="val 3217"/>
            </a:avLst>
          </a:prstGeom>
          <a:pattFill prst="pct50">
            <a:fgClr>
              <a:schemeClr val="bg1"/>
            </a:fgClr>
            <a:bgClr>
              <a:schemeClr val="bg1"/>
            </a:bgClr>
          </a:patt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ja-JP" altLang="en-US" dirty="0">
              <a:solidFill>
                <a:prstClr val="white"/>
              </a:solidFill>
              <a:latin typeface="+mn-ea"/>
            </a:endParaRPr>
          </a:p>
        </p:txBody>
      </p:sp>
      <p:sp>
        <p:nvSpPr>
          <p:cNvPr id="10" name="テキスト ボックス 9"/>
          <p:cNvSpPr txBox="1"/>
          <p:nvPr/>
        </p:nvSpPr>
        <p:spPr>
          <a:xfrm>
            <a:off x="5025009" y="442681"/>
            <a:ext cx="4818916" cy="6658231"/>
          </a:xfrm>
          <a:prstGeom prst="rect">
            <a:avLst/>
          </a:prstGeom>
          <a:noFill/>
        </p:spPr>
        <p:txBody>
          <a:bodyPr wrap="square" lIns="71998" tIns="45719" rIns="71998" bIns="45719" rtlCol="0">
            <a:spAutoFit/>
          </a:bodyPr>
          <a:lstStyle/>
          <a:p>
            <a:pPr>
              <a:lnSpc>
                <a:spcPts val="1600"/>
              </a:lnSpc>
            </a:pPr>
            <a:r>
              <a:rPr lang="ja-JP" altLang="en-US" sz="1200" dirty="0">
                <a:latin typeface="+mn-ea"/>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（現行制度の適用除外等の取扱）</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事前に予測できない災害その他事項の取扱）</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取引条件改善など業種ごとの取組の推進）</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企業本社への監督指導等の強化）</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意欲と能力ある労働者の自己実現の支援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５ ．柔軟な働き方がしやすい環境整備</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）雇用型テレワークのガイドライン刷新と導入支援</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）非雇用型テレワークのガイドライン刷新と働き手への支援</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spc="-70" dirty="0">
                <a:latin typeface="Meiryo UI" panose="020B0604030504040204" pitchFamily="50" charset="-128"/>
                <a:ea typeface="Meiryo UI" panose="020B0604030504040204" pitchFamily="50" charset="-128"/>
                <a:cs typeface="Meiryo UI" panose="020B0604030504040204" pitchFamily="50" charset="-128"/>
              </a:rPr>
              <a:t>副業・兼業の推進に向けた</a:t>
            </a:r>
            <a:r>
              <a:rPr lang="ja-JP" altLang="en-US" sz="1200" spc="-70" dirty="0" smtClean="0">
                <a:latin typeface="Meiryo UI" panose="020B0604030504040204" pitchFamily="50" charset="-128"/>
                <a:ea typeface="Meiryo UI" panose="020B0604030504040204" pitchFamily="50" charset="-128"/>
                <a:cs typeface="Meiryo UI" panose="020B0604030504040204" pitchFamily="50" charset="-128"/>
              </a:rPr>
              <a:t>ガイドラインや改定版モデル就業規則の</a:t>
            </a:r>
            <a:r>
              <a:rPr lang="ja-JP" altLang="en-US" sz="1200" spc="-70" dirty="0">
                <a:latin typeface="Meiryo UI" panose="020B0604030504040204" pitchFamily="50" charset="-128"/>
                <a:ea typeface="Meiryo UI" panose="020B0604030504040204" pitchFamily="50" charset="-128"/>
                <a:cs typeface="Meiryo UI" panose="020B0604030504040204" pitchFamily="50" charset="-128"/>
              </a:rPr>
              <a:t>策定</a:t>
            </a:r>
          </a:p>
          <a:p>
            <a:pPr>
              <a:lnSpc>
                <a:spcPts val="1600"/>
              </a:lnSpc>
            </a:pP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６ ．女性・若者の人材育成など活躍しやすい環境整備</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）女性のリカレント教育など個人の学び直しへの支援などの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）多様な女性活躍の推進</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）就職氷河期世代や若者の活躍に向けた支援・環境整備</a:t>
            </a: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７ ．病気の治療と仕事の両立</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（１）会社の意識改革と受入れ体制の整備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（２）トライアングル型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支援などの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（３）労働者の健康確保のための産業医・産業保健機能の強化</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８ ．子育て・介護等と仕事の両立、障害者の就労</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）子育て・介護と仕事の両立支援策の充実・活用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（男性の育児・介護等への参加促進）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障害者等の希望や能力を活かした就労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支援の推進</a:t>
            </a: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９ ．雇用</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吸収力、付加価値の</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高い産業への転職・再就職支援</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）転職者の受入れ企業支援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転職者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採用の拡大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のための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策定</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（２）転職・再就職の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拡大に向けた職業能力・職場情報の見える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１０．</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誰にでもチャンスのある教育環境の整備</a:t>
            </a: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１１</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高齢者の就業促進</a:t>
            </a: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１２</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外国人材の受入れ</a:t>
            </a: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１３</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10 </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年先の未来を見据えたロードマップ</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と指標を持った対応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策の提示）</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他の政府計画との連携）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1875" y="444604"/>
            <a:ext cx="4860000" cy="6863415"/>
          </a:xfrm>
          <a:prstGeom prst="rect">
            <a:avLst/>
          </a:prstGeom>
          <a:noFill/>
          <a:ln>
            <a:noFill/>
          </a:ln>
        </p:spPr>
        <p:txBody>
          <a:bodyPr wrap="square" lIns="71998" tIns="45719" rIns="71998" bIns="45719" rtlCol="0">
            <a:spAutoFit/>
          </a:bodyPr>
          <a:lstStyle/>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１．働く人の視点に</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立った働き方改革</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の意義</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）経済社会の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今後の取組の基本的考え方</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本プランの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（コンセンサスに基づくスピードと実行）</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ロードマップに基づく長期的かつ継続的な取組）</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フォローアップと施策の見直し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２ ．同一労働同一賃金など非正規雇用の処遇改善</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）同一労働同一賃金の実効性を確保する法制度と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ガイドラインの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整備</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（基本的考え方）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（同一労働同一賃金のガイドライン）</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 基本給の均等・均衡待遇の確保</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各種手当の均等・均衡待遇の確保</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福利厚生や教育訓練の均等・均衡待遇の確保</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④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派遣労働者の取扱</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法改正の方向性）</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労働者が司法判断を求める際の根拠となる規定の整備</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労働者に対する待遇に関する説明の義務化</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行政による裁判外紛争解決手続の整備</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④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派遣労働者に関する法整備</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）法改正の施行に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当たって</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３ ．賃金引上げと労働生産性向上</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）企業への賃上げの働きかけや取引条件の改善</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）生産性向上支援など賃上げしやすい環境の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４ ．罰則付き時間外労働の上限規制の導入など長時間労働の是正</a:t>
            </a:r>
          </a:p>
          <a:p>
            <a:pPr>
              <a:lnSpc>
                <a:spcPts val="16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（基本的考え方）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法改正の方向性）</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時間外労働の上限規制）</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パワーハラスメント対策、メンタルヘルス対策）</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勤務間インターバル制度）</a:t>
            </a: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（法施行までの準備期間の確保）</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1300" dirty="0">
              <a:solidFill>
                <a:schemeClr val="tx2"/>
              </a:solidFill>
              <a:latin typeface="+mn-ea"/>
            </a:endParaRPr>
          </a:p>
          <a:p>
            <a:pPr>
              <a:lnSpc>
                <a:spcPts val="1600"/>
              </a:lnSpc>
            </a:pPr>
            <a:r>
              <a:rPr lang="ja-JP" altLang="en-US" sz="1300" b="1" dirty="0" smtClean="0">
                <a:solidFill>
                  <a:schemeClr val="tx2"/>
                </a:solidFill>
                <a:latin typeface="+mn-ea"/>
              </a:rPr>
              <a:t>　</a:t>
            </a:r>
            <a:endParaRPr lang="en-US" altLang="ja-JP" sz="1300" b="1" dirty="0" smtClean="0">
              <a:solidFill>
                <a:schemeClr val="tx2"/>
              </a:solidFill>
              <a:latin typeface="+mn-ea"/>
            </a:endParaRPr>
          </a:p>
        </p:txBody>
      </p:sp>
      <p:sp>
        <p:nvSpPr>
          <p:cNvPr id="6" name="角丸四角形 5"/>
          <p:cNvSpPr/>
          <p:nvPr/>
        </p:nvSpPr>
        <p:spPr>
          <a:xfrm>
            <a:off x="56457" y="455318"/>
            <a:ext cx="4818916" cy="6390000"/>
          </a:xfrm>
          <a:prstGeom prst="roundRect">
            <a:avLst>
              <a:gd name="adj" fmla="val 3410"/>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ja-JP" altLang="en-US" dirty="0">
              <a:solidFill>
                <a:prstClr val="white"/>
              </a:solidFill>
              <a:latin typeface="+mn-ea"/>
            </a:endParaRPr>
          </a:p>
        </p:txBody>
      </p:sp>
      <p:sp>
        <p:nvSpPr>
          <p:cNvPr id="8" name="タイトル 1"/>
          <p:cNvSpPr txBox="1">
            <a:spLocks/>
          </p:cNvSpPr>
          <p:nvPr/>
        </p:nvSpPr>
        <p:spPr>
          <a:xfrm>
            <a:off x="-5168" y="-1"/>
            <a:ext cx="9911169" cy="396000"/>
          </a:xfrm>
          <a:prstGeom prst="rect">
            <a:avLst/>
          </a:prstGeom>
          <a:gradFill flip="none" rotWithShape="1">
            <a:gsLst>
              <a:gs pos="0">
                <a:schemeClr val="accent3">
                  <a:lumMod val="41000"/>
                </a:schemeClr>
              </a:gs>
              <a:gs pos="85000">
                <a:srgbClr val="89A74B"/>
              </a:gs>
              <a:gs pos="62000">
                <a:schemeClr val="accent3">
                  <a:lumMod val="75000"/>
                </a:schemeClr>
              </a:gs>
              <a:gs pos="100000">
                <a:schemeClr val="accent3">
                  <a:lumMod val="60000"/>
                  <a:lumOff val="4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lIns="91296" tIns="45648" rIns="91296" bIns="45648" anchor="ctr">
            <a:noAutofit/>
          </a:bodyPr>
          <a:lstStyle/>
          <a:p>
            <a:pPr marL="342358" indent="-342358" algn="ctr" defTabSz="913506">
              <a:lnSpc>
                <a:spcPts val="2400"/>
              </a:lnSpc>
              <a:defRPr/>
            </a:pPr>
            <a:r>
              <a:rPr lang="ja-JP" altLang="en-US" sz="2000" b="1" spc="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働き方</a:t>
            </a:r>
            <a:r>
              <a:rPr lang="ja-JP" altLang="en-US" sz="20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改革</a:t>
            </a:r>
            <a:r>
              <a:rPr lang="ja-JP" altLang="en-US" sz="2000" b="1" spc="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実行計画</a:t>
            </a:r>
            <a:endParaRPr lang="en-US" altLang="ja-JP" sz="2000" b="1" spc="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060262" y="9548"/>
            <a:ext cx="1713932" cy="430887"/>
          </a:xfrm>
          <a:prstGeom prst="rect">
            <a:avLst/>
          </a:prstGeom>
          <a:solidFill>
            <a:schemeClr val="bg1"/>
          </a:solidFill>
          <a:ln>
            <a:solidFill>
              <a:schemeClr val="accent3">
                <a:lumMod val="75000"/>
              </a:schemeClr>
            </a:solidFill>
          </a:ln>
        </p:spPr>
        <p:txBody>
          <a:bodyPr wrap="none" rtlCol="0" anchor="ctr">
            <a:spAutoFit/>
          </a:bodyPr>
          <a:lstStyle/>
          <a:p>
            <a:pPr algn="ctr"/>
            <a:r>
              <a:rPr lang="ja-JP" altLang="en-US" sz="1100" dirty="0" smtClean="0">
                <a:latin typeface="+mj-ea"/>
                <a:ea typeface="+mj-ea"/>
              </a:rPr>
              <a:t>平成</a:t>
            </a:r>
            <a:r>
              <a:rPr lang="en-US" altLang="ja-JP" sz="1100" dirty="0" smtClean="0">
                <a:latin typeface="+mj-ea"/>
                <a:ea typeface="+mj-ea"/>
              </a:rPr>
              <a:t>29</a:t>
            </a:r>
            <a:r>
              <a:rPr lang="ja-JP" altLang="en-US" sz="1100" dirty="0" smtClean="0">
                <a:latin typeface="+mj-ea"/>
                <a:ea typeface="+mj-ea"/>
              </a:rPr>
              <a:t>年３月</a:t>
            </a:r>
            <a:r>
              <a:rPr lang="en-US" altLang="ja-JP" sz="1100" dirty="0" smtClean="0">
                <a:latin typeface="+mj-ea"/>
                <a:ea typeface="+mj-ea"/>
              </a:rPr>
              <a:t>28</a:t>
            </a:r>
            <a:r>
              <a:rPr lang="ja-JP" altLang="en-US" sz="1100" dirty="0" smtClean="0">
                <a:latin typeface="+mj-ea"/>
                <a:ea typeface="+mj-ea"/>
              </a:rPr>
              <a:t>日</a:t>
            </a:r>
            <a:endParaRPr lang="en-US" altLang="ja-JP" sz="1100" dirty="0" smtClean="0">
              <a:latin typeface="+mj-ea"/>
              <a:ea typeface="+mj-ea"/>
            </a:endParaRPr>
          </a:p>
          <a:p>
            <a:pPr algn="ctr"/>
            <a:r>
              <a:rPr kumimoji="1" lang="ja-JP" altLang="en-US" sz="1100" dirty="0" smtClean="0">
                <a:latin typeface="+mj-ea"/>
                <a:ea typeface="+mj-ea"/>
              </a:rPr>
              <a:t>働き方改革実現会議決定</a:t>
            </a:r>
            <a:endParaRPr kumimoji="1" lang="ja-JP" altLang="en-US" sz="1100" dirty="0">
              <a:latin typeface="+mj-ea"/>
              <a:ea typeface="+mj-ea"/>
            </a:endParaRPr>
          </a:p>
        </p:txBody>
      </p:sp>
      <p:sp>
        <p:nvSpPr>
          <p:cNvPr id="12" name="正方形/長方形 1"/>
          <p:cNvSpPr>
            <a:spLocks noChangeArrowheads="1"/>
          </p:cNvSpPr>
          <p:nvPr/>
        </p:nvSpPr>
        <p:spPr bwMode="auto">
          <a:xfrm>
            <a:off x="9321272" y="638112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fontAlgn="base">
              <a:spcBef>
                <a:spcPct val="0"/>
              </a:spcBef>
              <a:spcAft>
                <a:spcPct val="0"/>
              </a:spcAft>
              <a:buFontTx/>
              <a:buNone/>
            </a:pPr>
            <a:fld id="{A5F76E94-56EC-4718-AAD1-D02764D6A705}" type="slidenum">
              <a:rPr lang="en-US" altLang="ja-JP" sz="1400" smtClean="0">
                <a:solidFill>
                  <a:srgbClr val="000000"/>
                </a:solidFill>
                <a:cs typeface="Arial" panose="020B0604020202020204" pitchFamily="34" charset="0"/>
              </a:rPr>
              <a:pPr algn="r" fontAlgn="base">
                <a:spcBef>
                  <a:spcPct val="0"/>
                </a:spcBef>
                <a:spcAft>
                  <a:spcPct val="0"/>
                </a:spcAft>
                <a:buFontTx/>
                <a:buNone/>
              </a:pPr>
              <a:t>45</a:t>
            </a:fld>
            <a:endParaRPr kumimoji="0" lang="ja-JP" altLang="en-US" sz="4000" dirty="0" smtClean="0">
              <a:solidFill>
                <a:srgbClr val="006666"/>
              </a:solidFill>
              <a:cs typeface="Arial" panose="020B0604020202020204" pitchFamily="34" charset="0"/>
            </a:endParaRPr>
          </a:p>
        </p:txBody>
      </p:sp>
    </p:spTree>
    <p:extLst>
      <p:ext uri="{BB962C8B-B14F-4D97-AF65-F5344CB8AC3E}">
        <p14:creationId xmlns:p14="http://schemas.microsoft.com/office/powerpoint/2010/main" val="3913584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65100" y="0"/>
            <a:ext cx="9328150" cy="838200"/>
          </a:xfrm>
        </p:spPr>
        <p:txBody>
          <a:bodyPr/>
          <a:lstStyle/>
          <a:p>
            <a:pPr algn="l" eaLnBrk="1" hangingPunct="1"/>
            <a:r>
              <a:rPr lang="en-US" altLang="ja-JP" sz="2400" smtClean="0">
                <a:ea typeface="HG丸ｺﾞｼｯｸM-PRO" pitchFamily="50" charset="-128"/>
              </a:rPr>
              <a:t>【</a:t>
            </a:r>
            <a:r>
              <a:rPr lang="ja-JP" altLang="en-US" sz="2400" smtClean="0">
                <a:ea typeface="HG丸ｺﾞｼｯｸM-PRO" pitchFamily="50" charset="-128"/>
              </a:rPr>
              <a:t>お・ま・け</a:t>
            </a:r>
            <a:r>
              <a:rPr lang="en-US" altLang="ja-JP" sz="2400" smtClean="0">
                <a:ea typeface="HG丸ｺﾞｼｯｸM-PRO" pitchFamily="50" charset="-128"/>
              </a:rPr>
              <a:t>】</a:t>
            </a:r>
            <a:r>
              <a:rPr lang="ja-JP" altLang="en-US" sz="3600" smtClean="0">
                <a:ea typeface="HG丸ｺﾞｼｯｸM-PRO" pitchFamily="50" charset="-128"/>
              </a:rPr>
              <a:t>それって正しいの？</a:t>
            </a:r>
          </a:p>
        </p:txBody>
      </p:sp>
      <p:graphicFrame>
        <p:nvGraphicFramePr>
          <p:cNvPr id="229535" name="Group 159"/>
          <p:cNvGraphicFramePr>
            <a:graphicFrameLocks noGrp="1"/>
          </p:cNvGraphicFramePr>
          <p:nvPr>
            <p:ph idx="1"/>
            <p:extLst>
              <p:ext uri="{D42A27DB-BD31-4B8C-83A1-F6EECF244321}">
                <p14:modId xmlns:p14="http://schemas.microsoft.com/office/powerpoint/2010/main" val="2293858173"/>
              </p:ext>
            </p:extLst>
          </p:nvPr>
        </p:nvGraphicFramePr>
        <p:xfrm>
          <a:off x="247650" y="914400"/>
          <a:ext cx="9424458" cy="4952032"/>
        </p:xfrm>
        <a:graphic>
          <a:graphicData uri="http://schemas.openxmlformats.org/drawingml/2006/table">
            <a:tbl>
              <a:tblPr/>
              <a:tblGrid>
                <a:gridCol w="674158">
                  <a:extLst>
                    <a:ext uri="{9D8B030D-6E8A-4147-A177-3AD203B41FA5}">
                      <a16:colId xmlns:a16="http://schemas.microsoft.com/office/drawing/2014/main" val="20000"/>
                    </a:ext>
                  </a:extLst>
                </a:gridCol>
                <a:gridCol w="7677150">
                  <a:extLst>
                    <a:ext uri="{9D8B030D-6E8A-4147-A177-3AD203B41FA5}">
                      <a16:colId xmlns:a16="http://schemas.microsoft.com/office/drawing/2014/main" val="20001"/>
                    </a:ext>
                  </a:extLst>
                </a:gridCol>
                <a:gridCol w="1073150">
                  <a:extLst>
                    <a:ext uri="{9D8B030D-6E8A-4147-A177-3AD203B41FA5}">
                      <a16:colId xmlns:a16="http://schemas.microsoft.com/office/drawing/2014/main" val="20002"/>
                    </a:ext>
                  </a:extLst>
                </a:gridCol>
              </a:tblGrid>
              <a:tr h="396359">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番号</a:t>
                      </a:r>
                    </a:p>
                  </a:txBody>
                  <a:tcPr marL="99060" marR="99060" marT="45734" marB="4573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内容</a:t>
                      </a:r>
                    </a:p>
                  </a:txBody>
                  <a:tcPr marL="99060" marR="99060"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itchFamily="34" charset="0"/>
                          <a:ea typeface="HG丸ｺﾞｼｯｸM-PRO" pitchFamily="50" charset="-128"/>
                        </a:rPr>
                        <a:t>正誤</a:t>
                      </a:r>
                    </a:p>
                  </a:txBody>
                  <a:tcPr marL="99060" marR="99060"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785766">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9060" marR="99060"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アルバイト先の時給は</a:t>
                      </a: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830</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円で研修中は</a:t>
                      </a: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800</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円です。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佐賀県の最低賃金は</a:t>
                      </a: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821</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円ですが、研修中はいろいろ教えてもらうんだから時給が低くてもしょうがないと思っています。</a:t>
                      </a:r>
                    </a:p>
                  </a:txBody>
                  <a:tcPr marL="99060" marR="99060"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正・誤</a:t>
                      </a:r>
                    </a:p>
                  </a:txBody>
                  <a:tcPr marL="99060" marR="99060"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7273">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9060" marR="99060"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1</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年前から同じところでアルバイトしてるけど、週</a:t>
                      </a: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1</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回しか働いていないから年次有給休暇はない、と店長から言われました。</a:t>
                      </a:r>
                    </a:p>
                  </a:txBody>
                  <a:tcPr marL="99060" marR="99060"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正・誤</a:t>
                      </a:r>
                    </a:p>
                  </a:txBody>
                  <a:tcPr marL="99060" marR="99060"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6373">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9060" marR="99060"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アルバイト先には「遅刻をしたら罰金</a:t>
                      </a:r>
                      <a:r>
                        <a:rPr kumimoji="1" lang="en-US" altLang="ja-JP" sz="1600" b="0" i="0" u="none" strike="noStrike" cap="none" normalizeH="0" baseline="0" dirty="0" smtClean="0">
                          <a:ln>
                            <a:noFill/>
                          </a:ln>
                          <a:solidFill>
                            <a:schemeClr val="tx1"/>
                          </a:solidFill>
                          <a:effectLst/>
                          <a:latin typeface="Arial" pitchFamily="34" charset="0"/>
                          <a:ea typeface="HG丸ｺﾞｼｯｸM-PRO" pitchFamily="50" charset="-128"/>
                        </a:rPr>
                        <a:t>3,000</a:t>
                      </a: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円」というルールがあります。遅刻をした分のアルバイト代が支払われないのは納得していますが、やっぱり遅刻した自分が悪いんで「罰金」も払わなければいけないんですよね。</a:t>
                      </a:r>
                    </a:p>
                  </a:txBody>
                  <a:tcPr marL="99060" marR="99060"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正・誤</a:t>
                      </a:r>
                    </a:p>
                  </a:txBody>
                  <a:tcPr marL="99060" marR="99060"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5783">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9060" marR="99060"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アルバイトの人が足りないんだから、店が困らないように協力するのは当たり前だ。」とお店から言われました。その日はもともとシフトに入らないことになっている曜日なんですが、テストがあって絶対に休めないのに無理矢理シフトを入れられました。</a:t>
                      </a:r>
                    </a:p>
                  </a:txBody>
                  <a:tcPr marL="99060" marR="99060"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正・誤</a:t>
                      </a:r>
                    </a:p>
                  </a:txBody>
                  <a:tcPr marL="99060" marR="99060"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9328">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9060" marR="99060"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学校の勉強をする時間がとれなくなってきたので、「来月いっぱいでアルバイトを辞めたいです。」とお店に伝えたら、店長から「突然辞めると言い出すのは迷惑だ。代わりの人を見付けるまで辞めさせない。」と言われてしまいました。自分で代わりを見付けてから辞めるしかないですよね。</a:t>
                      </a:r>
                    </a:p>
                  </a:txBody>
                  <a:tcPr marL="99060" marR="99060"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pitchFamily="34" charset="0"/>
                          <a:ea typeface="HG丸ｺﾞｼｯｸM-PRO" pitchFamily="50" charset="-128"/>
                        </a:rPr>
                        <a:t>正・誤</a:t>
                      </a:r>
                    </a:p>
                  </a:txBody>
                  <a:tcPr marL="99060" marR="99060"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29522" name="AutoShape 146"/>
          <p:cNvSpPr>
            <a:spLocks noChangeArrowheads="1"/>
          </p:cNvSpPr>
          <p:nvPr/>
        </p:nvSpPr>
        <p:spPr bwMode="auto">
          <a:xfrm>
            <a:off x="8255000" y="152400"/>
            <a:ext cx="990600" cy="609600"/>
          </a:xfrm>
          <a:prstGeom prst="wedgeEllipseCallout">
            <a:avLst>
              <a:gd name="adj1" fmla="val -72222"/>
              <a:gd name="adj2" fmla="val 22657"/>
            </a:avLst>
          </a:prstGeom>
          <a:gradFill rotWithShape="1">
            <a:gsLst>
              <a:gs pos="0">
                <a:schemeClr val="bg1"/>
              </a:gs>
              <a:gs pos="50000">
                <a:srgbClr val="FFFF99"/>
              </a:gs>
              <a:gs pos="100000">
                <a:schemeClr val="bg1"/>
              </a:gs>
            </a:gsLst>
            <a:lin ang="2700000" scaled="1"/>
          </a:gradFill>
          <a:ln w="38100"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defRPr/>
            </a:pPr>
            <a:r>
              <a:rPr kumimoji="0" lang="ja-JP" altLang="en-US">
                <a:solidFill>
                  <a:srgbClr val="000000"/>
                </a:solidFill>
                <a:ea typeface="HG丸ｺﾞｼｯｸM-PRO" pitchFamily="50" charset="-128"/>
              </a:rPr>
              <a:t>？</a:t>
            </a:r>
          </a:p>
        </p:txBody>
      </p:sp>
      <p:pic>
        <p:nvPicPr>
          <p:cNvPr id="172071" name="Picture 4" descr="MC9004451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056" y="152400"/>
            <a:ext cx="56753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072" name="Group 5"/>
          <p:cNvGrpSpPr>
            <a:grpSpLocks/>
          </p:cNvGrpSpPr>
          <p:nvPr/>
        </p:nvGrpSpPr>
        <p:grpSpPr bwMode="auto">
          <a:xfrm>
            <a:off x="4129220" y="6419861"/>
            <a:ext cx="2559050" cy="307975"/>
            <a:chOff x="2400" y="4032"/>
            <a:chExt cx="1488" cy="204"/>
          </a:xfrm>
        </p:grpSpPr>
        <p:sp>
          <p:nvSpPr>
            <p:cNvPr id="172074" name="Text Box 6"/>
            <p:cNvSpPr txBox="1">
              <a:spLocks noChangeArrowheads="1"/>
            </p:cNvSpPr>
            <p:nvPr/>
          </p:nvSpPr>
          <p:spPr bwMode="auto">
            <a:xfrm>
              <a:off x="2592" y="4032"/>
              <a:ext cx="129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720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420902" y="6381750"/>
            <a:ext cx="2311400" cy="476250"/>
          </a:xfrm>
        </p:spPr>
        <p:txBody>
          <a:bodyPr/>
          <a:lstStyle/>
          <a:p>
            <a:pPr>
              <a:defRPr/>
            </a:pPr>
            <a:fld id="{AF0557B7-B002-4476-8A9B-69C059A4F801}" type="slidenum">
              <a:rPr lang="en-US" altLang="ja-JP" smtClean="0"/>
              <a:pPr>
                <a:defRPr/>
              </a:pPr>
              <a:t>46</a:t>
            </a:fld>
            <a:endParaRPr lang="en-US" altLang="ja-JP" dirty="0"/>
          </a:p>
        </p:txBody>
      </p:sp>
    </p:spTree>
    <p:extLst>
      <p:ext uri="{BB962C8B-B14F-4D97-AF65-F5344CB8AC3E}">
        <p14:creationId xmlns:p14="http://schemas.microsoft.com/office/powerpoint/2010/main" val="375554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65100" y="38100"/>
            <a:ext cx="9328150" cy="762000"/>
          </a:xfrm>
        </p:spPr>
        <p:txBody>
          <a:bodyPr/>
          <a:lstStyle/>
          <a:p>
            <a:pPr algn="l" eaLnBrk="1" hangingPunct="1"/>
            <a:r>
              <a:rPr lang="en-US" altLang="ja-JP" sz="2400" smtClean="0">
                <a:ea typeface="HG丸ｺﾞｼｯｸM-PRO" pitchFamily="50" charset="-128"/>
              </a:rPr>
              <a:t>【</a:t>
            </a:r>
            <a:r>
              <a:rPr lang="ja-JP" altLang="en-US" sz="2400" smtClean="0">
                <a:ea typeface="HG丸ｺﾞｼｯｸM-PRO" pitchFamily="50" charset="-128"/>
              </a:rPr>
              <a:t>答</a:t>
            </a:r>
            <a:r>
              <a:rPr lang="en-US" altLang="ja-JP" sz="2400" smtClean="0">
                <a:ea typeface="HG丸ｺﾞｼｯｸM-PRO" pitchFamily="50" charset="-128"/>
              </a:rPr>
              <a:t>】</a:t>
            </a:r>
            <a:r>
              <a:rPr lang="ja-JP" altLang="en-US" sz="3600" smtClean="0">
                <a:ea typeface="HG丸ｺﾞｼｯｸM-PRO" pitchFamily="50" charset="-128"/>
              </a:rPr>
              <a:t>全部「誤」です！</a:t>
            </a:r>
          </a:p>
        </p:txBody>
      </p:sp>
      <p:graphicFrame>
        <p:nvGraphicFramePr>
          <p:cNvPr id="232620" name="Group 172"/>
          <p:cNvGraphicFramePr>
            <a:graphicFrameLocks noGrp="1"/>
          </p:cNvGraphicFramePr>
          <p:nvPr>
            <p:ph idx="1"/>
            <p:extLst>
              <p:ext uri="{D42A27DB-BD31-4B8C-83A1-F6EECF244321}">
                <p14:modId xmlns:p14="http://schemas.microsoft.com/office/powerpoint/2010/main" val="1848661857"/>
              </p:ext>
            </p:extLst>
          </p:nvPr>
        </p:nvGraphicFramePr>
        <p:xfrm>
          <a:off x="247650" y="704850"/>
          <a:ext cx="9424458" cy="5826862"/>
        </p:xfrm>
        <a:graphic>
          <a:graphicData uri="http://schemas.openxmlformats.org/drawingml/2006/table">
            <a:tbl>
              <a:tblPr/>
              <a:tblGrid>
                <a:gridCol w="674158">
                  <a:extLst>
                    <a:ext uri="{9D8B030D-6E8A-4147-A177-3AD203B41FA5}">
                      <a16:colId xmlns:a16="http://schemas.microsoft.com/office/drawing/2014/main" val="20000"/>
                    </a:ext>
                  </a:extLst>
                </a:gridCol>
                <a:gridCol w="8750300">
                  <a:extLst>
                    <a:ext uri="{9D8B030D-6E8A-4147-A177-3AD203B41FA5}">
                      <a16:colId xmlns:a16="http://schemas.microsoft.com/office/drawing/2014/main" val="20001"/>
                    </a:ext>
                  </a:extLst>
                </a:gridCol>
              </a:tblGrid>
              <a:tr h="396250">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HG丸ｺﾞｼｯｸM-PRO" pitchFamily="50" charset="-128"/>
                        </a:rPr>
                        <a:t>番号</a:t>
                      </a:r>
                    </a:p>
                  </a:txBody>
                  <a:tcPr marL="99060" marR="99060"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itchFamily="34" charset="0"/>
                          <a:ea typeface="HG丸ｺﾞｼｯｸM-PRO" pitchFamily="50" charset="-128"/>
                        </a:rPr>
                        <a:t>解説</a:t>
                      </a:r>
                    </a:p>
                  </a:txBody>
                  <a:tcPr marL="99060" marR="9906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651500">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9060" marR="9906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たとえ研修中であっても、会社などに雇われて働く場合は、</a:t>
                      </a:r>
                      <a:r>
                        <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rPr>
                        <a:t>最低賃金を下回って働かせることはで</a:t>
                      </a:r>
                      <a:r>
                        <a:rPr kumimoji="1" lang="ja-JP" altLang="en-US" sz="1400" b="0" i="0" u="none" strike="noStrike" cap="none" normalizeH="0" baseline="0" dirty="0" err="1" smtClean="0">
                          <a:ln>
                            <a:noFill/>
                          </a:ln>
                          <a:solidFill>
                            <a:srgbClr val="C00000"/>
                          </a:solidFill>
                          <a:effectLst/>
                          <a:latin typeface="Arial" pitchFamily="34" charset="0"/>
                          <a:ea typeface="HG丸ｺﾞｼｯｸM-PRO" pitchFamily="50" charset="-128"/>
                        </a:rPr>
                        <a:t>きま</a:t>
                      </a:r>
                      <a:endPar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rPr>
                        <a:t>せん</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。この場合、最低賃金（</a:t>
                      </a:r>
                      <a:r>
                        <a:rPr kumimoji="1" lang="en-US" altLang="ja-JP" sz="1400" b="0" i="0" u="none" strike="noStrike" cap="none" normalizeH="0" baseline="0" dirty="0" smtClean="0">
                          <a:ln>
                            <a:noFill/>
                          </a:ln>
                          <a:solidFill>
                            <a:schemeClr val="tx1"/>
                          </a:solidFill>
                          <a:effectLst/>
                          <a:latin typeface="Arial" pitchFamily="34" charset="0"/>
                          <a:ea typeface="HG丸ｺﾞｼｯｸM-PRO" pitchFamily="50" charset="-128"/>
                        </a:rPr>
                        <a:t>821</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円）が支払われることとなります。なお、「学生であること」を理由に最低賃金を下回ることもできません</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最低賃金法第４条</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1" i="0" u="none" strike="noStrike" cap="none" normalizeH="0" baseline="0" dirty="0" err="1" smtClean="0">
                          <a:ln>
                            <a:noFill/>
                          </a:ln>
                          <a:solidFill>
                            <a:schemeClr val="tx1"/>
                          </a:solidFill>
                          <a:effectLst/>
                          <a:latin typeface="Arial" pitchFamily="34" charset="0"/>
                          <a:ea typeface="HG丸ｺﾞｼｯｸM-PRO" pitchFamily="50" charset="-128"/>
                        </a:rPr>
                        <a:t>。</a:t>
                      </a: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txBody>
                  <a:tcPr marL="99060" marR="99060"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0200">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9060" marR="9906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CC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6</a:t>
                      </a:r>
                      <a:r>
                        <a:rPr kumimoji="1" lang="ja-JP" altLang="en-US" sz="1400" b="0" i="0" u="none" strike="noStrike" cap="none" normalizeH="0" baseline="0" dirty="0" smtClean="0">
                          <a:ln>
                            <a:noFill/>
                          </a:ln>
                          <a:solidFill>
                            <a:srgbClr val="CC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月の継続勤務、全労働日</a:t>
                      </a:r>
                      <a:r>
                        <a:rPr kumimoji="1" lang="en-US" altLang="ja-JP" sz="1400" b="0" i="0" u="none" strike="noStrike" cap="none" normalizeH="0" baseline="0" dirty="0" smtClean="0">
                          <a:ln>
                            <a:noFill/>
                          </a:ln>
                          <a:solidFill>
                            <a:srgbClr val="CC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8</a:t>
                      </a:r>
                      <a:r>
                        <a:rPr kumimoji="1" lang="ja-JP" altLang="en-US" sz="1400" b="0" i="0" u="none" strike="noStrike" cap="none" normalizeH="0" baseline="0" dirty="0" smtClean="0">
                          <a:ln>
                            <a:noFill/>
                          </a:ln>
                          <a:solidFill>
                            <a:srgbClr val="CC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割以上</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であれば、次のように年次有給休暇が</a:t>
                      </a:r>
                      <a:r>
                        <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rPr>
                        <a:t>取得できます</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労働基準法第</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39</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条</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a:t>
                      </a: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HG丸ｺﾞｼｯｸM-PRO" pitchFamily="50" charset="-128"/>
                      </a:endParaRPr>
                    </a:p>
                  </a:txBody>
                  <a:tcPr marL="99060" marR="9906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054">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9060" marR="9906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遅刻をしたらその分だけアルバイト代が支払われないことは違法ではありませんが、遅刻をしたことに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よる損害が発生したかしていないかを問わず、</a:t>
                      </a:r>
                      <a:r>
                        <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rPr>
                        <a:t>一律に違約金（罰金）を定めることは、労働基準法違反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です</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労働基準法第</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16</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条</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a:t>
                      </a: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txBody>
                  <a:tcPr marL="99060" marR="99060"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557">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9060" marR="9906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シフトを変更するには、法律上、</a:t>
                      </a:r>
                      <a:r>
                        <a:rPr kumimoji="1" lang="ja-JP" altLang="en-US" sz="1400" b="0" i="0" u="none" strike="noStrike" cap="none" normalizeH="0" baseline="0" dirty="0" smtClean="0">
                          <a:ln>
                            <a:noFill/>
                          </a:ln>
                          <a:solidFill>
                            <a:srgbClr val="C00000"/>
                          </a:solidFill>
                          <a:effectLst/>
                          <a:latin typeface="Arial" pitchFamily="34" charset="0"/>
                          <a:ea typeface="HG丸ｺﾞｼｯｸM-PRO" pitchFamily="50" charset="-128"/>
                        </a:rPr>
                        <a:t>事前に働く人とお店との間の合意が必要</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です（労働契約法や民法）。決</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められた</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曜日や時間を無視して無理矢理シフトに入れられるなど、一方的にシフトを変更されて困ると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きは、はっきりと断りましょう。また、決められたアルバイトの曜日や時間に急に学校の行事などが</a:t>
                      </a: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入っ</a:t>
                      </a: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てしまった時でも、あきらめずに店長や上司などに相談しましょう</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1" i="0" u="none" strike="noStrike" cap="none" normalizeH="0" baseline="0" dirty="0" smtClean="0">
                          <a:ln>
                            <a:noFill/>
                          </a:ln>
                          <a:solidFill>
                            <a:schemeClr val="tx1"/>
                          </a:solidFill>
                          <a:effectLst/>
                          <a:latin typeface="Arial" pitchFamily="34" charset="0"/>
                          <a:ea typeface="HG丸ｺﾞｼｯｸM-PRO" pitchFamily="50" charset="-128"/>
                        </a:rPr>
                        <a:t>労働契約法第８条</a:t>
                      </a:r>
                      <a:r>
                        <a:rPr kumimoji="1" lang="en-US" altLang="ja-JP" sz="1400" b="1" i="0" u="none" strike="noStrike" cap="none" normalizeH="0" baseline="0" dirty="0" smtClean="0">
                          <a:ln>
                            <a:noFill/>
                          </a:ln>
                          <a:solidFill>
                            <a:schemeClr val="tx1"/>
                          </a:solidFill>
                          <a:effectLst/>
                          <a:latin typeface="Arial" pitchFamily="34" charset="0"/>
                          <a:ea typeface="HG丸ｺﾞｼｯｸM-PRO" pitchFamily="50" charset="-128"/>
                        </a:rPr>
                        <a:t>】</a:t>
                      </a:r>
                      <a:r>
                        <a:rPr kumimoji="1" lang="ja-JP" altLang="en-US" sz="1400" b="0" i="0" u="none" strike="noStrike" cap="none" normalizeH="0" baseline="0" dirty="0" err="1" smtClean="0">
                          <a:ln>
                            <a:noFill/>
                          </a:ln>
                          <a:solidFill>
                            <a:schemeClr val="tx1"/>
                          </a:solidFill>
                          <a:effectLst/>
                          <a:latin typeface="Arial" pitchFamily="34" charset="0"/>
                          <a:ea typeface="HG丸ｺﾞｼｯｸM-PRO" pitchFamily="50" charset="-128"/>
                        </a:rPr>
                        <a:t>。</a:t>
                      </a:r>
                      <a:endPar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endParaRPr>
                    </a:p>
                  </a:txBody>
                  <a:tcPr marL="99060" marR="99060"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9979">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9060" marR="9906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algn="l">
                        <a:spcBef>
                          <a:spcPct val="20000"/>
                        </a:spcBef>
                        <a:defRPr kumimoji="1" sz="2400">
                          <a:solidFill>
                            <a:schemeClr val="tx1"/>
                          </a:solidFill>
                          <a:latin typeface="Arial" pitchFamily="34" charset="0"/>
                          <a:ea typeface="ＭＳ Ｐゴシック" pitchFamily="50" charset="-128"/>
                        </a:defRPr>
                      </a:lvl2pPr>
                      <a:lvl3pPr algn="l">
                        <a:spcBef>
                          <a:spcPct val="20000"/>
                        </a:spcBef>
                        <a:defRPr kumimoji="1" sz="2000">
                          <a:solidFill>
                            <a:schemeClr val="tx1"/>
                          </a:solidFill>
                          <a:latin typeface="Arial" pitchFamily="34" charset="0"/>
                          <a:ea typeface="ＭＳ Ｐゴシック" pitchFamily="50" charset="-128"/>
                        </a:defRPr>
                      </a:lvl3pPr>
                      <a:lvl4pPr algn="l">
                        <a:spcBef>
                          <a:spcPct val="20000"/>
                        </a:spcBef>
                        <a:defRPr kumimoji="1">
                          <a:solidFill>
                            <a:schemeClr val="tx1"/>
                          </a:solidFill>
                          <a:latin typeface="Arial" pitchFamily="34" charset="0"/>
                          <a:ea typeface="ＭＳ Ｐゴシック" pitchFamily="50" charset="-128"/>
                        </a:defRPr>
                      </a:lvl4pPr>
                      <a:lvl5pPr algn="l">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原則として会社などを退職することをいつでも申し入れることができます。あらかじめ契約期間が定められていないときは、法律では、働く人は退職の申し入れをすれば、２週間経てば辞めることができます（民法の規定）。ただし、急に辞めてしまうと、アルバイト先も困るでしょうから、辞めたいという意思を早めに伝えることや、アルバイト先とよく話し合うことが重要です。少なくとも、代わりを見付けてこないとアルバイトを辞めることができない、ということはありません。（参考：民法第</a:t>
                      </a:r>
                      <a:r>
                        <a:rPr kumimoji="1" lang="en-US" altLang="ja-JP" sz="1400" b="0" i="0" u="none" strike="noStrike" cap="none" normalizeH="0" baseline="0" dirty="0" smtClean="0">
                          <a:ln>
                            <a:noFill/>
                          </a:ln>
                          <a:solidFill>
                            <a:schemeClr val="tx1"/>
                          </a:solidFill>
                          <a:effectLst/>
                          <a:latin typeface="Arial" pitchFamily="34" charset="0"/>
                          <a:ea typeface="HG丸ｺﾞｼｯｸM-PRO" pitchFamily="50" charset="-128"/>
                        </a:rPr>
                        <a:t>627</a:t>
                      </a:r>
                      <a:r>
                        <a:rPr kumimoji="1" lang="ja-JP" altLang="en-US" sz="1400" b="0" i="0" u="none" strike="noStrike" cap="none" normalizeH="0" baseline="0" dirty="0" smtClean="0">
                          <a:ln>
                            <a:noFill/>
                          </a:ln>
                          <a:solidFill>
                            <a:schemeClr val="tx1"/>
                          </a:solidFill>
                          <a:effectLst/>
                          <a:latin typeface="Arial" pitchFamily="34" charset="0"/>
                          <a:ea typeface="HG丸ｺﾞｼｯｸM-PRO" pitchFamily="50" charset="-128"/>
                        </a:rPr>
                        <a:t>条）</a:t>
                      </a:r>
                    </a:p>
                  </a:txBody>
                  <a:tcPr marL="99060" marR="99060"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2500" name="AutoShape 52"/>
          <p:cNvSpPr>
            <a:spLocks noChangeArrowheads="1"/>
          </p:cNvSpPr>
          <p:nvPr/>
        </p:nvSpPr>
        <p:spPr bwMode="auto">
          <a:xfrm>
            <a:off x="6851650" y="152400"/>
            <a:ext cx="990600" cy="609600"/>
          </a:xfrm>
          <a:prstGeom prst="wedgeEllipseCallout">
            <a:avLst>
              <a:gd name="adj1" fmla="val -72222"/>
              <a:gd name="adj2" fmla="val 22657"/>
            </a:avLst>
          </a:prstGeom>
          <a:gradFill rotWithShape="1">
            <a:gsLst>
              <a:gs pos="0">
                <a:schemeClr val="bg1"/>
              </a:gs>
              <a:gs pos="50000">
                <a:srgbClr val="FFFF99"/>
              </a:gs>
              <a:gs pos="100000">
                <a:schemeClr val="bg1"/>
              </a:gs>
            </a:gsLst>
            <a:lin ang="2700000" scaled="1"/>
          </a:gradFill>
          <a:ln w="38100"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defRPr/>
            </a:pPr>
            <a:r>
              <a:rPr kumimoji="0" lang="ja-JP" altLang="en-US" b="1">
                <a:solidFill>
                  <a:srgbClr val="000000"/>
                </a:solidFill>
                <a:ea typeface="HG丸ｺﾞｼｯｸM-PRO" pitchFamily="50" charset="-128"/>
              </a:rPr>
              <a:t>！</a:t>
            </a:r>
          </a:p>
        </p:txBody>
      </p:sp>
      <p:pic>
        <p:nvPicPr>
          <p:cNvPr id="232530" name="Picture 82"/>
          <p:cNvPicPr>
            <a:picLocks noChangeAspect="1" noChangeArrowheads="1"/>
          </p:cNvPicPr>
          <p:nvPr/>
        </p:nvPicPr>
        <p:blipFill>
          <a:blip r:embed="rId3"/>
          <a:srcRect l="37714" t="53334" r="10286" b="20761"/>
          <a:stretch>
            <a:fillRect/>
          </a:stretch>
        </p:blipFill>
        <p:spPr bwMode="auto">
          <a:xfrm>
            <a:off x="2576736" y="2204864"/>
            <a:ext cx="6191250" cy="1257300"/>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FF99"/>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88" name="Picture 3" descr="MC9004451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8706" y="0"/>
            <a:ext cx="56753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3089" name="Group 5"/>
          <p:cNvGrpSpPr>
            <a:grpSpLocks/>
          </p:cNvGrpSpPr>
          <p:nvPr/>
        </p:nvGrpSpPr>
        <p:grpSpPr bwMode="auto">
          <a:xfrm>
            <a:off x="4117181" y="6537336"/>
            <a:ext cx="2559050" cy="307975"/>
            <a:chOff x="2400" y="4032"/>
            <a:chExt cx="1488" cy="204"/>
          </a:xfrm>
        </p:grpSpPr>
        <p:sp>
          <p:nvSpPr>
            <p:cNvPr id="173091" name="Text Box 6"/>
            <p:cNvSpPr txBox="1">
              <a:spLocks noChangeArrowheads="1"/>
            </p:cNvSpPr>
            <p:nvPr/>
          </p:nvSpPr>
          <p:spPr bwMode="auto">
            <a:xfrm>
              <a:off x="2592" y="4032"/>
              <a:ext cx="129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7309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a:xfrm>
            <a:off x="7512050" y="6516914"/>
            <a:ext cx="2311400" cy="476250"/>
          </a:xfrm>
        </p:spPr>
        <p:txBody>
          <a:bodyPr/>
          <a:lstStyle/>
          <a:p>
            <a:pPr>
              <a:defRPr/>
            </a:pPr>
            <a:fld id="{5707C91C-8165-45D7-80AF-0180E48697E9}" type="slidenum">
              <a:rPr lang="en-US" altLang="ja-JP" smtClean="0"/>
              <a:pPr>
                <a:defRPr/>
              </a:pPr>
              <a:t>47</a:t>
            </a:fld>
            <a:endParaRPr lang="en-US" altLang="ja-JP" dirty="0"/>
          </a:p>
        </p:txBody>
      </p:sp>
    </p:spTree>
    <p:extLst>
      <p:ext uri="{BB962C8B-B14F-4D97-AF65-F5344CB8AC3E}">
        <p14:creationId xmlns:p14="http://schemas.microsoft.com/office/powerpoint/2010/main" val="2859516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12750" y="980728"/>
            <a:ext cx="9076754" cy="3960440"/>
          </a:xfrm>
          <a:prstGeom prst="roundRect">
            <a:avLst>
              <a:gd name="adj" fmla="val 6772"/>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kumimoji="0" lang="ja-JP" altLang="en-US" sz="4000">
              <a:solidFill>
                <a:srgbClr val="006666"/>
              </a:solidFill>
              <a:latin typeface="Constantia" pitchFamily="18" charset="0"/>
            </a:endParaRPr>
          </a:p>
        </p:txBody>
      </p:sp>
      <p:sp>
        <p:nvSpPr>
          <p:cNvPr id="179203" name="Rectangle 2"/>
          <p:cNvSpPr>
            <a:spLocks noGrp="1" noChangeArrowheads="1"/>
          </p:cNvSpPr>
          <p:nvPr>
            <p:ph type="title"/>
          </p:nvPr>
        </p:nvSpPr>
        <p:spPr>
          <a:xfrm>
            <a:off x="412750" y="274638"/>
            <a:ext cx="9076754" cy="563562"/>
          </a:xfrm>
        </p:spPr>
        <p:txBody>
          <a:bodyPr/>
          <a:lstStyle/>
          <a:p>
            <a:pPr eaLnBrk="1" hangingPunct="1"/>
            <a:r>
              <a:rPr lang="en-US" altLang="ja-JP" dirty="0" smtClean="0">
                <a:ea typeface="HG丸ｺﾞｼｯｸM-PRO" pitchFamily="50" charset="-128"/>
              </a:rPr>
              <a:t>Ⅵ</a:t>
            </a:r>
            <a:r>
              <a:rPr lang="ja-JP" altLang="en-US" dirty="0" smtClean="0">
                <a:ea typeface="HG丸ｺﾞｼｯｸM-PRO" pitchFamily="50" charset="-128"/>
              </a:rPr>
              <a:t>　おわりに</a:t>
            </a:r>
          </a:p>
        </p:txBody>
      </p:sp>
      <p:sp>
        <p:nvSpPr>
          <p:cNvPr id="7" name="Rectangle 3"/>
          <p:cNvSpPr txBox="1">
            <a:spLocks noChangeArrowheads="1"/>
          </p:cNvSpPr>
          <p:nvPr/>
        </p:nvSpPr>
        <p:spPr bwMode="auto">
          <a:xfrm>
            <a:off x="577850" y="1255062"/>
            <a:ext cx="883285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80000"/>
              </a:lnSpc>
              <a:buFont typeface="Wingdings" pitchFamily="2" charset="2"/>
              <a:buNone/>
              <a:defRPr/>
            </a:pPr>
            <a:r>
              <a:rPr lang="ja-JP" altLang="en-US" sz="2400" kern="0" dirty="0" smtClean="0">
                <a:solidFill>
                  <a:srgbClr val="00B050"/>
                </a:solidFill>
                <a:effectLst>
                  <a:outerShdw blurRad="38100" dist="38100" dir="2700000" algn="tl">
                    <a:srgbClr val="000000"/>
                  </a:outerShdw>
                </a:effectLst>
                <a:ea typeface="HG丸ｺﾞｼｯｸM-PRO" pitchFamily="50" charset="-128"/>
              </a:rPr>
              <a:t>①　働くことで、社会への貢献、自己実現をめざしましょう。</a:t>
            </a:r>
            <a:endParaRPr lang="en-US" altLang="ja-JP"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endParaRPr lang="ja-JP" altLang="en-US"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r>
              <a:rPr lang="ja-JP" altLang="en-US" sz="2400" kern="0" dirty="0" smtClean="0">
                <a:solidFill>
                  <a:srgbClr val="00B050"/>
                </a:solidFill>
                <a:effectLst>
                  <a:outerShdw blurRad="38100" dist="38100" dir="2700000" algn="tl">
                    <a:srgbClr val="000000"/>
                  </a:outerShdw>
                </a:effectLst>
                <a:ea typeface="HG丸ｺﾞｼｯｸM-PRO" pitchFamily="50" charset="-128"/>
              </a:rPr>
              <a:t>②　そのためには、労働法などで決められている最低基準のルールが守られる</a:t>
            </a:r>
            <a:r>
              <a:rPr lang="ja-JP" altLang="en-US" sz="2400" kern="0" dirty="0">
                <a:solidFill>
                  <a:srgbClr val="00B050"/>
                </a:solidFill>
                <a:effectLst>
                  <a:outerShdw blurRad="38100" dist="38100" dir="2700000" algn="tl">
                    <a:srgbClr val="000000"/>
                  </a:outerShdw>
                </a:effectLst>
                <a:ea typeface="HG丸ｺﾞｼｯｸM-PRO" pitchFamily="50" charset="-128"/>
              </a:rPr>
              <a:t>こと</a:t>
            </a:r>
            <a:r>
              <a:rPr lang="ja-JP" altLang="en-US" sz="2400" kern="0" dirty="0" smtClean="0">
                <a:solidFill>
                  <a:srgbClr val="00B050"/>
                </a:solidFill>
                <a:effectLst>
                  <a:outerShdw blurRad="38100" dist="38100" dir="2700000" algn="tl">
                    <a:srgbClr val="000000"/>
                  </a:outerShdw>
                </a:effectLst>
                <a:ea typeface="HG丸ｺﾞｼｯｸM-PRO" pitchFamily="50" charset="-128"/>
              </a:rPr>
              <a:t>が重要です。</a:t>
            </a:r>
            <a:endParaRPr lang="en-US" altLang="ja-JP"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endParaRPr lang="ja-JP" altLang="en-US"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r>
              <a:rPr lang="ja-JP" altLang="en-US" sz="2400" kern="0" dirty="0" smtClean="0">
                <a:solidFill>
                  <a:srgbClr val="00B050"/>
                </a:solidFill>
                <a:effectLst>
                  <a:outerShdw blurRad="38100" dist="38100" dir="2700000" algn="tl">
                    <a:srgbClr val="000000"/>
                  </a:outerShdw>
                </a:effectLst>
                <a:ea typeface="HG丸ｺﾞｼｯｸM-PRO" pitchFamily="50" charset="-128"/>
              </a:rPr>
              <a:t>③　納得がいかないときは、一人で悩まず、とにかく相談しましょう。</a:t>
            </a:r>
            <a:endParaRPr lang="en-US" altLang="ja-JP"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endParaRPr lang="ja-JP" altLang="en-US"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r>
              <a:rPr lang="ja-JP" altLang="en-US" sz="2400" kern="0" dirty="0" smtClean="0">
                <a:solidFill>
                  <a:srgbClr val="00B050"/>
                </a:solidFill>
                <a:effectLst>
                  <a:outerShdw blurRad="38100" dist="38100" dir="2700000" algn="tl">
                    <a:srgbClr val="000000"/>
                  </a:outerShdw>
                </a:effectLst>
                <a:ea typeface="HG丸ｺﾞｼｯｸM-PRO" pitchFamily="50" charset="-128"/>
              </a:rPr>
              <a:t>④　労働局、労働基準監督署・ハローワークでは働くことに関するいろいろな支援策を用意しています。</a:t>
            </a:r>
            <a:endParaRPr lang="en-US" altLang="ja-JP" sz="2400" kern="0" dirty="0" smtClean="0">
              <a:solidFill>
                <a:srgbClr val="00B050"/>
              </a:solidFill>
              <a:effectLst>
                <a:outerShdw blurRad="38100" dist="38100" dir="2700000" algn="tl">
                  <a:srgbClr val="000000"/>
                </a:outerShdw>
              </a:effectLst>
              <a:ea typeface="HG丸ｺﾞｼｯｸM-PRO" pitchFamily="50" charset="-128"/>
            </a:endParaRPr>
          </a:p>
          <a:p>
            <a:pPr eaLnBrk="1" hangingPunct="1">
              <a:lnSpc>
                <a:spcPct val="80000"/>
              </a:lnSpc>
              <a:buFont typeface="Wingdings" pitchFamily="2" charset="2"/>
              <a:buNone/>
              <a:defRPr/>
            </a:pPr>
            <a:endParaRPr lang="ja-JP" altLang="en-US" sz="3000" kern="0" dirty="0" smtClean="0">
              <a:solidFill>
                <a:srgbClr val="00B050"/>
              </a:solidFill>
              <a:effectLst>
                <a:outerShdw blurRad="38100" dist="38100" dir="2700000" algn="tl">
                  <a:srgbClr val="000000"/>
                </a:outerShdw>
              </a:effectLst>
              <a:ea typeface="HG丸ｺﾞｼｯｸM-PRO" pitchFamily="50" charset="-128"/>
            </a:endParaRPr>
          </a:p>
          <a:p>
            <a:pPr marL="0" indent="0" eaLnBrk="1" hangingPunct="1">
              <a:lnSpc>
                <a:spcPct val="80000"/>
              </a:lnSpc>
              <a:buFontTx/>
              <a:buNone/>
              <a:defRPr/>
            </a:pPr>
            <a:r>
              <a:rPr lang="ja-JP" altLang="en-US" sz="2800" kern="0" dirty="0" smtClean="0">
                <a:solidFill>
                  <a:srgbClr val="FF0000"/>
                </a:solidFill>
                <a:effectLst>
                  <a:outerShdw blurRad="38100" dist="38100" dir="2700000" algn="tl">
                    <a:srgbClr val="000000"/>
                  </a:outerShdw>
                </a:effectLst>
                <a:ea typeface="HG丸ｺﾞｼｯｸM-PRO" pitchFamily="50" charset="-128"/>
              </a:rPr>
              <a:t>　</a:t>
            </a:r>
            <a:r>
              <a:rPr lang="ja-JP" altLang="en-US" sz="3000" kern="0" dirty="0" smtClean="0">
                <a:solidFill>
                  <a:srgbClr val="FF0000"/>
                </a:solidFill>
                <a:effectLst>
                  <a:outerShdw blurRad="38100" dist="38100" dir="2700000" algn="tl">
                    <a:srgbClr val="000000"/>
                  </a:outerShdw>
                </a:effectLst>
                <a:ea typeface="HG丸ｺﾞｼｯｸM-PRO" pitchFamily="50" charset="-128"/>
              </a:rPr>
              <a:t>皆さんの“働く”を応援しています。</a:t>
            </a:r>
          </a:p>
          <a:p>
            <a:pPr eaLnBrk="1" hangingPunct="1">
              <a:lnSpc>
                <a:spcPct val="80000"/>
              </a:lnSpc>
              <a:buFont typeface="Wingdings" pitchFamily="2" charset="2"/>
              <a:buNone/>
              <a:defRPr/>
            </a:pPr>
            <a:r>
              <a:rPr lang="ja-JP" altLang="en-US" sz="2000" b="1" kern="0" dirty="0" smtClean="0">
                <a:solidFill>
                  <a:srgbClr val="0000DA"/>
                </a:solidFill>
                <a:ea typeface="HG丸ｺﾞｼｯｸM-PRO" pitchFamily="50" charset="-128"/>
              </a:rPr>
              <a:t>　　 　　</a:t>
            </a:r>
            <a:r>
              <a:rPr lang="ja-JP" altLang="en-US" sz="2000" b="1" kern="0" dirty="0">
                <a:solidFill>
                  <a:srgbClr val="0000DA"/>
                </a:solidFill>
                <a:ea typeface="HG丸ｺﾞｼｯｸM-PRO" pitchFamily="50" charset="-128"/>
              </a:rPr>
              <a:t>　</a:t>
            </a:r>
            <a:r>
              <a:rPr lang="ja-JP" altLang="en-US" sz="2000" b="1" kern="0" dirty="0" smtClean="0">
                <a:solidFill>
                  <a:srgbClr val="0000DA"/>
                </a:solidFill>
                <a:ea typeface="HG丸ｺﾞｼｯｸM-PRO" pitchFamily="50" charset="-128"/>
              </a:rPr>
              <a:t>　　　</a:t>
            </a:r>
            <a:r>
              <a:rPr lang="ja-JP" altLang="en-US" sz="2200" b="1" kern="0" dirty="0" smtClean="0">
                <a:solidFill>
                  <a:srgbClr val="0000DA"/>
                </a:solidFill>
                <a:ea typeface="HG丸ｺﾞｼｯｸM-PRO" pitchFamily="50" charset="-128"/>
              </a:rPr>
              <a:t>厚 生 労 働 省 </a:t>
            </a:r>
            <a:r>
              <a:rPr lang="ja-JP" altLang="en-US" sz="2800" b="1" kern="0" dirty="0" smtClean="0">
                <a:solidFill>
                  <a:srgbClr val="0000DA"/>
                </a:solidFill>
                <a:ea typeface="HG丸ｺﾞｼｯｸM-PRO" pitchFamily="50" charset="-128"/>
              </a:rPr>
              <a:t>佐賀労 働 局</a:t>
            </a:r>
            <a:r>
              <a:rPr lang="ja-JP" altLang="en-US" sz="2000" b="1" kern="0" dirty="0" smtClean="0">
                <a:solidFill>
                  <a:srgbClr val="0000DA"/>
                </a:solidFill>
                <a:ea typeface="HG丸ｺﾞｼｯｸM-PRO" pitchFamily="50" charset="-128"/>
              </a:rPr>
              <a:t>　</a:t>
            </a:r>
          </a:p>
          <a:p>
            <a:pPr eaLnBrk="1" hangingPunct="1">
              <a:lnSpc>
                <a:spcPct val="80000"/>
              </a:lnSpc>
              <a:buFont typeface="Wingdings" pitchFamily="2" charset="2"/>
              <a:buNone/>
              <a:defRPr/>
            </a:pPr>
            <a:r>
              <a:rPr lang="ja-JP" altLang="en-US" sz="1800" b="1" kern="0" dirty="0" smtClean="0">
                <a:solidFill>
                  <a:srgbClr val="0000DA"/>
                </a:solidFill>
                <a:ea typeface="HG丸ｺﾞｼｯｸM-PRO" pitchFamily="50" charset="-128"/>
              </a:rPr>
              <a:t>　　　　　　       　   　労働基準監督署・ハローワーク</a:t>
            </a:r>
          </a:p>
        </p:txBody>
      </p:sp>
      <p:pic>
        <p:nvPicPr>
          <p:cNvPr id="1792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632" y="5645150"/>
            <a:ext cx="90633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a:xfrm>
            <a:off x="7429500" y="6351588"/>
            <a:ext cx="2311400" cy="476250"/>
          </a:xfrm>
        </p:spPr>
        <p:txBody>
          <a:bodyPr/>
          <a:lstStyle/>
          <a:p>
            <a:pPr>
              <a:defRPr/>
            </a:pPr>
            <a:fld id="{7D3B5DC9-981D-49D0-8F04-F9FE1EBD495D}" type="slidenum">
              <a:rPr lang="en-US" altLang="ja-JP" smtClean="0">
                <a:solidFill>
                  <a:srgbClr val="000000"/>
                </a:solidFill>
              </a:rPr>
              <a:pPr>
                <a:defRPr/>
              </a:pPr>
              <a:t>48</a:t>
            </a:fld>
            <a:endParaRPr lang="en-US" altLang="ja-JP" dirty="0">
              <a:solidFill>
                <a:srgbClr val="000000"/>
              </a:solidFill>
            </a:endParaRPr>
          </a:p>
        </p:txBody>
      </p:sp>
    </p:spTree>
    <p:extLst>
      <p:ext uri="{BB962C8B-B14F-4D97-AF65-F5344CB8AC3E}">
        <p14:creationId xmlns:p14="http://schemas.microsoft.com/office/powerpoint/2010/main" val="106231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46950" y="6300788"/>
            <a:ext cx="2311400" cy="476250"/>
          </a:xfrm>
        </p:spPr>
        <p:txBody>
          <a:bodyPr/>
          <a:lstStyle/>
          <a:p>
            <a:pPr>
              <a:defRPr/>
            </a:pPr>
            <a:fld id="{8FD83A28-C599-4FD3-A026-6A95971B95F5}" type="slidenum">
              <a:rPr lang="en-US" altLang="ja-JP" smtClean="0">
                <a:solidFill>
                  <a:srgbClr val="000000"/>
                </a:solidFill>
              </a:rPr>
              <a:pPr>
                <a:defRPr/>
              </a:pPr>
              <a:t>5</a:t>
            </a:fld>
            <a:endParaRPr lang="en-US" altLang="ja-JP" dirty="0">
              <a:solidFill>
                <a:srgbClr val="000000"/>
              </a:solidFill>
            </a:endParaRPr>
          </a:p>
        </p:txBody>
      </p:sp>
      <p:sp>
        <p:nvSpPr>
          <p:cNvPr id="122883" name="正方形/長方形 2"/>
          <p:cNvSpPr>
            <a:spLocks noChangeArrowheads="1"/>
          </p:cNvSpPr>
          <p:nvPr/>
        </p:nvSpPr>
        <p:spPr bwMode="auto">
          <a:xfrm>
            <a:off x="646642" y="114300"/>
            <a:ext cx="3714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kumimoji="0" lang="ja-JP" altLang="en-US" sz="2400" smtClean="0">
                <a:solidFill>
                  <a:srgbClr val="006666"/>
                </a:solidFill>
                <a:latin typeface="Constantia" pitchFamily="18" charset="0"/>
              </a:rPr>
              <a:t>本日は・・・・</a:t>
            </a:r>
          </a:p>
        </p:txBody>
      </p:sp>
      <p:sp>
        <p:nvSpPr>
          <p:cNvPr id="4" name="正方形/長方形 3"/>
          <p:cNvSpPr/>
          <p:nvPr/>
        </p:nvSpPr>
        <p:spPr bwMode="auto">
          <a:xfrm>
            <a:off x="825502" y="800099"/>
            <a:ext cx="8303965" cy="4789141"/>
          </a:xfrm>
          <a:prstGeom prst="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defRPr/>
            </a:pPr>
            <a:r>
              <a:rPr kumimoji="0" lang="ja-JP" altLang="en-US" sz="2400" dirty="0">
                <a:solidFill>
                  <a:srgbClr val="006666"/>
                </a:solidFill>
                <a:latin typeface="Constantia" pitchFamily="18" charset="0"/>
              </a:rPr>
              <a:t>　</a:t>
            </a: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endParaRPr kumimoji="0" lang="en-US" altLang="ja-JP" sz="2400" dirty="0">
              <a:solidFill>
                <a:srgbClr val="006666"/>
              </a:solidFill>
              <a:latin typeface="Constantia" pitchFamily="18" charset="0"/>
            </a:endParaRPr>
          </a:p>
          <a:p>
            <a:pPr eaLnBrk="0" fontAlgn="base" hangingPunct="0">
              <a:spcBef>
                <a:spcPct val="0"/>
              </a:spcBef>
              <a:spcAft>
                <a:spcPct val="0"/>
              </a:spcAft>
              <a:defRPr/>
            </a:pP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r>
              <a:rPr kumimoji="0" lang="ja-JP" altLang="en-US" sz="2400" dirty="0">
                <a:solidFill>
                  <a:srgbClr val="006666"/>
                </a:solidFill>
                <a:latin typeface="Constantia" pitchFamily="18" charset="0"/>
              </a:rPr>
              <a:t>　</a:t>
            </a:r>
            <a:r>
              <a:rPr kumimoji="0" lang="ja-JP" altLang="en-US" sz="2400" dirty="0" smtClean="0">
                <a:solidFill>
                  <a:srgbClr val="006666"/>
                </a:solidFill>
                <a:latin typeface="Constantia" pitchFamily="18" charset="0"/>
              </a:rPr>
              <a:t>基本的</a:t>
            </a:r>
            <a:r>
              <a:rPr kumimoji="0" lang="ja-JP" altLang="en-US" sz="2400" dirty="0">
                <a:solidFill>
                  <a:srgbClr val="006666"/>
                </a:solidFill>
                <a:latin typeface="Constantia" pitchFamily="18" charset="0"/>
              </a:rPr>
              <a:t>な人権を保障する「労働法」の考え方は、</a:t>
            </a:r>
            <a:r>
              <a:rPr kumimoji="0" lang="ja-JP" altLang="en-US" sz="2400" dirty="0" smtClean="0">
                <a:solidFill>
                  <a:srgbClr val="006666"/>
                </a:solidFill>
                <a:latin typeface="Constantia" pitchFamily="18" charset="0"/>
              </a:rPr>
              <a:t>いわゆる正社員</a:t>
            </a:r>
            <a:r>
              <a:rPr kumimoji="0" lang="ja-JP" altLang="en-US" sz="2400" dirty="0">
                <a:solidFill>
                  <a:srgbClr val="006666"/>
                </a:solidFill>
                <a:latin typeface="Constantia" pitchFamily="18" charset="0"/>
              </a:rPr>
              <a:t>として雇用された者だけでなく、</a:t>
            </a:r>
            <a:r>
              <a:rPr kumimoji="0" lang="ja-JP" altLang="en-US" sz="2400" dirty="0" smtClean="0">
                <a:solidFill>
                  <a:srgbClr val="006666"/>
                </a:solidFill>
                <a:latin typeface="Constantia" pitchFamily="18" charset="0"/>
              </a:rPr>
              <a:t>アルバイトなど</a:t>
            </a:r>
            <a:r>
              <a:rPr kumimoji="0" lang="ja-JP" altLang="en-US" sz="2400" dirty="0">
                <a:solidFill>
                  <a:srgbClr val="006666"/>
                </a:solidFill>
                <a:latin typeface="Constantia" pitchFamily="18" charset="0"/>
              </a:rPr>
              <a:t>の場合にも適用されるものです</a:t>
            </a:r>
            <a:r>
              <a:rPr kumimoji="0" lang="ja-JP" altLang="en-US" sz="2400" dirty="0" smtClean="0">
                <a:solidFill>
                  <a:srgbClr val="006666"/>
                </a:solidFill>
                <a:latin typeface="Constantia" pitchFamily="18" charset="0"/>
              </a:rPr>
              <a:t>。</a:t>
            </a: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endParaRPr kumimoji="0" lang="ja-JP" altLang="en-US" sz="2400" dirty="0">
              <a:solidFill>
                <a:srgbClr val="006666"/>
              </a:solidFill>
              <a:latin typeface="Constantia" pitchFamily="18" charset="0"/>
            </a:endParaRPr>
          </a:p>
          <a:p>
            <a:pPr eaLnBrk="0" fontAlgn="base" hangingPunct="0">
              <a:spcBef>
                <a:spcPct val="0"/>
              </a:spcBef>
              <a:spcAft>
                <a:spcPct val="0"/>
              </a:spcAft>
              <a:defRPr/>
            </a:pPr>
            <a:r>
              <a:rPr kumimoji="0" lang="ja-JP" altLang="en-US" sz="2400" dirty="0" smtClean="0">
                <a:solidFill>
                  <a:srgbClr val="006666"/>
                </a:solidFill>
                <a:latin typeface="Constantia" pitchFamily="18" charset="0"/>
              </a:rPr>
              <a:t>　大学に</a:t>
            </a:r>
            <a:r>
              <a:rPr kumimoji="0" lang="ja-JP" altLang="en-US" sz="2400" dirty="0">
                <a:solidFill>
                  <a:srgbClr val="006666"/>
                </a:solidFill>
                <a:latin typeface="Constantia" pitchFamily="18" charset="0"/>
              </a:rPr>
              <a:t>通うみなさんにとっては、その意味では、就職活動に臨むときにはもちろん、日常生活を「安心しておくる」ためにも</a:t>
            </a:r>
            <a:r>
              <a:rPr kumimoji="0" lang="ja-JP" altLang="en-US" sz="2400" dirty="0" smtClean="0">
                <a:solidFill>
                  <a:srgbClr val="006666"/>
                </a:solidFill>
                <a:latin typeface="Constantia" pitchFamily="18" charset="0"/>
              </a:rPr>
              <a:t>、大切</a:t>
            </a:r>
            <a:r>
              <a:rPr kumimoji="0" lang="ja-JP" altLang="en-US" sz="2400" dirty="0">
                <a:solidFill>
                  <a:srgbClr val="006666"/>
                </a:solidFill>
                <a:latin typeface="Constantia" pitchFamily="18" charset="0"/>
              </a:rPr>
              <a:t>な</a:t>
            </a:r>
            <a:r>
              <a:rPr kumimoji="0" lang="ja-JP" altLang="en-US" sz="2400" dirty="0" smtClean="0">
                <a:solidFill>
                  <a:srgbClr val="006666"/>
                </a:solidFill>
                <a:latin typeface="Constantia" pitchFamily="18" charset="0"/>
              </a:rPr>
              <a:t>知識です</a:t>
            </a:r>
            <a:r>
              <a:rPr kumimoji="0" lang="ja-JP" altLang="en-US" sz="2400" dirty="0">
                <a:solidFill>
                  <a:srgbClr val="006666"/>
                </a:solidFill>
                <a:latin typeface="Constantia" pitchFamily="18" charset="0"/>
              </a:rPr>
              <a:t>。</a:t>
            </a:r>
          </a:p>
          <a:p>
            <a:pPr eaLnBrk="0" fontAlgn="base" hangingPunct="0">
              <a:lnSpc>
                <a:spcPts val="2000"/>
              </a:lnSpc>
              <a:spcBef>
                <a:spcPct val="0"/>
              </a:spcBef>
              <a:spcAft>
                <a:spcPct val="0"/>
              </a:spcAft>
              <a:defRPr/>
            </a:pPr>
            <a:endParaRPr kumimoji="0" lang="en-US" altLang="ja-JP" sz="2400" dirty="0">
              <a:solidFill>
                <a:srgbClr val="006666"/>
              </a:solidFill>
              <a:latin typeface="Constantia" pitchFamily="18" charset="0"/>
            </a:endParaRPr>
          </a:p>
          <a:p>
            <a:pPr eaLnBrk="0" fontAlgn="base" hangingPunct="0">
              <a:spcBef>
                <a:spcPct val="0"/>
              </a:spcBef>
              <a:spcAft>
                <a:spcPct val="0"/>
              </a:spcAft>
              <a:defRPr/>
            </a:pPr>
            <a:r>
              <a:rPr kumimoji="0" lang="ja-JP" altLang="en-US" sz="2400" dirty="0">
                <a:solidFill>
                  <a:srgbClr val="006666"/>
                </a:solidFill>
                <a:latin typeface="Constantia" pitchFamily="18" charset="0"/>
              </a:rPr>
              <a:t>　そこで、</a:t>
            </a:r>
            <a:endParaRPr kumimoji="0" lang="en-US" altLang="ja-JP" sz="2400" dirty="0">
              <a:solidFill>
                <a:srgbClr val="006666"/>
              </a:solidFill>
              <a:latin typeface="Constantia" pitchFamily="18" charset="0"/>
            </a:endParaRPr>
          </a:p>
          <a:p>
            <a:pPr eaLnBrk="0" fontAlgn="base" hangingPunct="0">
              <a:spcBef>
                <a:spcPct val="0"/>
              </a:spcBef>
              <a:spcAft>
                <a:spcPct val="0"/>
              </a:spcAft>
              <a:defRPr/>
            </a:pPr>
            <a:r>
              <a:rPr kumimoji="0" lang="ja-JP" altLang="en-US" sz="2400" dirty="0" smtClean="0">
                <a:solidFill>
                  <a:srgbClr val="006666"/>
                </a:solidFill>
                <a:latin typeface="Constantia" pitchFamily="18" charset="0"/>
              </a:rPr>
              <a:t>①</a:t>
            </a:r>
            <a:r>
              <a:rPr kumimoji="0" lang="ja-JP" altLang="en-US" sz="2400" dirty="0">
                <a:solidFill>
                  <a:srgbClr val="006666"/>
                </a:solidFill>
                <a:latin typeface="Constantia" pitchFamily="18" charset="0"/>
              </a:rPr>
              <a:t>　</a:t>
            </a:r>
            <a:r>
              <a:rPr kumimoji="0" lang="ja-JP" altLang="en-US" sz="2400" dirty="0" smtClean="0">
                <a:solidFill>
                  <a:srgbClr val="006666"/>
                </a:solidFill>
                <a:latin typeface="Constantia" pitchFamily="18" charset="0"/>
              </a:rPr>
              <a:t>労働の現状　</a:t>
            </a: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r>
              <a:rPr kumimoji="0" lang="ja-JP" altLang="en-US" sz="2400" dirty="0" smtClean="0">
                <a:solidFill>
                  <a:srgbClr val="006666"/>
                </a:solidFill>
                <a:latin typeface="Constantia" pitchFamily="18" charset="0"/>
              </a:rPr>
              <a:t>②　アルバイトをする、または、卒業後の就職を目指す上で、知っておきたい労働法</a:t>
            </a: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r>
              <a:rPr kumimoji="0" lang="ja-JP" altLang="en-US" sz="2400" dirty="0" smtClean="0">
                <a:solidFill>
                  <a:srgbClr val="006666"/>
                </a:solidFill>
                <a:latin typeface="Constantia" pitchFamily="18" charset="0"/>
              </a:rPr>
              <a:t>③</a:t>
            </a:r>
            <a:r>
              <a:rPr kumimoji="0" lang="ja-JP" altLang="en-US" sz="2400" dirty="0">
                <a:solidFill>
                  <a:srgbClr val="006666"/>
                </a:solidFill>
                <a:latin typeface="Constantia" pitchFamily="18" charset="0"/>
              </a:rPr>
              <a:t>　</a:t>
            </a:r>
            <a:r>
              <a:rPr kumimoji="0" lang="ja-JP" altLang="en-US" sz="2400" dirty="0" smtClean="0">
                <a:solidFill>
                  <a:srgbClr val="006666"/>
                </a:solidFill>
                <a:latin typeface="Constantia" pitchFamily="18" charset="0"/>
              </a:rPr>
              <a:t>現在、各企業が取り組んでいる「働き方改革」について</a:t>
            </a:r>
            <a:endParaRPr kumimoji="0" lang="en-US" altLang="ja-JP" sz="2400" dirty="0" smtClean="0">
              <a:solidFill>
                <a:srgbClr val="006666"/>
              </a:solidFill>
              <a:latin typeface="Constantia" pitchFamily="18" charset="0"/>
            </a:endParaRPr>
          </a:p>
          <a:p>
            <a:pPr eaLnBrk="0" fontAlgn="base" hangingPunct="0">
              <a:spcBef>
                <a:spcPct val="0"/>
              </a:spcBef>
              <a:spcAft>
                <a:spcPct val="0"/>
              </a:spcAft>
              <a:defRPr/>
            </a:pPr>
            <a:endParaRPr kumimoji="0" lang="en-US" altLang="ja-JP" sz="2400" dirty="0">
              <a:solidFill>
                <a:srgbClr val="006666"/>
              </a:solidFill>
              <a:latin typeface="Constantia" pitchFamily="18" charset="0"/>
            </a:endParaRPr>
          </a:p>
          <a:p>
            <a:pPr eaLnBrk="0" fontAlgn="base" hangingPunct="0">
              <a:spcBef>
                <a:spcPct val="0"/>
              </a:spcBef>
              <a:spcAft>
                <a:spcPct val="0"/>
              </a:spcAft>
              <a:defRPr/>
            </a:pPr>
            <a:r>
              <a:rPr kumimoji="0" lang="ja-JP" altLang="en-US" sz="2400" dirty="0">
                <a:solidFill>
                  <a:srgbClr val="006666"/>
                </a:solidFill>
                <a:latin typeface="Constantia" pitchFamily="18" charset="0"/>
              </a:rPr>
              <a:t>　お話しします。</a:t>
            </a:r>
            <a:endParaRPr kumimoji="0" lang="en-US" altLang="ja-JP" sz="2400" dirty="0">
              <a:solidFill>
                <a:srgbClr val="006666"/>
              </a:solidFill>
              <a:latin typeface="Constantia" pitchFamily="18" charset="0"/>
            </a:endParaRPr>
          </a:p>
          <a:p>
            <a:pPr eaLnBrk="0" fontAlgn="base" hangingPunct="0">
              <a:spcBef>
                <a:spcPct val="0"/>
              </a:spcBef>
              <a:spcAft>
                <a:spcPct val="0"/>
              </a:spcAft>
              <a:defRPr/>
            </a:pPr>
            <a:endParaRPr kumimoji="0" lang="ja-JP" altLang="en-US" sz="2400" dirty="0">
              <a:solidFill>
                <a:srgbClr val="006666"/>
              </a:solidFill>
              <a:latin typeface="Constantia" pitchFamily="18" charset="0"/>
            </a:endParaRPr>
          </a:p>
        </p:txBody>
      </p:sp>
      <p:grpSp>
        <p:nvGrpSpPr>
          <p:cNvPr id="122885" name="Group 6"/>
          <p:cNvGrpSpPr>
            <a:grpSpLocks/>
          </p:cNvGrpSpPr>
          <p:nvPr/>
        </p:nvGrpSpPr>
        <p:grpSpPr bwMode="auto">
          <a:xfrm>
            <a:off x="3962400" y="6430963"/>
            <a:ext cx="2559050" cy="366712"/>
            <a:chOff x="2400" y="4032"/>
            <a:chExt cx="1488" cy="202"/>
          </a:xfrm>
        </p:grpSpPr>
        <p:sp>
          <p:nvSpPr>
            <p:cNvPr id="122886" name="Text Box 7"/>
            <p:cNvSpPr txBox="1">
              <a:spLocks noChangeArrowheads="1"/>
            </p:cNvSpPr>
            <p:nvPr/>
          </p:nvSpPr>
          <p:spPr bwMode="auto">
            <a:xfrm>
              <a:off x="2592" y="4032"/>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28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31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0" y="6309320"/>
            <a:ext cx="9468847" cy="534368"/>
          </a:xfrm>
          <a:prstGeom prst="rect">
            <a:avLst/>
          </a:prstGeom>
          <a:noFill/>
        </p:spPr>
        <p:txBody>
          <a:bodyPr wrap="square" lIns="0" tIns="36000" rIns="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（出所</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年までの人口は総務省「人口推計」（各年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日現在）、高齢化率および生産年齢人口割合は、</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年は総務省「人口推計」、それ以外は総務省「国勢調査」</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年までの合計特殊出生率は厚生労働省「人口動態統計」、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年以降は国立社会保障・人口問題研究所「日本の将来推計人口（平成</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年推計）：出生中位・死亡中位推計」</a:t>
            </a:r>
          </a:p>
        </p:txBody>
      </p:sp>
      <p:sp>
        <p:nvSpPr>
          <p:cNvPr id="39" name="AutoShape 4"/>
          <p:cNvSpPr>
            <a:spLocks noChangeArrowheads="1"/>
          </p:cNvSpPr>
          <p:nvPr/>
        </p:nvSpPr>
        <p:spPr bwMode="auto">
          <a:xfrm>
            <a:off x="5834993" y="1257052"/>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推計値</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（日本の将来推計人口）</a:t>
            </a:r>
          </a:p>
        </p:txBody>
      </p:sp>
      <p:sp>
        <p:nvSpPr>
          <p:cNvPr id="41" name="AutoShape 5"/>
          <p:cNvSpPr>
            <a:spLocks noChangeArrowheads="1"/>
          </p:cNvSpPr>
          <p:nvPr/>
        </p:nvSpPr>
        <p:spPr bwMode="auto">
          <a:xfrm flipH="1">
            <a:off x="4002981" y="1241868"/>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実績値</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（国勢調査等</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2" name="テキスト ボックス 41"/>
          <p:cNvSpPr txBox="1"/>
          <p:nvPr/>
        </p:nvSpPr>
        <p:spPr>
          <a:xfrm>
            <a:off x="11747" y="1381071"/>
            <a:ext cx="1008112"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人口（万人）</a:t>
            </a:r>
          </a:p>
        </p:txBody>
      </p:sp>
      <p:sp>
        <p:nvSpPr>
          <p:cNvPr id="43" name="テキスト ボックス 42"/>
          <p:cNvSpPr txBox="1"/>
          <p:nvPr/>
        </p:nvSpPr>
        <p:spPr>
          <a:xfrm>
            <a:off x="9112050" y="2892246"/>
            <a:ext cx="776536" cy="57708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生産年齢人口割合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51.4%</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9112050" y="3701877"/>
            <a:ext cx="776536" cy="4154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高齢化率</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38.4%</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p:cNvSpPr txBox="1"/>
          <p:nvPr/>
        </p:nvSpPr>
        <p:spPr>
          <a:xfrm>
            <a:off x="9126907" y="4908469"/>
            <a:ext cx="776536" cy="57708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出生率</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1.44</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6" name="グラフ 45"/>
          <p:cNvGraphicFramePr/>
          <p:nvPr>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直線コネクタ 46"/>
          <p:cNvCxnSpPr/>
          <p:nvPr/>
        </p:nvCxnSpPr>
        <p:spPr>
          <a:xfrm flipV="1">
            <a:off x="5745088" y="1161276"/>
            <a:ext cx="0" cy="4968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848544" y="1857831"/>
            <a:ext cx="2088232" cy="415498"/>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生産年齢人口（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歳）割合</a:t>
            </a:r>
          </a:p>
        </p:txBody>
      </p:sp>
      <p:cxnSp>
        <p:nvCxnSpPr>
          <p:cNvPr id="49" name="直線コネクタ 48"/>
          <p:cNvCxnSpPr>
            <a:stCxn id="48" idx="2"/>
          </p:cNvCxnSpPr>
          <p:nvPr/>
        </p:nvCxnSpPr>
        <p:spPr>
          <a:xfrm>
            <a:off x="1892660" y="2273329"/>
            <a:ext cx="180020" cy="88558"/>
          </a:xfrm>
          <a:prstGeom prst="line">
            <a:avLst/>
          </a:prstGeom>
          <a:ln w="12700"/>
        </p:spPr>
        <p:style>
          <a:lnRef idx="1">
            <a:schemeClr val="dk1"/>
          </a:lnRef>
          <a:fillRef idx="0">
            <a:schemeClr val="dk1"/>
          </a:fillRef>
          <a:effectRef idx="0">
            <a:schemeClr val="dk1"/>
          </a:effectRef>
          <a:fontRef idx="minor">
            <a:schemeClr val="tx1"/>
          </a:fontRef>
        </p:style>
      </p:cxnSp>
      <p:sp>
        <p:nvSpPr>
          <p:cNvPr id="50" name="テキスト ボックス 49"/>
          <p:cNvSpPr txBox="1"/>
          <p:nvPr/>
        </p:nvSpPr>
        <p:spPr>
          <a:xfrm>
            <a:off x="2792760" y="4232805"/>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高齢化率（</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歳以上人口割合）</a:t>
            </a:r>
          </a:p>
        </p:txBody>
      </p:sp>
      <p:cxnSp>
        <p:nvCxnSpPr>
          <p:cNvPr id="51" name="直線コネクタ 50"/>
          <p:cNvCxnSpPr/>
          <p:nvPr/>
        </p:nvCxnSpPr>
        <p:spPr>
          <a:xfrm>
            <a:off x="4020160" y="4483099"/>
            <a:ext cx="324036" cy="576000"/>
          </a:xfrm>
          <a:prstGeom prst="line">
            <a:avLst/>
          </a:prstGeom>
          <a:ln w="12700"/>
        </p:spPr>
        <p:style>
          <a:lnRef idx="1">
            <a:schemeClr val="dk1"/>
          </a:lnRef>
          <a:fillRef idx="0">
            <a:schemeClr val="dk1"/>
          </a:fillRef>
          <a:effectRef idx="0">
            <a:schemeClr val="dk1"/>
          </a:effectRef>
          <a:fontRef idx="minor">
            <a:schemeClr val="tx1"/>
          </a:fontRef>
        </p:style>
      </p:cxnSp>
      <p:sp>
        <p:nvSpPr>
          <p:cNvPr id="52" name="テキスト ボックス 51"/>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p>
        </p:txBody>
      </p:sp>
      <p:cxnSp>
        <p:nvCxnSpPr>
          <p:cNvPr id="53" name="直線コネクタ 52"/>
          <p:cNvCxnSpPr/>
          <p:nvPr/>
        </p:nvCxnSpPr>
        <p:spPr>
          <a:xfrm flipH="1">
            <a:off x="7257256" y="5005713"/>
            <a:ext cx="71973" cy="252000"/>
          </a:xfrm>
          <a:prstGeom prst="line">
            <a:avLst/>
          </a:prstGeom>
          <a:ln w="12700"/>
        </p:spPr>
        <p:style>
          <a:lnRef idx="1">
            <a:schemeClr val="dk1"/>
          </a:lnRef>
          <a:fillRef idx="0">
            <a:schemeClr val="dk1"/>
          </a:fillRef>
          <a:effectRef idx="0">
            <a:schemeClr val="dk1"/>
          </a:effectRef>
          <a:fontRef idx="minor">
            <a:schemeClr val="tx1"/>
          </a:fontRef>
        </p:style>
      </p:cxnSp>
      <p:sp>
        <p:nvSpPr>
          <p:cNvPr id="54" name="テキスト ボックス 5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歳人口</a:t>
            </a:r>
          </a:p>
        </p:txBody>
      </p:sp>
      <p:sp>
        <p:nvSpPr>
          <p:cNvPr id="55" name="テキスト ボックス 54"/>
          <p:cNvSpPr txBox="1"/>
          <p:nvPr/>
        </p:nvSpPr>
        <p:spPr>
          <a:xfrm>
            <a:off x="992559" y="5352566"/>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歳以下人口</a:t>
            </a:r>
          </a:p>
        </p:txBody>
      </p:sp>
      <p:sp>
        <p:nvSpPr>
          <p:cNvPr id="56" name="テキスト ボックス 5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歳以上人口</a:t>
            </a:r>
          </a:p>
        </p:txBody>
      </p:sp>
      <p:sp>
        <p:nvSpPr>
          <p:cNvPr id="57" name="テキスト ボックス 56"/>
          <p:cNvSpPr txBox="1"/>
          <p:nvPr/>
        </p:nvSpPr>
        <p:spPr>
          <a:xfrm>
            <a:off x="5024723" y="3408340"/>
            <a:ext cx="576064"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59.7%</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p:cNvSpPr txBox="1"/>
          <p:nvPr/>
        </p:nvSpPr>
        <p:spPr>
          <a:xfrm>
            <a:off x="5076272" y="4036674"/>
            <a:ext cx="576064"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28.1%</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p:cNvSpPr txBox="1"/>
          <p:nvPr/>
        </p:nvSpPr>
        <p:spPr>
          <a:xfrm>
            <a:off x="5079120" y="5613368"/>
            <a:ext cx="576064"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1.42</a:t>
            </a:r>
          </a:p>
        </p:txBody>
      </p:sp>
      <p:cxnSp>
        <p:nvCxnSpPr>
          <p:cNvPr id="60" name="直線コネクタ 59"/>
          <p:cNvCxnSpPr/>
          <p:nvPr/>
        </p:nvCxnSpPr>
        <p:spPr>
          <a:xfrm flipV="1">
            <a:off x="5292881" y="2834096"/>
            <a:ext cx="230523" cy="574244"/>
          </a:xfrm>
          <a:prstGeom prst="line">
            <a:avLst/>
          </a:prstGeom>
          <a:ln w="9525"/>
        </p:spPr>
        <p:style>
          <a:lnRef idx="1">
            <a:schemeClr val="dk1"/>
          </a:lnRef>
          <a:fillRef idx="0">
            <a:schemeClr val="dk1"/>
          </a:fillRef>
          <a:effectRef idx="0">
            <a:schemeClr val="dk1"/>
          </a:effectRef>
          <a:fontRef idx="minor">
            <a:schemeClr val="tx1"/>
          </a:fontRef>
        </p:style>
      </p:cxnSp>
      <p:cxnSp>
        <p:nvCxnSpPr>
          <p:cNvPr id="61" name="直線コネクタ 60"/>
          <p:cNvCxnSpPr>
            <a:stCxn id="58" idx="2"/>
          </p:cNvCxnSpPr>
          <p:nvPr/>
        </p:nvCxnSpPr>
        <p:spPr>
          <a:xfrm>
            <a:off x="5364304" y="4267506"/>
            <a:ext cx="190028" cy="269756"/>
          </a:xfrm>
          <a:prstGeom prst="line">
            <a:avLst/>
          </a:prstGeom>
          <a:ln w="9525"/>
        </p:spPr>
        <p:style>
          <a:lnRef idx="1">
            <a:schemeClr val="dk1"/>
          </a:lnRef>
          <a:fillRef idx="0">
            <a:schemeClr val="dk1"/>
          </a:fillRef>
          <a:effectRef idx="0">
            <a:schemeClr val="dk1"/>
          </a:effectRef>
          <a:fontRef idx="minor">
            <a:schemeClr val="tx1"/>
          </a:fontRef>
        </p:style>
      </p:cxnSp>
      <p:sp>
        <p:nvSpPr>
          <p:cNvPr id="62" name="テキスト ボックス 61"/>
          <p:cNvSpPr txBox="1"/>
          <p:nvPr/>
        </p:nvSpPr>
        <p:spPr>
          <a:xfrm>
            <a:off x="4665694" y="1741719"/>
            <a:ext cx="1035408"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12,644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3" name="直線コネクタ 62"/>
          <p:cNvCxnSpPr/>
          <p:nvPr/>
        </p:nvCxnSpPr>
        <p:spPr>
          <a:xfrm>
            <a:off x="5290631" y="1972552"/>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a:stCxn id="59" idx="0"/>
          </p:cNvCxnSpPr>
          <p:nvPr/>
        </p:nvCxnSpPr>
        <p:spPr>
          <a:xfrm flipV="1">
            <a:off x="5367152" y="5325336"/>
            <a:ext cx="156252" cy="288032"/>
          </a:xfrm>
          <a:prstGeom prst="line">
            <a:avLst/>
          </a:prstGeom>
        </p:spPr>
        <p:style>
          <a:lnRef idx="1">
            <a:schemeClr val="dk1"/>
          </a:lnRef>
          <a:fillRef idx="0">
            <a:schemeClr val="dk1"/>
          </a:fillRef>
          <a:effectRef idx="0">
            <a:schemeClr val="dk1"/>
          </a:effectRef>
          <a:fontRef idx="minor">
            <a:schemeClr val="tx1"/>
          </a:fontRef>
        </p:style>
      </p:cxnSp>
      <p:sp>
        <p:nvSpPr>
          <p:cNvPr id="65" name="テキスト ボックス 64"/>
          <p:cNvSpPr txBox="1"/>
          <p:nvPr/>
        </p:nvSpPr>
        <p:spPr>
          <a:xfrm>
            <a:off x="6326351" y="2146443"/>
            <a:ext cx="576064"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11,913</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p:cNvSpPr txBox="1"/>
          <p:nvPr/>
        </p:nvSpPr>
        <p:spPr>
          <a:xfrm>
            <a:off x="6326351" y="3109843"/>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3,716</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6321050" y="3961400"/>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6,875</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67"/>
          <p:cNvSpPr txBox="1"/>
          <p:nvPr/>
        </p:nvSpPr>
        <p:spPr>
          <a:xfrm>
            <a:off x="6321050" y="5767256"/>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1,321</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p:cNvSpPr txBox="1"/>
          <p:nvPr/>
        </p:nvSpPr>
        <p:spPr>
          <a:xfrm>
            <a:off x="8662747" y="3018412"/>
            <a:ext cx="459102" cy="195814"/>
          </a:xfrm>
          <a:prstGeom prst="rect">
            <a:avLst/>
          </a:prstGeom>
          <a:solidFill>
            <a:srgbClr val="FFFFFF"/>
          </a:solidFill>
          <a:ln w="9525">
            <a:solidFill>
              <a:schemeClr val="tx1"/>
            </a:solidFill>
            <a:prstDash val="sysDot"/>
          </a:ln>
        </p:spPr>
        <p:txBody>
          <a:bodyPr wrap="square" lIns="36000" tIns="36000" rIns="36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8,808</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テキスト ボックス 69"/>
          <p:cNvSpPr txBox="1"/>
          <p:nvPr/>
        </p:nvSpPr>
        <p:spPr>
          <a:xfrm>
            <a:off x="8654886" y="3563157"/>
            <a:ext cx="459102" cy="195814"/>
          </a:xfrm>
          <a:prstGeom prst="rect">
            <a:avLst/>
          </a:prstGeom>
          <a:solidFill>
            <a:srgbClr val="FFFFFF"/>
          </a:solidFill>
          <a:ln w="9525">
            <a:solidFill>
              <a:schemeClr val="tx1"/>
            </a:solidFill>
            <a:prstDash val="sysDot"/>
          </a:ln>
        </p:spPr>
        <p:txBody>
          <a:bodyPr wrap="square" lIns="36000" tIns="36000" rIns="36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3,381</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p:cNvSpPr txBox="1"/>
          <p:nvPr/>
        </p:nvSpPr>
        <p:spPr>
          <a:xfrm>
            <a:off x="8657308" y="4909463"/>
            <a:ext cx="459102" cy="195814"/>
          </a:xfrm>
          <a:prstGeom prst="rect">
            <a:avLst/>
          </a:prstGeom>
          <a:solidFill>
            <a:srgbClr val="FFFFFF"/>
          </a:solidFill>
          <a:ln w="9525">
            <a:solidFill>
              <a:schemeClr val="tx1"/>
            </a:solidFill>
            <a:prstDash val="sysDot"/>
          </a:ln>
        </p:spPr>
        <p:txBody>
          <a:bodyPr wrap="square" lIns="36000" tIns="36000" rIns="36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4,529</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8581220" y="5785409"/>
            <a:ext cx="459102"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898</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スライド番号プレースホルダー 2"/>
          <p:cNvSpPr>
            <a:spLocks noGrp="1"/>
          </p:cNvSpPr>
          <p:nvPr>
            <p:ph type="sldNum" sz="quarter" idx="12"/>
          </p:nvPr>
        </p:nvSpPr>
        <p:spPr>
          <a:xfrm>
            <a:off x="9535584" y="6421631"/>
            <a:ext cx="244792" cy="215444"/>
          </a:xfr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glow rad="127000">
                    <a:prstClr val="white"/>
                  </a:glow>
                </a:effectLst>
                <a:uLnTx/>
                <a:uFillTx/>
                <a:latin typeface="Arial" panose="020B0604020202020204" pitchFamily="34" charset="0"/>
                <a:ea typeface="HG丸ｺﾞｼｯｸM-PRO" panose="020F0600000000000000" pitchFamily="50" charset="-128"/>
                <a:cs typeface="Arial" panose="020B0604020202020204" pitchFamily="34" charset="0"/>
              </a:rPr>
              <a:t>6</a:t>
            </a:r>
          </a:p>
        </p:txBody>
      </p:sp>
      <p:sp>
        <p:nvSpPr>
          <p:cNvPr id="75" name="正方形/長方形 74"/>
          <p:cNvSpPr/>
          <p:nvPr/>
        </p:nvSpPr>
        <p:spPr bwMode="auto">
          <a:xfrm>
            <a:off x="203353" y="87200"/>
            <a:ext cx="5241925" cy="566738"/>
          </a:xfrm>
          <a:prstGeom prst="rect">
            <a:avLst/>
          </a:prstGeom>
          <a:gradFill rotWithShape="1">
            <a:gsLst>
              <a:gs pos="0">
                <a:srgbClr val="FFFFFF"/>
              </a:gs>
              <a:gs pos="50000">
                <a:srgbClr val="BBE0E3"/>
              </a:gs>
              <a:gs pos="100000">
                <a:srgbClr val="FFFFFF"/>
              </a:gs>
            </a:gsLst>
            <a:lin ang="27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3200" b="0" i="0" u="none" strike="noStrike" kern="0" cap="none" spc="0" normalizeH="0" baseline="0" noProof="0" dirty="0">
                <a:ln>
                  <a:noFill/>
                </a:ln>
                <a:solidFill>
                  <a:srgbClr val="006666"/>
                </a:solidFill>
                <a:effectLst/>
                <a:uLnTx/>
                <a:uFillTx/>
                <a:latin typeface="HG丸ｺﾞｼｯｸM-PRO" pitchFamily="50" charset="-128"/>
                <a:ea typeface="HG丸ｺﾞｼｯｸM-PRO" pitchFamily="50" charset="-128"/>
              </a:rPr>
              <a:t>Ⅱ</a:t>
            </a:r>
            <a:r>
              <a:rPr kumimoji="0" lang="ja-JP" altLang="en-US" sz="3200" b="0" i="0" u="none" strike="noStrike" kern="0" cap="none" spc="0" normalizeH="0" baseline="0" noProof="0" dirty="0">
                <a:ln>
                  <a:noFill/>
                </a:ln>
                <a:solidFill>
                  <a:srgbClr val="006666"/>
                </a:solidFill>
                <a:effectLst/>
                <a:uLnTx/>
                <a:uFillTx/>
                <a:latin typeface="HG丸ｺﾞｼｯｸM-PRO" pitchFamily="50" charset="-128"/>
                <a:ea typeface="HG丸ｺﾞｼｯｸM-PRO" pitchFamily="50" charset="-128"/>
              </a:rPr>
              <a:t>　わが国の労働の現状</a:t>
            </a:r>
            <a:endParaRPr kumimoji="0" lang="ja-JP" altLang="en-US" sz="3200" b="0" i="0" u="none" strike="noStrike" kern="0" cap="none" spc="0" normalizeH="0" baseline="0" noProof="0" dirty="0">
              <a:ln>
                <a:noFill/>
              </a:ln>
              <a:solidFill>
                <a:srgbClr val="006666"/>
              </a:solidFill>
              <a:effectLst/>
              <a:uLnTx/>
              <a:uFillTx/>
              <a:latin typeface="Constantia" pitchFamily="18" charset="0"/>
            </a:endParaRPr>
          </a:p>
        </p:txBody>
      </p:sp>
      <p:sp>
        <p:nvSpPr>
          <p:cNvPr id="76" name="テキスト ボックス 4"/>
          <p:cNvSpPr txBox="1">
            <a:spLocks noChangeArrowheads="1"/>
          </p:cNvSpPr>
          <p:nvPr/>
        </p:nvSpPr>
        <p:spPr bwMode="auto">
          <a:xfrm>
            <a:off x="5523404" y="172640"/>
            <a:ext cx="41605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2800" dirty="0" smtClean="0">
                <a:solidFill>
                  <a:srgbClr val="222268"/>
                </a:solidFill>
                <a:latin typeface="HG丸ｺﾞｼｯｸM-PRO" pitchFamily="50" charset="-128"/>
                <a:ea typeface="HG丸ｺﾞｼｯｸM-PRO" pitchFamily="50" charset="-128"/>
              </a:rPr>
              <a:t>１　日本の人口の推移</a:t>
            </a:r>
          </a:p>
        </p:txBody>
      </p:sp>
      <p:sp>
        <p:nvSpPr>
          <p:cNvPr id="77" name="角丸四角形 76"/>
          <p:cNvSpPr/>
          <p:nvPr/>
        </p:nvSpPr>
        <p:spPr bwMode="auto">
          <a:xfrm>
            <a:off x="382514" y="750268"/>
            <a:ext cx="8996955" cy="500063"/>
          </a:xfrm>
          <a:prstGeom prst="roundRect">
            <a:avLst/>
          </a:prstGeom>
          <a:gradFill rotWithShape="1">
            <a:gsLst>
              <a:gs pos="0">
                <a:srgbClr val="FFFFFF"/>
              </a:gs>
              <a:gs pos="50000">
                <a:srgbClr val="BBE0E3"/>
              </a:gs>
              <a:gs pos="100000">
                <a:srgbClr val="FFFFFF"/>
              </a:gs>
            </a:gsLst>
            <a:lin ang="27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defRPr/>
            </a:pPr>
            <a:r>
              <a:rPr lang="ja-JP" altLang="en-US" sz="1600">
                <a:solidFill>
                  <a:prstClr val="black"/>
                </a:solidFill>
                <a:latin typeface="Meiryo UI" panose="020B0604030504040204" pitchFamily="50" charset="-128"/>
                <a:ea typeface="Meiryo UI" panose="020B0604030504040204" pitchFamily="50" charset="-128"/>
              </a:rPr>
              <a:t>日本の人口は、既に減少局面を迎えている。今後は「</a:t>
            </a:r>
            <a:r>
              <a:rPr lang="en-US" altLang="ja-JP" sz="1600">
                <a:solidFill>
                  <a:prstClr val="black"/>
                </a:solidFill>
                <a:latin typeface="Meiryo UI" panose="020B0604030504040204" pitchFamily="50" charset="-128"/>
                <a:ea typeface="Meiryo UI" panose="020B0604030504040204" pitchFamily="50" charset="-128"/>
              </a:rPr>
              <a:t>15</a:t>
            </a:r>
            <a:r>
              <a:rPr lang="ja-JP" altLang="en-US" sz="1600">
                <a:solidFill>
                  <a:prstClr val="black"/>
                </a:solidFill>
                <a:latin typeface="Meiryo UI" panose="020B0604030504040204" pitchFamily="50" charset="-128"/>
                <a:ea typeface="Meiryo UI" panose="020B0604030504040204" pitchFamily="50" charset="-128"/>
              </a:rPr>
              <a:t>～</a:t>
            </a:r>
            <a:r>
              <a:rPr lang="en-US" altLang="ja-JP" sz="1600">
                <a:solidFill>
                  <a:prstClr val="black"/>
                </a:solidFill>
                <a:latin typeface="Meiryo UI" panose="020B0604030504040204" pitchFamily="50" charset="-128"/>
                <a:ea typeface="Meiryo UI" panose="020B0604030504040204" pitchFamily="50" charset="-128"/>
              </a:rPr>
              <a:t>64</a:t>
            </a:r>
            <a:r>
              <a:rPr lang="ja-JP" altLang="en-US" sz="1600">
                <a:solidFill>
                  <a:prstClr val="black"/>
                </a:solidFill>
                <a:latin typeface="Meiryo UI" panose="020B0604030504040204" pitchFamily="50" charset="-128"/>
                <a:ea typeface="Meiryo UI" panose="020B0604030504040204" pitchFamily="50" charset="-128"/>
              </a:rPr>
              <a:t>歳」の現役世代が急速に減少する見込み。</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867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32066" y="2178667"/>
            <a:ext cx="5145470" cy="2902922"/>
          </a:xfrm>
          <a:prstGeom prst="rect">
            <a:avLst/>
          </a:prstGeom>
        </p:spPr>
      </p:pic>
      <p:pic>
        <p:nvPicPr>
          <p:cNvPr id="7" name="図 6"/>
          <p:cNvPicPr>
            <a:picLocks noChangeAspect="1"/>
          </p:cNvPicPr>
          <p:nvPr/>
        </p:nvPicPr>
        <p:blipFill>
          <a:blip r:embed="rId4"/>
          <a:stretch>
            <a:fillRect/>
          </a:stretch>
        </p:blipFill>
        <p:spPr>
          <a:xfrm>
            <a:off x="128464" y="2168847"/>
            <a:ext cx="4550847" cy="2912742"/>
          </a:xfrm>
          <a:prstGeom prst="rect">
            <a:avLst/>
          </a:prstGeom>
        </p:spPr>
      </p:pic>
      <p:sp>
        <p:nvSpPr>
          <p:cNvPr id="124930" name="Rectangle 2"/>
          <p:cNvSpPr>
            <a:spLocks noGrp="1" noChangeArrowheads="1"/>
          </p:cNvSpPr>
          <p:nvPr>
            <p:ph type="title"/>
          </p:nvPr>
        </p:nvSpPr>
        <p:spPr>
          <a:xfrm>
            <a:off x="240771" y="4994275"/>
            <a:ext cx="9328150" cy="1600200"/>
          </a:xfrm>
        </p:spPr>
        <p:txBody>
          <a:bodyPr/>
          <a:lstStyle/>
          <a:p>
            <a:pPr algn="l" eaLnBrk="1" hangingPunct="1">
              <a:lnSpc>
                <a:spcPct val="90000"/>
              </a:lnSpc>
            </a:pPr>
            <a:r>
              <a:rPr lang="ja-JP" altLang="en-US" sz="1400" dirty="0" smtClean="0">
                <a:latin typeface="HG丸ｺﾞｼｯｸM-PRO" pitchFamily="50" charset="-128"/>
                <a:ea typeface="HG丸ｺﾞｼｯｸM-PRO" pitchFamily="50" charset="-128"/>
              </a:rPr>
              <a:t>　　　　　　　　　　</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　　　　　　　　　　</a:t>
            </a:r>
            <a:r>
              <a:rPr lang="ja-JP" altLang="en-US" sz="1800" dirty="0" smtClean="0">
                <a:latin typeface="HG丸ｺﾞｼｯｸM-PRO" pitchFamily="50" charset="-128"/>
                <a:ea typeface="HG丸ｺﾞｼｯｸM-PRO" pitchFamily="50" charset="-128"/>
              </a:rPr>
              <a:t>　</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　　</a:t>
            </a:r>
            <a:r>
              <a:rPr lang="en-US" altLang="ja-JP" sz="1400" dirty="0" smtClean="0">
                <a:latin typeface="HG丸ｺﾞｼｯｸM-PRO" pitchFamily="50" charset="-128"/>
                <a:ea typeface="HG丸ｺﾞｼｯｸM-PRO" pitchFamily="50" charset="-128"/>
              </a:rPr>
              <a:t>※</a:t>
            </a:r>
            <a:r>
              <a:rPr lang="ja-JP" altLang="en-US" sz="1400" dirty="0" smtClean="0">
                <a:solidFill>
                  <a:srgbClr val="000000"/>
                </a:solidFill>
                <a:latin typeface="HG丸ｺﾞｼｯｸM-PRO" pitchFamily="50" charset="-128"/>
                <a:ea typeface="HG丸ｺﾞｼｯｸM-PRO" pitchFamily="50" charset="-128"/>
              </a:rPr>
              <a:t> 労働力人口＝就業者</a:t>
            </a:r>
            <a:r>
              <a:rPr lang="en-US" altLang="ja-JP" sz="1400" dirty="0" smtClean="0">
                <a:solidFill>
                  <a:srgbClr val="000000"/>
                </a:solidFill>
                <a:latin typeface="HG丸ｺﾞｼｯｸM-PRO" pitchFamily="50" charset="-128"/>
                <a:ea typeface="HG丸ｺﾞｼｯｸM-PRO" pitchFamily="50" charset="-128"/>
              </a:rPr>
              <a:t>+</a:t>
            </a:r>
            <a:r>
              <a:rPr lang="ja-JP" altLang="en-US" sz="1400" dirty="0" smtClean="0">
                <a:solidFill>
                  <a:srgbClr val="000000"/>
                </a:solidFill>
                <a:latin typeface="HG丸ｺﾞｼｯｸM-PRO" pitchFamily="50" charset="-128"/>
                <a:ea typeface="HG丸ｺﾞｼｯｸM-PRO" pitchFamily="50" charset="-128"/>
              </a:rPr>
              <a:t>完全失業者</a:t>
            </a:r>
            <a:r>
              <a:rPr lang="ja-JP" altLang="en-US" sz="1800" dirty="0" smtClean="0">
                <a:solidFill>
                  <a:srgbClr val="000000"/>
                </a:solidFill>
                <a:latin typeface="HG丸ｺﾞｼｯｸM-PRO" pitchFamily="50" charset="-128"/>
                <a:ea typeface="HG丸ｺﾞｼｯｸM-PRO" pitchFamily="50" charset="-128"/>
              </a:rPr>
              <a:t/>
            </a:r>
            <a:br>
              <a:rPr lang="ja-JP" altLang="en-US" sz="1800" dirty="0" smtClean="0">
                <a:solidFill>
                  <a:srgbClr val="000000"/>
                </a:solidFill>
                <a:latin typeface="HG丸ｺﾞｼｯｸM-PRO" pitchFamily="50" charset="-128"/>
                <a:ea typeface="HG丸ｺﾞｼｯｸM-PRO" pitchFamily="50" charset="-128"/>
              </a:rPr>
            </a:br>
            <a:r>
              <a:rPr lang="ja-JP" altLang="en-US" sz="1800" dirty="0" smtClean="0">
                <a:latin typeface="HG丸ｺﾞｼｯｸM-PRO" pitchFamily="50" charset="-128"/>
                <a:ea typeface="HG丸ｺﾞｼｯｸM-PRO" pitchFamily="50" charset="-128"/>
              </a:rPr>
              <a:t>　　　</a:t>
            </a:r>
            <a:r>
              <a:rPr lang="ja-JP" altLang="en-US" sz="1400" dirty="0" smtClean="0">
                <a:latin typeface="HG丸ｺﾞｼｯｸM-PRO" pitchFamily="50" charset="-128"/>
                <a:ea typeface="HG丸ｺﾞｼｯｸM-PRO" pitchFamily="50" charset="-128"/>
              </a:rPr>
              <a:t>** 完全失業者＝①～③の条件を満たす者</a:t>
            </a:r>
            <a:br>
              <a:rPr lang="ja-JP" altLang="en-US" sz="1400" dirty="0" smtClean="0">
                <a:latin typeface="HG丸ｺﾞｼｯｸM-PRO" pitchFamily="50" charset="-128"/>
                <a:ea typeface="HG丸ｺﾞｼｯｸM-PRO" pitchFamily="50" charset="-128"/>
              </a:rPr>
            </a:br>
            <a:r>
              <a:rPr lang="ja-JP" altLang="en-US" sz="1200" dirty="0" smtClean="0">
                <a:latin typeface="HG丸ｺﾞｼｯｸM-PRO" pitchFamily="50" charset="-128"/>
                <a:ea typeface="HG丸ｺﾞｼｯｸM-PRO" pitchFamily="50" charset="-128"/>
              </a:rPr>
              <a:t>　　　　　　①仕事がなくて調査期間中少しも仕事をしなかった</a:t>
            </a:r>
            <a:br>
              <a:rPr lang="ja-JP" altLang="en-US" sz="1200" dirty="0" smtClean="0">
                <a:latin typeface="HG丸ｺﾞｼｯｸM-PRO" pitchFamily="50" charset="-128"/>
                <a:ea typeface="HG丸ｺﾞｼｯｸM-PRO" pitchFamily="50" charset="-128"/>
              </a:rPr>
            </a:br>
            <a:r>
              <a:rPr lang="ja-JP" altLang="en-US" sz="1200" dirty="0" smtClean="0">
                <a:latin typeface="HG丸ｺﾞｼｯｸM-PRO" pitchFamily="50" charset="-128"/>
                <a:ea typeface="HG丸ｺﾞｼｯｸM-PRO" pitchFamily="50" charset="-128"/>
              </a:rPr>
              <a:t>　　　　　　②仕事があればすぐ就くことができる</a:t>
            </a:r>
            <a:br>
              <a:rPr lang="ja-JP" altLang="en-US" sz="1200" dirty="0" smtClean="0">
                <a:latin typeface="HG丸ｺﾞｼｯｸM-PRO" pitchFamily="50" charset="-128"/>
                <a:ea typeface="HG丸ｺﾞｼｯｸM-PRO" pitchFamily="50" charset="-128"/>
              </a:rPr>
            </a:br>
            <a:r>
              <a:rPr lang="ja-JP" altLang="en-US" sz="1200" dirty="0" smtClean="0">
                <a:latin typeface="HG丸ｺﾞｼｯｸM-PRO" pitchFamily="50" charset="-128"/>
                <a:ea typeface="HG丸ｺﾞｼｯｸM-PRO" pitchFamily="50" charset="-128"/>
              </a:rPr>
              <a:t>　　　　　　③調査期間中に、仕事を探す活動や事業を始める準備をしていた</a:t>
            </a:r>
            <a:r>
              <a:rPr lang="ja-JP" altLang="en-US" sz="1400" dirty="0" smtClean="0">
                <a:latin typeface="HG丸ｺﾞｼｯｸM-PRO" pitchFamily="50" charset="-128"/>
                <a:ea typeface="HG丸ｺﾞｼｯｸM-PRO" pitchFamily="50" charset="-128"/>
              </a:rPr>
              <a:t/>
            </a:r>
            <a:br>
              <a:rPr lang="ja-JP" altLang="en-US" sz="1400" dirty="0" smtClean="0">
                <a:latin typeface="HG丸ｺﾞｼｯｸM-PRO" pitchFamily="50" charset="-128"/>
                <a:ea typeface="HG丸ｺﾞｼｯｸM-PRO" pitchFamily="50" charset="-128"/>
              </a:rPr>
            </a:br>
            <a:r>
              <a:rPr lang="ja-JP" altLang="en-US" sz="1800" dirty="0" smtClean="0">
                <a:latin typeface="HG丸ｺﾞｼｯｸM-PRO" pitchFamily="50" charset="-128"/>
                <a:ea typeface="HG丸ｺﾞｼｯｸM-PRO" pitchFamily="50" charset="-128"/>
              </a:rPr>
              <a:t>　</a:t>
            </a:r>
          </a:p>
        </p:txBody>
      </p:sp>
      <p:sp>
        <p:nvSpPr>
          <p:cNvPr id="124931" name="AutoShape 7"/>
          <p:cNvSpPr>
            <a:spLocks noChangeArrowheads="1"/>
          </p:cNvSpPr>
          <p:nvPr/>
        </p:nvSpPr>
        <p:spPr bwMode="auto">
          <a:xfrm>
            <a:off x="660400" y="5391150"/>
            <a:ext cx="5613400" cy="896938"/>
          </a:xfrm>
          <a:prstGeom prst="bracketPair">
            <a:avLst>
              <a:gd name="adj" fmla="val 871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endParaRPr kumimoji="0" lang="ja-JP" altLang="en-US" sz="4000" smtClean="0">
              <a:solidFill>
                <a:srgbClr val="006666"/>
              </a:solidFill>
              <a:latin typeface="Constantia" pitchFamily="18" charset="0"/>
            </a:endParaRPr>
          </a:p>
        </p:txBody>
      </p:sp>
      <p:sp>
        <p:nvSpPr>
          <p:cNvPr id="124932" name="Oval 6"/>
          <p:cNvSpPr>
            <a:spLocks noChangeArrowheads="1"/>
          </p:cNvSpPr>
          <p:nvPr/>
        </p:nvSpPr>
        <p:spPr bwMode="auto">
          <a:xfrm>
            <a:off x="165100" y="838200"/>
            <a:ext cx="9493250" cy="914400"/>
          </a:xfrm>
          <a:prstGeom prst="roundRect">
            <a:avLst>
              <a:gd name="adj" fmla="val 16667"/>
            </a:avLst>
          </a:prstGeom>
          <a:solidFill>
            <a:srgbClr val="CCFFFF"/>
          </a:solidFill>
          <a:ln w="9525">
            <a:solidFill>
              <a:srgbClr val="000000"/>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lnSpc>
                <a:spcPct val="80000"/>
              </a:lnSpc>
              <a:spcBef>
                <a:spcPct val="50000"/>
              </a:spcBef>
              <a:spcAft>
                <a:spcPct val="0"/>
              </a:spcAft>
              <a:buFontTx/>
              <a:buNone/>
            </a:pPr>
            <a:r>
              <a:rPr kumimoji="0" lang="ja-JP" altLang="en-US" sz="1800" smtClean="0">
                <a:solidFill>
                  <a:srgbClr val="000000"/>
                </a:solidFill>
                <a:latin typeface="HG丸ｺﾞｼｯｸM-PRO" pitchFamily="50" charset="-128"/>
                <a:ea typeface="HG丸ｺﾞｼｯｸM-PRO" pitchFamily="50" charset="-128"/>
              </a:rPr>
              <a:t>○　男性の労働力率カーブは大きな変化はない</a:t>
            </a:r>
          </a:p>
          <a:p>
            <a:pPr eaLnBrk="0" fontAlgn="base" hangingPunct="0">
              <a:lnSpc>
                <a:spcPct val="80000"/>
              </a:lnSpc>
              <a:spcBef>
                <a:spcPct val="50000"/>
              </a:spcBef>
              <a:spcAft>
                <a:spcPct val="0"/>
              </a:spcAft>
              <a:buFontTx/>
              <a:buNone/>
            </a:pPr>
            <a:r>
              <a:rPr kumimoji="0" lang="ja-JP" altLang="en-US" sz="1800" smtClean="0">
                <a:solidFill>
                  <a:srgbClr val="000000"/>
                </a:solidFill>
                <a:latin typeface="HG丸ｺﾞｼｯｸM-PRO" pitchFamily="50" charset="-128"/>
                <a:ea typeface="HG丸ｺﾞｼｯｸM-PRO" pitchFamily="50" charset="-128"/>
              </a:rPr>
              <a:t>○　女性は、</a:t>
            </a:r>
            <a:r>
              <a:rPr kumimoji="0" lang="en-US" altLang="ja-JP" sz="1800" smtClean="0">
                <a:solidFill>
                  <a:srgbClr val="000000"/>
                </a:solidFill>
                <a:latin typeface="HG丸ｺﾞｼｯｸM-PRO" pitchFamily="50" charset="-128"/>
                <a:ea typeface="HG丸ｺﾞｼｯｸM-PRO" pitchFamily="50" charset="-128"/>
              </a:rPr>
              <a:t>25</a:t>
            </a:r>
            <a:r>
              <a:rPr kumimoji="0" lang="ja-JP" altLang="en-US" sz="1800" smtClean="0">
                <a:solidFill>
                  <a:srgbClr val="000000"/>
                </a:solidFill>
                <a:latin typeface="HG丸ｺﾞｼｯｸM-PRO" pitchFamily="50" charset="-128"/>
                <a:ea typeface="HG丸ｺﾞｼｯｸM-PRO" pitchFamily="50" charset="-128"/>
              </a:rPr>
              <a:t>～</a:t>
            </a:r>
            <a:r>
              <a:rPr kumimoji="0" lang="en-US" altLang="ja-JP" sz="1800" smtClean="0">
                <a:solidFill>
                  <a:srgbClr val="000000"/>
                </a:solidFill>
                <a:latin typeface="HG丸ｺﾞｼｯｸM-PRO" pitchFamily="50" charset="-128"/>
                <a:ea typeface="HG丸ｺﾞｼｯｸM-PRO" pitchFamily="50" charset="-128"/>
              </a:rPr>
              <a:t>64</a:t>
            </a:r>
            <a:r>
              <a:rPr kumimoji="0" lang="ja-JP" altLang="en-US" sz="1800" smtClean="0">
                <a:solidFill>
                  <a:srgbClr val="000000"/>
                </a:solidFill>
                <a:latin typeface="HG丸ｺﾞｼｯｸM-PRO" pitchFamily="50" charset="-128"/>
                <a:ea typeface="HG丸ｺﾞｼｯｸM-PRO" pitchFamily="50" charset="-128"/>
              </a:rPr>
              <a:t>歳の上昇が顕著</a:t>
            </a:r>
            <a:endParaRPr kumimoji="0" lang="ja-JP" altLang="en-US" sz="1800" smtClean="0">
              <a:solidFill>
                <a:srgbClr val="000000"/>
              </a:solidFill>
              <a:latin typeface="Constantia" pitchFamily="18" charset="0"/>
            </a:endParaRPr>
          </a:p>
        </p:txBody>
      </p:sp>
      <p:grpSp>
        <p:nvGrpSpPr>
          <p:cNvPr id="124933" name="Group 8"/>
          <p:cNvGrpSpPr>
            <a:grpSpLocks/>
          </p:cNvGrpSpPr>
          <p:nvPr/>
        </p:nvGrpSpPr>
        <p:grpSpPr bwMode="auto">
          <a:xfrm>
            <a:off x="4127500" y="6400811"/>
            <a:ext cx="2559050" cy="320675"/>
            <a:chOff x="2400" y="4032"/>
            <a:chExt cx="1488" cy="202"/>
          </a:xfrm>
        </p:grpSpPr>
        <p:sp>
          <p:nvSpPr>
            <p:cNvPr id="124945" name="Text Box 9"/>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494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7"/>
          <p:cNvSpPr txBox="1">
            <a:spLocks noChangeArrowheads="1"/>
          </p:cNvSpPr>
          <p:nvPr/>
        </p:nvSpPr>
        <p:spPr bwMode="auto">
          <a:xfrm>
            <a:off x="505618" y="5105400"/>
            <a:ext cx="30629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defRPr/>
            </a:pPr>
            <a:r>
              <a:rPr lang="ja-JP" altLang="en-US" sz="1100" dirty="0" smtClean="0">
                <a:solidFill>
                  <a:srgbClr val="000000"/>
                </a:solidFill>
                <a:latin typeface="ＭＳ Ｐゴシック"/>
                <a:ea typeface="ＭＳ Ｐゴシック"/>
              </a:rPr>
              <a:t>資料出所：総務省「労働力調査」</a:t>
            </a:r>
          </a:p>
        </p:txBody>
      </p:sp>
      <p:sp>
        <p:nvSpPr>
          <p:cNvPr id="9223" name="正方形/長方形 1"/>
          <p:cNvSpPr>
            <a:spLocks noChangeArrowheads="1"/>
          </p:cNvSpPr>
          <p:nvPr/>
        </p:nvSpPr>
        <p:spPr bwMode="auto">
          <a:xfrm>
            <a:off x="990600" y="114300"/>
            <a:ext cx="8089900" cy="4953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defRPr/>
            </a:pPr>
            <a:r>
              <a:rPr lang="ja-JP" altLang="en-US" sz="2400" kern="0" dirty="0" smtClean="0">
                <a:solidFill>
                  <a:srgbClr val="000000"/>
                </a:solidFill>
                <a:latin typeface="HG丸ｺﾞｼｯｸM-PRO" pitchFamily="50" charset="-128"/>
                <a:ea typeface="HG丸ｺﾞｼｯｸM-PRO" pitchFamily="50" charset="-128"/>
              </a:rPr>
              <a:t>２　年齢別労働力率（労働力人口</a:t>
            </a:r>
            <a:r>
              <a:rPr lang="ja-JP" altLang="en-US" sz="2400" kern="0" baseline="40000" dirty="0" smtClean="0">
                <a:solidFill>
                  <a:srgbClr val="000000"/>
                </a:solidFill>
                <a:latin typeface="HG丸ｺﾞｼｯｸM-PRO" pitchFamily="50" charset="-128"/>
                <a:ea typeface="HG丸ｺﾞｼｯｸM-PRO" pitchFamily="50" charset="-128"/>
              </a:rPr>
              <a:t>*</a:t>
            </a:r>
            <a:r>
              <a:rPr lang="ja-JP" altLang="en-US" sz="2400" kern="0" dirty="0" smtClean="0">
                <a:solidFill>
                  <a:srgbClr val="000000"/>
                </a:solidFill>
                <a:latin typeface="HG丸ｺﾞｼｯｸM-PRO" pitchFamily="50" charset="-128"/>
                <a:ea typeface="HG丸ｺﾞｼｯｸM-PRO" pitchFamily="50" charset="-128"/>
              </a:rPr>
              <a:t>／人口）の推移</a:t>
            </a:r>
            <a:endParaRPr kumimoji="0" lang="ja-JP" altLang="en-US" sz="4000" dirty="0" smtClean="0">
              <a:solidFill>
                <a:srgbClr val="006666"/>
              </a:solidFill>
              <a:latin typeface="Constantia" pitchFamily="18" charset="0"/>
            </a:endParaRPr>
          </a:p>
        </p:txBody>
      </p:sp>
      <p:sp>
        <p:nvSpPr>
          <p:cNvPr id="3" name="スライド番号プレースホルダー 2"/>
          <p:cNvSpPr>
            <a:spLocks noGrp="1"/>
          </p:cNvSpPr>
          <p:nvPr>
            <p:ph type="sldNum" sz="quarter" idx="12"/>
          </p:nvPr>
        </p:nvSpPr>
        <p:spPr>
          <a:xfrm>
            <a:off x="7346950" y="6311900"/>
            <a:ext cx="2311400" cy="476250"/>
          </a:xfrm>
        </p:spPr>
        <p:txBody>
          <a:bodyPr/>
          <a:lstStyle/>
          <a:p>
            <a:pPr>
              <a:defRPr/>
            </a:pPr>
            <a:fld id="{0B36CA30-366D-4264-A92D-4A670C661361}" type="slidenum">
              <a:rPr lang="en-US" altLang="ja-JP" smtClean="0">
                <a:solidFill>
                  <a:srgbClr val="000000"/>
                </a:solidFill>
              </a:rPr>
              <a:pPr>
                <a:defRPr/>
              </a:pPr>
              <a:t>7</a:t>
            </a:fld>
            <a:endParaRPr lang="en-US" altLang="ja-JP" dirty="0">
              <a:solidFill>
                <a:srgbClr val="000000"/>
              </a:solidFill>
            </a:endParaRPr>
          </a:p>
        </p:txBody>
      </p:sp>
      <p:sp>
        <p:nvSpPr>
          <p:cNvPr id="124937" name="テキスト ボックス 1"/>
          <p:cNvSpPr txBox="1">
            <a:spLocks noChangeArrowheads="1"/>
          </p:cNvSpPr>
          <p:nvPr/>
        </p:nvSpPr>
        <p:spPr bwMode="auto">
          <a:xfrm>
            <a:off x="340525" y="2039938"/>
            <a:ext cx="40243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000" smtClean="0">
                <a:solidFill>
                  <a:srgbClr val="000000"/>
                </a:solidFill>
                <a:latin typeface="Constantia" pitchFamily="18" charset="0"/>
              </a:rPr>
              <a:t>％</a:t>
            </a:r>
          </a:p>
        </p:txBody>
      </p:sp>
      <p:sp>
        <p:nvSpPr>
          <p:cNvPr id="124938" name="テキスト ボックス 16"/>
          <p:cNvSpPr txBox="1">
            <a:spLocks noChangeArrowheads="1"/>
          </p:cNvSpPr>
          <p:nvPr/>
        </p:nvSpPr>
        <p:spPr bwMode="auto">
          <a:xfrm>
            <a:off x="4787906" y="2039938"/>
            <a:ext cx="40243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000" smtClean="0">
                <a:solidFill>
                  <a:srgbClr val="000000"/>
                </a:solidFill>
                <a:latin typeface="Constantia" pitchFamily="18" charset="0"/>
              </a:rPr>
              <a:t>％</a:t>
            </a:r>
          </a:p>
        </p:txBody>
      </p:sp>
      <p:sp>
        <p:nvSpPr>
          <p:cNvPr id="124939" name="テキスト ボックス 3"/>
          <p:cNvSpPr txBox="1">
            <a:spLocks noChangeArrowheads="1"/>
          </p:cNvSpPr>
          <p:nvPr/>
        </p:nvSpPr>
        <p:spPr bwMode="auto">
          <a:xfrm>
            <a:off x="2060310" y="1855790"/>
            <a:ext cx="66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400" b="1" smtClean="0">
                <a:solidFill>
                  <a:srgbClr val="000000"/>
                </a:solidFill>
                <a:latin typeface="Constantia" pitchFamily="18" charset="0"/>
              </a:rPr>
              <a:t>男性</a:t>
            </a:r>
          </a:p>
        </p:txBody>
      </p:sp>
      <p:sp>
        <p:nvSpPr>
          <p:cNvPr id="124940" name="テキスト ボックス 18"/>
          <p:cNvSpPr txBox="1">
            <a:spLocks noChangeArrowheads="1"/>
          </p:cNvSpPr>
          <p:nvPr/>
        </p:nvSpPr>
        <p:spPr bwMode="auto">
          <a:xfrm>
            <a:off x="6714067" y="1843092"/>
            <a:ext cx="66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400" b="1" smtClean="0">
                <a:solidFill>
                  <a:srgbClr val="000000"/>
                </a:solidFill>
                <a:latin typeface="Constantia" pitchFamily="18" charset="0"/>
              </a:rPr>
              <a:t>女性</a:t>
            </a:r>
          </a:p>
        </p:txBody>
      </p:sp>
      <p:sp>
        <p:nvSpPr>
          <p:cNvPr id="124943" name="テキスト ボックス 4"/>
          <p:cNvSpPr txBox="1">
            <a:spLocks noChangeArrowheads="1"/>
          </p:cNvSpPr>
          <p:nvPr/>
        </p:nvSpPr>
        <p:spPr bwMode="auto">
          <a:xfrm>
            <a:off x="1422268" y="3608388"/>
            <a:ext cx="2146300" cy="231775"/>
          </a:xfrm>
          <a:prstGeom prst="rect">
            <a:avLst/>
          </a:prstGeom>
          <a:solidFill>
            <a:srgbClr val="FFCCFF"/>
          </a:solidFill>
          <a:ln w="9525">
            <a:solidFill>
              <a:schemeClr val="tx1"/>
            </a:solidFill>
            <a:miter lim="800000"/>
            <a:headEnd/>
            <a:tailEnd/>
          </a:ln>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900" dirty="0" smtClean="0">
                <a:solidFill>
                  <a:srgbClr val="000000"/>
                </a:solidFill>
                <a:latin typeface="Constantia" pitchFamily="18" charset="0"/>
              </a:rPr>
              <a:t>グラフ内の数値は令和元年のもの</a:t>
            </a:r>
          </a:p>
        </p:txBody>
      </p:sp>
      <p:sp>
        <p:nvSpPr>
          <p:cNvPr id="124944" name="テキスト ボックス 20"/>
          <p:cNvSpPr txBox="1">
            <a:spLocks noChangeArrowheads="1"/>
          </p:cNvSpPr>
          <p:nvPr/>
        </p:nvSpPr>
        <p:spPr bwMode="auto">
          <a:xfrm>
            <a:off x="5806017" y="3724275"/>
            <a:ext cx="1883288" cy="508000"/>
          </a:xfrm>
          <a:prstGeom prst="rect">
            <a:avLst/>
          </a:prstGeom>
          <a:solidFill>
            <a:srgbClr val="FFCCFF"/>
          </a:solidFill>
          <a:ln w="9525">
            <a:solidFill>
              <a:schemeClr val="tx1"/>
            </a:solidFill>
            <a:miter lim="800000"/>
            <a:headEnd/>
            <a:tailEnd/>
          </a:ln>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900" dirty="0" smtClean="0">
                <a:solidFill>
                  <a:srgbClr val="000000"/>
                </a:solidFill>
                <a:latin typeface="Constantia" pitchFamily="18" charset="0"/>
              </a:rPr>
              <a:t>　上段（ゴシック体）の数値は　令和元年、下段（明朝体）の数値は平成元年のもの</a:t>
            </a:r>
          </a:p>
        </p:txBody>
      </p:sp>
    </p:spTree>
    <p:extLst>
      <p:ext uri="{BB962C8B-B14F-4D97-AF65-F5344CB8AC3E}">
        <p14:creationId xmlns:p14="http://schemas.microsoft.com/office/powerpoint/2010/main" val="72997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タイトル 1"/>
          <p:cNvSpPr>
            <a:spLocks noGrp="1"/>
          </p:cNvSpPr>
          <p:nvPr>
            <p:ph type="title"/>
          </p:nvPr>
        </p:nvSpPr>
        <p:spPr>
          <a:xfrm>
            <a:off x="990600" y="152400"/>
            <a:ext cx="8007350" cy="609600"/>
          </a:xfrm>
          <a:ln>
            <a:solidFill>
              <a:schemeClr val="tx1"/>
            </a:solidFill>
            <a:miter lim="800000"/>
            <a:headEnd/>
            <a:tailEnd/>
          </a:ln>
        </p:spPr>
        <p:txBody>
          <a:bodyPr/>
          <a:lstStyle/>
          <a:p>
            <a:r>
              <a:rPr lang="ja-JP" altLang="en-US" sz="2800" smtClean="0">
                <a:latin typeface="HG丸ｺﾞｼｯｸM-PRO" pitchFamily="50" charset="-128"/>
                <a:ea typeface="HG丸ｺﾞｼｯｸM-PRO" pitchFamily="50" charset="-128"/>
              </a:rPr>
              <a:t>３　最近の雇用失業情勢の変化</a:t>
            </a:r>
          </a:p>
        </p:txBody>
      </p:sp>
      <p:sp>
        <p:nvSpPr>
          <p:cNvPr id="5" name="Text Box 7"/>
          <p:cNvSpPr txBox="1">
            <a:spLocks noChangeArrowheads="1"/>
          </p:cNvSpPr>
          <p:nvPr/>
        </p:nvSpPr>
        <p:spPr bwMode="auto">
          <a:xfrm>
            <a:off x="990600" y="5943600"/>
            <a:ext cx="50355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defRPr/>
            </a:pPr>
            <a:r>
              <a:rPr lang="ja-JP" altLang="en-US" sz="1100" dirty="0" smtClean="0">
                <a:solidFill>
                  <a:srgbClr val="000000"/>
                </a:solidFill>
                <a:latin typeface="ＭＳ Ｐゴシック"/>
                <a:ea typeface="ＭＳ Ｐゴシック"/>
              </a:rPr>
              <a:t>資料出所：完全失業率は、総務省「労働力調査」</a:t>
            </a:r>
            <a:endParaRPr lang="en-US" altLang="ja-JP" sz="1100" dirty="0" smtClean="0">
              <a:solidFill>
                <a:srgbClr val="000000"/>
              </a:solidFill>
              <a:latin typeface="ＭＳ Ｐゴシック"/>
              <a:ea typeface="ＭＳ Ｐゴシック"/>
            </a:endParaRPr>
          </a:p>
          <a:p>
            <a:pPr fontAlgn="base">
              <a:spcBef>
                <a:spcPct val="50000"/>
              </a:spcBef>
              <a:spcAft>
                <a:spcPct val="0"/>
              </a:spcAft>
              <a:buFontTx/>
              <a:buNone/>
              <a:defRPr/>
            </a:pPr>
            <a:r>
              <a:rPr lang="ja-JP" altLang="en-US" sz="1100" dirty="0">
                <a:solidFill>
                  <a:srgbClr val="000000"/>
                </a:solidFill>
                <a:latin typeface="ＭＳ Ｐゴシック"/>
                <a:ea typeface="ＭＳ Ｐゴシック"/>
              </a:rPr>
              <a:t>　</a:t>
            </a:r>
            <a:r>
              <a:rPr lang="ja-JP" altLang="en-US" sz="1100" dirty="0" smtClean="0">
                <a:solidFill>
                  <a:srgbClr val="000000"/>
                </a:solidFill>
                <a:latin typeface="ＭＳ Ｐゴシック"/>
                <a:ea typeface="ＭＳ Ｐゴシック"/>
              </a:rPr>
              <a:t>　　　　　　有効求人倍率は、厚生労働省「一般職業紹介状況」</a:t>
            </a:r>
          </a:p>
        </p:txBody>
      </p:sp>
      <p:grpSp>
        <p:nvGrpSpPr>
          <p:cNvPr id="126980" name="Group 6"/>
          <p:cNvGrpSpPr>
            <a:grpSpLocks/>
          </p:cNvGrpSpPr>
          <p:nvPr/>
        </p:nvGrpSpPr>
        <p:grpSpPr bwMode="auto">
          <a:xfrm>
            <a:off x="4127500" y="6477011"/>
            <a:ext cx="2559050" cy="320675"/>
            <a:chOff x="2400" y="4032"/>
            <a:chExt cx="1488" cy="202"/>
          </a:xfrm>
        </p:grpSpPr>
        <p:sp>
          <p:nvSpPr>
            <p:cNvPr id="126984" name="Text Box 7"/>
            <p:cNvSpPr txBox="1">
              <a:spLocks noChangeArrowheads="1"/>
            </p:cNvSpPr>
            <p:nvPr/>
          </p:nvSpPr>
          <p:spPr bwMode="auto">
            <a:xfrm>
              <a:off x="2592" y="4032"/>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698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角丸四角形 1"/>
          <p:cNvSpPr/>
          <p:nvPr/>
        </p:nvSpPr>
        <p:spPr bwMode="auto">
          <a:xfrm>
            <a:off x="412750" y="914400"/>
            <a:ext cx="9080500" cy="609600"/>
          </a:xfrm>
          <a:prstGeom prst="roundRect">
            <a:avLst/>
          </a:pr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r>
              <a:rPr kumimoji="0" lang="ja-JP" altLang="en-US" dirty="0">
                <a:solidFill>
                  <a:srgbClr val="000000"/>
                </a:solidFill>
                <a:latin typeface="HG丸ｺﾞｼｯｸM-PRO" panose="020F0600000000000000" pitchFamily="50" charset="-128"/>
                <a:ea typeface="HG丸ｺﾞｼｯｸM-PRO" panose="020F0600000000000000" pitchFamily="50" charset="-128"/>
              </a:rPr>
              <a:t>○　リーマンショック後の平成２１年に急速に悪化し、その後回復傾向</a:t>
            </a:r>
            <a:endParaRPr kumimoji="0" lang="en-US" altLang="ja-JP" dirty="0">
              <a:solidFill>
                <a:srgbClr val="000000"/>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kumimoji="0" lang="ja-JP" altLang="en-US"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dirty="0" smtClean="0">
                <a:solidFill>
                  <a:srgbClr val="000000"/>
                </a:solidFill>
                <a:latin typeface="HG丸ｺﾞｼｯｸM-PRO" panose="020F0600000000000000" pitchFamily="50" charset="-128"/>
                <a:ea typeface="HG丸ｺﾞｼｯｸM-PRO" panose="020F0600000000000000" pitchFamily="50" charset="-128"/>
              </a:rPr>
              <a:t>令和２年に新型コロナウイルス感染拡大の影響　</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rPr>
              <a:t>完全失業率２</a:t>
            </a:r>
            <a:r>
              <a:rPr kumimoji="0" lang="en-US" altLang="ja-JP" sz="1400" dirty="0" smtClean="0">
                <a:solidFill>
                  <a:srgbClr val="000000"/>
                </a:solidFill>
                <a:latin typeface="HG丸ｺﾞｼｯｸM-PRO" panose="020F0600000000000000" pitchFamily="50" charset="-128"/>
                <a:ea typeface="HG丸ｺﾞｼｯｸM-PRO" panose="020F0600000000000000" pitchFamily="50" charset="-128"/>
              </a:rPr>
              <a:t>.</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rPr>
              <a:t>８％</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rPr>
              <a:t>、有効求人</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rPr>
              <a:t>倍率１</a:t>
            </a:r>
            <a:r>
              <a:rPr kumimoji="0" lang="en-US" altLang="ja-JP" sz="1400" dirty="0" smtClean="0">
                <a:solidFill>
                  <a:srgbClr val="000000"/>
                </a:solidFill>
                <a:latin typeface="HG丸ｺﾞｼｯｸM-PRO" panose="020F0600000000000000" pitchFamily="50" charset="-128"/>
                <a:ea typeface="HG丸ｺﾞｼｯｸM-PRO" panose="020F0600000000000000" pitchFamily="50" charset="-128"/>
              </a:rPr>
              <a:t>.</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rPr>
              <a:t>１８倍</a:t>
            </a:r>
            <a:endParaRPr kumimoji="0" lang="ja-JP" altLang="en-US"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7429500" y="6359525"/>
            <a:ext cx="2311400" cy="476250"/>
          </a:xfrm>
        </p:spPr>
        <p:txBody>
          <a:bodyPr/>
          <a:lstStyle/>
          <a:p>
            <a:pPr>
              <a:defRPr/>
            </a:pPr>
            <a:fld id="{F87B0AA8-6E28-4F4B-892B-42974C26CC66}" type="slidenum">
              <a:rPr lang="en-US" altLang="ja-JP" smtClean="0">
                <a:solidFill>
                  <a:srgbClr val="000000"/>
                </a:solidFill>
              </a:rPr>
              <a:pPr>
                <a:defRPr/>
              </a:pPr>
              <a:t>8</a:t>
            </a:fld>
            <a:endParaRPr lang="en-US" altLang="ja-JP" dirty="0">
              <a:solidFill>
                <a:srgbClr val="000000"/>
              </a:solidFill>
            </a:endParaRPr>
          </a:p>
        </p:txBody>
      </p:sp>
      <p:pic>
        <p:nvPicPr>
          <p:cNvPr id="6" name="図 5"/>
          <p:cNvPicPr>
            <a:picLocks noChangeAspect="1"/>
          </p:cNvPicPr>
          <p:nvPr/>
        </p:nvPicPr>
        <p:blipFill>
          <a:blip r:embed="rId4"/>
          <a:stretch>
            <a:fillRect/>
          </a:stretch>
        </p:blipFill>
        <p:spPr>
          <a:xfrm>
            <a:off x="412750" y="1632857"/>
            <a:ext cx="9080499" cy="4293270"/>
          </a:xfrm>
          <a:prstGeom prst="rect">
            <a:avLst/>
          </a:prstGeom>
        </p:spPr>
      </p:pic>
    </p:spTree>
    <p:extLst>
      <p:ext uri="{BB962C8B-B14F-4D97-AF65-F5344CB8AC3E}">
        <p14:creationId xmlns:p14="http://schemas.microsoft.com/office/powerpoint/2010/main" val="201537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4267" y="2286004"/>
            <a:ext cx="9364268" cy="3678233"/>
          </a:xfrm>
          <a:prstGeom prst="rect">
            <a:avLst/>
          </a:prstGeom>
        </p:spPr>
      </p:pic>
      <p:sp>
        <p:nvSpPr>
          <p:cNvPr id="128002" name="Oval 8"/>
          <p:cNvSpPr>
            <a:spLocks noChangeArrowheads="1"/>
          </p:cNvSpPr>
          <p:nvPr/>
        </p:nvSpPr>
        <p:spPr bwMode="auto">
          <a:xfrm>
            <a:off x="450585" y="1033463"/>
            <a:ext cx="8997950" cy="533400"/>
          </a:xfrm>
          <a:prstGeom prst="roundRect">
            <a:avLst>
              <a:gd name="adj" fmla="val 16667"/>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50000"/>
              </a:spcBef>
              <a:spcAft>
                <a:spcPct val="0"/>
              </a:spcAft>
              <a:buFontTx/>
              <a:buNone/>
            </a:pPr>
            <a:r>
              <a:rPr kumimoji="0" lang="ja-JP" altLang="en-US" sz="2400" smtClean="0">
                <a:solidFill>
                  <a:srgbClr val="000000"/>
                </a:solidFill>
                <a:ea typeface="HG丸ｺﾞｼｯｸM-PRO" pitchFamily="50" charset="-128"/>
              </a:rPr>
              <a:t>男女とも年齢が若い層で失業率が高い</a:t>
            </a:r>
          </a:p>
        </p:txBody>
      </p:sp>
      <p:sp>
        <p:nvSpPr>
          <p:cNvPr id="128003" name="Rectangle 2"/>
          <p:cNvSpPr>
            <a:spLocks noGrp="1" noChangeArrowheads="1"/>
          </p:cNvSpPr>
          <p:nvPr>
            <p:ph type="title"/>
          </p:nvPr>
        </p:nvSpPr>
        <p:spPr>
          <a:xfrm>
            <a:off x="285489" y="228600"/>
            <a:ext cx="9414140" cy="609600"/>
          </a:xfrm>
          <a:ln>
            <a:solidFill>
              <a:schemeClr val="tx1"/>
            </a:solidFill>
            <a:miter lim="800000"/>
            <a:headEnd/>
            <a:tailEnd/>
          </a:ln>
        </p:spPr>
        <p:txBody>
          <a:bodyPr/>
          <a:lstStyle/>
          <a:p>
            <a:pPr eaLnBrk="1" hangingPunct="1"/>
            <a:r>
              <a:rPr lang="ja-JP" altLang="en-US" sz="2400" smtClean="0">
                <a:latin typeface="HG丸ｺﾞｼｯｸM-PRO" pitchFamily="50" charset="-128"/>
                <a:ea typeface="HG丸ｺﾞｼｯｸM-PRO" pitchFamily="50" charset="-128"/>
              </a:rPr>
              <a:t>４</a:t>
            </a:r>
            <a:r>
              <a:rPr lang="ja-JP" altLang="en-US" sz="2400" smtClean="0">
                <a:ea typeface="HG丸ｺﾞｼｯｸM-PRO" pitchFamily="50" charset="-128"/>
              </a:rPr>
              <a:t>　年齢別失業率</a:t>
            </a:r>
            <a:r>
              <a:rPr lang="ja-JP" altLang="en-US" sz="2400" smtClean="0">
                <a:latin typeface="HG丸ｺﾞｼｯｸM-PRO" pitchFamily="50" charset="-128"/>
                <a:ea typeface="HG丸ｺﾞｼｯｸM-PRO" pitchFamily="50" charset="-128"/>
              </a:rPr>
              <a:t>（完全失業者数／労働力人口）</a:t>
            </a:r>
            <a:r>
              <a:rPr lang="ja-JP" altLang="en-US" sz="2400" smtClean="0">
                <a:ea typeface="HG丸ｺﾞｼｯｸM-PRO" pitchFamily="50" charset="-128"/>
              </a:rPr>
              <a:t>の推移</a:t>
            </a:r>
          </a:p>
        </p:txBody>
      </p:sp>
      <p:grpSp>
        <p:nvGrpSpPr>
          <p:cNvPr id="128004" name="Group 9"/>
          <p:cNvGrpSpPr>
            <a:grpSpLocks/>
          </p:cNvGrpSpPr>
          <p:nvPr/>
        </p:nvGrpSpPr>
        <p:grpSpPr bwMode="auto">
          <a:xfrm>
            <a:off x="4127500" y="6400811"/>
            <a:ext cx="2559050" cy="320675"/>
            <a:chOff x="2400" y="4032"/>
            <a:chExt cx="1488" cy="202"/>
          </a:xfrm>
        </p:grpSpPr>
        <p:sp>
          <p:nvSpPr>
            <p:cNvPr id="128014" name="Text Box 10"/>
            <p:cNvSpPr txBox="1">
              <a:spLocks noChangeArrowheads="1"/>
            </p:cNvSpPr>
            <p:nvPr/>
          </p:nvSpPr>
          <p:spPr bwMode="auto">
            <a:xfrm>
              <a:off x="2592" y="4032"/>
              <a:ext cx="12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pPr>
              <a:r>
                <a:rPr lang="ja-JP" altLang="en-US" sz="1200" smtClean="0">
                  <a:solidFill>
                    <a:srgbClr val="000000"/>
                  </a:solidFill>
                  <a:ea typeface="HG丸ｺﾞｼｯｸM-PRO" pitchFamily="50" charset="-128"/>
                </a:rPr>
                <a:t>厚生労働省</a:t>
              </a:r>
              <a:r>
                <a:rPr lang="ja-JP" altLang="en-US" sz="1400" smtClean="0">
                  <a:solidFill>
                    <a:srgbClr val="000000"/>
                  </a:solidFill>
                  <a:ea typeface="HG丸ｺﾞｼｯｸM-PRO" pitchFamily="50" charset="-128"/>
                </a:rPr>
                <a:t>佐賀労働局</a:t>
              </a:r>
            </a:p>
          </p:txBody>
        </p:sp>
        <p:pic>
          <p:nvPicPr>
            <p:cNvPr id="1280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4032"/>
              <a:ext cx="2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05" name="Rectangle 1"/>
          <p:cNvSpPr>
            <a:spLocks noChangeArrowheads="1"/>
          </p:cNvSpPr>
          <p:nvPr/>
        </p:nvSpPr>
        <p:spPr bwMode="auto">
          <a:xfrm>
            <a:off x="450586" y="2078039"/>
            <a:ext cx="49186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18288" rIns="27432" bIns="18288"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100" smtClean="0">
                <a:solidFill>
                  <a:srgbClr val="000000"/>
                </a:solidFill>
                <a:latin typeface="ＭＳ Ｐゴシック" pitchFamily="50" charset="-128"/>
              </a:rPr>
              <a:t>（％）</a:t>
            </a:r>
          </a:p>
        </p:txBody>
      </p:sp>
      <p:sp>
        <p:nvSpPr>
          <p:cNvPr id="14" name="Text Box 7"/>
          <p:cNvSpPr txBox="1">
            <a:spLocks noChangeArrowheads="1"/>
          </p:cNvSpPr>
          <p:nvPr/>
        </p:nvSpPr>
        <p:spPr bwMode="auto">
          <a:xfrm>
            <a:off x="734352" y="6099175"/>
            <a:ext cx="306294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fontAlgn="base">
              <a:spcBef>
                <a:spcPct val="50000"/>
              </a:spcBef>
              <a:spcAft>
                <a:spcPct val="0"/>
              </a:spcAft>
              <a:buFontTx/>
              <a:buNone/>
              <a:defRPr/>
            </a:pPr>
            <a:r>
              <a:rPr lang="ja-JP" altLang="en-US" sz="1100" dirty="0" smtClean="0">
                <a:solidFill>
                  <a:srgbClr val="000000"/>
                </a:solidFill>
                <a:latin typeface="ＭＳ Ｐゴシック"/>
                <a:ea typeface="ＭＳ Ｐゴシック"/>
              </a:rPr>
              <a:t>資料出所：総務省「労働力調査」</a:t>
            </a:r>
          </a:p>
        </p:txBody>
      </p:sp>
      <p:sp>
        <p:nvSpPr>
          <p:cNvPr id="2" name="スライド番号プレースホルダー 1"/>
          <p:cNvSpPr>
            <a:spLocks noGrp="1"/>
          </p:cNvSpPr>
          <p:nvPr>
            <p:ph type="sldNum" sz="quarter" idx="12"/>
          </p:nvPr>
        </p:nvSpPr>
        <p:spPr>
          <a:xfrm>
            <a:off x="7429500" y="6387239"/>
            <a:ext cx="2311400" cy="476250"/>
          </a:xfrm>
        </p:spPr>
        <p:txBody>
          <a:bodyPr/>
          <a:lstStyle/>
          <a:p>
            <a:pPr>
              <a:defRPr/>
            </a:pPr>
            <a:fld id="{F5AB67B9-C8A6-4F56-90C3-F831C9D42B34}" type="slidenum">
              <a:rPr lang="en-US" altLang="ja-JP" smtClean="0">
                <a:solidFill>
                  <a:srgbClr val="000000"/>
                </a:solidFill>
              </a:rPr>
              <a:pPr>
                <a:defRPr/>
              </a:pPr>
              <a:t>9</a:t>
            </a:fld>
            <a:endParaRPr lang="en-US" altLang="ja-JP" dirty="0">
              <a:solidFill>
                <a:srgbClr val="000000"/>
              </a:solidFill>
            </a:endParaRPr>
          </a:p>
        </p:txBody>
      </p:sp>
      <p:sp>
        <p:nvSpPr>
          <p:cNvPr id="128008" name="Rectangle 1"/>
          <p:cNvSpPr>
            <a:spLocks noChangeArrowheads="1"/>
          </p:cNvSpPr>
          <p:nvPr/>
        </p:nvSpPr>
        <p:spPr bwMode="auto">
          <a:xfrm>
            <a:off x="5594483" y="2063750"/>
            <a:ext cx="49358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18288" rIns="27432" bIns="18288"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kumimoji="0" lang="ja-JP" altLang="en-US" sz="1100" smtClean="0">
                <a:solidFill>
                  <a:srgbClr val="000000"/>
                </a:solidFill>
                <a:latin typeface="ＭＳ Ｐゴシック" pitchFamily="50" charset="-128"/>
              </a:rPr>
              <a:t>（％）</a:t>
            </a:r>
          </a:p>
        </p:txBody>
      </p:sp>
      <p:sp>
        <p:nvSpPr>
          <p:cNvPr id="128009" name="テキスト ボックス 3"/>
          <p:cNvSpPr txBox="1">
            <a:spLocks noChangeArrowheads="1"/>
          </p:cNvSpPr>
          <p:nvPr/>
        </p:nvSpPr>
        <p:spPr bwMode="auto">
          <a:xfrm>
            <a:off x="1831579" y="1946279"/>
            <a:ext cx="132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600" b="1" smtClean="0">
                <a:solidFill>
                  <a:srgbClr val="000000"/>
                </a:solidFill>
                <a:latin typeface="Constantia" pitchFamily="18" charset="0"/>
              </a:rPr>
              <a:t>男性</a:t>
            </a:r>
          </a:p>
        </p:txBody>
      </p:sp>
      <p:sp>
        <p:nvSpPr>
          <p:cNvPr id="128010" name="テキスト ボックス 18"/>
          <p:cNvSpPr txBox="1">
            <a:spLocks noChangeArrowheads="1"/>
          </p:cNvSpPr>
          <p:nvPr/>
        </p:nvSpPr>
        <p:spPr bwMode="auto">
          <a:xfrm>
            <a:off x="6934200" y="1968500"/>
            <a:ext cx="132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buFontTx/>
              <a:buNone/>
            </a:pPr>
            <a:r>
              <a:rPr lang="ja-JP" altLang="en-US" sz="1600" b="1" smtClean="0">
                <a:solidFill>
                  <a:srgbClr val="000000"/>
                </a:solidFill>
                <a:latin typeface="Constantia" pitchFamily="18" charset="0"/>
              </a:rPr>
              <a:t>女性</a:t>
            </a:r>
          </a:p>
        </p:txBody>
      </p:sp>
      <p:sp>
        <p:nvSpPr>
          <p:cNvPr id="128012" name="テキスト ボックス 2"/>
          <p:cNvSpPr txBox="1">
            <a:spLocks noChangeArrowheads="1"/>
          </p:cNvSpPr>
          <p:nvPr/>
        </p:nvSpPr>
        <p:spPr bwMode="auto">
          <a:xfrm>
            <a:off x="1984640" y="2643188"/>
            <a:ext cx="1672216" cy="430212"/>
          </a:xfrm>
          <a:prstGeom prst="rect">
            <a:avLst/>
          </a:prstGeom>
          <a:solidFill>
            <a:srgbClr val="FFCCFF"/>
          </a:solidFill>
          <a:ln w="12700">
            <a:solidFill>
              <a:schemeClr val="tx1"/>
            </a:solidFill>
            <a:miter lim="800000"/>
            <a:headEnd/>
            <a:tailEnd/>
          </a:ln>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100" dirty="0" smtClean="0">
                <a:solidFill>
                  <a:srgbClr val="000000"/>
                </a:solidFill>
                <a:latin typeface="Constantia" pitchFamily="18" charset="0"/>
              </a:rPr>
              <a:t>グラフ内の数値は、令和元年のもの</a:t>
            </a:r>
          </a:p>
        </p:txBody>
      </p:sp>
      <p:sp>
        <p:nvSpPr>
          <p:cNvPr id="128013" name="テキスト ボックス 17"/>
          <p:cNvSpPr txBox="1">
            <a:spLocks noChangeArrowheads="1"/>
          </p:cNvSpPr>
          <p:nvPr/>
        </p:nvSpPr>
        <p:spPr bwMode="auto">
          <a:xfrm>
            <a:off x="6934200" y="2667011"/>
            <a:ext cx="1691208" cy="430213"/>
          </a:xfrm>
          <a:prstGeom prst="rect">
            <a:avLst/>
          </a:prstGeom>
          <a:solidFill>
            <a:srgbClr val="FFCCFF"/>
          </a:solidFill>
          <a:ln w="12700">
            <a:solidFill>
              <a:schemeClr val="tx1"/>
            </a:solidFill>
            <a:miter lim="800000"/>
            <a:headEnd/>
            <a:tailEnd/>
          </a:ln>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fontAlgn="base" hangingPunct="0">
              <a:spcBef>
                <a:spcPct val="0"/>
              </a:spcBef>
              <a:spcAft>
                <a:spcPct val="0"/>
              </a:spcAft>
              <a:buFontTx/>
              <a:buNone/>
            </a:pPr>
            <a:r>
              <a:rPr lang="ja-JP" altLang="en-US" sz="1100" dirty="0" smtClean="0">
                <a:solidFill>
                  <a:srgbClr val="000000"/>
                </a:solidFill>
                <a:latin typeface="Constantia" pitchFamily="18" charset="0"/>
              </a:rPr>
              <a:t>グラフ内の数値は、令和元年のもの</a:t>
            </a:r>
          </a:p>
        </p:txBody>
      </p:sp>
    </p:spTree>
    <p:extLst>
      <p:ext uri="{BB962C8B-B14F-4D97-AF65-F5344CB8AC3E}">
        <p14:creationId xmlns:p14="http://schemas.microsoft.com/office/powerpoint/2010/main" val="4199461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50000">
              <a:schemeClr val="accent1"/>
            </a:gs>
            <a:gs pos="100000">
              <a:schemeClr val="bg1"/>
            </a:gs>
          </a:gsLst>
          <a:lin ang="27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4000" b="0" i="0" u="none" strike="noStrike" cap="none" normalizeH="0" baseline="0" smtClean="0">
            <a:ln>
              <a:noFill/>
            </a:ln>
            <a:solidFill>
              <a:srgbClr val="006666"/>
            </a:solidFill>
            <a:effectLst/>
            <a:latin typeface="Constantia"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4390</TotalTime>
  <Words>9960</Words>
  <PresentationFormat>A4 210 x 297 mm</PresentationFormat>
  <Paragraphs>953</Paragraphs>
  <Slides>48</Slides>
  <Notes>48</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48</vt:i4>
      </vt:variant>
    </vt:vector>
  </HeadingPairs>
  <TitlesOfParts>
    <vt:vector size="66" baseType="lpstr">
      <vt:lpstr>ＤＦ特太ゴシック体</vt:lpstr>
      <vt:lpstr>HGPｺﾞｼｯｸE</vt:lpstr>
      <vt:lpstr>HGP創英角ﾎﾟｯﾌﾟ体</vt:lpstr>
      <vt:lpstr>HG丸ｺﾞｼｯｸM-PRO</vt:lpstr>
      <vt:lpstr>Meiryo UI</vt:lpstr>
      <vt:lpstr>ＭＳ Ｐゴシック</vt:lpstr>
      <vt:lpstr>ＭＳ ゴシック</vt:lpstr>
      <vt:lpstr>メイリオ</vt:lpstr>
      <vt:lpstr>Arial</vt:lpstr>
      <vt:lpstr>Calibri</vt:lpstr>
      <vt:lpstr>Constantia</vt:lpstr>
      <vt:lpstr>Wingdings</vt:lpstr>
      <vt:lpstr>標準デザイン</vt:lpstr>
      <vt:lpstr>1_標準デザイン</vt:lpstr>
      <vt:lpstr>2_標準デザイン</vt:lpstr>
      <vt:lpstr>Office テーマ</vt:lpstr>
      <vt:lpstr>3_標準デザイン</vt:lpstr>
      <vt:lpstr>Office ​​テーマ</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　　　　　　　　　　 　　　　　　　　　　　 　　※ 労働力人口＝就業者+完全失業者 　　　** 完全失業者＝①～③の条件を満たす者 　　　　　　①仕事がなくて調査期間中少しも仕事をしなかった 　　　　　　②仕事があればすぐ就くことができる 　　　　　　③調査期間中に、仕事を探す活動や事業を始める準備をしていた 　</vt:lpstr>
      <vt:lpstr>３　最近の雇用失業情勢の変化</vt:lpstr>
      <vt:lpstr>４　年齢別失業率（完全失業者数／労働力人口）の推移</vt:lpstr>
      <vt:lpstr>５　新規大卒者等の就職決定（内定）状況</vt:lpstr>
      <vt:lpstr>６　新規学校卒業者の就職3年後の離職率</vt:lpstr>
      <vt:lpstr>     （参考）　雇用形態と賃金格差</vt:lpstr>
      <vt:lpstr>１　“働く”ことに関係する主な法律</vt:lpstr>
      <vt:lpstr>２　働くときに知っておきたいこと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時間外労働の上限規制 　時間外労働の上限を法律で罰則付きで規制　　　 　　　　　　　　</vt:lpstr>
      <vt:lpstr>PowerPoint プレゼンテーション</vt:lpstr>
      <vt:lpstr>PowerPoint プレゼンテーション</vt:lpstr>
      <vt:lpstr>時間単位の年次有給休暇の取得はできる？</vt:lpstr>
      <vt:lpstr>PowerPoint プレゼンテーション</vt:lpstr>
      <vt:lpstr>PowerPoint プレゼンテーション</vt:lpstr>
      <vt:lpstr>そのほかにもある育児・介護休業法で規定するワーク・ライフ・バランスを保つための制度</vt:lpstr>
      <vt:lpstr>PowerPoint プレゼンテーション</vt:lpstr>
      <vt:lpstr>PowerPoint プレゼンテーション</vt:lpstr>
      <vt:lpstr>合理的な理由がある解雇であっても  　　　　30日前の解雇予告が必要です</vt:lpstr>
      <vt:lpstr>PowerPoint プレゼンテーション</vt:lpstr>
      <vt:lpstr>PowerPoint プレゼンテーション</vt:lpstr>
      <vt:lpstr>労働基準法に定める基準に満たない労働条件は無効です 　すぐに契約を解除することも認められています （労働基準法第15条）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若者の採用・育成に積極的な企業を探す！</vt:lpstr>
      <vt:lpstr>４　女性の活躍や仕事と家庭の両立支援に 　　　　　　　　　　　　　　取り組んでいる企業を探す  !                   「女性の活躍・両立支援　総合サイト」へ　　　</vt:lpstr>
      <vt:lpstr>PowerPoint プレゼンテーション</vt:lpstr>
      <vt:lpstr>PowerPoint プレゼンテーション</vt:lpstr>
      <vt:lpstr>PowerPoint プレゼンテーション</vt:lpstr>
      <vt:lpstr>PowerPoint プレゼンテーション</vt:lpstr>
      <vt:lpstr>【お・ま・け】それって正しいの？</vt:lpstr>
      <vt:lpstr>【答】全部「誤」です！</vt:lpstr>
      <vt:lpstr>Ⅵ　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2021-09-28T05:02:00Z</cp:lastPrinted>
  <dcterms:created xsi:type="dcterms:W3CDTF">2015-01-30T13:44:43Z</dcterms:created>
  <dcterms:modified xsi:type="dcterms:W3CDTF">2022-07-28T00:27:42Z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