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257" r:id="rId3"/>
    <p:sldId id="289" r:id="rId4"/>
    <p:sldId id="270" r:id="rId5"/>
    <p:sldId id="300" r:id="rId6"/>
    <p:sldId id="294" r:id="rId7"/>
    <p:sldId id="295" r:id="rId8"/>
    <p:sldId id="297" r:id="rId9"/>
    <p:sldId id="290" r:id="rId10"/>
    <p:sldId id="280" r:id="rId11"/>
    <p:sldId id="304" r:id="rId12"/>
    <p:sldId id="291" r:id="rId13"/>
    <p:sldId id="305" r:id="rId14"/>
    <p:sldId id="292" r:id="rId15"/>
    <p:sldId id="293" r:id="rId16"/>
    <p:sldId id="296" r:id="rId17"/>
    <p:sldId id="279" r:id="rId18"/>
    <p:sldId id="298" r:id="rId19"/>
    <p:sldId id="299" r:id="rId20"/>
  </p:sldIdLst>
  <p:sldSz cx="9144000" cy="6858000" type="screen4x3"/>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3B91D"/>
    <a:srgbClr val="FF66FF"/>
    <a:srgbClr val="0033CC"/>
    <a:srgbClr val="EFB3D1"/>
    <a:srgbClr val="CDFE30"/>
    <a:srgbClr val="DCFF2F"/>
    <a:srgbClr val="FF99FF"/>
    <a:srgbClr val="CC00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5" autoAdjust="0"/>
    <p:restoredTop sz="54845" autoAdjust="0"/>
  </p:normalViewPr>
  <p:slideViewPr>
    <p:cSldViewPr>
      <p:cViewPr varScale="1">
        <p:scale>
          <a:sx n="40" d="100"/>
          <a:sy n="40" d="100"/>
        </p:scale>
        <p:origin x="245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96" y="486"/>
      </p:cViewPr>
      <p:guideLst>
        <p:guide orient="horz" pos="2144"/>
        <p:guide pos="3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C-7BD8-4C2D-8E6C-3103076F0E57}"/>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7BD8-4C2D-8E6C-3103076F0E57}"/>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E-7BD8-4C2D-8E6C-3103076F0E57}"/>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7BD8-4C2D-8E6C-3103076F0E57}"/>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0-7BD8-4C2D-8E6C-3103076F0E57}"/>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7BD8-4C2D-8E6C-3103076F0E57}"/>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2-7BD8-4C2D-8E6C-3103076F0E57}"/>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7BD8-4C2D-8E6C-3103076F0E57}"/>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4-7BD8-4C2D-8E6C-3103076F0E57}"/>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5-7BD8-4C2D-8E6C-3103076F0E57}"/>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6-7BD8-4C2D-8E6C-3103076F0E57}"/>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C-7BD8-4C2D-8E6C-3103076F0E57}"/>
                </c:ext>
              </c:extLst>
            </c:dLbl>
            <c:dLbl>
              <c:idx val="1"/>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D-7BD8-4C2D-8E6C-3103076F0E57}"/>
                </c:ext>
              </c:extLst>
            </c:dLbl>
            <c:dLbl>
              <c:idx val="2"/>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3"/>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E-7BD8-4C2D-8E6C-3103076F0E57}"/>
                </c:ext>
              </c:extLst>
            </c:dLbl>
            <c:dLbl>
              <c:idx val="3"/>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F-7BD8-4C2D-8E6C-3103076F0E57}"/>
                </c:ext>
              </c:extLst>
            </c:dLbl>
            <c:dLbl>
              <c:idx val="4"/>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5"/>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10-7BD8-4C2D-8E6C-3103076F0E57}"/>
                </c:ext>
              </c:extLst>
            </c:dLbl>
            <c:dLbl>
              <c:idx val="5"/>
              <c:layout>
                <c:manualLayout>
                  <c:x val="-4.3972639438927617E-2"/>
                  <c:y val="-4.9469222937186419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6"/>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7BD8-4C2D-8E6C-3103076F0E57}"/>
                </c:ext>
              </c:extLst>
            </c:dLbl>
            <c:dLbl>
              <c:idx val="6"/>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12-7BD8-4C2D-8E6C-3103076F0E57}"/>
                </c:ext>
              </c:extLst>
            </c:dLbl>
            <c:dLbl>
              <c:idx val="7"/>
              <c:layout>
                <c:manualLayout>
                  <c:x val="-9.1609665497765815E-3"/>
                  <c:y val="8.2448704895310698E-3"/>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3-7BD8-4C2D-8E6C-3103076F0E57}"/>
                </c:ext>
              </c:extLst>
            </c:dLbl>
            <c:dLbl>
              <c:idx val="8"/>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3">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14-7BD8-4C2D-8E6C-3103076F0E57}"/>
                </c:ext>
              </c:extLst>
            </c:dLbl>
            <c:dLbl>
              <c:idx val="9"/>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15-7BD8-4C2D-8E6C-3103076F0E57}"/>
                </c:ext>
              </c:extLst>
            </c:dLbl>
            <c:dLbl>
              <c:idx val="10"/>
              <c:layout>
                <c:manualLayout>
                  <c:x val="8.9777472187810417E-2"/>
                  <c:y val="0"/>
                </c:manualLayout>
              </c:layout>
              <c:tx>
                <c:rich>
                  <a:bodyPr rot="0" spcFirstLastPara="1" vertOverflow="ellipsis" vert="horz" wrap="square" lIns="38100" tIns="19050" rIns="38100" bIns="19050" anchor="t" anchorCtr="1">
                    <a:spAutoFit/>
                  </a:bodyPr>
                  <a:lstStyle/>
                  <a:p>
                    <a:pPr>
                      <a:defRPr sz="20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fld id="{C71C5A35-94E1-4DE9-91AB-2EF28A2028CB}" type="CATEGORYNAME">
                      <a:rPr lang="ja-JP" altLang="en-US" smtClean="0"/>
                      <a:pPr>
                        <a:defRPr sz="2000">
                          <a:solidFill>
                            <a:schemeClr val="accent1"/>
                          </a:solidFill>
                          <a:latin typeface="ＭＳ Ｐゴシック" panose="020B0600070205080204" pitchFamily="50" charset="-128"/>
                          <a:ea typeface="ＭＳ Ｐゴシック" panose="020B0600070205080204" pitchFamily="50" charset="-128"/>
                        </a:defRPr>
                      </a:pPr>
                      <a:t>[分類名]</a:t>
                    </a:fld>
                    <a:r>
                      <a:rPr lang="ja-JP" altLang="en-US" dirty="0" smtClean="0"/>
                      <a:t> </a:t>
                    </a:r>
                    <a:fld id="{3013383E-4CA0-4D89-9D9D-E6617E1492D6}" type="PERCENTAGE">
                      <a:rPr lang="en-US" altLang="ja-JP" baseline="0" smtClean="0"/>
                      <a:pPr>
                        <a:defRPr sz="2000">
                          <a:solidFill>
                            <a:schemeClr val="accent1"/>
                          </a:solidFill>
                          <a:latin typeface="ＭＳ Ｐゴシック" panose="020B0600070205080204" pitchFamily="50" charset="-128"/>
                          <a:ea typeface="ＭＳ Ｐゴシック" panose="020B0600070205080204" pitchFamily="50" charset="-128"/>
                        </a:defRPr>
                      </a:pPr>
                      <a:t>[パーセンテージ]</a:t>
                    </a:fld>
                    <a:endParaRPr lang="ja-JP" altLang="en-US" dirty="0" smtClean="0"/>
                  </a:p>
                </c:rich>
              </c:tx>
              <c:spPr>
                <a:noFill/>
                <a:ln>
                  <a:noFill/>
                </a:ln>
                <a:effectLst/>
              </c:spPr>
              <c:txPr>
                <a:bodyPr rot="0" spcFirstLastPara="1" vertOverflow="ellipsis" vert="horz" wrap="square" lIns="38100" tIns="19050" rIns="38100" bIns="19050" anchor="t" anchorCtr="1">
                  <a:spAutoFit/>
                </a:bodyPr>
                <a:lstStyle/>
                <a:p>
                  <a:pPr>
                    <a:defRPr sz="20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027780667128995"/>
                      <c:h val="0.15118344187636806"/>
                    </c:manualLayout>
                  </c15:layout>
                  <c15:dlblFieldTable/>
                  <c15:showDataLabelsRange val="0"/>
                </c:ext>
                <c:ext xmlns:c16="http://schemas.microsoft.com/office/drawing/2014/chart" uri="{C3380CC4-5D6E-409C-BE32-E72D297353CC}">
                  <c16:uniqueId val="{00000016-7BD8-4C2D-8E6C-3103076F0E57}"/>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Sheet1!$A$1:$K$1</c:f>
              <c:strCache>
                <c:ptCount val="11"/>
                <c:pt idx="0">
                  <c:v> </c:v>
                </c:pt>
                <c:pt idx="1">
                  <c:v>製造</c:v>
                </c:pt>
                <c:pt idx="2">
                  <c:v>事務</c:v>
                </c:pt>
                <c:pt idx="3">
                  <c:v>販売</c:v>
                </c:pt>
                <c:pt idx="4">
                  <c:v>営業</c:v>
                </c:pt>
                <c:pt idx="5">
                  <c:v>介護</c:v>
                </c:pt>
                <c:pt idx="6">
                  <c:v>飲食</c:v>
                </c:pt>
                <c:pt idx="7">
                  <c:v>理･美･ｴｽﾃ</c:v>
                </c:pt>
                <c:pt idx="8">
                  <c:v>運転</c:v>
                </c:pt>
                <c:pt idx="9">
                  <c:v>技術</c:v>
                </c:pt>
                <c:pt idx="10">
                  <c:v>その他</c:v>
                </c:pt>
              </c:strCache>
            </c:strRef>
          </c:cat>
          <c:val>
            <c:numRef>
              <c:f>Sheet1!$A$2:$K$2</c:f>
              <c:numCache>
                <c:formatCode>0.0%</c:formatCode>
                <c:ptCount val="11"/>
                <c:pt idx="1">
                  <c:v>0.24399999999999999</c:v>
                </c:pt>
                <c:pt idx="2">
                  <c:v>0.1111111111111111</c:v>
                </c:pt>
                <c:pt idx="3">
                  <c:v>0.2</c:v>
                </c:pt>
                <c:pt idx="4">
                  <c:v>2.2222222222222223E-2</c:v>
                </c:pt>
                <c:pt idx="5">
                  <c:v>6.6666666666666666E-2</c:v>
                </c:pt>
                <c:pt idx="6">
                  <c:v>8.8888888888888892E-2</c:v>
                </c:pt>
                <c:pt idx="7">
                  <c:v>4.4444444444444446E-2</c:v>
                </c:pt>
                <c:pt idx="8">
                  <c:v>8.8888888888888892E-2</c:v>
                </c:pt>
                <c:pt idx="9">
                  <c:v>0.1111111111111111</c:v>
                </c:pt>
                <c:pt idx="10">
                  <c:v>6.6666666666666666E-2</c:v>
                </c:pt>
              </c:numCache>
            </c:numRef>
          </c:val>
          <c:extLst>
            <c:ext xmlns:c16="http://schemas.microsoft.com/office/drawing/2014/chart" uri="{C3380CC4-5D6E-409C-BE32-E72D297353CC}">
              <c16:uniqueId val="{00000000-7BD8-4C2D-8E6C-3103076F0E57}"/>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Sheet1!$A$2</c:f>
              <c:strCache>
                <c:ptCount val="1"/>
                <c:pt idx="0">
                  <c:v>生徒</c:v>
                </c:pt>
              </c:strCache>
            </c:strRef>
          </c:tx>
          <c:spPr>
            <a:solidFill>
              <a:srgbClr val="FFC0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097D-46A7-8562-B12E64F598F9}"/>
              </c:ext>
            </c:extLst>
          </c:dPt>
          <c:dPt>
            <c:idx val="1"/>
            <c:invertIfNegative val="0"/>
            <c:bubble3D val="0"/>
            <c:spPr>
              <a:solidFill>
                <a:srgbClr val="FFC000"/>
              </a:solidFill>
              <a:ln>
                <a:noFill/>
              </a:ln>
              <a:effectLst/>
            </c:spPr>
            <c:extLst>
              <c:ext xmlns:c16="http://schemas.microsoft.com/office/drawing/2014/chart" uri="{C3380CC4-5D6E-409C-BE32-E72D297353CC}">
                <c16:uniqueId val="{00000003-097D-46A7-8562-B12E64F598F9}"/>
              </c:ext>
            </c:extLst>
          </c:dPt>
          <c:dPt>
            <c:idx val="2"/>
            <c:invertIfNegative val="0"/>
            <c:bubble3D val="0"/>
            <c:spPr>
              <a:solidFill>
                <a:srgbClr val="FFC000"/>
              </a:solidFill>
              <a:ln>
                <a:noFill/>
              </a:ln>
              <a:effectLst/>
            </c:spPr>
            <c:extLst>
              <c:ext xmlns:c16="http://schemas.microsoft.com/office/drawing/2014/chart" uri="{C3380CC4-5D6E-409C-BE32-E72D297353CC}">
                <c16:uniqueId val="{00000005-097D-46A7-8562-B12E64F598F9}"/>
              </c:ext>
            </c:extLst>
          </c:dPt>
          <c:dPt>
            <c:idx val="3"/>
            <c:invertIfNegative val="0"/>
            <c:bubble3D val="0"/>
            <c:spPr>
              <a:solidFill>
                <a:srgbClr val="FFC000"/>
              </a:solidFill>
              <a:ln>
                <a:noFill/>
              </a:ln>
              <a:effectLst/>
            </c:spPr>
            <c:extLst>
              <c:ext xmlns:c16="http://schemas.microsoft.com/office/drawing/2014/chart" uri="{C3380CC4-5D6E-409C-BE32-E72D297353CC}">
                <c16:uniqueId val="{00000007-097D-46A7-8562-B12E64F598F9}"/>
              </c:ext>
            </c:extLst>
          </c:dPt>
          <c:dPt>
            <c:idx val="4"/>
            <c:invertIfNegative val="0"/>
            <c:bubble3D val="0"/>
            <c:spPr>
              <a:solidFill>
                <a:srgbClr val="FFC000"/>
              </a:solidFill>
              <a:ln>
                <a:noFill/>
              </a:ln>
              <a:effectLst/>
            </c:spPr>
            <c:extLst>
              <c:ext xmlns:c16="http://schemas.microsoft.com/office/drawing/2014/chart" uri="{C3380CC4-5D6E-409C-BE32-E72D297353CC}">
                <c16:uniqueId val="{00000009-097D-46A7-8562-B12E64F598F9}"/>
              </c:ext>
            </c:extLst>
          </c:dPt>
          <c:dPt>
            <c:idx val="5"/>
            <c:invertIfNegative val="0"/>
            <c:bubble3D val="0"/>
            <c:spPr>
              <a:solidFill>
                <a:srgbClr val="FFC000"/>
              </a:solidFill>
              <a:ln>
                <a:noFill/>
              </a:ln>
              <a:effectLst/>
            </c:spPr>
            <c:extLst>
              <c:ext xmlns:c16="http://schemas.microsoft.com/office/drawing/2014/chart" uri="{C3380CC4-5D6E-409C-BE32-E72D297353CC}">
                <c16:uniqueId val="{0000000B-097D-46A7-8562-B12E64F598F9}"/>
              </c:ext>
            </c:extLst>
          </c:dPt>
          <c:dPt>
            <c:idx val="6"/>
            <c:invertIfNegative val="0"/>
            <c:bubble3D val="0"/>
            <c:spPr>
              <a:solidFill>
                <a:srgbClr val="FFC000"/>
              </a:solidFill>
              <a:ln>
                <a:noFill/>
              </a:ln>
              <a:effectLst/>
            </c:spPr>
            <c:extLst>
              <c:ext xmlns:c16="http://schemas.microsoft.com/office/drawing/2014/chart" uri="{C3380CC4-5D6E-409C-BE32-E72D297353CC}">
                <c16:uniqueId val="{0000000D-097D-46A7-8562-B12E64F598F9}"/>
              </c:ext>
            </c:extLst>
          </c:dPt>
          <c:dPt>
            <c:idx val="7"/>
            <c:invertIfNegative val="0"/>
            <c:bubble3D val="0"/>
            <c:spPr>
              <a:solidFill>
                <a:srgbClr val="FFC000"/>
              </a:solidFill>
              <a:ln>
                <a:noFill/>
              </a:ln>
              <a:effectLst/>
            </c:spPr>
            <c:extLst>
              <c:ext xmlns:c16="http://schemas.microsoft.com/office/drawing/2014/chart" uri="{C3380CC4-5D6E-409C-BE32-E72D297353CC}">
                <c16:uniqueId val="{0000000F-097D-46A7-8562-B12E64F598F9}"/>
              </c:ext>
            </c:extLst>
          </c:dPt>
          <c:dPt>
            <c:idx val="8"/>
            <c:invertIfNegative val="0"/>
            <c:bubble3D val="0"/>
            <c:spPr>
              <a:solidFill>
                <a:srgbClr val="FFC000"/>
              </a:solidFill>
              <a:ln>
                <a:noFill/>
              </a:ln>
              <a:effectLst/>
            </c:spPr>
            <c:extLst>
              <c:ext xmlns:c16="http://schemas.microsoft.com/office/drawing/2014/chart" uri="{C3380CC4-5D6E-409C-BE32-E72D297353CC}">
                <c16:uniqueId val="{00000011-097D-46A7-8562-B12E64F598F9}"/>
              </c:ext>
            </c:extLst>
          </c:dPt>
          <c:dPt>
            <c:idx val="9"/>
            <c:invertIfNegative val="0"/>
            <c:bubble3D val="0"/>
            <c:spPr>
              <a:solidFill>
                <a:srgbClr val="FFC000"/>
              </a:solidFill>
              <a:ln>
                <a:noFill/>
              </a:ln>
              <a:effectLst/>
            </c:spPr>
            <c:extLst>
              <c:ext xmlns:c16="http://schemas.microsoft.com/office/drawing/2014/chart" uri="{C3380CC4-5D6E-409C-BE32-E72D297353CC}">
                <c16:uniqueId val="{00000013-097D-46A7-8562-B12E64F598F9}"/>
              </c:ext>
            </c:extLst>
          </c:dPt>
          <c:dPt>
            <c:idx val="10"/>
            <c:invertIfNegative val="0"/>
            <c:bubble3D val="0"/>
            <c:spPr>
              <a:solidFill>
                <a:srgbClr val="FFC000"/>
              </a:solidFill>
              <a:ln>
                <a:noFill/>
              </a:ln>
              <a:effectLst/>
            </c:spPr>
            <c:extLst>
              <c:ext xmlns:c16="http://schemas.microsoft.com/office/drawing/2014/chart" uri="{C3380CC4-5D6E-409C-BE32-E72D297353CC}">
                <c16:uniqueId val="{00000015-097D-46A7-8562-B12E64F598F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場所</c:v>
                </c:pt>
                <c:pt idx="1">
                  <c:v>賃金</c:v>
                </c:pt>
                <c:pt idx="2">
                  <c:v>時間</c:v>
                </c:pt>
                <c:pt idx="3">
                  <c:v>残業</c:v>
                </c:pt>
                <c:pt idx="4">
                  <c:v>曜日</c:v>
                </c:pt>
                <c:pt idx="5">
                  <c:v>休日数</c:v>
                </c:pt>
                <c:pt idx="6">
                  <c:v>採用数</c:v>
                </c:pt>
                <c:pt idx="7">
                  <c:v>福・厚</c:v>
                </c:pt>
                <c:pt idx="8">
                  <c:v>事・特</c:v>
                </c:pt>
                <c:pt idx="9">
                  <c:v>規模</c:v>
                </c:pt>
                <c:pt idx="10">
                  <c:v>その他</c:v>
                </c:pt>
              </c:strCache>
            </c:strRef>
          </c:cat>
          <c:val>
            <c:numRef>
              <c:f>Sheet1!$B$2:$L$2</c:f>
              <c:numCache>
                <c:formatCode>0.0%</c:formatCode>
                <c:ptCount val="11"/>
                <c:pt idx="0">
                  <c:v>0.26190476190476192</c:v>
                </c:pt>
                <c:pt idx="1">
                  <c:v>0.19047619047619047</c:v>
                </c:pt>
                <c:pt idx="2">
                  <c:v>0.11904761904761904</c:v>
                </c:pt>
                <c:pt idx="3">
                  <c:v>0</c:v>
                </c:pt>
                <c:pt idx="4">
                  <c:v>9.5238095238095233E-2</c:v>
                </c:pt>
                <c:pt idx="5">
                  <c:v>0.21428571428571427</c:v>
                </c:pt>
                <c:pt idx="6">
                  <c:v>0</c:v>
                </c:pt>
                <c:pt idx="7">
                  <c:v>2.3809523809523808E-2</c:v>
                </c:pt>
                <c:pt idx="8">
                  <c:v>9.5238095238095233E-2</c:v>
                </c:pt>
                <c:pt idx="9">
                  <c:v>0</c:v>
                </c:pt>
                <c:pt idx="10">
                  <c:v>0</c:v>
                </c:pt>
              </c:numCache>
            </c:numRef>
          </c:val>
          <c:extLst>
            <c:ext xmlns:c16="http://schemas.microsoft.com/office/drawing/2014/chart" uri="{C3380CC4-5D6E-409C-BE32-E72D297353CC}">
              <c16:uniqueId val="{00000000-B24B-48D3-ABC1-A7779951CC0F}"/>
            </c:ext>
          </c:extLst>
        </c:ser>
        <c:ser>
          <c:idx val="1"/>
          <c:order val="1"/>
          <c:tx>
            <c:strRef>
              <c:f>Sheet1!$A$3</c:f>
              <c:strCache>
                <c:ptCount val="1"/>
                <c:pt idx="0">
                  <c:v>先生</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17-097D-46A7-8562-B12E64F598F9}"/>
              </c:ext>
            </c:extLst>
          </c:dPt>
          <c:dPt>
            <c:idx val="1"/>
            <c:invertIfNegative val="0"/>
            <c:bubble3D val="0"/>
            <c:spPr>
              <a:solidFill>
                <a:schemeClr val="accent2"/>
              </a:solidFill>
              <a:ln>
                <a:noFill/>
              </a:ln>
              <a:effectLst/>
            </c:spPr>
            <c:extLst>
              <c:ext xmlns:c16="http://schemas.microsoft.com/office/drawing/2014/chart" uri="{C3380CC4-5D6E-409C-BE32-E72D297353CC}">
                <c16:uniqueId val="{00000019-097D-46A7-8562-B12E64F598F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1B-097D-46A7-8562-B12E64F598F9}"/>
              </c:ext>
            </c:extLst>
          </c:dPt>
          <c:dPt>
            <c:idx val="3"/>
            <c:invertIfNegative val="0"/>
            <c:bubble3D val="0"/>
            <c:spPr>
              <a:solidFill>
                <a:schemeClr val="accent2"/>
              </a:solidFill>
              <a:ln>
                <a:noFill/>
              </a:ln>
              <a:effectLst/>
            </c:spPr>
            <c:extLst>
              <c:ext xmlns:c16="http://schemas.microsoft.com/office/drawing/2014/chart" uri="{C3380CC4-5D6E-409C-BE32-E72D297353CC}">
                <c16:uniqueId val="{0000001D-097D-46A7-8562-B12E64F598F9}"/>
              </c:ext>
            </c:extLst>
          </c:dPt>
          <c:dPt>
            <c:idx val="4"/>
            <c:invertIfNegative val="0"/>
            <c:bubble3D val="0"/>
            <c:spPr>
              <a:solidFill>
                <a:schemeClr val="accent2"/>
              </a:solidFill>
              <a:ln>
                <a:noFill/>
              </a:ln>
              <a:effectLst/>
            </c:spPr>
            <c:extLst>
              <c:ext xmlns:c16="http://schemas.microsoft.com/office/drawing/2014/chart" uri="{C3380CC4-5D6E-409C-BE32-E72D297353CC}">
                <c16:uniqueId val="{0000001F-097D-46A7-8562-B12E64F598F9}"/>
              </c:ext>
            </c:extLst>
          </c:dPt>
          <c:dPt>
            <c:idx val="5"/>
            <c:invertIfNegative val="0"/>
            <c:bubble3D val="0"/>
            <c:spPr>
              <a:solidFill>
                <a:schemeClr val="accent2"/>
              </a:solidFill>
              <a:ln>
                <a:noFill/>
              </a:ln>
              <a:effectLst/>
            </c:spPr>
            <c:extLst>
              <c:ext xmlns:c16="http://schemas.microsoft.com/office/drawing/2014/chart" uri="{C3380CC4-5D6E-409C-BE32-E72D297353CC}">
                <c16:uniqueId val="{00000021-097D-46A7-8562-B12E64F598F9}"/>
              </c:ext>
            </c:extLst>
          </c:dPt>
          <c:dPt>
            <c:idx val="6"/>
            <c:invertIfNegative val="0"/>
            <c:bubble3D val="0"/>
            <c:spPr>
              <a:solidFill>
                <a:schemeClr val="accent2"/>
              </a:solidFill>
              <a:ln>
                <a:noFill/>
              </a:ln>
              <a:effectLst/>
            </c:spPr>
            <c:extLst>
              <c:ext xmlns:c16="http://schemas.microsoft.com/office/drawing/2014/chart" uri="{C3380CC4-5D6E-409C-BE32-E72D297353CC}">
                <c16:uniqueId val="{00000023-097D-46A7-8562-B12E64F598F9}"/>
              </c:ext>
            </c:extLst>
          </c:dPt>
          <c:dPt>
            <c:idx val="7"/>
            <c:invertIfNegative val="0"/>
            <c:bubble3D val="0"/>
            <c:spPr>
              <a:solidFill>
                <a:schemeClr val="accent2"/>
              </a:solidFill>
              <a:ln>
                <a:noFill/>
              </a:ln>
              <a:effectLst/>
            </c:spPr>
            <c:extLst>
              <c:ext xmlns:c16="http://schemas.microsoft.com/office/drawing/2014/chart" uri="{C3380CC4-5D6E-409C-BE32-E72D297353CC}">
                <c16:uniqueId val="{00000025-097D-46A7-8562-B12E64F598F9}"/>
              </c:ext>
            </c:extLst>
          </c:dPt>
          <c:dPt>
            <c:idx val="8"/>
            <c:invertIfNegative val="0"/>
            <c:bubble3D val="0"/>
            <c:spPr>
              <a:solidFill>
                <a:schemeClr val="accent2"/>
              </a:solidFill>
              <a:ln>
                <a:noFill/>
              </a:ln>
              <a:effectLst/>
            </c:spPr>
            <c:extLst>
              <c:ext xmlns:c16="http://schemas.microsoft.com/office/drawing/2014/chart" uri="{C3380CC4-5D6E-409C-BE32-E72D297353CC}">
                <c16:uniqueId val="{00000027-097D-46A7-8562-B12E64F598F9}"/>
              </c:ext>
            </c:extLst>
          </c:dPt>
          <c:dPt>
            <c:idx val="9"/>
            <c:invertIfNegative val="0"/>
            <c:bubble3D val="0"/>
            <c:spPr>
              <a:solidFill>
                <a:schemeClr val="accent2"/>
              </a:solidFill>
              <a:ln>
                <a:noFill/>
              </a:ln>
              <a:effectLst/>
            </c:spPr>
            <c:extLst>
              <c:ext xmlns:c16="http://schemas.microsoft.com/office/drawing/2014/chart" uri="{C3380CC4-5D6E-409C-BE32-E72D297353CC}">
                <c16:uniqueId val="{00000029-097D-46A7-8562-B12E64F598F9}"/>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2B-097D-46A7-8562-B12E64F598F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場所</c:v>
                </c:pt>
                <c:pt idx="1">
                  <c:v>賃金</c:v>
                </c:pt>
                <c:pt idx="2">
                  <c:v>時間</c:v>
                </c:pt>
                <c:pt idx="3">
                  <c:v>残業</c:v>
                </c:pt>
                <c:pt idx="4">
                  <c:v>曜日</c:v>
                </c:pt>
                <c:pt idx="5">
                  <c:v>休日数</c:v>
                </c:pt>
                <c:pt idx="6">
                  <c:v>採用数</c:v>
                </c:pt>
                <c:pt idx="7">
                  <c:v>福・厚</c:v>
                </c:pt>
                <c:pt idx="8">
                  <c:v>事・特</c:v>
                </c:pt>
                <c:pt idx="9">
                  <c:v>規模</c:v>
                </c:pt>
                <c:pt idx="10">
                  <c:v>その他</c:v>
                </c:pt>
              </c:strCache>
            </c:strRef>
          </c:cat>
          <c:val>
            <c:numRef>
              <c:f>Sheet1!$B$3:$L$3</c:f>
              <c:numCache>
                <c:formatCode>0.0%</c:formatCode>
                <c:ptCount val="11"/>
                <c:pt idx="0">
                  <c:v>0.17777777777777778</c:v>
                </c:pt>
                <c:pt idx="1">
                  <c:v>4.4444444444444446E-2</c:v>
                </c:pt>
                <c:pt idx="2">
                  <c:v>6.6666666666666666E-2</c:v>
                </c:pt>
                <c:pt idx="3">
                  <c:v>6.6666666666666666E-2</c:v>
                </c:pt>
                <c:pt idx="4">
                  <c:v>0</c:v>
                </c:pt>
                <c:pt idx="5">
                  <c:v>0.15555555555555556</c:v>
                </c:pt>
                <c:pt idx="6">
                  <c:v>4.4444444444444446E-2</c:v>
                </c:pt>
                <c:pt idx="7">
                  <c:v>0.1111111111111111</c:v>
                </c:pt>
                <c:pt idx="8">
                  <c:v>0.22222222222222221</c:v>
                </c:pt>
                <c:pt idx="9">
                  <c:v>2.2222222222222223E-2</c:v>
                </c:pt>
                <c:pt idx="10">
                  <c:v>8.8888888888888892E-2</c:v>
                </c:pt>
              </c:numCache>
            </c:numRef>
          </c:val>
          <c:extLst>
            <c:ext xmlns:c16="http://schemas.microsoft.com/office/drawing/2014/chart" uri="{C3380CC4-5D6E-409C-BE32-E72D297353CC}">
              <c16:uniqueId val="{00000001-B24B-48D3-ABC1-A7779951CC0F}"/>
            </c:ext>
          </c:extLst>
        </c:ser>
        <c:dLbls>
          <c:showLegendKey val="0"/>
          <c:showVal val="0"/>
          <c:showCatName val="0"/>
          <c:showSerName val="0"/>
          <c:showPercent val="0"/>
          <c:showBubbleSize val="0"/>
        </c:dLbls>
        <c:gapWidth val="182"/>
        <c:axId val="83861615"/>
        <c:axId val="83858287"/>
      </c:barChart>
      <c:valAx>
        <c:axId val="83858287"/>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3861615"/>
        <c:crosses val="autoZero"/>
        <c:crossBetween val="between"/>
      </c:valAx>
      <c:catAx>
        <c:axId val="8386161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HG丸ｺﾞｼｯｸM-PRO" panose="020F0600000000000000" pitchFamily="50" charset="-128"/>
                <a:cs typeface="+mn-cs"/>
              </a:defRPr>
            </a:pPr>
            <a:endParaRPr lang="ja-JP"/>
          </a:p>
        </c:txPr>
        <c:crossAx val="83858287"/>
        <c:crosses val="autoZero"/>
        <c:auto val="1"/>
        <c:lblAlgn val="ctr"/>
        <c:lblOffset val="100"/>
        <c:noMultiLvlLbl val="0"/>
      </c:catAx>
      <c:spPr>
        <a:noFill/>
        <a:ln>
          <a:noFill/>
        </a:ln>
        <a:effectLst/>
      </c:spPr>
    </c:plotArea>
    <c:legend>
      <c:legendPos val="b"/>
      <c:layout>
        <c:manualLayout>
          <c:xMode val="edge"/>
          <c:yMode val="edge"/>
          <c:x val="0.650053236300834"/>
          <c:y val="0.48784085443783815"/>
          <c:w val="0.31475191628328225"/>
          <c:h val="4.979851960290254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8382-40AD-A8F7-D432A1D16F1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382-40AD-A8F7-D432A1D16F1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382-40AD-A8F7-D432A1D16F1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8382-40AD-A8F7-D432A1D16F1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382-40AD-A8F7-D432A1D16F10}"/>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8382-40AD-A8F7-D432A1D16F10}"/>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8382-40AD-A8F7-D432A1D16F10}"/>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2-8382-40AD-A8F7-D432A1D16F10}"/>
                </c:ext>
              </c:extLst>
            </c:dLbl>
            <c:dLbl>
              <c:idx val="1"/>
              <c:layout>
                <c:manualLayout>
                  <c:x val="7.8880962637595475E-2"/>
                  <c:y val="-2.9909982727573753E-2"/>
                </c:manualLayout>
              </c:layout>
              <c:tx>
                <c:rich>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fld id="{EE759D53-AD8D-46A7-85EC-786938AFBF3E}" type="CATEGORYNAME">
                      <a:rPr lang="ja-JP" altLang="en-US" smtClean="0"/>
                      <a:pPr>
                        <a:defRPr sz="1600">
                          <a:solidFill>
                            <a:schemeClr val="accent1"/>
                          </a:solidFill>
                          <a:latin typeface="ＭＳ Ｐゴシック" panose="020B0600070205080204" pitchFamily="50" charset="-128"/>
                          <a:ea typeface="ＭＳ Ｐゴシック" panose="020B0600070205080204" pitchFamily="50" charset="-128"/>
                        </a:defRPr>
                      </a:pPr>
                      <a:t>[分類名]</a:t>
                    </a:fld>
                    <a:fld id="{80B735A6-A428-4BD4-A097-756CBF681F0B}" type="PERCENTAGE">
                      <a:rPr lang="en-US" altLang="ja-JP" baseline="0" smtClean="0"/>
                      <a:pPr>
                        <a:defRPr sz="1600">
                          <a:solidFill>
                            <a:schemeClr val="accent1"/>
                          </a:solidFill>
                          <a:latin typeface="ＭＳ Ｐゴシック" panose="020B0600070205080204" pitchFamily="50" charset="-128"/>
                          <a:ea typeface="ＭＳ Ｐゴシック" panose="020B0600070205080204" pitchFamily="50" charset="-128"/>
                        </a:defRPr>
                      </a:pPr>
                      <a:t>[パーセンテージ]</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6727046168172869"/>
                      <c:h val="0.25782405111168577"/>
                    </c:manualLayout>
                  </c15:layout>
                  <c15:dlblFieldTable/>
                  <c15:showDataLabelsRange val="0"/>
                </c:ext>
                <c:ext xmlns:c16="http://schemas.microsoft.com/office/drawing/2014/chart" uri="{C3380CC4-5D6E-409C-BE32-E72D297353CC}">
                  <c16:uniqueId val="{00000001-8382-40AD-A8F7-D432A1D16F10}"/>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3-8382-40AD-A8F7-D432A1D16F10}"/>
                </c:ext>
              </c:extLst>
            </c:dLbl>
            <c:dLbl>
              <c:idx val="3"/>
              <c:layout>
                <c:manualLayout>
                  <c:x val="-1.1786739117118699E-2"/>
                  <c:y val="-1.1775583751013289E-7"/>
                </c:manualLayout>
              </c:layout>
              <c:tx>
                <c:rich>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fld id="{318B0EA2-1096-4AA3-B00E-0162B1E0FF01}" type="CATEGORYNAME">
                      <a:rPr lang="ja-JP" altLang="en-US" smtClean="0"/>
                      <a:pPr>
                        <a:defRPr sz="1600">
                          <a:solidFill>
                            <a:schemeClr val="accent1"/>
                          </a:solidFill>
                          <a:latin typeface="ＭＳ Ｐゴシック" panose="020B0600070205080204" pitchFamily="50" charset="-128"/>
                          <a:ea typeface="ＭＳ Ｐゴシック" panose="020B0600070205080204" pitchFamily="50" charset="-128"/>
                        </a:defRPr>
                      </a:pPr>
                      <a:t>[分類名]</a:t>
                    </a:fld>
                    <a:r>
                      <a:rPr lang="ja-JP" altLang="en-US" dirty="0" smtClean="0"/>
                      <a:t> </a:t>
                    </a:r>
                    <a:fld id="{EC979E74-6455-4447-9BDD-CE03BC91C65A}" type="PERCENTAGE">
                      <a:rPr lang="en-US" altLang="ja-JP" baseline="0" smtClean="0"/>
                      <a:pPr>
                        <a:defRPr sz="1600">
                          <a:solidFill>
                            <a:schemeClr val="accent1"/>
                          </a:solidFill>
                          <a:latin typeface="ＭＳ Ｐゴシック" panose="020B0600070205080204" pitchFamily="50" charset="-128"/>
                          <a:ea typeface="ＭＳ Ｐゴシック" panose="020B0600070205080204" pitchFamily="50" charset="-128"/>
                        </a:defRPr>
                      </a:pPr>
                      <a:t>[パーセンテージ]</a:t>
                    </a:fld>
                    <a:endParaRPr lang="ja-JP" altLang="en-US" dirty="0" smtClean="0"/>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8362037417661878"/>
                      <c:h val="0.13339852296497892"/>
                    </c:manualLayout>
                  </c15:layout>
                  <c15:dlblFieldTable/>
                  <c15:showDataLabelsRange val="0"/>
                </c:ext>
                <c:ext xmlns:c16="http://schemas.microsoft.com/office/drawing/2014/chart" uri="{C3380CC4-5D6E-409C-BE32-E72D297353CC}">
                  <c16:uniqueId val="{00000004-8382-40AD-A8F7-D432A1D16F10}"/>
                </c:ext>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5-8382-40AD-A8F7-D432A1D16F10}"/>
                </c:ext>
              </c:extLst>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6-8382-40AD-A8F7-D432A1D16F10}"/>
                </c:ext>
              </c:extLst>
            </c:dLbl>
            <c:dLbl>
              <c:idx val="6"/>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7-8382-40AD-A8F7-D432A1D16F1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仕事内容</c:v>
                </c:pt>
                <c:pt idx="1">
                  <c:v>賃金（固定給以外の各種手当）</c:v>
                </c:pt>
                <c:pt idx="2">
                  <c:v>休日</c:v>
                </c:pt>
                <c:pt idx="3">
                  <c:v>福利厚生</c:v>
                </c:pt>
                <c:pt idx="4">
                  <c:v>社員研修等</c:v>
                </c:pt>
                <c:pt idx="5">
                  <c:v>事業内容・会社の特長</c:v>
                </c:pt>
                <c:pt idx="6">
                  <c:v>その他</c:v>
                </c:pt>
              </c:strCache>
            </c:strRef>
          </c:cat>
          <c:val>
            <c:numRef>
              <c:f>Sheet1!$B$2:$B$8</c:f>
              <c:numCache>
                <c:formatCode>0.0%</c:formatCode>
                <c:ptCount val="7"/>
                <c:pt idx="0">
                  <c:v>0.35699999999999998</c:v>
                </c:pt>
                <c:pt idx="1">
                  <c:v>3.5999999999999997E-2</c:v>
                </c:pt>
                <c:pt idx="2">
                  <c:v>7.0999999999999994E-2</c:v>
                </c:pt>
                <c:pt idx="3">
                  <c:v>7.0999999999999994E-2</c:v>
                </c:pt>
                <c:pt idx="4">
                  <c:v>7.0999999999999994E-2</c:v>
                </c:pt>
                <c:pt idx="5">
                  <c:v>0.214</c:v>
                </c:pt>
                <c:pt idx="6">
                  <c:v>0.17899999999999999</c:v>
                </c:pt>
              </c:numCache>
            </c:numRef>
          </c:val>
          <c:extLst>
            <c:ext xmlns:c16="http://schemas.microsoft.com/office/drawing/2014/chart" uri="{C3380CC4-5D6E-409C-BE32-E72D297353CC}">
              <c16:uniqueId val="{00000000-8382-40AD-A8F7-D432A1D16F1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spPr>
            <a:ln>
              <a:solidFill>
                <a:schemeClr val="bg1"/>
              </a:solidFill>
            </a:ln>
          </c:spPr>
          <c:dPt>
            <c:idx val="0"/>
            <c:bubble3D val="0"/>
            <c:spPr>
              <a:solidFill>
                <a:schemeClr val="accent1"/>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7183-4922-9D63-F70B409465F5}"/>
              </c:ext>
            </c:extLst>
          </c:dPt>
          <c:dPt>
            <c:idx val="1"/>
            <c:bubble3D val="0"/>
            <c:spPr>
              <a:solidFill>
                <a:schemeClr val="accent2"/>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183-4922-9D63-F70B409465F5}"/>
              </c:ext>
            </c:extLst>
          </c:dPt>
          <c:dPt>
            <c:idx val="2"/>
            <c:bubble3D val="0"/>
            <c:spPr>
              <a:solidFill>
                <a:schemeClr val="accent3"/>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7183-4922-9D63-F70B409465F5}"/>
              </c:ext>
            </c:extLst>
          </c:dPt>
          <c:dPt>
            <c:idx val="3"/>
            <c:bubble3D val="0"/>
            <c:spPr>
              <a:solidFill>
                <a:schemeClr val="accent4"/>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183-4922-9D63-F70B409465F5}"/>
              </c:ext>
            </c:extLst>
          </c:dPt>
          <c:dPt>
            <c:idx val="4"/>
            <c:bubble3D val="0"/>
            <c:spPr>
              <a:solidFill>
                <a:schemeClr val="accent5"/>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183-4922-9D63-F70B409465F5}"/>
              </c:ext>
            </c:extLst>
          </c:dPt>
          <c:dPt>
            <c:idx val="5"/>
            <c:bubble3D val="0"/>
            <c:spPr>
              <a:solidFill>
                <a:schemeClr val="accent6"/>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7183-4922-9D63-F70B409465F5}"/>
              </c:ext>
            </c:extLst>
          </c:dPt>
          <c:dPt>
            <c:idx val="6"/>
            <c:bubble3D val="0"/>
            <c:spPr>
              <a:solidFill>
                <a:schemeClr val="accent1">
                  <a:lumMod val="60000"/>
                </a:schemeClr>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7183-4922-9D63-F70B409465F5}"/>
              </c:ext>
            </c:extLst>
          </c:dPt>
          <c:dPt>
            <c:idx val="7"/>
            <c:bubble3D val="0"/>
            <c:spPr>
              <a:solidFill>
                <a:schemeClr val="accent2">
                  <a:lumMod val="60000"/>
                </a:schemeClr>
              </a:solidFill>
              <a:ln>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7183-4922-9D63-F70B409465F5}"/>
              </c:ext>
            </c:extLst>
          </c:dPt>
          <c:dLbls>
            <c:dLbl>
              <c:idx val="0"/>
              <c:layout>
                <c:manualLayout>
                  <c:x val="1.5443838442893206E-3"/>
                  <c:y val="5.008584633864959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30229041347486"/>
                      <c:h val="0.19268275085956529"/>
                    </c:manualLayout>
                  </c15:layout>
                </c:ext>
                <c:ext xmlns:c16="http://schemas.microsoft.com/office/drawing/2014/chart" uri="{C3380CC4-5D6E-409C-BE32-E72D297353CC}">
                  <c16:uniqueId val="{00000002-7183-4922-9D63-F70B409465F5}"/>
                </c:ext>
              </c:extLst>
            </c:dLbl>
            <c:dLbl>
              <c:idx val="1"/>
              <c:layout>
                <c:manualLayout>
                  <c:x val="-1.1324904830976623E-16"/>
                  <c:y val="-5.3031949777862013E-2"/>
                </c:manualLayout>
              </c:layout>
              <c:tx>
                <c:rich>
                  <a:bodyPr/>
                  <a:lstStyle/>
                  <a:p>
                    <a:fld id="{10F997E0-B37B-46A0-B7C6-592C368D3909}" type="CATEGORYNAME">
                      <a:rPr lang="ja-JP" altLang="en-US" baseline="0" smtClean="0">
                        <a:solidFill>
                          <a:srgbClr val="0070C0"/>
                        </a:solidFill>
                      </a:rPr>
                      <a:pPr/>
                      <a:t>[分類名]</a:t>
                    </a:fld>
                    <a:r>
                      <a:rPr lang="ja-JP" altLang="en-US" dirty="0" smtClean="0"/>
                      <a:t>　　</a:t>
                    </a:r>
                    <a:fld id="{14CAA7E8-4CF6-4BFF-864D-D382AF31DECF}" type="PERCENTAGE">
                      <a:rPr lang="en-US" altLang="ja-JP" baseline="0" smtClean="0">
                        <a:solidFill>
                          <a:srgbClr val="0070C0"/>
                        </a:solidFill>
                      </a:rPr>
                      <a:pPr/>
                      <a:t>[パーセンテージ]</a:t>
                    </a:fld>
                    <a:endParaRPr lang="ja-JP" altLang="en-US" dirty="0" smtClean="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183-4922-9D63-F70B409465F5}"/>
                </c:ext>
              </c:extLst>
            </c:dLbl>
            <c:dLbl>
              <c:idx val="2"/>
              <c:layout>
                <c:manualLayout>
                  <c:x val="0"/>
                  <c:y val="-6.1870492081281321E-2"/>
                </c:manualLayout>
              </c:layout>
              <c:tx>
                <c:rich>
                  <a:bodyPr rot="0" spcFirstLastPara="1" vertOverflow="ellipsis" vert="horz" wrap="square" lIns="38100" tIns="19050" rIns="38100" bIns="19050" anchor="ctr" anchorCtr="0">
                    <a:spAutoFit/>
                  </a:bodyPr>
                  <a:lstStyle/>
                  <a:p>
                    <a:pPr algn="l">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fld id="{B9C97B61-CD08-4BCD-AFAC-1499BCBCE655}" type="CATEGORYNAME">
                      <a:rPr lang="ja-JP" altLang="en-US" baseline="0" smtClean="0">
                        <a:solidFill>
                          <a:srgbClr val="00B050"/>
                        </a:solidFill>
                      </a:rPr>
                      <a:pPr algn="l">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t>[分類名]</a:t>
                    </a:fld>
                    <a:r>
                      <a:rPr lang="ja-JP" altLang="en-US" dirty="0" smtClean="0"/>
                      <a:t>　</a:t>
                    </a:r>
                    <a:fld id="{F9CEF8D5-031F-47F1-8D03-32B014961A86}" type="PERCENTAGE">
                      <a:rPr lang="en-US" altLang="ja-JP" baseline="0" smtClean="0">
                        <a:solidFill>
                          <a:srgbClr val="00B050"/>
                        </a:solidFill>
                      </a:rPr>
                      <a:pPr algn="l">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t>[パーセンテージ]</a:t>
                    </a:fld>
                    <a:endParaRPr lang="ja-JP" altLang="en-US" dirty="0" smtClean="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manualLayout>
                      <c:w val="0.29910874320315461"/>
                      <c:h val="0.19268275085956529"/>
                    </c:manualLayout>
                  </c15:layout>
                  <c15:dlblFieldTable/>
                  <c15:showDataLabelsRange val="0"/>
                </c:ext>
                <c:ext xmlns:c16="http://schemas.microsoft.com/office/drawing/2014/chart" uri="{C3380CC4-5D6E-409C-BE32-E72D297353CC}">
                  <c16:uniqueId val="{00000004-7183-4922-9D63-F70B409465F5}"/>
                </c:ext>
              </c:extLst>
            </c:dLbl>
            <c:dLbl>
              <c:idx val="3"/>
              <c:tx>
                <c:rich>
                  <a:bodyPr rot="0" spcFirstLastPara="1" vertOverflow="ellipsis" vert="horz" wrap="square" lIns="38100" tIns="19050" rIns="38100" bIns="19050" anchor="ctr" anchorCtr="1">
                    <a:no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fld id="{68C71F4E-B069-4738-896D-2717F1FEAC93}" type="CATEGORYNAME">
                      <a:rPr lang="ja-JP" altLang="en-US" smtClean="0">
                        <a:solidFill>
                          <a:srgbClr val="92D050"/>
                        </a:solidFill>
                      </a:rPr>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t>[分類名]</a:t>
                    </a:fld>
                    <a:r>
                      <a:rPr lang="ja-JP" altLang="en-US" dirty="0" smtClean="0"/>
                      <a:t>　</a:t>
                    </a:r>
                    <a:fld id="{8A02E2F8-A1AF-4E96-A493-EFFD0CC12C06}" type="PERCENTAGE">
                      <a:rPr lang="en-US" altLang="ja-JP" baseline="0" smtClean="0">
                        <a:solidFill>
                          <a:srgbClr val="92D050"/>
                        </a:solidFill>
                      </a:rPr>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t>[パーセンテージ]</a:t>
                    </a:fld>
                    <a:endParaRPr lang="ja-JP" altLang="en-US" dirty="0" smtClean="0"/>
                  </a:p>
                </c:rich>
              </c:tx>
              <c:spPr>
                <a:noFill/>
                <a:ln>
                  <a:noFill/>
                </a:ln>
                <a:effectLst/>
              </c:sp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5-7183-4922-9D63-F70B409465F5}"/>
                </c:ext>
              </c:extLst>
            </c:dLbl>
            <c:dLbl>
              <c:idx val="4"/>
              <c:layout>
                <c:manualLayout>
                  <c:x val="-8.1669014067610221E-2"/>
                  <c:y val="-2.3569792666627884E-2"/>
                </c:manualLayout>
              </c:layout>
              <c:tx>
                <c:rich>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fld id="{A580CE2C-A163-41B1-AE8E-3F47DE5BC655}" type="CATEGORYNAME">
                      <a:rPr lang="ja-JP" altLang="en-US" baseline="0" dirty="0">
                        <a:solidFill>
                          <a:schemeClr val="tx1">
                            <a:lumMod val="65000"/>
                            <a:lumOff val="35000"/>
                          </a:schemeClr>
                        </a:solidFill>
                      </a:rPr>
                      <a:pPr>
                        <a:defRPr sz="1600" b="1"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t>[分類名]</a:t>
                    </a:fld>
                    <a:r>
                      <a:rPr lang="ja-JP" altLang="en-US" baseline="0" dirty="0"/>
                      <a:t>
</a:t>
                    </a:r>
                    <a:fld id="{ACFF2531-431A-4412-8AFB-0DA0AEA24069}" type="PERCENTAGE">
                      <a:rPr lang="en-US" altLang="ja-JP" baseline="0" dirty="0">
                        <a:solidFill>
                          <a:schemeClr val="tx1">
                            <a:lumMod val="65000"/>
                            <a:lumOff val="35000"/>
                          </a:schemeClr>
                        </a:solidFill>
                      </a:rPr>
                      <a:pPr>
                        <a:defRPr sz="1600" b="1"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t>[パーセンテージ]</a:t>
                    </a:fld>
                    <a:endParaRPr lang="ja-JP" altLang="en-US" baseline="0" dirty="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manualLayout>
                      <c:w val="0.31846446135714618"/>
                      <c:h val="0.22220317361189568"/>
                    </c:manualLayout>
                  </c15:layout>
                  <c15:dlblFieldTable/>
                  <c15:showDataLabelsRange val="0"/>
                </c:ext>
                <c:ext xmlns:c16="http://schemas.microsoft.com/office/drawing/2014/chart" uri="{C3380CC4-5D6E-409C-BE32-E72D297353CC}">
                  <c16:uniqueId val="{00000001-7183-4922-9D63-F70B409465F5}"/>
                </c:ext>
              </c:extLst>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6-7183-4922-9D63-F70B409465F5}"/>
                </c:ext>
              </c:extLst>
            </c:dLbl>
            <c:dLbl>
              <c:idx val="6"/>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7-7183-4922-9D63-F70B409465F5}"/>
                </c:ext>
              </c:extLst>
            </c:dLbl>
            <c:dLbl>
              <c:idx val="7"/>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lumMod val="60000"/>
                        </a:schemeClr>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8-7183-4922-9D63-F70B409465F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職場見学での印象</c:v>
                </c:pt>
                <c:pt idx="1">
                  <c:v>事業所のＨＰ等の内容</c:v>
                </c:pt>
                <c:pt idx="2">
                  <c:v>指定校求人であること</c:v>
                </c:pt>
                <c:pt idx="3">
                  <c:v>求人票が持参や郵送されていること</c:v>
                </c:pt>
                <c:pt idx="4">
                  <c:v>事業所と学校との関係性や自校からの採用状況</c:v>
                </c:pt>
                <c:pt idx="5">
                  <c:v>保護者の意見</c:v>
                </c:pt>
                <c:pt idx="6">
                  <c:v>教育訓練・育成などの計画</c:v>
                </c:pt>
                <c:pt idx="7">
                  <c:v>新卒者の離職率</c:v>
                </c:pt>
              </c:strCache>
            </c:strRef>
          </c:cat>
          <c:val>
            <c:numRef>
              <c:f>Sheet1!$B$2:$B$9</c:f>
              <c:numCache>
                <c:formatCode>0.0%</c:formatCode>
                <c:ptCount val="8"/>
                <c:pt idx="0">
                  <c:v>0.25600000000000001</c:v>
                </c:pt>
                <c:pt idx="1">
                  <c:v>4.7E-2</c:v>
                </c:pt>
                <c:pt idx="2">
                  <c:v>4.7E-2</c:v>
                </c:pt>
                <c:pt idx="3">
                  <c:v>2.3E-2</c:v>
                </c:pt>
                <c:pt idx="4">
                  <c:v>0.20899999999999999</c:v>
                </c:pt>
                <c:pt idx="5">
                  <c:v>7.0000000000000007E-2</c:v>
                </c:pt>
                <c:pt idx="6">
                  <c:v>9.2999999999999999E-2</c:v>
                </c:pt>
                <c:pt idx="7">
                  <c:v>0.25600000000000001</c:v>
                </c:pt>
              </c:numCache>
            </c:numRef>
          </c:val>
          <c:extLst>
            <c:ext xmlns:c16="http://schemas.microsoft.com/office/drawing/2014/chart" uri="{C3380CC4-5D6E-409C-BE32-E72D297353CC}">
              <c16:uniqueId val="{00000000-7183-4922-9D63-F70B409465F5}"/>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49C-47A3-AA20-DEB4301EBFCF}"/>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B49C-47A3-AA20-DEB4301EBFCF}"/>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49C-47A3-AA20-DEB4301EBFCF}"/>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B49C-47A3-AA20-DEB4301EBFCF}"/>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B49C-47A3-AA20-DEB4301EBFCF}"/>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3-B49C-47A3-AA20-DEB4301EBFCF}"/>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4-B49C-47A3-AA20-DEB4301EBFCF}"/>
                </c:ext>
              </c:extLst>
            </c:dLbl>
            <c:dLbl>
              <c:idx val="2"/>
              <c:layout>
                <c:manualLayout>
                  <c:x val="1.447231853930972E-2"/>
                  <c:y val="-6.24997048000458E-3"/>
                </c:manualLayout>
              </c:layout>
              <c:tx>
                <c:rich>
                  <a:bodyPr rot="0" spcFirstLastPara="1" vertOverflow="ellipsis" vert="horz" wrap="square" lIns="38100" tIns="19050" rIns="38100" bIns="19050" anchor="ctr" anchorCtr="0">
                    <a:spAutoFit/>
                  </a:bodyPr>
                  <a:lstStyle/>
                  <a:p>
                    <a:pPr algn="l">
                      <a:defRPr sz="1800" b="1"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fld id="{32DC5532-48AA-43B8-A46E-8FC10F16D1DC}" type="CATEGORYNAME">
                      <a:rPr lang="ja-JP" altLang="en-US" smtClean="0">
                        <a:solidFill>
                          <a:schemeClr val="tx1">
                            <a:lumMod val="65000"/>
                            <a:lumOff val="35000"/>
                          </a:schemeClr>
                        </a:solidFill>
                      </a:rPr>
                      <a:pPr algn="l">
                        <a:defRPr sz="1800">
                          <a:solidFill>
                            <a:schemeClr val="tx1"/>
                          </a:solidFill>
                          <a:latin typeface="ＭＳ Ｐゴシック" panose="020B0600070205080204" pitchFamily="50" charset="-128"/>
                          <a:ea typeface="ＭＳ Ｐゴシック" panose="020B0600070205080204" pitchFamily="50" charset="-128"/>
                        </a:defRPr>
                      </a:pPr>
                      <a:t>[分類名]</a:t>
                    </a:fld>
                    <a:fld id="{4DC5D622-7D6A-45AC-BA0D-D7B2FE31D39C}" type="PERCENTAGE">
                      <a:rPr lang="en-US" altLang="ja-JP" baseline="0" smtClean="0">
                        <a:solidFill>
                          <a:schemeClr val="tx1">
                            <a:lumMod val="65000"/>
                            <a:lumOff val="35000"/>
                          </a:schemeClr>
                        </a:solidFill>
                      </a:rPr>
                      <a:pPr algn="l">
                        <a:defRPr sz="1800">
                          <a:solidFill>
                            <a:schemeClr val="tx1"/>
                          </a:solidFill>
                          <a:latin typeface="ＭＳ Ｐゴシック" panose="020B0600070205080204" pitchFamily="50" charset="-128"/>
                          <a:ea typeface="ＭＳ Ｐゴシック" panose="020B0600070205080204" pitchFamily="50" charset="-128"/>
                        </a:defRPr>
                      </a:pPr>
                      <a:t>[パーセンテージ]</a:t>
                    </a:fld>
                    <a:endParaRPr lang="ja-JP" altLang="en-US"/>
                  </a:p>
                </c:rich>
              </c:tx>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5529316963720503"/>
                      <c:h val="0.37500005903999084"/>
                    </c:manualLayout>
                  </c15:layout>
                  <c15:dlblFieldTable/>
                  <c15:showDataLabelsRange val="0"/>
                </c:ext>
                <c:ext xmlns:c16="http://schemas.microsoft.com/office/drawing/2014/chart" uri="{C3380CC4-5D6E-409C-BE32-E72D297353CC}">
                  <c16:uniqueId val="{00000001-B49C-47A3-AA20-DEB4301EBFCF}"/>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5-B49C-47A3-AA20-DEB4301EBFCF}"/>
                </c:ext>
              </c:extLst>
            </c:dLbl>
            <c:dLbl>
              <c:idx val="4"/>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2-B49C-47A3-AA20-DEB4301EBFC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ＭＳ Ｐゴシック" panose="020B0600070205080204" pitchFamily="50" charset="-128"/>
                    <a:ea typeface="ＭＳ Ｐゴシック" panose="020B0600070205080204" pitchFamily="50" charset="-128"/>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勧める</c:v>
                </c:pt>
                <c:pt idx="1">
                  <c:v>生徒の判断に任せる</c:v>
                </c:pt>
                <c:pt idx="2">
                  <c:v>生徒の状況により個別に判断する</c:v>
                </c:pt>
                <c:pt idx="3">
                  <c:v>勧めない</c:v>
                </c:pt>
                <c:pt idx="4">
                  <c:v>分からない（未定）</c:v>
                </c:pt>
              </c:strCache>
            </c:strRef>
          </c:cat>
          <c:val>
            <c:numRef>
              <c:f>Sheet1!$B$2:$B$6</c:f>
              <c:numCache>
                <c:formatCode>0.0%</c:formatCode>
                <c:ptCount val="5"/>
                <c:pt idx="0">
                  <c:v>0.13300000000000001</c:v>
                </c:pt>
                <c:pt idx="1">
                  <c:v>0.13300000000000001</c:v>
                </c:pt>
                <c:pt idx="2">
                  <c:v>0.33300000000000002</c:v>
                </c:pt>
                <c:pt idx="3">
                  <c:v>0.26700000000000002</c:v>
                </c:pt>
                <c:pt idx="4">
                  <c:v>0.13300000000000001</c:v>
                </c:pt>
              </c:numCache>
            </c:numRef>
          </c:val>
          <c:extLst>
            <c:ext xmlns:c16="http://schemas.microsoft.com/office/drawing/2014/chart" uri="{C3380CC4-5D6E-409C-BE32-E72D297353CC}">
              <c16:uniqueId val="{00000000-B49C-47A3-AA20-DEB4301EBFC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8"/>
            <a:ext cx="4307048" cy="340281"/>
          </a:xfrm>
          <a:prstGeom prst="rect">
            <a:avLst/>
          </a:prstGeom>
        </p:spPr>
        <p:txBody>
          <a:bodyPr vert="horz" lIns="91648" tIns="45820" rIns="91648" bIns="458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000" y="8"/>
            <a:ext cx="4307048" cy="340281"/>
          </a:xfrm>
          <a:prstGeom prst="rect">
            <a:avLst/>
          </a:prstGeom>
        </p:spPr>
        <p:txBody>
          <a:bodyPr vert="horz" lIns="91648" tIns="45820" rIns="91648" bIns="45820" rtlCol="0"/>
          <a:lstStyle>
            <a:lvl1pPr algn="r">
              <a:defRPr sz="1200"/>
            </a:lvl1pPr>
          </a:lstStyle>
          <a:p>
            <a:r>
              <a:rPr kumimoji="1" lang="en-US" altLang="ja-JP" smtClean="0"/>
              <a:t>2022/5/20</a:t>
            </a:r>
            <a:endParaRPr kumimoji="1" lang="ja-JP" altLang="en-US"/>
          </a:p>
        </p:txBody>
      </p:sp>
      <p:sp>
        <p:nvSpPr>
          <p:cNvPr id="4" name="フッター プレースホルダー 3"/>
          <p:cNvSpPr>
            <a:spLocks noGrp="1"/>
          </p:cNvSpPr>
          <p:nvPr>
            <p:ph type="ftr" sz="quarter" idx="2"/>
          </p:nvPr>
        </p:nvSpPr>
        <p:spPr>
          <a:xfrm>
            <a:off x="7" y="6464158"/>
            <a:ext cx="4307048" cy="340281"/>
          </a:xfrm>
          <a:prstGeom prst="rect">
            <a:avLst/>
          </a:prstGeom>
        </p:spPr>
        <p:txBody>
          <a:bodyPr vert="horz" lIns="91648" tIns="45820" rIns="91648" bIns="458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000" y="6464158"/>
            <a:ext cx="4307048" cy="340281"/>
          </a:xfrm>
          <a:prstGeom prst="rect">
            <a:avLst/>
          </a:prstGeom>
        </p:spPr>
        <p:txBody>
          <a:bodyPr vert="horz" lIns="91648" tIns="45820" rIns="91648" bIns="45820" rtlCol="0" anchor="b"/>
          <a:lstStyle>
            <a:lvl1pPr algn="r">
              <a:defRPr sz="1200"/>
            </a:lvl1pPr>
          </a:lstStyle>
          <a:p>
            <a:fld id="{924EAC3C-B236-4303-A23B-82EC9A4DDEB0}" type="slidenum">
              <a:rPr kumimoji="1" lang="ja-JP" altLang="en-US" smtClean="0"/>
              <a:t>‹#›</a:t>
            </a:fld>
            <a:endParaRPr kumimoji="1" lang="ja-JP" altLang="en-US"/>
          </a:p>
        </p:txBody>
      </p:sp>
    </p:spTree>
    <p:extLst>
      <p:ext uri="{BB962C8B-B14F-4D97-AF65-F5344CB8AC3E}">
        <p14:creationId xmlns:p14="http://schemas.microsoft.com/office/powerpoint/2010/main" val="250360753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648" tIns="45820" rIns="91648" bIns="45820" rtlCol="0" anchor="ctr"/>
          <a:lstStyle/>
          <a:p>
            <a:endParaRPr lang="ja-JP" altLang="en-US"/>
          </a:p>
        </p:txBody>
      </p:sp>
      <p:sp>
        <p:nvSpPr>
          <p:cNvPr id="5" name="ノート プレースホルダー 4"/>
          <p:cNvSpPr>
            <a:spLocks noGrp="1"/>
          </p:cNvSpPr>
          <p:nvPr>
            <p:ph type="body" sz="quarter" idx="3"/>
          </p:nvPr>
        </p:nvSpPr>
        <p:spPr>
          <a:xfrm>
            <a:off x="993936" y="3232668"/>
            <a:ext cx="7951470" cy="3062526"/>
          </a:xfrm>
          <a:prstGeom prst="rect">
            <a:avLst/>
          </a:prstGeom>
        </p:spPr>
        <p:txBody>
          <a:bodyPr vert="horz" lIns="91648" tIns="45820" rIns="91648" bIns="458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6464158"/>
            <a:ext cx="4307048" cy="340281"/>
          </a:xfrm>
          <a:prstGeom prst="rect">
            <a:avLst/>
          </a:prstGeom>
        </p:spPr>
        <p:txBody>
          <a:bodyPr vert="horz" lIns="91648" tIns="45820" rIns="91648" bIns="458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000" y="6464158"/>
            <a:ext cx="4307048" cy="340281"/>
          </a:xfrm>
          <a:prstGeom prst="rect">
            <a:avLst/>
          </a:prstGeom>
        </p:spPr>
        <p:txBody>
          <a:bodyPr vert="horz" lIns="91648" tIns="45820" rIns="91648" bIns="45820" rtlCol="0" anchor="b"/>
          <a:lstStyle>
            <a:lvl1pPr algn="r">
              <a:defRPr sz="1200"/>
            </a:lvl1pPr>
          </a:lstStyle>
          <a:p>
            <a:fld id="{7F929BDE-A446-4A18-BF18-D35DCE37CECE}" type="slidenum">
              <a:rPr kumimoji="1" lang="ja-JP" altLang="en-US" smtClean="0"/>
              <a:t>‹#›</a:t>
            </a:fld>
            <a:endParaRPr kumimoji="1" lang="ja-JP" altLang="en-US"/>
          </a:p>
        </p:txBody>
      </p:sp>
      <p:sp>
        <p:nvSpPr>
          <p:cNvPr id="8" name="ヘッダー プレースホルダー 7"/>
          <p:cNvSpPr>
            <a:spLocks noGrp="1"/>
          </p:cNvSpPr>
          <p:nvPr>
            <p:ph type="hdr" sz="quarter"/>
          </p:nvPr>
        </p:nvSpPr>
        <p:spPr>
          <a:xfrm>
            <a:off x="2" y="2"/>
            <a:ext cx="4307742" cy="341313"/>
          </a:xfrm>
          <a:prstGeom prst="rect">
            <a:avLst/>
          </a:prstGeom>
        </p:spPr>
        <p:txBody>
          <a:bodyPr vert="horz" lIns="91431" tIns="45716" rIns="91431" bIns="45716" rtlCol="0"/>
          <a:lstStyle>
            <a:lvl1pPr algn="l">
              <a:defRPr sz="1200"/>
            </a:lvl1pPr>
          </a:lstStyle>
          <a:p>
            <a:endParaRPr kumimoji="1" lang="ja-JP" altLang="en-US"/>
          </a:p>
        </p:txBody>
      </p:sp>
    </p:spTree>
    <p:extLst>
      <p:ext uri="{BB962C8B-B14F-4D97-AF65-F5344CB8AC3E}">
        <p14:creationId xmlns:p14="http://schemas.microsoft.com/office/powerpoint/2010/main" val="400184860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・本日は、お忙しい中、ご参加いただきましてありがとうございます。</a:t>
            </a:r>
            <a:endParaRPr kumimoji="1" lang="en-US" altLang="ja-JP" dirty="0" smtClean="0"/>
          </a:p>
          <a:p>
            <a:r>
              <a:rPr kumimoji="1" lang="ja-JP" altLang="en-US" dirty="0" smtClean="0"/>
              <a:t>　私は、大阪新卒応援ハローワーク事業所サービス第２部門の竹中と申します。</a:t>
            </a:r>
            <a:endParaRPr kumimoji="1" lang="en-US" altLang="ja-JP" dirty="0" smtClean="0"/>
          </a:p>
          <a:p>
            <a:r>
              <a:rPr kumimoji="1" lang="ja-JP" altLang="en-US" dirty="0" smtClean="0"/>
              <a:t>　さて、多くの事業所様から、窓口や訪問先などで「求人を出しても応募がない」「どうすればいいかわからない」などの声をよく聞きます。</a:t>
            </a:r>
            <a:endParaRPr kumimoji="1" lang="en-US" altLang="ja-JP" dirty="0" smtClean="0"/>
          </a:p>
          <a:p>
            <a:r>
              <a:rPr kumimoji="1" lang="ja-JP" altLang="en-US" dirty="0" smtClean="0"/>
              <a:t>　今回の話を聞くだけで即応募が増えるということではないかもしれませんが、少しでも役に立てればということで通常の学卒説明会とは異なったセミナーを開催することといたしました。</a:t>
            </a:r>
            <a:endParaRPr kumimoji="1" lang="en-US" altLang="ja-JP" dirty="0" smtClean="0"/>
          </a:p>
          <a:p>
            <a:r>
              <a:rPr kumimoji="1" lang="ja-JP" altLang="en-US" dirty="0" smtClean="0"/>
              <a:t>　少しでも今後の採用計画の一助になればと思っております。</a:t>
            </a:r>
            <a:endParaRPr kumimoji="1" lang="en-US" altLang="ja-JP" dirty="0" smtClean="0"/>
          </a:p>
          <a:p>
            <a:r>
              <a:rPr kumimoji="1" lang="ja-JP" altLang="en-US" dirty="0" smtClean="0"/>
              <a:t>　なお、今回はコロナ下ということもあり、参集型方式のみでなく、オンラインも併用するハイブリッド方式で開催しております。</a:t>
            </a:r>
            <a:endParaRPr kumimoji="1" lang="en-US" altLang="ja-JP" dirty="0" smtClean="0"/>
          </a:p>
          <a:p>
            <a:r>
              <a:rPr kumimoji="1" lang="ja-JP" altLang="en-US" dirty="0" smtClean="0"/>
              <a:t>　何分慣れていないこともあり、聞きにくいなどあるかもしれませんが、よろしくお願いいたします。</a:t>
            </a:r>
            <a:r>
              <a:rPr kumimoji="1" lang="en-US" altLang="ja-JP" dirty="0" smtClean="0"/>
              <a:t/>
            </a:r>
            <a:br>
              <a:rPr kumimoji="1" lang="en-US" altLang="ja-JP" dirty="0" smtClean="0"/>
            </a:br>
            <a:endParaRPr kumimoji="1" lang="en-US" altLang="ja-JP" dirty="0" smtClean="0"/>
          </a:p>
        </p:txBody>
      </p:sp>
      <p:sp>
        <p:nvSpPr>
          <p:cNvPr id="5" name="スライド番号プレースホルダー 4"/>
          <p:cNvSpPr>
            <a:spLocks noGrp="1"/>
          </p:cNvSpPr>
          <p:nvPr>
            <p:ph type="sldNum" sz="quarter" idx="10"/>
          </p:nvPr>
        </p:nvSpPr>
        <p:spPr/>
        <p:txBody>
          <a:bodyPr/>
          <a:lstStyle/>
          <a:p>
            <a:fld id="{7F929BDE-A446-4A18-BF18-D35DCE37CECE}" type="slidenum">
              <a:rPr kumimoji="1" lang="ja-JP" altLang="en-US" smtClean="0"/>
              <a:t>1</a:t>
            </a:fld>
            <a:endParaRPr kumimoji="1" lang="ja-JP" altLang="en-US"/>
          </a:p>
        </p:txBody>
      </p:sp>
    </p:spTree>
    <p:extLst>
      <p:ext uri="{BB962C8B-B14F-4D97-AF65-F5344CB8AC3E}">
        <p14:creationId xmlns:p14="http://schemas.microsoft.com/office/powerpoint/2010/main" val="278687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それでは、これまでの説明でお伝えしましたように、先生は求人票の内容充実を望んでおられますので、ここからは求人票作成時についてのポイントを申し上げます。</a:t>
            </a:r>
            <a:endParaRPr kumimoji="1" lang="en-US" altLang="ja-JP" dirty="0" smtClean="0"/>
          </a:p>
          <a:p>
            <a:endParaRPr kumimoji="1" lang="en-US" altLang="ja-JP" dirty="0" smtClean="0"/>
          </a:p>
          <a:p>
            <a:r>
              <a:rPr kumimoji="1" lang="ja-JP" altLang="en-US" dirty="0" smtClean="0"/>
              <a:t>先ほどからお話ししていますように、「仕事の内容欄」の充実が大切です。</a:t>
            </a:r>
            <a:endParaRPr kumimoji="1" lang="en-US" altLang="ja-JP" dirty="0" smtClean="0"/>
          </a:p>
          <a:p>
            <a:endParaRPr kumimoji="1" lang="en-US" altLang="ja-JP" dirty="0" smtClean="0"/>
          </a:p>
          <a:p>
            <a:r>
              <a:rPr kumimoji="1" lang="ja-JP" altLang="en-US" dirty="0" smtClean="0"/>
              <a:t>例は、営業で示しています。営業では、ルート営業か新規開拓か、どのあたりまで業務を行うのかを、あまり文章が長くならないように、簡潔に書かれることをお薦めします。</a:t>
            </a:r>
            <a:endParaRPr kumimoji="1" lang="en-US" altLang="ja-JP" dirty="0" smtClean="0"/>
          </a:p>
          <a:p>
            <a:r>
              <a:rPr kumimoji="1" lang="ja-JP" altLang="en-US" dirty="0" smtClean="0"/>
              <a:t>生徒は、アルバイトしている方もいると思いますが、正式に初めて社会に出ることになります。初めての就活です。正直、大学生と比べ、就活自体があまり理解できていない生徒が多いです。</a:t>
            </a:r>
            <a:endParaRPr kumimoji="1" lang="en-US" altLang="ja-JP" dirty="0" smtClean="0"/>
          </a:p>
          <a:p>
            <a:endParaRPr kumimoji="1" lang="en-US" altLang="ja-JP" dirty="0" smtClean="0"/>
          </a:p>
          <a:p>
            <a:r>
              <a:rPr kumimoji="1" lang="ja-JP" altLang="en-US" dirty="0" smtClean="0"/>
              <a:t>そこで、求人票に目がとまるかどうかですが、専門用語は避け、箇条書きの感じでもよいかもしれません。生徒もそうですが、先生が一番関心があるところの一つです。先生自身が求人票に書かれていることを</a:t>
            </a:r>
            <a:endParaRPr kumimoji="1" lang="en-US" altLang="ja-JP" dirty="0" smtClean="0"/>
          </a:p>
          <a:p>
            <a:r>
              <a:rPr kumimoji="1" lang="ja-JP" altLang="en-US" dirty="0" smtClean="0"/>
              <a:t>理解できなければ、生徒に勧めることができません。</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10</a:t>
            </a:fld>
            <a:endParaRPr kumimoji="1" lang="ja-JP" altLang="en-US"/>
          </a:p>
        </p:txBody>
      </p:sp>
    </p:spTree>
    <p:extLst>
      <p:ext uri="{BB962C8B-B14F-4D97-AF65-F5344CB8AC3E}">
        <p14:creationId xmlns:p14="http://schemas.microsoft.com/office/powerpoint/2010/main" val="237704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営業で一例申し上げましたが、事務であれば「どのような部門か？」「どのような業務を行うか？」「どのようなソフトをどの程度使用するか？」「どのような付帯業務があるか？」</a:t>
            </a:r>
            <a:endParaRPr kumimoji="1" lang="en-US" altLang="ja-JP" dirty="0" smtClean="0"/>
          </a:p>
          <a:p>
            <a:r>
              <a:rPr kumimoji="1" lang="ja-JP" altLang="en-US" dirty="0" smtClean="0"/>
              <a:t>製造であれば、「どのような製品か？」「使用する機械・工具などは？」「どのような作業工程か？」「どのような場所で？」などが考えられます。</a:t>
            </a:r>
            <a:endParaRPr kumimoji="1" lang="en-US" altLang="ja-JP" dirty="0" smtClean="0"/>
          </a:p>
          <a:p>
            <a:endParaRPr kumimoji="1" lang="en-US" altLang="ja-JP" dirty="0" smtClean="0"/>
          </a:p>
          <a:p>
            <a:r>
              <a:rPr kumimoji="1" lang="ja-JP" altLang="en-US" dirty="0" smtClean="0"/>
              <a:t>ここに記載は無いそれ以外の職種についても、上記を参考に記載内容をご検討ください。</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11</a:t>
            </a:fld>
            <a:endParaRPr kumimoji="1" lang="ja-JP" altLang="en-US"/>
          </a:p>
        </p:txBody>
      </p:sp>
    </p:spTree>
    <p:extLst>
      <p:ext uri="{BB962C8B-B14F-4D97-AF65-F5344CB8AC3E}">
        <p14:creationId xmlns:p14="http://schemas.microsoft.com/office/powerpoint/2010/main" val="3994609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続きまして「必要な知識・技能等」です。</a:t>
            </a:r>
            <a:endParaRPr kumimoji="1" lang="en-US" altLang="ja-JP" dirty="0" smtClean="0"/>
          </a:p>
          <a:p>
            <a:endParaRPr kumimoji="1" lang="en-US" altLang="ja-JP" dirty="0" smtClean="0"/>
          </a:p>
          <a:p>
            <a:r>
              <a:rPr kumimoji="1" lang="ja-JP" altLang="en-US" dirty="0" smtClean="0"/>
              <a:t>できるだけ「不問」をお薦めしますが、資格や履修科目がどうしても必要なものまで、「不問」にしなさいということではありません。</a:t>
            </a:r>
            <a:endParaRPr kumimoji="1" lang="en-US" altLang="ja-JP" dirty="0" smtClean="0"/>
          </a:p>
          <a:p>
            <a:r>
              <a:rPr kumimoji="1" lang="ja-JP" altLang="en-US" dirty="0" smtClean="0"/>
              <a:t>再度検討いただいて、本当に必要かどうかを決めてください。</a:t>
            </a:r>
            <a:endParaRPr kumimoji="1" lang="en-US" altLang="ja-JP" dirty="0" smtClean="0"/>
          </a:p>
          <a:p>
            <a:endParaRPr kumimoji="1" lang="en-US" altLang="ja-JP" dirty="0" smtClean="0"/>
          </a:p>
          <a:p>
            <a:r>
              <a:rPr kumimoji="1" lang="ja-JP" altLang="en-US" dirty="0" smtClean="0"/>
              <a:t>なお、「普通自動車運転免許」ですが、「必須」にされますとどうしても生年月日の関係で応募したくてもできない生徒が出てまいります。</a:t>
            </a:r>
            <a:endParaRPr kumimoji="1" lang="en-US" altLang="ja-JP" dirty="0" smtClean="0"/>
          </a:p>
          <a:p>
            <a:r>
              <a:rPr kumimoji="1" lang="ja-JP" altLang="en-US" dirty="0" smtClean="0"/>
              <a:t>「必須」で提出は可能ですが、今一度ご検討願います。</a:t>
            </a:r>
            <a:endParaRPr kumimoji="1" lang="en-US" altLang="ja-JP" dirty="0" smtClean="0"/>
          </a:p>
          <a:p>
            <a:endParaRPr kumimoji="1" lang="en-US" altLang="ja-JP" dirty="0" smtClean="0"/>
          </a:p>
          <a:p>
            <a:r>
              <a:rPr kumimoji="1" lang="ja-JP" altLang="en-US" dirty="0" smtClean="0"/>
              <a:t>特に、普通自動車運転免許以外の資格についても、</a:t>
            </a:r>
            <a:r>
              <a:rPr kumimoji="1" lang="en-US" altLang="ja-JP" dirty="0" smtClean="0"/>
              <a:t>『</a:t>
            </a:r>
            <a:r>
              <a:rPr kumimoji="1" lang="ja-JP" altLang="en-US" dirty="0" smtClean="0"/>
              <a:t>一から育てていく</a:t>
            </a:r>
            <a:r>
              <a:rPr kumimoji="1" lang="en-US" altLang="ja-JP" dirty="0" smtClean="0"/>
              <a:t>』</a:t>
            </a:r>
            <a:r>
              <a:rPr kumimoji="1" lang="ja-JP" altLang="en-US" dirty="0" smtClean="0"/>
              <a:t>という企業様でしたら、「不問」、入社後取得していただくなどご検討願います。</a:t>
            </a:r>
            <a:endParaRPr kumimoji="1" lang="en-US" altLang="ja-JP" dirty="0" smtClean="0"/>
          </a:p>
          <a:p>
            <a:endParaRPr kumimoji="1" lang="en-US" altLang="ja-JP" dirty="0" smtClean="0"/>
          </a:p>
          <a:p>
            <a:r>
              <a:rPr kumimoji="1" lang="ja-JP" altLang="en-US" dirty="0" smtClean="0"/>
              <a:t>また、ご検討いただいて履修科目は問わない、一から育てるということであれば、たとえば指定校求人を今まで工業高校のみであった場合、普通校にするなども検討ください。</a:t>
            </a:r>
            <a:endParaRPr kumimoji="1" lang="en-US" altLang="ja-JP" dirty="0" smtClean="0"/>
          </a:p>
          <a:p>
            <a:r>
              <a:rPr kumimoji="1" lang="ja-JP" altLang="en-US" dirty="0" smtClean="0"/>
              <a:t>公開求人でも学校に求人票を持参することは可能ですので、幅を広げるのも一つです。</a:t>
            </a:r>
            <a:endParaRPr kumimoji="1" lang="en-US" altLang="ja-JP" dirty="0" smtClean="0"/>
          </a:p>
          <a:p>
            <a:r>
              <a:rPr kumimoji="1" lang="ja-JP" altLang="en-US" dirty="0" smtClean="0"/>
              <a:t>指定校求人で余りに採用人数より多く学校指定すると、原則１人１社しか応募できないのに、不採用になったら・・・と考えると先生は企業に推薦するのをためらうことも懸念されます。</a:t>
            </a:r>
            <a:endParaRPr kumimoji="1" lang="en-US" altLang="ja-JP" dirty="0" smtClean="0"/>
          </a:p>
          <a:p>
            <a:r>
              <a:rPr kumimoji="1" lang="ja-JP" altLang="en-US" dirty="0" smtClean="0"/>
              <a:t>採用人数より多く指定してもいいですが、慎重にご検討ください。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12</a:t>
            </a:fld>
            <a:endParaRPr kumimoji="1" lang="ja-JP" altLang="en-US"/>
          </a:p>
        </p:txBody>
      </p:sp>
    </p:spTree>
    <p:extLst>
      <p:ext uri="{BB962C8B-B14F-4D97-AF65-F5344CB8AC3E}">
        <p14:creationId xmlns:p14="http://schemas.microsoft.com/office/powerpoint/2010/main" val="929853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「事業内容」「会社の特長」欄ですが、記入しきれない場合、補足事項・特記事項欄も活用いただいて構いません。</a:t>
            </a:r>
            <a:endParaRPr kumimoji="1" lang="en-US" altLang="ja-JP" dirty="0" smtClean="0"/>
          </a:p>
          <a:p>
            <a:endParaRPr kumimoji="1" lang="en-US" altLang="ja-JP" dirty="0" smtClean="0"/>
          </a:p>
          <a:p>
            <a:r>
              <a:rPr kumimoji="1" lang="ja-JP" altLang="en-US" dirty="0" smtClean="0"/>
              <a:t>例えば「当社の○○は、国内トップシェアです。」</a:t>
            </a:r>
            <a:endParaRPr kumimoji="1" lang="en-US" altLang="ja-JP" dirty="0" smtClean="0"/>
          </a:p>
          <a:p>
            <a:r>
              <a:rPr kumimoji="1" lang="ja-JP" altLang="en-US" dirty="0" smtClean="0"/>
              <a:t>「当社は環境に優しい企業を目標にしています。」</a:t>
            </a:r>
            <a:endParaRPr kumimoji="1" lang="en-US" altLang="ja-JP" dirty="0" smtClean="0"/>
          </a:p>
          <a:p>
            <a:r>
              <a:rPr kumimoji="1" lang="ja-JP" altLang="en-US" dirty="0" smtClean="0"/>
              <a:t>「仕事と家庭を両立させ、誰もが活躍できる職場に向け、各種制度を整えています。」　　　</a:t>
            </a:r>
            <a:endParaRPr kumimoji="1" lang="en-US" altLang="ja-JP" dirty="0" smtClean="0"/>
          </a:p>
          <a:p>
            <a:endParaRPr kumimoji="1" lang="en-US" altLang="ja-JP" dirty="0" smtClean="0"/>
          </a:p>
          <a:p>
            <a:r>
              <a:rPr kumimoji="1" lang="ja-JP" altLang="en-US" dirty="0" smtClean="0"/>
              <a:t>など企業方針、社風、代表的な商品、業績など記載し、アピールしてください。</a:t>
            </a:r>
          </a:p>
          <a:p>
            <a:endParaRPr kumimoji="1" lang="en-US" altLang="ja-JP" dirty="0" smtClean="0"/>
          </a:p>
          <a:p>
            <a:r>
              <a:rPr kumimoji="1" lang="ja-JP" altLang="en-US" dirty="0" smtClean="0"/>
              <a:t>また、研修や資格取得の補助制度などあれば、青少年雇用情報の所定欄または補足事項、特記事項にご記載いただければと思います。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13</a:t>
            </a:fld>
            <a:endParaRPr kumimoji="1" lang="ja-JP" altLang="en-US"/>
          </a:p>
        </p:txBody>
      </p:sp>
    </p:spTree>
    <p:extLst>
      <p:ext uri="{BB962C8B-B14F-4D97-AF65-F5344CB8AC3E}">
        <p14:creationId xmlns:p14="http://schemas.microsoft.com/office/powerpoint/2010/main" val="935598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続きまして、「補足事項」です。「求人にかかる特記事項」欄も同じ考えになります。２つの欄を有効に使っていただきたいのですが、</a:t>
            </a:r>
            <a:endParaRPr kumimoji="1" lang="en-US" altLang="ja-JP" dirty="0" smtClean="0"/>
          </a:p>
          <a:p>
            <a:endParaRPr kumimoji="1" lang="en-US" altLang="ja-JP" dirty="0" smtClean="0"/>
          </a:p>
          <a:p>
            <a:r>
              <a:rPr kumimoji="1" lang="ja-JP" altLang="en-US" dirty="0" smtClean="0"/>
              <a:t>先生からも指摘されている項目を資料に掲げております。</a:t>
            </a:r>
            <a:endParaRPr kumimoji="1" lang="en-US" altLang="ja-JP" dirty="0" smtClean="0"/>
          </a:p>
          <a:p>
            <a:endParaRPr kumimoji="1" lang="en-US" altLang="ja-JP" dirty="0" smtClean="0"/>
          </a:p>
          <a:p>
            <a:r>
              <a:rPr kumimoji="1" lang="ja-JP" altLang="en-US" dirty="0" smtClean="0"/>
              <a:t>まず、入社日です。新卒者の入社日は、以前項目としてありましたが、今はありません。よって、「補足事項」や「求人にかかる特記事項」欄に記載していない場合は「４月１日入社」。</a:t>
            </a:r>
            <a:endParaRPr kumimoji="1" lang="en-US" altLang="ja-JP" dirty="0" smtClean="0"/>
          </a:p>
          <a:p>
            <a:r>
              <a:rPr kumimoji="1" lang="ja-JP" altLang="en-US" dirty="0" smtClean="0"/>
              <a:t>それ以外の日が入社日の場合、卒業式後であれば、入社可能ですが、日付を入れていただきますようお願いします。</a:t>
            </a:r>
            <a:endParaRPr kumimoji="1" lang="en-US" altLang="ja-JP" dirty="0" smtClean="0"/>
          </a:p>
          <a:p>
            <a:r>
              <a:rPr kumimoji="1" lang="ja-JP" altLang="en-US" dirty="0" smtClean="0"/>
              <a:t>記載が無いため、４月１日入社と思っていたら、実際は３月入社でトラブルになったケースもございます。</a:t>
            </a:r>
            <a:endParaRPr kumimoji="1" lang="en-US" altLang="ja-JP" dirty="0" smtClean="0"/>
          </a:p>
          <a:p>
            <a:r>
              <a:rPr kumimoji="1" lang="ja-JP" altLang="en-US" dirty="0" smtClean="0"/>
              <a:t>また、免許取得後「車通勤可能」であれば、駐車場の有無と有料無料の別を必ず記載ください。通勤時間について企業選びの上位に考えています。</a:t>
            </a:r>
            <a:endParaRPr kumimoji="1" lang="en-US" altLang="ja-JP" dirty="0" smtClean="0"/>
          </a:p>
          <a:p>
            <a:r>
              <a:rPr kumimoji="1" lang="ja-JP" altLang="en-US" dirty="0" smtClean="0"/>
              <a:t>福利厚生等の情報も記載ください。よろしくお願いします。</a:t>
            </a:r>
            <a:endParaRPr kumimoji="1" lang="en-US" altLang="ja-JP" dirty="0" smtClean="0"/>
          </a:p>
          <a:p>
            <a:endParaRPr kumimoji="1" lang="en-US" altLang="ja-JP" dirty="0" smtClean="0"/>
          </a:p>
          <a:p>
            <a:r>
              <a:rPr kumimoji="1" lang="ja-JP" altLang="en-US" dirty="0" smtClean="0"/>
              <a:t>次に、「青少年雇用情報」欄です。</a:t>
            </a:r>
            <a:endParaRPr kumimoji="1" lang="en-US" altLang="ja-JP" dirty="0" smtClean="0"/>
          </a:p>
          <a:p>
            <a:r>
              <a:rPr kumimoji="1" lang="ja-JP" altLang="en-US" dirty="0" smtClean="0"/>
              <a:t>先ほどお話ししましたように、先生は「青少年雇用情報」の空欄が多いと、生徒に勧めにくいと聞きます。この欄は、各項目１つ以上記載すれば、提出は可能ですが、是非各項目を埋めていただければと思います。従業員数の多い事業所様など、数字を算出するのに時間がかかるかもしれませんが、是非よろしくお願いします。</a:t>
            </a:r>
            <a:endParaRPr kumimoji="1" lang="en-US" altLang="ja-JP" dirty="0" smtClean="0"/>
          </a:p>
          <a:p>
            <a:pPr defTabSz="914307">
              <a:defRPr/>
            </a:pPr>
            <a:endParaRPr kumimoji="1" lang="en-US" altLang="ja-JP" dirty="0" smtClean="0"/>
          </a:p>
          <a:p>
            <a:pPr defTabSz="914307">
              <a:defRPr/>
            </a:pPr>
            <a:r>
              <a:rPr kumimoji="1" lang="ja-JP" altLang="en-US" dirty="0" smtClean="0"/>
              <a:t>なお、私どもは、学校の依頼があれば、「職業講話」という名称で、学校において就職希望者に対し、１時間授業時間をもらったり、放課後などに先ほどの職種や求人票の見方、場合によっては基本的な労働法（最賃、休憩、残業などの労基法関係</a:t>
            </a:r>
            <a:r>
              <a:rPr kumimoji="1" lang="en-US" altLang="ja-JP" dirty="0" smtClean="0"/>
              <a:t>)</a:t>
            </a:r>
            <a:r>
              <a:rPr kumimoji="1" lang="ja-JP" altLang="en-US" dirty="0" smtClean="0"/>
              <a:t>を説明したりしていますが、何分社会に出たことがなく、少しの時間だけですので、十分理解までされているかわかりません。</a:t>
            </a:r>
            <a:endParaRPr kumimoji="1" lang="en-US" altLang="ja-JP" dirty="0" smtClean="0"/>
          </a:p>
          <a:p>
            <a:endParaRPr kumimoji="1" lang="en-US" altLang="ja-JP" dirty="0" smtClean="0"/>
          </a:p>
          <a:p>
            <a:r>
              <a:rPr kumimoji="1" lang="ja-JP" altLang="en-US" dirty="0" smtClean="0"/>
              <a:t>　アンケート結果から整理しますと、</a:t>
            </a:r>
            <a:endParaRPr kumimoji="1" lang="en-US" altLang="ja-JP" dirty="0" smtClean="0"/>
          </a:p>
          <a:p>
            <a:r>
              <a:rPr kumimoji="1" lang="ja-JP" altLang="en-US" dirty="0" smtClean="0"/>
              <a:t>　１．仕事内容を充実させる。わかりやすい平易な表現で記載する。</a:t>
            </a:r>
            <a:endParaRPr kumimoji="1" lang="en-US" altLang="ja-JP" dirty="0" smtClean="0"/>
          </a:p>
          <a:p>
            <a:r>
              <a:rPr kumimoji="1" lang="ja-JP" altLang="en-US" dirty="0" smtClean="0"/>
              <a:t>　２．資格、履修科目などできるだけ「不問」とできないか検討する。</a:t>
            </a:r>
            <a:endParaRPr kumimoji="1" lang="en-US" altLang="ja-JP" dirty="0" smtClean="0"/>
          </a:p>
          <a:p>
            <a:r>
              <a:rPr kumimoji="1" lang="ja-JP" altLang="en-US" dirty="0" smtClean="0"/>
              <a:t>　３．事業内容・会社の特長欄を工夫し、アピールする。</a:t>
            </a:r>
            <a:endParaRPr kumimoji="1" lang="en-US" altLang="ja-JP" dirty="0" smtClean="0"/>
          </a:p>
          <a:p>
            <a:r>
              <a:rPr kumimoji="1" lang="ja-JP" altLang="en-US" dirty="0" smtClean="0"/>
              <a:t>　４．補足事項を有効に活用し、アピールする。</a:t>
            </a:r>
            <a:endParaRPr kumimoji="1" lang="en-US" altLang="ja-JP" dirty="0" smtClean="0"/>
          </a:p>
          <a:p>
            <a:r>
              <a:rPr kumimoji="1" lang="ja-JP" altLang="en-US" dirty="0" smtClean="0"/>
              <a:t>　５．青少年雇用情報をできる限り記載する。</a:t>
            </a:r>
            <a:endParaRPr kumimoji="1" lang="en-US" altLang="ja-JP" dirty="0" smtClean="0"/>
          </a:p>
          <a:p>
            <a:endParaRPr kumimoji="1" lang="en-US" altLang="ja-JP" dirty="0" smtClean="0"/>
          </a:p>
          <a:p>
            <a:r>
              <a:rPr kumimoji="1" lang="ja-JP" altLang="en-US" dirty="0" smtClean="0"/>
              <a:t>と</a:t>
            </a:r>
            <a:r>
              <a:rPr kumimoji="1" lang="ja-JP" altLang="en-US" smtClean="0"/>
              <a:t>なります。ぜひ</a:t>
            </a:r>
            <a:r>
              <a:rPr kumimoji="1" lang="ja-JP" altLang="en-US" dirty="0" smtClean="0"/>
              <a:t>わかりやすい表現で作成していただきますようよろしくお願いします。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14</a:t>
            </a:fld>
            <a:endParaRPr kumimoji="1" lang="ja-JP" altLang="en-US"/>
          </a:p>
        </p:txBody>
      </p:sp>
    </p:spTree>
    <p:extLst>
      <p:ext uri="{BB962C8B-B14F-4D97-AF65-F5344CB8AC3E}">
        <p14:creationId xmlns:p14="http://schemas.microsoft.com/office/powerpoint/2010/main" val="275283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続きまして、複数応募についてです。</a:t>
            </a:r>
            <a:endParaRPr kumimoji="1" lang="en-US" altLang="ja-JP" dirty="0" smtClean="0"/>
          </a:p>
          <a:p>
            <a:endParaRPr kumimoji="1" lang="en-US" altLang="ja-JP" dirty="0" smtClean="0"/>
          </a:p>
          <a:p>
            <a:r>
              <a:rPr kumimoji="1" lang="ja-JP" altLang="en-US" dirty="0" smtClean="0"/>
              <a:t>すでにご承知のことと思いますが、今年度から「複数応募」のルールが変わります。</a:t>
            </a:r>
            <a:endParaRPr kumimoji="1" lang="en-US" altLang="ja-JP" dirty="0" smtClean="0"/>
          </a:p>
          <a:p>
            <a:r>
              <a:rPr kumimoji="1" lang="ja-JP" altLang="en-US" dirty="0" smtClean="0"/>
              <a:t>従前から、「公開求人」かつ事業所様の希望で「可能」であれば１人２社応募できることとなっていました。</a:t>
            </a:r>
            <a:endParaRPr kumimoji="1" lang="en-US" altLang="ja-JP" dirty="0" smtClean="0"/>
          </a:p>
          <a:p>
            <a:r>
              <a:rPr kumimoji="1" lang="ja-JP" altLang="en-US" dirty="0" smtClean="0"/>
              <a:t>その開始日が、都道府県ごとで毎年定めることとなっており、昨年まで大阪は１１月１日以降でした。</a:t>
            </a:r>
            <a:endParaRPr kumimoji="1" lang="en-US" altLang="ja-JP" dirty="0" smtClean="0"/>
          </a:p>
          <a:p>
            <a:r>
              <a:rPr kumimoji="1" lang="ja-JP" altLang="en-US" dirty="0" smtClean="0"/>
              <a:t>今年度は、９月１６日からとなりました。１１月１日以降ですと、すでに多くの生徒が内定をもらっているので、あまり影響がなかったかもしれません。</a:t>
            </a:r>
            <a:endParaRPr kumimoji="1" lang="en-US" altLang="ja-JP" dirty="0" smtClean="0"/>
          </a:p>
          <a:p>
            <a:r>
              <a:rPr kumimoji="1" lang="ja-JP" altLang="en-US" dirty="0" smtClean="0"/>
              <a:t>しかし、選考開始日の９月１６日から、条件はあるものの併願可能となったことで、今までと違う動きがあるかもしれません。</a:t>
            </a:r>
            <a:endParaRPr kumimoji="1" lang="en-US" altLang="ja-JP" dirty="0" smtClean="0"/>
          </a:p>
          <a:p>
            <a:r>
              <a:rPr kumimoji="1" lang="ja-JP" altLang="en-US" dirty="0" smtClean="0"/>
              <a:t>なお、事業所様の都合で１０月１日や従前の１１月１日など９月１６日以降であれば構いません。</a:t>
            </a:r>
            <a:endParaRPr kumimoji="1" lang="en-US" altLang="ja-JP" dirty="0" smtClean="0"/>
          </a:p>
          <a:p>
            <a:endParaRPr kumimoji="1" lang="en-US" altLang="ja-JP" dirty="0" smtClean="0"/>
          </a:p>
          <a:p>
            <a:r>
              <a:rPr kumimoji="1" lang="ja-JP" altLang="en-US" dirty="0" smtClean="0"/>
              <a:t>また、注意いただきたいのが、表の４にありますが、辞退者を見込んで多めに採用内定を出し、辞退者が少ないからといって、内定取消はできません。</a:t>
            </a:r>
            <a:endParaRPr kumimoji="1" lang="en-US" altLang="ja-JP" dirty="0" smtClean="0"/>
          </a:p>
          <a:p>
            <a:r>
              <a:rPr kumimoji="1" lang="ja-JP" altLang="en-US" dirty="0" smtClean="0"/>
              <a:t>内定取消は、生徒がまた一から就活をすることになりますので、十分ご注意ください。</a:t>
            </a:r>
            <a:endParaRPr kumimoji="1" lang="en-US" altLang="ja-JP" dirty="0" smtClean="0"/>
          </a:p>
          <a:p>
            <a:r>
              <a:rPr kumimoji="1" lang="ja-JP" altLang="en-US" dirty="0" smtClean="0"/>
              <a:t>さらに、もし生徒が２社応募していて１社が結果でてももう１社の結果が出るまで他を応募できません。結果は速やかにお願いします。もし結果を出すのに時間がかかり、別の応募先が内定を出すと、生徒は内定を出した事業所へ行く意思を示し、辞退する可能性があります。ご注意ください。</a:t>
            </a:r>
            <a:endParaRPr kumimoji="1" lang="en-US" altLang="ja-JP" dirty="0" smtClean="0"/>
          </a:p>
          <a:p>
            <a:endParaRPr kumimoji="1" lang="en-US" altLang="ja-JP" dirty="0" smtClean="0"/>
          </a:p>
          <a:p>
            <a:r>
              <a:rPr kumimoji="1" lang="ja-JP" altLang="en-US" dirty="0" smtClean="0"/>
              <a:t>なお、複数応募可の求人に応募してきたからといって、必ずもう１社受けているとは限りません。繰り返しになりますが、採用結果は速やかに出してあげてください。</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15</a:t>
            </a:fld>
            <a:endParaRPr kumimoji="1" lang="ja-JP" altLang="en-US"/>
          </a:p>
        </p:txBody>
      </p:sp>
    </p:spTree>
    <p:extLst>
      <p:ext uri="{BB962C8B-B14F-4D97-AF65-F5344CB8AC3E}">
        <p14:creationId xmlns:p14="http://schemas.microsoft.com/office/powerpoint/2010/main" val="468254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続きまして、複数応募について、前述のアンケートの際、併せて現時点（３月）での、お考えを聞いた内容がこちらの表になります。</a:t>
            </a:r>
            <a:endParaRPr kumimoji="1" lang="en-US" altLang="ja-JP" dirty="0" smtClean="0"/>
          </a:p>
          <a:p>
            <a:endParaRPr kumimoji="1" lang="en-US" altLang="ja-JP" dirty="0" smtClean="0"/>
          </a:p>
          <a:p>
            <a:r>
              <a:rPr kumimoji="1" lang="ja-JP" altLang="en-US" dirty="0" smtClean="0"/>
              <a:t>生徒の状況・希望等を確認して個別に相談して決めるというのが、約３分の１でした。「生徒の判断に任せる」を含めると、約半数となります。</a:t>
            </a:r>
            <a:endParaRPr kumimoji="1" lang="en-US" altLang="ja-JP" dirty="0" smtClean="0"/>
          </a:p>
          <a:p>
            <a:r>
              <a:rPr kumimoji="1" lang="ja-JP" altLang="en-US" dirty="0" smtClean="0"/>
              <a:t>さらに「勧める」を含めると約６０％が活用に前向きであると考えられます。</a:t>
            </a:r>
            <a:endParaRPr kumimoji="1" lang="en-US" altLang="ja-JP" dirty="0" smtClean="0"/>
          </a:p>
          <a:p>
            <a:r>
              <a:rPr kumimoji="1" lang="ja-JP" altLang="en-US" dirty="0" smtClean="0"/>
              <a:t>また、「勧めない」は約４分の１ありました。この「勧めない」と回答した学校は、指定校で就職希望者の数倍の求人をもらっている学校で、指定校求人をいただいた事業所様との関係性でそう答えたものと推察されますが、絶対勧めないということではなく、指定校にしていただいている事業所に対して気を遣っている感じです。あくまで、本人の希望、家族の希望もありますので、一概に言えない部分はありますが、</a:t>
            </a:r>
            <a:endParaRPr kumimoji="1" lang="en-US" altLang="ja-JP" dirty="0" smtClean="0"/>
          </a:p>
          <a:p>
            <a:r>
              <a:rPr kumimoji="1" lang="ja-JP" altLang="en-US" dirty="0" smtClean="0"/>
              <a:t>生徒の考え方次第ですが、正直どのような傾向になるのかは現状わかりません。</a:t>
            </a:r>
            <a:endParaRPr kumimoji="1" lang="en-US" altLang="ja-JP" dirty="0" smtClean="0"/>
          </a:p>
          <a:p>
            <a:r>
              <a:rPr kumimoji="1" lang="ja-JP" altLang="en-US" dirty="0" smtClean="0"/>
              <a:t>わかりませんが、比較的活用を考えていますので、場合によっては内定を出していても辞退されて他社に行く、多めに採用して全員雇用しないと行けないなど十分検討されて、「公開求人」で「複数応募可」、求人を提出いただければと思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16</a:t>
            </a:fld>
            <a:endParaRPr kumimoji="1" lang="ja-JP" altLang="en-US"/>
          </a:p>
        </p:txBody>
      </p:sp>
    </p:spTree>
    <p:extLst>
      <p:ext uri="{BB962C8B-B14F-4D97-AF65-F5344CB8AC3E}">
        <p14:creationId xmlns:p14="http://schemas.microsoft.com/office/powerpoint/2010/main" val="454938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さきほど、積極的に「応募前職場見学」をしてくださいといいましたが、ご注意いただきたい点があります。</a:t>
            </a:r>
            <a:endParaRPr kumimoji="1" lang="en-US" altLang="ja-JP" dirty="0" smtClean="0"/>
          </a:p>
          <a:p>
            <a:endParaRPr kumimoji="1" lang="en-US" altLang="ja-JP" dirty="0" smtClean="0"/>
          </a:p>
          <a:p>
            <a:r>
              <a:rPr kumimoji="1" lang="ja-JP" altLang="en-US" dirty="0" smtClean="0"/>
              <a:t>応募前職場見学はあくまでも「見学」なので選考ではありません。昨年度大阪府内で問題事象、学校が問題とし教育庁に申し出たケースが、様々ある違背事象の中で多かったのが、この「応募前職場見学」で名前を聞いた、その他の情報を聞いたということでした。先般、大阪労働局から、事業所様と話す機会には、必ず伝えるように指示があったところでございます。</a:t>
            </a:r>
            <a:endParaRPr kumimoji="1" lang="en-US" altLang="ja-JP" dirty="0" smtClean="0"/>
          </a:p>
          <a:p>
            <a:r>
              <a:rPr kumimoji="1" lang="ja-JP" altLang="en-US" dirty="0" smtClean="0"/>
              <a:t>特に、大阪の高校は厳しく、応募前職場見学で氏名や通勤経路など聞くと、応募前に採用か不採用にするか判断していると認識されます。ご注意ください。</a:t>
            </a:r>
            <a:endParaRPr kumimoji="1" lang="en-US" altLang="ja-JP" dirty="0" smtClean="0"/>
          </a:p>
          <a:p>
            <a:r>
              <a:rPr kumimoji="1" lang="ja-JP" altLang="en-US" dirty="0" smtClean="0"/>
              <a:t>あいさつとして、自分から氏名を名乗るケースもあるようですが、それ以上の質問などされないようよろしくお願いします。</a:t>
            </a:r>
            <a:endParaRPr kumimoji="1" lang="en-US" altLang="ja-JP" dirty="0" smtClean="0"/>
          </a:p>
          <a:p>
            <a:endParaRPr kumimoji="1" lang="en-US" altLang="ja-JP" dirty="0" smtClean="0"/>
          </a:p>
          <a:p>
            <a:r>
              <a:rPr kumimoji="1" lang="ja-JP" altLang="en-US" dirty="0" smtClean="0"/>
              <a:t>今日お越しの方は公正な採用選考について、十分認識されていると思いますが、応募前職場見学は工場だったり営業所、支店等で人事関係以外の方が行うケースが多いです。応募前職場見学の趣旨を理解されていなかったというケースが多くなっています。</a:t>
            </a:r>
            <a:endParaRPr kumimoji="1" lang="en-US" altLang="ja-JP" dirty="0" smtClean="0"/>
          </a:p>
          <a:p>
            <a:r>
              <a:rPr kumimoji="1" lang="ja-JP" altLang="en-US" dirty="0" smtClean="0"/>
              <a:t>せっかく応募前職場見学に来てくれたのに、このような事案になって結局、応募しないなどの原因となっています。</a:t>
            </a:r>
            <a:endParaRPr kumimoji="1" lang="en-US" altLang="ja-JP" dirty="0" smtClean="0"/>
          </a:p>
          <a:p>
            <a:r>
              <a:rPr kumimoji="1" lang="ja-JP" altLang="en-US" dirty="0" smtClean="0"/>
              <a:t>是非、本社のみではなく、社内全体で認識いただきますようお願いします。</a:t>
            </a:r>
            <a:endParaRPr kumimoji="1" lang="en-US" altLang="ja-JP" dirty="0" smtClean="0"/>
          </a:p>
          <a:p>
            <a:endParaRPr kumimoji="1" lang="en-US" altLang="ja-JP" dirty="0" smtClean="0"/>
          </a:p>
          <a:p>
            <a:r>
              <a:rPr kumimoji="1" lang="ja-JP" altLang="en-US" dirty="0" smtClean="0"/>
              <a:t>次に、「採否結果は速やかに」。これも繰り返しになりますが、今年度は複数応募が選考開始日から選択可能となったことで、特に先生方は気にしています。あまりに結果が遅いと来年度以降もたとえ希望者がいても、推薦を考えると思われます。さらに、教育庁に苦情を入れる可能性もあります。求人票に「７日以内」としたら、必ず７日以内に２通（本人用も含めて）学校に報告してください。</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17</a:t>
            </a:fld>
            <a:endParaRPr kumimoji="1" lang="ja-JP" altLang="en-US"/>
          </a:p>
        </p:txBody>
      </p:sp>
    </p:spTree>
    <p:extLst>
      <p:ext uri="{BB962C8B-B14F-4D97-AF65-F5344CB8AC3E}">
        <p14:creationId xmlns:p14="http://schemas.microsoft.com/office/powerpoint/2010/main" val="1832989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次に、新型コロナウイルス感染症で、陽性・濃厚接触者となり、選考を受けられない生徒が出るかもしれませんが、先生と相談していただいて別日での選考などご配慮いただきますようお願いします。</a:t>
            </a:r>
            <a:endParaRPr kumimoji="1" lang="en-US" altLang="ja-JP" dirty="0" smtClean="0"/>
          </a:p>
          <a:p>
            <a:r>
              <a:rPr kumimoji="1" lang="ja-JP" altLang="en-US" dirty="0" smtClean="0"/>
              <a:t>また、選考当日、抗原検査等をする場合、必ず事前に学校にお伝えいただき、万が一陽性でも、ご配慮ください。いきなり選考当日に検査をすると、事前の健康診断等とも受け取られてしまう恐れがあります。</a:t>
            </a:r>
            <a:endParaRPr kumimoji="1" lang="en-US" altLang="ja-JP" dirty="0" smtClean="0"/>
          </a:p>
          <a:p>
            <a:endParaRPr kumimoji="1" lang="en-US" altLang="ja-JP" dirty="0" smtClean="0"/>
          </a:p>
          <a:p>
            <a:r>
              <a:rPr kumimoji="1" lang="ja-JP" altLang="en-US" dirty="0" smtClean="0"/>
              <a:t>求人数など変更できない箇所もありますが、変更できる箇所もあります。相談いただければよいのですが、変更できる一つに「指定校求人」から「公開求人」への変更は可能です。</a:t>
            </a:r>
            <a:endParaRPr kumimoji="1" lang="en-US" altLang="ja-JP" dirty="0" smtClean="0"/>
          </a:p>
          <a:p>
            <a:r>
              <a:rPr kumimoji="1" lang="ja-JP" altLang="en-US" dirty="0" smtClean="0"/>
              <a:t>指定校からの反応がないなどあれば、広くあたっていただいて構いません。しかし、いったん公開で出すと指定校求人にはできません。</a:t>
            </a:r>
            <a:endParaRPr kumimoji="1" lang="en-US" altLang="ja-JP" dirty="0" smtClean="0"/>
          </a:p>
          <a:p>
            <a:endParaRPr kumimoji="1" lang="en-US" altLang="ja-JP" dirty="0" smtClean="0"/>
          </a:p>
          <a:p>
            <a:r>
              <a:rPr kumimoji="1" lang="ja-JP" altLang="en-US" dirty="0" smtClean="0"/>
              <a:t>そして、毎年多いのがやはり選考で「家族のこと」「最寄り駅」「愛読書」などを聞いてしまったという内容です。</a:t>
            </a:r>
            <a:endParaRPr kumimoji="1" lang="en-US" altLang="ja-JP" dirty="0" smtClean="0"/>
          </a:p>
          <a:p>
            <a:r>
              <a:rPr kumimoji="1" lang="ja-JP" altLang="en-US" dirty="0" smtClean="0"/>
              <a:t>せっかく応募があっても、面接で問題を起こすと採用につながらないケースもあります。</a:t>
            </a:r>
            <a:endParaRPr kumimoji="1" lang="en-US" altLang="ja-JP" dirty="0" smtClean="0"/>
          </a:p>
          <a:p>
            <a:r>
              <a:rPr kumimoji="1" lang="ja-JP" altLang="en-US" dirty="0" smtClean="0"/>
              <a:t>ご注意ください。</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18</a:t>
            </a:fld>
            <a:endParaRPr kumimoji="1" lang="ja-JP" altLang="en-US"/>
          </a:p>
        </p:txBody>
      </p:sp>
    </p:spTree>
    <p:extLst>
      <p:ext uri="{BB962C8B-B14F-4D97-AF65-F5344CB8AC3E}">
        <p14:creationId xmlns:p14="http://schemas.microsoft.com/office/powerpoint/2010/main" val="956691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最後になりましたが、</a:t>
            </a:r>
            <a:endParaRPr kumimoji="1" lang="en-US" altLang="ja-JP" dirty="0" smtClean="0"/>
          </a:p>
          <a:p>
            <a:endParaRPr kumimoji="1" lang="en-US" altLang="ja-JP" dirty="0" smtClean="0"/>
          </a:p>
          <a:p>
            <a:r>
              <a:rPr kumimoji="1" lang="ja-JP" altLang="en-US" dirty="0" smtClean="0"/>
              <a:t>・公正採用選考に注意して、求人を出してください。局作成動画も見ていただきますようお願いします。</a:t>
            </a:r>
            <a:endParaRPr kumimoji="1" lang="en-US" altLang="ja-JP" dirty="0" smtClean="0"/>
          </a:p>
          <a:p>
            <a:endParaRPr kumimoji="1" lang="en-US" altLang="ja-JP" dirty="0" smtClean="0"/>
          </a:p>
          <a:p>
            <a:r>
              <a:rPr kumimoji="1" lang="ja-JP" altLang="en-US" dirty="0" smtClean="0"/>
              <a:t>・何かあれば、当所までご相談ください。</a:t>
            </a:r>
            <a:endParaRPr kumimoji="1" lang="en-US" altLang="ja-JP" dirty="0" smtClean="0"/>
          </a:p>
          <a:p>
            <a:endParaRPr kumimoji="1" lang="en-US" altLang="ja-JP" dirty="0" smtClean="0"/>
          </a:p>
          <a:p>
            <a:r>
              <a:rPr kumimoji="1" lang="ja-JP" altLang="en-US" dirty="0" smtClean="0"/>
              <a:t>・アンケートをお願いします。オンラインの方は、オンラインで、会場にお越しの方は、アンケート用紙にご記入のうえ、机上に置いておいてください。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19</a:t>
            </a:fld>
            <a:endParaRPr kumimoji="1" lang="ja-JP" altLang="en-US"/>
          </a:p>
        </p:txBody>
      </p:sp>
    </p:spTree>
    <p:extLst>
      <p:ext uri="{BB962C8B-B14F-4D97-AF65-F5344CB8AC3E}">
        <p14:creationId xmlns:p14="http://schemas.microsoft.com/office/powerpoint/2010/main" val="311812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・本日、皆様にお伝えしたいことといたしまして、大きく分けて</a:t>
            </a:r>
            <a:r>
              <a:rPr kumimoji="1" lang="en-US" altLang="ja-JP" dirty="0" smtClean="0"/>
              <a:t>5</a:t>
            </a:r>
            <a:r>
              <a:rPr kumimoji="1" lang="ja-JP" altLang="en-US" dirty="0" smtClean="0"/>
              <a:t>点でございます。</a:t>
            </a:r>
            <a:endParaRPr kumimoji="1" lang="en-US" altLang="ja-JP" dirty="0" smtClean="0"/>
          </a:p>
          <a:p>
            <a:r>
              <a:rPr kumimoji="1" lang="ja-JP" altLang="en-US" dirty="0" smtClean="0"/>
              <a:t>　１．「就職希望者の状況について」　就職希望者がどのくらいいるかについて、昨年及び最新の情報をお伝えします。</a:t>
            </a:r>
            <a:endParaRPr kumimoji="1" lang="en-US" altLang="ja-JP" dirty="0" smtClean="0"/>
          </a:p>
          <a:p>
            <a:r>
              <a:rPr kumimoji="1" lang="ja-JP" altLang="en-US" dirty="0" smtClean="0"/>
              <a:t>　２．「応募を決める際に、重視している点は・・・」では、梅田所管内の高校進路指導担当者にお聞きして確認できたことをお伝えします。</a:t>
            </a:r>
            <a:endParaRPr kumimoji="1" lang="en-US" altLang="ja-JP" dirty="0" smtClean="0"/>
          </a:p>
          <a:p>
            <a:r>
              <a:rPr kumimoji="1" lang="ja-JP" altLang="en-US" dirty="0" smtClean="0"/>
              <a:t>　３．「求人票作成時に注意する点は・・・」については、梅田所管内の高校進路指導部担当者からお聞きした声や私どもが求人受理時に気になっていることをお話しします。</a:t>
            </a:r>
            <a:endParaRPr kumimoji="1" lang="en-US" altLang="ja-JP" dirty="0" smtClean="0"/>
          </a:p>
          <a:p>
            <a:r>
              <a:rPr kumimoji="1" lang="ja-JP" altLang="en-US" dirty="0" smtClean="0"/>
              <a:t>　４．「複数応募について」では、昨年まで大阪では「１１月１日」から複数応募（１人２社）が可能でしたが、９月１６日高校生選考開始日から変更となっております。</a:t>
            </a:r>
            <a:endParaRPr kumimoji="1" lang="en-US" altLang="ja-JP" dirty="0" smtClean="0"/>
          </a:p>
          <a:p>
            <a:r>
              <a:rPr kumimoji="1" lang="ja-JP" altLang="en-US" dirty="0" smtClean="0"/>
              <a:t>　　　　注意点などをお話しします。</a:t>
            </a:r>
            <a:endParaRPr kumimoji="1" lang="en-US" altLang="ja-JP" dirty="0" smtClean="0"/>
          </a:p>
          <a:p>
            <a:r>
              <a:rPr kumimoji="1" lang="ja-JP" altLang="en-US" dirty="0" smtClean="0"/>
              <a:t>　５．「高卒採用ルールで特に注意する点は・・・」では、複数応募以外に注意いただきたい点をお話しします。</a:t>
            </a:r>
            <a:endParaRPr kumimoji="1" lang="en-US" altLang="ja-JP" dirty="0" smtClean="0"/>
          </a:p>
          <a:p>
            <a:r>
              <a:rPr kumimoji="1" lang="ja-JP" altLang="en-US" dirty="0" smtClean="0"/>
              <a:t>　</a:t>
            </a:r>
            <a:endParaRPr kumimoji="1" lang="en-US" altLang="ja-JP" dirty="0" smtClean="0"/>
          </a:p>
        </p:txBody>
      </p:sp>
      <p:sp>
        <p:nvSpPr>
          <p:cNvPr id="5" name="スライド番号プレースホルダー 4"/>
          <p:cNvSpPr>
            <a:spLocks noGrp="1"/>
          </p:cNvSpPr>
          <p:nvPr>
            <p:ph type="sldNum" sz="quarter" idx="10"/>
          </p:nvPr>
        </p:nvSpPr>
        <p:spPr/>
        <p:txBody>
          <a:bodyPr/>
          <a:lstStyle/>
          <a:p>
            <a:fld id="{7F929BDE-A446-4A18-BF18-D35DCE37CECE}" type="slidenum">
              <a:rPr kumimoji="1" lang="ja-JP" altLang="en-US" smtClean="0"/>
              <a:t>2</a:t>
            </a:fld>
            <a:endParaRPr kumimoji="1" lang="ja-JP" altLang="en-US"/>
          </a:p>
        </p:txBody>
      </p:sp>
    </p:spTree>
    <p:extLst>
      <p:ext uri="{BB962C8B-B14F-4D97-AF65-F5344CB8AC3E}">
        <p14:creationId xmlns:p14="http://schemas.microsoft.com/office/powerpoint/2010/main" val="1286122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では、１．「就職希望者の状況について」です。スケジュールですが、</a:t>
            </a:r>
            <a:endParaRPr kumimoji="1" lang="en-US" altLang="ja-JP" dirty="0" smtClean="0"/>
          </a:p>
          <a:p>
            <a:r>
              <a:rPr kumimoji="1" lang="ja-JP" altLang="en-US" dirty="0" smtClean="0"/>
              <a:t>ご承知の通り、６月１日から求人を受理しまして、７月１日以降</a:t>
            </a:r>
            <a:r>
              <a:rPr kumimoji="1" lang="ja-JP" altLang="en-US" dirty="0" smtClean="0"/>
              <a:t>、</a:t>
            </a:r>
            <a:r>
              <a:rPr kumimoji="1" lang="en-US" altLang="ja-JP" dirty="0" smtClean="0"/>
              <a:t>HW</a:t>
            </a:r>
            <a:r>
              <a:rPr kumimoji="1" lang="ja-JP" altLang="en-US" dirty="0" smtClean="0"/>
              <a:t>で確認印を押された求人票を受け取っていただき、</a:t>
            </a:r>
            <a:r>
              <a:rPr kumimoji="1" lang="ja-JP" altLang="en-US" smtClean="0"/>
              <a:t>その</a:t>
            </a:r>
            <a:r>
              <a:rPr kumimoji="1" lang="ja-JP" altLang="en-US" smtClean="0"/>
              <a:t>写しを送付</a:t>
            </a:r>
            <a:r>
              <a:rPr kumimoji="1" lang="ja-JP" altLang="en-US" dirty="0" smtClean="0"/>
              <a:t>されたり、持参するなどされるわけですが、大半の高校は７月の定期テスト終了くらいの夏休み前ごろから、生徒は求人を閲覧しだし、早ければ７月下旬頃から８月にかけて「応募前職場見学」を行います。それから、応募先を決定していくことになります。</a:t>
            </a:r>
            <a:endParaRPr kumimoji="1" lang="en-US" altLang="ja-JP" dirty="0" smtClean="0"/>
          </a:p>
          <a:p>
            <a:endParaRPr kumimoji="1" lang="en-US" altLang="ja-JP" dirty="0" smtClean="0"/>
          </a:p>
          <a:p>
            <a:r>
              <a:rPr kumimoji="1" lang="ja-JP" altLang="en-US" dirty="0" smtClean="0"/>
              <a:t>このことから、８月以降となると最初の応募先決定から漏れるおそれがあり、学校推薦をもらうことができないことも考えられますが、７月１日に必ず学校に求人票を出さないといけないということではないということになります。</a:t>
            </a:r>
            <a:endParaRPr kumimoji="1" lang="en-US" altLang="ja-JP" dirty="0" smtClean="0"/>
          </a:p>
          <a:p>
            <a:r>
              <a:rPr kumimoji="1" lang="ja-JP" altLang="en-US" dirty="0" smtClean="0"/>
              <a:t>一部の高校進路指導担当教諭からは、「７月１日は求人票受け取るだけで１日が終わる。何とかならないものですかね」という声を聞いており、必ずしも早く持参すれば印象が良いというものでもないようですのでご注意ください。</a:t>
            </a:r>
            <a:endParaRPr kumimoji="1" lang="en-US" altLang="ja-JP" dirty="0" smtClean="0"/>
          </a:p>
          <a:p>
            <a:endParaRPr kumimoji="1" lang="en-US" altLang="ja-JP" dirty="0" smtClean="0"/>
          </a:p>
          <a:p>
            <a:r>
              <a:rPr kumimoji="1" lang="ja-JP" altLang="en-US" dirty="0" smtClean="0"/>
              <a:t>学校からの応募は、９月５日から各事業所様に２府４県の高校なら「近畿統一応募用紙」、それ以外の高校からは「全国統一応募用紙」で行われます。</a:t>
            </a:r>
            <a:endParaRPr kumimoji="1" lang="en-US" altLang="ja-JP" dirty="0" smtClean="0"/>
          </a:p>
          <a:p>
            <a:r>
              <a:rPr kumimoji="1" lang="ja-JP" altLang="en-US" dirty="0" smtClean="0"/>
              <a:t>選考日をお伝えいただいて９月１６日以降面接をしていただくということになります。</a:t>
            </a:r>
            <a:endParaRPr kumimoji="1" lang="en-US" altLang="ja-JP" dirty="0" smtClean="0"/>
          </a:p>
          <a:p>
            <a:r>
              <a:rPr kumimoji="1" lang="ja-JP" altLang="en-US" dirty="0" smtClean="0"/>
              <a:t>昨年もオンライン面接希望の相談がありましたが、９月１６日を中心に面接が集中しますので、すべてオンラインでは対応できないという学校が多い状況です。事前に学校と相談いただき、対面式での面接も可能としていただければと思います。</a:t>
            </a:r>
            <a:endParaRPr kumimoji="1" lang="en-US" altLang="ja-JP" dirty="0" smtClean="0"/>
          </a:p>
          <a:p>
            <a:endParaRPr kumimoji="1" lang="en-US" altLang="ja-JP" dirty="0" smtClean="0"/>
          </a:p>
          <a:p>
            <a:r>
              <a:rPr kumimoji="1" lang="ja-JP" altLang="en-US" dirty="0" smtClean="0"/>
              <a:t>また、昨年数社から質問がありましたが、事業所様によっては新型コロナウイルス感染症対策で、面接者に抗原検査などを行いたいという場合、事前に学校に説明、了承をいただきますようお願いします。</a:t>
            </a:r>
            <a:endParaRPr kumimoji="1" lang="en-US" altLang="ja-JP" dirty="0" smtClean="0"/>
          </a:p>
          <a:p>
            <a:r>
              <a:rPr kumimoji="1" lang="ja-JP" altLang="en-US" dirty="0" smtClean="0"/>
              <a:t>事前通知なしで面接当日行いますと、「健康診断」をされたなど問題事象に発展しかねません。また、検査結果は本人以外の応募者にわからないように配慮いただき、万が一陽性であっても後日面接していただくなどのできる限りのご配慮をお願いします。</a:t>
            </a:r>
            <a:endParaRPr kumimoji="1" lang="en-US" altLang="ja-JP" dirty="0" smtClean="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929BDE-A446-4A18-BF18-D35DCE37CECE}" type="slidenum">
              <a:rPr kumimoji="1" lang="ja-JP" altLang="en-US" smtClean="0"/>
              <a:t>3</a:t>
            </a:fld>
            <a:endParaRPr kumimoji="1" lang="ja-JP" altLang="en-US"/>
          </a:p>
        </p:txBody>
      </p:sp>
    </p:spTree>
    <p:extLst>
      <p:ext uri="{BB962C8B-B14F-4D97-AF65-F5344CB8AC3E}">
        <p14:creationId xmlns:p14="http://schemas.microsoft.com/office/powerpoint/2010/main" val="3499130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・続きまして、新規高校卒業予定者の動向です。昨年９月末現在の状況です。コロナ禍ということもあり、事業所様から提出いただく求人数は全国で０．３％、大阪は７．７％も減っています。</a:t>
            </a:r>
            <a:endParaRPr kumimoji="1" lang="en-US" altLang="ja-JP" dirty="0" smtClean="0"/>
          </a:p>
          <a:p>
            <a:r>
              <a:rPr kumimoji="1" lang="ja-JP" altLang="en-US" dirty="0" smtClean="0"/>
              <a:t>　しかしながら、それ以上に就職希望の高校卒業予定者は、全国で９．２％、大阪は１３．６％も減っています。１人当たりの求人数を示す大阪の求人倍率は、全国２．６６倍をはるかに上回る</a:t>
            </a:r>
            <a:endParaRPr kumimoji="1" lang="en-US" altLang="ja-JP" dirty="0" smtClean="0"/>
          </a:p>
          <a:p>
            <a:r>
              <a:rPr kumimoji="1" lang="ja-JP" altLang="en-US" dirty="0" smtClean="0"/>
              <a:t>　４．３４倍となっています。１人あたり４．３４倍の求人の中から生徒は選べる状況になっています。</a:t>
            </a:r>
            <a:endParaRPr kumimoji="1" lang="en-US" altLang="ja-JP" dirty="0" smtClean="0"/>
          </a:p>
          <a:p>
            <a:endParaRPr kumimoji="1" lang="en-US" altLang="ja-JP" dirty="0" smtClean="0"/>
          </a:p>
          <a:p>
            <a:r>
              <a:rPr kumimoji="1" lang="ja-JP" altLang="en-US" dirty="0" smtClean="0"/>
              <a:t>　この原因として考えられるのが、生徒数の減少と進学が増えている状況にあると考えられます。</a:t>
            </a:r>
            <a:endParaRPr kumimoji="1" lang="en-US" altLang="ja-JP" dirty="0" smtClean="0"/>
          </a:p>
          <a:p>
            <a:r>
              <a:rPr kumimoji="1" lang="ja-JP" altLang="en-US" dirty="0" smtClean="0"/>
              <a:t>　大阪府のホームページに「大阪の学校統計」というのがありまして、令和３年３月卒業者は７万人ほどで令和２年３月卒業者より約２千人減少しています。ピークは平成３年、今から約３０年前ですが、約１３５，０００人、ピーク時と比べると約半数になっています。</a:t>
            </a:r>
            <a:endParaRPr kumimoji="1" lang="en-US" altLang="ja-JP" dirty="0" smtClean="0"/>
          </a:p>
          <a:p>
            <a:r>
              <a:rPr kumimoji="1" lang="ja-JP" altLang="en-US" dirty="0" smtClean="0"/>
              <a:t>　大学進学率は６４．３％、前年より２．５％上昇で過去最高となっています。全国平均で比べても、大学等への進学率は全国４位、一方卒業者に占める就職者の割合は</a:t>
            </a:r>
            <a:r>
              <a:rPr kumimoji="1" lang="ja-JP" altLang="en-US" smtClean="0"/>
              <a:t>９．９％で前年と比べ１．３％減で過去最低の全国４４位と</a:t>
            </a:r>
            <a:r>
              <a:rPr kumimoji="1" lang="ja-JP" altLang="en-US" dirty="0" smtClean="0"/>
              <a:t>なっています。</a:t>
            </a:r>
            <a:endParaRPr kumimoji="1" lang="en-US" altLang="ja-JP" dirty="0" smtClean="0"/>
          </a:p>
          <a:p>
            <a:r>
              <a:rPr kumimoji="1" lang="ja-JP" altLang="en-US" dirty="0" smtClean="0"/>
              <a:t>　</a:t>
            </a:r>
            <a:endParaRPr kumimoji="1" lang="en-US" altLang="ja-JP" dirty="0" smtClean="0"/>
          </a:p>
          <a:p>
            <a:r>
              <a:rPr kumimoji="1" lang="ja-JP" altLang="en-US" dirty="0" smtClean="0"/>
              <a:t>　特に大阪は生徒数が減少している上に、コロナ禍で自分のしたい仕事の業界が業績不振で求人が少ないと考えて、２年後・４年後なら業績が回復し募集が元に戻っているかもしれないということで進学が増えたのかもしれません。また、統計を取った訳ではありませんが、ある高校の先生は、授業料無償化で高校での学費負担が減って進学できるケースが増えているとおっしゃっておられました。</a:t>
            </a:r>
            <a:endParaRPr kumimoji="1" lang="en-US" altLang="ja-JP" dirty="0" smtClean="0"/>
          </a:p>
          <a:p>
            <a:r>
              <a:rPr kumimoji="1" lang="ja-JP" altLang="en-US" dirty="0" smtClean="0"/>
              <a:t>　</a:t>
            </a:r>
            <a:endParaRPr kumimoji="1" lang="en-US" altLang="ja-JP" dirty="0" smtClean="0"/>
          </a:p>
          <a:p>
            <a:r>
              <a:rPr kumimoji="1" lang="ja-JP" altLang="en-US" dirty="0" smtClean="0"/>
              <a:t>　このように、事業所様特に大阪の場合、高校生を採用したくてもなかなかできない状況が全国平均以上に厳しくなっていると考えられます。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4</a:t>
            </a:fld>
            <a:endParaRPr kumimoji="1" lang="ja-JP" altLang="en-US"/>
          </a:p>
        </p:txBody>
      </p:sp>
    </p:spTree>
    <p:extLst>
      <p:ext uri="{BB962C8B-B14F-4D97-AF65-F5344CB8AC3E}">
        <p14:creationId xmlns:p14="http://schemas.microsoft.com/office/powerpoint/2010/main" val="32979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つめの項目「生徒が応募を決める際、重視している点」です。この３月に管内の高校で回答をいただいた１５校の進路指導の先生にアンケート方式で伺った内容です。生徒個人の回答ではなく、先生が、進路指導していく上で、生徒から聞いている内容をまとめたものになります。</a:t>
            </a:r>
            <a:endParaRPr kumimoji="1" lang="en-US" altLang="ja-JP" dirty="0" smtClean="0"/>
          </a:p>
          <a:p>
            <a:r>
              <a:rPr kumimoji="1" lang="ja-JP" altLang="en-US" dirty="0" smtClean="0"/>
              <a:t>　上位３職種を選んでいただき、ご回答いただいたものを円グラフにしております。</a:t>
            </a:r>
            <a:endParaRPr kumimoji="1" lang="en-US" altLang="ja-JP" dirty="0" smtClean="0"/>
          </a:p>
          <a:p>
            <a:endParaRPr kumimoji="1" lang="en-US" altLang="ja-JP" dirty="0" smtClean="0"/>
          </a:p>
          <a:p>
            <a:r>
              <a:rPr kumimoji="1" lang="ja-JP" altLang="en-US" dirty="0" smtClean="0"/>
              <a:t>まず、この表ですが、生徒自身が希望する職種をグラフにしています。例年同じ傾向のようで、製造・事務・販売が多いようです。各校少なくともこの３職種のいずれかを上位に選択しています。</a:t>
            </a:r>
            <a:endParaRPr kumimoji="1" lang="en-US" altLang="ja-JP" dirty="0" smtClean="0"/>
          </a:p>
          <a:p>
            <a:endParaRPr kumimoji="1" lang="en-US" altLang="ja-JP" dirty="0" smtClean="0"/>
          </a:p>
          <a:p>
            <a:r>
              <a:rPr kumimoji="1" lang="ja-JP" altLang="en-US" dirty="0" smtClean="0"/>
              <a:t>また、介護や飲食、理美容・エステ関係は、一部の高校にそういった学科があり、その学科に在籍しておられる生徒さんが多く希望しておられる傾向にあります。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5</a:t>
            </a:fld>
            <a:endParaRPr kumimoji="1" lang="ja-JP" altLang="en-US"/>
          </a:p>
        </p:txBody>
      </p:sp>
    </p:spTree>
    <p:extLst>
      <p:ext uri="{BB962C8B-B14F-4D97-AF65-F5344CB8AC3E}">
        <p14:creationId xmlns:p14="http://schemas.microsoft.com/office/powerpoint/2010/main" val="59978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職種以外に重複している条件は何ですか」です。職種以外で先生と生徒、それぞれどの部分を重視しているかを表しています。黄が生徒、青が先生の意見です。生徒の意見ですが、高校生の場合、家族の意見も大きいので、生徒個人のみで決めたものではないと思われますが、参考にしていただければと思います。</a:t>
            </a:r>
            <a:endParaRPr kumimoji="1" lang="en-US" altLang="ja-JP" dirty="0" smtClean="0"/>
          </a:p>
          <a:p>
            <a:endParaRPr kumimoji="1" lang="en-US" altLang="ja-JP" dirty="0" smtClean="0"/>
          </a:p>
          <a:p>
            <a:r>
              <a:rPr kumimoji="1" lang="ja-JP" altLang="en-US" dirty="0" smtClean="0"/>
              <a:t>この棒グラフも先ほどのグラフと同じで、上位</a:t>
            </a:r>
            <a:r>
              <a:rPr kumimoji="1" lang="en-US" altLang="ja-JP" dirty="0" smtClean="0"/>
              <a:t>3</a:t>
            </a:r>
            <a:r>
              <a:rPr kumimoji="1" lang="ja-JP" altLang="en-US" dirty="0" smtClean="0"/>
              <a:t>項目で回答していただいております。</a:t>
            </a:r>
            <a:endParaRPr kumimoji="1" lang="en-US" altLang="ja-JP" dirty="0" smtClean="0"/>
          </a:p>
          <a:p>
            <a:endParaRPr kumimoji="1" lang="en-US" altLang="ja-JP" dirty="0" smtClean="0"/>
          </a:p>
          <a:p>
            <a:r>
              <a:rPr kumimoji="1" lang="ja-JP" altLang="en-US" dirty="0" smtClean="0"/>
              <a:t>まず生徒が一番にあげているのが、「場所」となっています。交通手段の便利さもありますが、主に通勤時間のことのようです。</a:t>
            </a:r>
            <a:endParaRPr kumimoji="1" lang="en-US" altLang="ja-JP" dirty="0" smtClean="0"/>
          </a:p>
          <a:p>
            <a:endParaRPr kumimoji="1" lang="en-US" altLang="ja-JP" dirty="0" smtClean="0"/>
          </a:p>
          <a:p>
            <a:r>
              <a:rPr kumimoji="1" lang="ja-JP" altLang="en-US" dirty="0" smtClean="0"/>
              <a:t>一方、先生は、生徒に求人を勧める際に、「事業内容・会社の特長」を挙げておられます。時間（通勤時間）や休日数などが上位となっています。</a:t>
            </a:r>
            <a:endParaRPr kumimoji="1" lang="en-US" altLang="ja-JP" dirty="0" smtClean="0"/>
          </a:p>
          <a:p>
            <a:r>
              <a:rPr kumimoji="1" lang="ja-JP" altLang="en-US" dirty="0" smtClean="0"/>
              <a:t>後述の質問でも事業所と学校の関係性が重視されていることから、先生と話す機会があれば、仕事内容を含め事業内容や会社の特長をわかってもらうことが大切と思われます。</a:t>
            </a:r>
            <a:endParaRPr kumimoji="1" lang="en-US" altLang="ja-JP" dirty="0" smtClean="0"/>
          </a:p>
          <a:p>
            <a:endParaRPr kumimoji="1" lang="en-US" altLang="ja-JP" dirty="0" smtClean="0"/>
          </a:p>
          <a:p>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6</a:t>
            </a:fld>
            <a:endParaRPr kumimoji="1" lang="ja-JP" altLang="en-US"/>
          </a:p>
        </p:txBody>
      </p:sp>
    </p:spTree>
    <p:extLst>
      <p:ext uri="{BB962C8B-B14F-4D97-AF65-F5344CB8AC3E}">
        <p14:creationId xmlns:p14="http://schemas.microsoft.com/office/powerpoint/2010/main" val="57936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r>
              <a:rPr kumimoji="1" lang="ja-JP" altLang="en-US" dirty="0" smtClean="0"/>
              <a:t>次の表は、先生自身のことを伺った質問で「求人票の内容で記載を充実してほしい項目は何ですか」です。</a:t>
            </a:r>
            <a:endParaRPr kumimoji="1" lang="en-US" altLang="ja-JP" dirty="0" smtClean="0"/>
          </a:p>
          <a:p>
            <a:endParaRPr kumimoji="1" lang="en-US" altLang="ja-JP" dirty="0" smtClean="0"/>
          </a:p>
          <a:p>
            <a:r>
              <a:rPr kumimoji="1" lang="ja-JP" altLang="en-US" dirty="0" smtClean="0"/>
              <a:t>もっとも多かったのが、「仕事内容」でした。事業内容がわかっても、実際どういう仕事をするのかを知りたいということです。</a:t>
            </a:r>
            <a:endParaRPr kumimoji="1" lang="en-US" altLang="ja-JP" dirty="0" smtClean="0"/>
          </a:p>
          <a:p>
            <a:r>
              <a:rPr kumimoji="1" lang="ja-JP" altLang="en-US" dirty="0" smtClean="0"/>
              <a:t>窓口で求人受理をしていますと、仕事内容とは違う、たとえば「みんな仲良く頑張っています」など仕事と関係の無いことを記載している場合があります。</a:t>
            </a:r>
            <a:endParaRPr kumimoji="1" lang="en-US" altLang="ja-JP" dirty="0" smtClean="0"/>
          </a:p>
          <a:p>
            <a:r>
              <a:rPr kumimoji="1" lang="ja-JP" altLang="en-US" dirty="0" smtClean="0"/>
              <a:t>先生からも従前から、もっと仕事の内容を具体的に知りたいが、それができないので生徒に説明しにくいとよくおっしゃっています。</a:t>
            </a:r>
            <a:endParaRPr kumimoji="1" lang="en-US" altLang="ja-JP" dirty="0" smtClean="0"/>
          </a:p>
          <a:p>
            <a:r>
              <a:rPr kumimoji="1" lang="ja-JP" altLang="en-US" dirty="0" smtClean="0"/>
              <a:t>わかりやすい表現で、どのような仕事をしてもらうのかを簡潔に書かれることが大切です。</a:t>
            </a:r>
            <a:endParaRPr kumimoji="1" lang="en-US" altLang="ja-JP" dirty="0" smtClean="0"/>
          </a:p>
          <a:p>
            <a:endParaRPr kumimoji="1" lang="en-US" altLang="ja-JP" dirty="0" smtClean="0"/>
          </a:p>
          <a:p>
            <a:r>
              <a:rPr kumimoji="1" lang="ja-JP" altLang="en-US" dirty="0" smtClean="0"/>
              <a:t>数多くの生徒</a:t>
            </a:r>
            <a:r>
              <a:rPr kumimoji="1" lang="en-US" altLang="ja-JP" dirty="0" smtClean="0"/>
              <a:t>1</a:t>
            </a:r>
            <a:r>
              <a:rPr kumimoji="1" lang="ja-JP" altLang="en-US" dirty="0" smtClean="0"/>
              <a:t>人</a:t>
            </a:r>
            <a:r>
              <a:rPr kumimoji="1" lang="en-US" altLang="ja-JP" dirty="0" smtClean="0"/>
              <a:t>1</a:t>
            </a:r>
            <a:r>
              <a:rPr kumimoji="1" lang="ja-JP" altLang="en-US" dirty="0" smtClean="0"/>
              <a:t>人に合った求人を提供していきますので、多くの仕事に関する情報をよりわかり易く記載していただいた方が、先生の目にとまる確率があがります。また生徒も、求人票を閲覧しますが、具体的に何をするのかわからなければ、スルーしていくと思われます。</a:t>
            </a:r>
            <a:endParaRPr kumimoji="1" lang="en-US" altLang="ja-JP" dirty="0" smtClean="0"/>
          </a:p>
          <a:p>
            <a:endParaRPr kumimoji="1" lang="en-US" altLang="ja-JP" dirty="0" smtClean="0"/>
          </a:p>
          <a:p>
            <a:r>
              <a:rPr kumimoji="1" lang="ja-JP" altLang="en-US" dirty="0" smtClean="0"/>
              <a:t>事業内容・会社特長欄を含め、　より具体的にわかりやくい記載にしていただきますようお願いします。</a:t>
            </a:r>
            <a:endParaRPr kumimoji="1" lang="en-US" altLang="ja-JP" dirty="0" smtClean="0"/>
          </a:p>
          <a:p>
            <a:endParaRPr kumimoji="1" lang="en-US" altLang="ja-JP" dirty="0" smtClean="0"/>
          </a:p>
          <a:p>
            <a:r>
              <a:rPr kumimoji="1" lang="ja-JP" altLang="en-US" dirty="0" smtClean="0"/>
              <a:t>具体的な求人記載については後ほどお話しします。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7</a:t>
            </a:fld>
            <a:endParaRPr kumimoji="1" lang="ja-JP" altLang="en-US"/>
          </a:p>
        </p:txBody>
      </p:sp>
    </p:spTree>
    <p:extLst>
      <p:ext uri="{BB962C8B-B14F-4D97-AF65-F5344CB8AC3E}">
        <p14:creationId xmlns:p14="http://schemas.microsoft.com/office/powerpoint/2010/main" val="945608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r>
              <a:rPr kumimoji="1" lang="ja-JP" altLang="en-US" dirty="0" smtClean="0"/>
              <a:t>続きまして、求人条件以外で先生が重視している点です。「職場見学での印象」「新卒者の離職率」「事業所と学校との関係性や自校からの採用状況」が上位を占めています。</a:t>
            </a:r>
            <a:endParaRPr kumimoji="1" lang="en-US" altLang="ja-JP" dirty="0" smtClean="0"/>
          </a:p>
          <a:p>
            <a:endParaRPr kumimoji="1" lang="en-US" altLang="ja-JP" dirty="0" smtClean="0"/>
          </a:p>
          <a:p>
            <a:r>
              <a:rPr kumimoji="1" lang="ja-JP" altLang="en-US" dirty="0" smtClean="0"/>
              <a:t>「応募前職場見学」を大事に思っている先生が多い印象は以前からあります。これから社会に出て行く最初の会社は実際どんな仕事場なのかは、先生も生徒も関心があるところです。</a:t>
            </a:r>
            <a:endParaRPr kumimoji="1" lang="en-US" altLang="ja-JP" dirty="0" smtClean="0"/>
          </a:p>
          <a:p>
            <a:endParaRPr kumimoji="1" lang="en-US" altLang="ja-JP" dirty="0" smtClean="0"/>
          </a:p>
          <a:p>
            <a:r>
              <a:rPr kumimoji="1" lang="ja-JP" altLang="en-US" dirty="0" smtClean="0"/>
              <a:t>できる限り、応募前職場見学を実施していただければと思います。随時受け入れ可能が理想ですが、特定日でも構いません。職場見学の印象がとても大切です。応募前職場見学は、選考では</a:t>
            </a:r>
            <a:endParaRPr kumimoji="1" lang="en-US" altLang="ja-JP" dirty="0" smtClean="0"/>
          </a:p>
          <a:p>
            <a:r>
              <a:rPr kumimoji="1" lang="ja-JP" altLang="en-US" dirty="0" smtClean="0"/>
              <a:t>ありませんので、名前を聞く、志望動機など聞いてはいけません。好印象どころか応募辞退に繋がりかねません。</a:t>
            </a:r>
            <a:endParaRPr kumimoji="1" lang="en-US" altLang="ja-JP" dirty="0" smtClean="0"/>
          </a:p>
          <a:p>
            <a:endParaRPr kumimoji="1" lang="en-US" altLang="ja-JP" dirty="0" smtClean="0"/>
          </a:p>
          <a:p>
            <a:r>
              <a:rPr kumimoji="1" lang="ja-JP" altLang="en-US" dirty="0" smtClean="0"/>
              <a:t>次に「新卒者の離職率」についてですが、求人票に「青少年雇用情報」という項目があり、過去</a:t>
            </a:r>
            <a:r>
              <a:rPr kumimoji="1" lang="en-US" altLang="ja-JP" dirty="0" smtClean="0"/>
              <a:t>3</a:t>
            </a:r>
            <a:r>
              <a:rPr kumimoji="1" lang="ja-JP" altLang="en-US" dirty="0" smtClean="0"/>
              <a:t>年分の採用者と</a:t>
            </a:r>
            <a:r>
              <a:rPr kumimoji="1" lang="en-US" altLang="ja-JP" dirty="0" smtClean="0"/>
              <a:t>『</a:t>
            </a:r>
            <a:r>
              <a:rPr kumimoji="1" lang="ja-JP" altLang="en-US" dirty="0" smtClean="0"/>
              <a:t>離職者数</a:t>
            </a:r>
            <a:r>
              <a:rPr kumimoji="1" lang="en-US" altLang="ja-JP" dirty="0" smtClean="0"/>
              <a:t>』</a:t>
            </a:r>
            <a:r>
              <a:rPr kumimoji="1" lang="ja-JP" altLang="en-US" dirty="0" smtClean="0"/>
              <a:t>を記入いただくようになっています。</a:t>
            </a:r>
            <a:endParaRPr kumimoji="1" lang="en-US" altLang="ja-JP" dirty="0" smtClean="0"/>
          </a:p>
          <a:p>
            <a:r>
              <a:rPr kumimoji="1" lang="ja-JP" altLang="en-US" dirty="0" smtClean="0"/>
              <a:t>完全記入で無くても一部記載で受理は可能ですが、先生は不審に思われますので、是非完全記入してアピールしていただければと思います。</a:t>
            </a:r>
            <a:endParaRPr kumimoji="1" lang="en-US" altLang="ja-JP" dirty="0" smtClean="0"/>
          </a:p>
          <a:p>
            <a:r>
              <a:rPr kumimoji="1" lang="ja-JP" altLang="en-US" dirty="0" smtClean="0"/>
              <a:t>離職率が高いからといって記入しないということは逆効果かもしれません。</a:t>
            </a:r>
            <a:endParaRPr kumimoji="1" lang="en-US" altLang="ja-JP" dirty="0" smtClean="0"/>
          </a:p>
          <a:p>
            <a:r>
              <a:rPr kumimoji="1" lang="ja-JP" altLang="en-US" dirty="0" smtClean="0"/>
              <a:t>また、今からすぐに無理かもしれませんが、今後の採用計画を考えていくうえで、離職率を上げないようにする、例えば仕事内容・就業時間や賃金面の見直し、福利厚生の充実、社内育成計画を立てる、</a:t>
            </a:r>
            <a:endParaRPr kumimoji="1" lang="en-US" altLang="ja-JP" dirty="0" smtClean="0"/>
          </a:p>
          <a:p>
            <a:r>
              <a:rPr kumimoji="1" lang="ja-JP" altLang="en-US" dirty="0" smtClean="0"/>
              <a:t>など社内全体でぜひご検討いただければと思います。</a:t>
            </a:r>
            <a:endParaRPr kumimoji="1" lang="en-US" altLang="ja-JP" dirty="0" smtClean="0"/>
          </a:p>
          <a:p>
            <a:r>
              <a:rPr kumimoji="1" lang="ja-JP" altLang="en-US" dirty="0" smtClean="0"/>
              <a:t>　もし、学校と話をする機会があれば、定着してもらうためにこのような工夫をしているなどをアピールするのもいいのかなと思います。</a:t>
            </a:r>
            <a:endParaRPr kumimoji="1" lang="en-US" altLang="ja-JP" dirty="0" smtClean="0"/>
          </a:p>
          <a:p>
            <a:endParaRPr kumimoji="1" lang="en-US" altLang="ja-JP" dirty="0" smtClean="0"/>
          </a:p>
          <a:p>
            <a:r>
              <a:rPr kumimoji="1" lang="ja-JP" altLang="en-US" dirty="0" smtClean="0"/>
              <a:t>　ここである事業所の例を挙げてみたいと思います。７０人ほどの規模の会社ですが、ここ数年離職者が激減したそうです。</a:t>
            </a:r>
            <a:endParaRPr kumimoji="1" lang="en-US" altLang="ja-JP" dirty="0" smtClean="0"/>
          </a:p>
          <a:p>
            <a:r>
              <a:rPr kumimoji="1" lang="ja-JP" altLang="en-US" dirty="0" smtClean="0"/>
              <a:t>　現在の年齢で４０歳代以上は多いですが、３０歳代より若い世代が、採用できなかったり、離職したりしまして、何とかしないといけないということから、まず休日数を増やしたということです。</a:t>
            </a:r>
            <a:endParaRPr kumimoji="1" lang="en-US" altLang="ja-JP" dirty="0" smtClean="0"/>
          </a:p>
          <a:p>
            <a:r>
              <a:rPr kumimoji="1" lang="ja-JP" altLang="en-US" dirty="0" smtClean="0"/>
              <a:t>　それから、福利厚生面ですが、よくある慰安旅行など会社からの設定ではなく、若手社員とコミュニケーションを持つ場を積極的に設け、色々決めていったそうです。最近ではサッカーがしたいという意見があり、社内にサッカーのサークルを作るなど、若手の意見を大切にしたそうです。これらのことが要因か分かりませんが、応募者が少しずつ出てきて、離職率もこの１０年ほどで１人は家庭の事情で退職されたようですが、他の方は定着しているようです。すべての事業所様が同じようにできるとは思いませんが、参考にしてもらえればと思います。</a:t>
            </a:r>
            <a:endParaRPr kumimoji="1" lang="en-US" altLang="ja-JP" dirty="0" smtClean="0"/>
          </a:p>
          <a:p>
            <a:r>
              <a:rPr kumimoji="1" lang="ja-JP" altLang="en-US" dirty="0" smtClean="0"/>
              <a:t>　採用したら、特に定着することが大切と思います。最近採用できていなければ、たとえ採用できても年齢差が大きいため、退職してしまう。その方が定着しないと次の応募がないという悪循環になる</a:t>
            </a:r>
            <a:endParaRPr kumimoji="1" lang="en-US" altLang="ja-JP" dirty="0" smtClean="0"/>
          </a:p>
          <a:p>
            <a:r>
              <a:rPr kumimoji="1" lang="ja-JP" altLang="en-US" dirty="0" smtClean="0"/>
              <a:t>かもしれません。</a:t>
            </a:r>
            <a:endParaRPr kumimoji="1" lang="en-US" altLang="ja-JP" dirty="0" smtClean="0"/>
          </a:p>
          <a:p>
            <a:r>
              <a:rPr kumimoji="1" lang="ja-JP" altLang="en-US" dirty="0" smtClean="0"/>
              <a:t>　　今お話ししたことは、今後中長期的に考えていただければと思います。</a:t>
            </a:r>
            <a:endParaRPr kumimoji="1" lang="en-US" altLang="ja-JP" dirty="0" smtClean="0"/>
          </a:p>
          <a:p>
            <a:r>
              <a:rPr kumimoji="1" lang="ja-JP" altLang="en-US" dirty="0" smtClean="0"/>
              <a:t>　もし、このようなことができれば、求人票への記載や学校と接触するときにアピールできると思います。</a:t>
            </a:r>
            <a:endParaRPr kumimoji="1" lang="en-US" altLang="ja-JP" dirty="0" smtClean="0"/>
          </a:p>
          <a:p>
            <a:endParaRPr kumimoji="1" lang="en-US" altLang="ja-JP" dirty="0" smtClean="0"/>
          </a:p>
          <a:p>
            <a:r>
              <a:rPr kumimoji="1" lang="ja-JP" altLang="en-US" dirty="0" smtClean="0"/>
              <a:t>　資料にありませんが、新規学卒で就職した方の</a:t>
            </a:r>
            <a:r>
              <a:rPr kumimoji="1" lang="en-US" altLang="ja-JP" dirty="0" smtClean="0"/>
              <a:t>3</a:t>
            </a:r>
            <a:r>
              <a:rPr kumimoji="1" lang="ja-JP" altLang="en-US" dirty="0" smtClean="0"/>
              <a:t>年以内の離職率について、厚生労働省が昨年</a:t>
            </a:r>
            <a:r>
              <a:rPr kumimoji="1" lang="en-US" altLang="ja-JP" dirty="0" smtClean="0"/>
              <a:t>10</a:t>
            </a:r>
            <a:r>
              <a:rPr kumimoji="1" lang="ja-JP" altLang="en-US" dirty="0" smtClean="0"/>
              <a:t>月に平成</a:t>
            </a:r>
            <a:r>
              <a:rPr kumimoji="1" lang="en-US" altLang="ja-JP" dirty="0" smtClean="0"/>
              <a:t>30</a:t>
            </a:r>
            <a:r>
              <a:rPr kumimoji="1" lang="ja-JP" altLang="en-US" dirty="0" smtClean="0"/>
              <a:t>年</a:t>
            </a:r>
            <a:r>
              <a:rPr kumimoji="1" lang="en-US" altLang="ja-JP" dirty="0" smtClean="0"/>
              <a:t>3</a:t>
            </a:r>
            <a:r>
              <a:rPr kumimoji="1" lang="ja-JP" altLang="en-US" dirty="0" smtClean="0"/>
              <a:t>月卒業者の方について約</a:t>
            </a:r>
            <a:r>
              <a:rPr kumimoji="1" lang="en-US" altLang="ja-JP" dirty="0" smtClean="0"/>
              <a:t>4</a:t>
            </a:r>
            <a:r>
              <a:rPr kumimoji="1" lang="ja-JP" altLang="en-US" dirty="0" smtClean="0"/>
              <a:t>割の３６．９％と発表されております。</a:t>
            </a:r>
            <a:endParaRPr kumimoji="1" lang="en-US" altLang="ja-JP" dirty="0" smtClean="0"/>
          </a:p>
          <a:p>
            <a:r>
              <a:rPr kumimoji="1" lang="ja-JP" altLang="en-US" dirty="0" smtClean="0"/>
              <a:t>　当所でも、就職してすぐに離職に至らないようにするため、希望する高校に伺って、生徒さんに教室や体育館などに集まってもらい「仕事について」「求人票の見方」「基礎的な労働法」「就職に対しての心構え」などの説明をしておりまして、学校によっては１年生から説明しているところもございます。短い時間の中ではありますが、簡単に離職に至らないよう慎重に求人選ぶように話をしております。就職希望の多い学校は、「求人票の見方」などわかっている生徒が多いと思われますので、このあと説明しますが今からすぐにできる求人票の書き方を工夫してください。</a:t>
            </a:r>
            <a:endParaRPr kumimoji="1" lang="en-US" altLang="ja-JP" dirty="0" smtClean="0"/>
          </a:p>
          <a:p>
            <a:r>
              <a:rPr kumimoji="1" lang="ja-JP" altLang="en-US" dirty="0" smtClean="0"/>
              <a:t>　</a:t>
            </a:r>
            <a:endParaRPr kumimoji="1" lang="en-US" altLang="ja-JP" dirty="0" smtClean="0"/>
          </a:p>
          <a:p>
            <a:r>
              <a:rPr kumimoji="1" lang="ja-JP" altLang="en-US" dirty="0" smtClean="0"/>
              <a:t>　</a:t>
            </a:r>
            <a:endParaRPr kumimoji="1" lang="en-US" altLang="ja-JP" dirty="0" smtClean="0"/>
          </a:p>
          <a:p>
            <a:r>
              <a:rPr kumimoji="1" lang="ja-JP" altLang="en-US" dirty="0" smtClean="0"/>
              <a:t>なお、「事業所と学校との関係性や自校からの採用状況」ですが、よく理解している会社や先輩が働いている会社はお薦めしやすいと思います。</a:t>
            </a:r>
            <a:endParaRPr kumimoji="1" lang="en-US" altLang="ja-JP" dirty="0" smtClean="0"/>
          </a:p>
          <a:p>
            <a:r>
              <a:rPr kumimoji="1" lang="ja-JP" altLang="en-US" dirty="0" smtClean="0"/>
              <a:t>これまで関係性を持っている学校があれば、大切にしてほしいと思います。</a:t>
            </a:r>
            <a:endParaRPr kumimoji="1" lang="en-US" altLang="ja-JP" dirty="0" smtClean="0"/>
          </a:p>
          <a:p>
            <a:endParaRPr kumimoji="1" lang="en-US" altLang="ja-JP" dirty="0" smtClean="0"/>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8</a:t>
            </a:fld>
            <a:endParaRPr kumimoji="1" lang="ja-JP" altLang="en-US"/>
          </a:p>
        </p:txBody>
      </p:sp>
    </p:spTree>
    <p:extLst>
      <p:ext uri="{BB962C8B-B14F-4D97-AF65-F5344CB8AC3E}">
        <p14:creationId xmlns:p14="http://schemas.microsoft.com/office/powerpoint/2010/main" val="1521708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r>
              <a:rPr kumimoji="1" lang="ja-JP" altLang="en-US" dirty="0" smtClean="0"/>
              <a:t>次に、先生に自由に記入いただいたものです。全体的に、求人票の完全記入を希望している内容と入社後の希望が中心です。先生によって、気にすること、気にしないことがあります。</a:t>
            </a:r>
            <a:endParaRPr kumimoji="1" lang="en-US" altLang="ja-JP" dirty="0" smtClean="0"/>
          </a:p>
          <a:p>
            <a:endParaRPr kumimoji="1" lang="en-US" altLang="ja-JP" dirty="0" smtClean="0"/>
          </a:p>
          <a:p>
            <a:r>
              <a:rPr kumimoji="1" lang="ja-JP" altLang="en-US" dirty="0" smtClean="0"/>
              <a:t>一つ目の意見ですが、昨年度府内で新規高卒者の募集に関して、支援を行う事業者を活用し、結果として事業主が知らないまま採用選考のルールを守らなかったことがありました。そのような事業者など、他社の活用は自由ですが、責任は事業主となります。学校と事前にご相談いただき、対応いただきますようお願いします。</a:t>
            </a:r>
            <a:endParaRPr kumimoji="1" lang="en-US" altLang="ja-JP" dirty="0" smtClean="0"/>
          </a:p>
          <a:p>
            <a:endParaRPr kumimoji="1" lang="en-US" altLang="ja-JP" dirty="0" smtClean="0"/>
          </a:p>
          <a:p>
            <a:r>
              <a:rPr kumimoji="1" lang="ja-JP" altLang="en-US" dirty="0" smtClean="0"/>
              <a:t>二つ目の意見ですが、先ほど触れましたが、先生が求人票を見るときのポイントの一つです。わかりやすく事業内容を書くことが大切だと思います。</a:t>
            </a:r>
            <a:endParaRPr kumimoji="1" lang="en-US" altLang="ja-JP" dirty="0" smtClean="0"/>
          </a:p>
          <a:p>
            <a:endParaRPr kumimoji="1" lang="en-US" altLang="ja-JP" dirty="0" smtClean="0"/>
          </a:p>
          <a:p>
            <a:r>
              <a:rPr kumimoji="1" lang="ja-JP" altLang="en-US" dirty="0" smtClean="0"/>
              <a:t>三つ目の意見ですが、例えば、研修後どうしても就業場所が多いため、一部のみ記載して「ＨＰを見てください」みたいなことになる場合もあるとは思いますが、就業場所欄や補足事項欄等に記載できるようであれば詳しく書いていただきますようお願いします。</a:t>
            </a:r>
            <a:endParaRPr kumimoji="1" lang="en-US" altLang="ja-JP" dirty="0" smtClean="0"/>
          </a:p>
          <a:p>
            <a:endParaRPr kumimoji="1" lang="en-US" altLang="ja-JP" dirty="0" smtClean="0"/>
          </a:p>
          <a:p>
            <a:r>
              <a:rPr kumimoji="1" lang="ja-JP" altLang="en-US" dirty="0" smtClean="0"/>
              <a:t>四つ目の意見ですが、学校と相談し、郵送のみという学校には、郵送でお願いします。</a:t>
            </a:r>
            <a:endParaRPr kumimoji="1" lang="en-US" altLang="ja-JP" dirty="0" smtClean="0"/>
          </a:p>
          <a:p>
            <a:endParaRPr kumimoji="1" lang="en-US" altLang="ja-JP" dirty="0" smtClean="0"/>
          </a:p>
          <a:p>
            <a:r>
              <a:rPr kumimoji="1" lang="ja-JP" altLang="en-US" dirty="0" smtClean="0"/>
              <a:t>五つ目の意見ですが、「青少年雇用情報」に記載できる欄があります。補足事項欄も使ってアピールできます。</a:t>
            </a:r>
            <a:endParaRPr kumimoji="1" lang="en-US" altLang="ja-JP" dirty="0" smtClean="0"/>
          </a:p>
          <a:p>
            <a:endParaRPr kumimoji="1" lang="en-US" altLang="ja-JP" dirty="0" smtClean="0"/>
          </a:p>
          <a:p>
            <a:r>
              <a:rPr kumimoji="1" lang="ja-JP" altLang="en-US" dirty="0" smtClean="0"/>
              <a:t>六つめの意見ですが、おそらく就職希望が多い学校のことだと思います。アポ無しでもいいという学校もあるかもしれませんが、事前に確認した方がよいでしょう。ただし、求人票公開は７月１日以降となりますので、公開日前に事前のアポ連絡で求人内容のことなどの話までしてしまうと、学校からルール違反とも取られるかもしれませんのでご注意ください。</a:t>
            </a:r>
            <a:endParaRPr kumimoji="1" lang="en-US" altLang="ja-JP" dirty="0" smtClean="0"/>
          </a:p>
          <a:p>
            <a:endParaRPr kumimoji="1" lang="en-US" altLang="ja-JP" dirty="0" smtClean="0"/>
          </a:p>
          <a:p>
            <a:r>
              <a:rPr kumimoji="1" lang="ja-JP" altLang="en-US" dirty="0" smtClean="0"/>
              <a:t>そのほかにも、求人票を皆様が学校に行かれる、あるいは郵送する場合、表裏別々、計</a:t>
            </a:r>
            <a:r>
              <a:rPr kumimoji="1" lang="en-US" altLang="ja-JP" dirty="0" smtClean="0"/>
              <a:t>2</a:t>
            </a:r>
            <a:r>
              <a:rPr kumimoji="1" lang="ja-JP" altLang="en-US" dirty="0" smtClean="0"/>
              <a:t>枚にしているケースがあり、管理が大変で困っているということも伺っております。</a:t>
            </a:r>
            <a:endParaRPr kumimoji="1" lang="en-US" altLang="ja-JP" dirty="0" smtClean="0"/>
          </a:p>
          <a:p>
            <a:r>
              <a:rPr kumimoji="1" lang="ja-JP" altLang="en-US" dirty="0" smtClean="0"/>
              <a:t>必ず、当所からお渡しする形式「両面印刷」でお願いします。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F929BDE-A446-4A18-BF18-D35DCE37CECE}" type="slidenum">
              <a:rPr kumimoji="1" lang="ja-JP" altLang="en-US" smtClean="0"/>
              <a:t>9</a:t>
            </a:fld>
            <a:endParaRPr kumimoji="1" lang="ja-JP" altLang="en-US"/>
          </a:p>
        </p:txBody>
      </p:sp>
    </p:spTree>
    <p:extLst>
      <p:ext uri="{BB962C8B-B14F-4D97-AF65-F5344CB8AC3E}">
        <p14:creationId xmlns:p14="http://schemas.microsoft.com/office/powerpoint/2010/main" val="3994785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11665" y="186907"/>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smtClean="0"/>
              <a:t>2021/04/26</a:t>
            </a:r>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grpSp>
        <p:nvGrpSpPr>
          <p:cNvPr id="17" name="グループ化 16"/>
          <p:cNvGrpSpPr/>
          <p:nvPr userDrawn="1"/>
        </p:nvGrpSpPr>
        <p:grpSpPr>
          <a:xfrm>
            <a:off x="858216" y="6157303"/>
            <a:ext cx="5081936" cy="461665"/>
            <a:chOff x="858216" y="6157303"/>
            <a:chExt cx="5081936" cy="461665"/>
          </a:xfrm>
        </p:grpSpPr>
        <p:sp>
          <p:nvSpPr>
            <p:cNvPr id="18" name="テキスト ボックス 17"/>
            <p:cNvSpPr txBox="1"/>
            <p:nvPr userDrawn="1"/>
          </p:nvSpPr>
          <p:spPr>
            <a:xfrm>
              <a:off x="1187848" y="6157303"/>
              <a:ext cx="4752304" cy="461665"/>
            </a:xfrm>
            <a:prstGeom prst="rect">
              <a:avLst/>
            </a:prstGeom>
            <a:noFill/>
          </p:spPr>
          <p:txBody>
            <a:bodyPr wrap="square" rtlCol="0">
              <a:spAutoFit/>
            </a:bodyPr>
            <a:lstStyle/>
            <a:p>
              <a:pPr algn="l"/>
              <a:r>
                <a:rPr kumimoji="1" lang="ja-JP" altLang="en-US" sz="1200" dirty="0">
                  <a:solidFill>
                    <a:schemeClr val="tx2"/>
                  </a:solidFill>
                  <a:latin typeface="ＭＳ Ｐゴシック" panose="020B0600070205080204" pitchFamily="50" charset="-128"/>
                  <a:ea typeface="ＭＳ Ｐゴシック" panose="020B0600070205080204" pitchFamily="50" charset="-128"/>
                </a:rPr>
                <a:t>厚生労働省　大阪新卒応援ハローワーク</a:t>
              </a:r>
              <a:endParaRPr kumimoji="1" lang="en-US" altLang="ja-JP" sz="1200" dirty="0">
                <a:solidFill>
                  <a:schemeClr val="tx2"/>
                </a:solidFill>
                <a:latin typeface="ＭＳ Ｐゴシック" panose="020B0600070205080204" pitchFamily="50" charset="-128"/>
                <a:ea typeface="ＭＳ Ｐゴシック" panose="020B0600070205080204" pitchFamily="50" charset="-128"/>
              </a:endParaRPr>
            </a:p>
            <a:p>
              <a:pPr algn="l"/>
              <a:r>
                <a:rPr kumimoji="1" lang="ja-JP" altLang="en-US" sz="1200" dirty="0">
                  <a:solidFill>
                    <a:schemeClr val="tx2"/>
                  </a:solidFill>
                  <a:latin typeface="ＭＳ Ｐゴシック" panose="020B0600070205080204" pitchFamily="50" charset="-128"/>
                  <a:ea typeface="ＭＳ Ｐゴシック" panose="020B0600070205080204" pitchFamily="50" charset="-128"/>
                </a:rPr>
                <a:t>事業所サービス第２</a:t>
              </a:r>
              <a:r>
                <a:rPr kumimoji="1" lang="ja-JP" altLang="en-US" sz="1200" dirty="0" smtClean="0">
                  <a:solidFill>
                    <a:schemeClr val="tx2"/>
                  </a:solidFill>
                  <a:latin typeface="ＭＳ Ｐゴシック" panose="020B0600070205080204" pitchFamily="50" charset="-128"/>
                  <a:ea typeface="ＭＳ Ｐゴシック" panose="020B0600070205080204" pitchFamily="50" charset="-128"/>
                </a:rPr>
                <a:t>部門</a:t>
              </a:r>
              <a:endParaRPr kumimoji="1" lang="ja-JP" altLang="en-US" sz="1200" dirty="0">
                <a:solidFill>
                  <a:schemeClr val="tx2"/>
                </a:solidFill>
                <a:latin typeface="ＭＳ Ｐゴシック" panose="020B0600070205080204" pitchFamily="50" charset="-128"/>
                <a:ea typeface="ＭＳ Ｐゴシック" panose="020B0600070205080204" pitchFamily="50" charset="-128"/>
              </a:endParaRPr>
            </a:p>
          </p:txBody>
        </p:sp>
        <p:pic>
          <p:nvPicPr>
            <p:cNvPr id="19" name="図 18"/>
            <p:cNvPicPr/>
            <p:nvPr userDrawn="1"/>
          </p:nvPicPr>
          <p:blipFill>
            <a:blip r:embed="rId2" cstate="print"/>
            <a:srcRect/>
            <a:stretch>
              <a:fillRect/>
            </a:stretch>
          </p:blipFill>
          <p:spPr bwMode="auto">
            <a:xfrm>
              <a:off x="858216" y="6254425"/>
              <a:ext cx="286617" cy="267419"/>
            </a:xfrm>
            <a:prstGeom prst="rect">
              <a:avLst/>
            </a:prstGeom>
            <a:noFill/>
            <a:ln w="9525">
              <a:noFill/>
              <a:miter lim="800000"/>
              <a:headEnd/>
              <a:tailEnd/>
            </a:ln>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2021/04/26</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kumimoji="1" lang="en-US" altLang="ja-JP" smtClean="0"/>
              <a:t>2021/04/26</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kumimoji="1" lang="en-US" altLang="ja-JP" smtClean="0"/>
              <a:t>2021/04/26</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kumimoji="1" lang="en-US" altLang="ja-JP" smtClean="0"/>
              <a:t>2021/04/26</a:t>
            </a:r>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EEE5596-2FE9-4F0F-AED5-CB628AE69FAA}" type="slidenum">
              <a:rPr kumimoji="1" lang="ja-JP" altLang="en-US" smtClean="0"/>
              <a:t>‹#›</a:t>
            </a:fld>
            <a:endParaRPr kumimoji="1" lang="ja-JP" altLang="en-US" dirty="0"/>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2021/04/26</a:t>
            </a:r>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
        <p:nvSpPr>
          <p:cNvPr id="18" name="テキスト ボックス 17"/>
          <p:cNvSpPr txBox="1"/>
          <p:nvPr userDrawn="1"/>
        </p:nvSpPr>
        <p:spPr>
          <a:xfrm>
            <a:off x="1013200" y="6157303"/>
            <a:ext cx="4752304" cy="461665"/>
          </a:xfrm>
          <a:prstGeom prst="rect">
            <a:avLst/>
          </a:prstGeom>
          <a:noFill/>
        </p:spPr>
        <p:txBody>
          <a:bodyPr wrap="square" rtlCol="0">
            <a:spAutoFit/>
          </a:bodyPr>
          <a:lstStyle/>
          <a:p>
            <a:pPr algn="l"/>
            <a:r>
              <a:rPr kumimoji="1" lang="ja-JP" altLang="en-US" sz="1200" dirty="0">
                <a:solidFill>
                  <a:schemeClr val="tx2"/>
                </a:solidFill>
                <a:latin typeface="ＭＳ Ｐゴシック" panose="020B0600070205080204" pitchFamily="50" charset="-128"/>
                <a:ea typeface="ＭＳ Ｐゴシック" panose="020B0600070205080204" pitchFamily="50" charset="-128"/>
              </a:rPr>
              <a:t>厚生労働省　大阪新卒応援ハローワーク</a:t>
            </a:r>
            <a:endParaRPr kumimoji="1" lang="en-US" altLang="ja-JP" sz="1200" dirty="0">
              <a:solidFill>
                <a:schemeClr val="tx2"/>
              </a:solidFill>
              <a:latin typeface="ＭＳ Ｐゴシック" panose="020B0600070205080204" pitchFamily="50" charset="-128"/>
              <a:ea typeface="ＭＳ Ｐゴシック" panose="020B0600070205080204" pitchFamily="50" charset="-128"/>
            </a:endParaRPr>
          </a:p>
          <a:p>
            <a:pPr algn="l"/>
            <a:r>
              <a:rPr kumimoji="1" lang="ja-JP" altLang="en-US" sz="1200" dirty="0">
                <a:solidFill>
                  <a:schemeClr val="tx2"/>
                </a:solidFill>
                <a:latin typeface="ＭＳ Ｐゴシック" panose="020B0600070205080204" pitchFamily="50" charset="-128"/>
                <a:ea typeface="ＭＳ Ｐゴシック" panose="020B0600070205080204" pitchFamily="50" charset="-128"/>
              </a:rPr>
              <a:t>事業所サービス第２</a:t>
            </a:r>
            <a:r>
              <a:rPr kumimoji="1" lang="ja-JP" altLang="en-US" sz="1200" dirty="0" smtClean="0">
                <a:solidFill>
                  <a:schemeClr val="tx2"/>
                </a:solidFill>
                <a:latin typeface="ＭＳ Ｐゴシック" panose="020B0600070205080204" pitchFamily="50" charset="-128"/>
                <a:ea typeface="ＭＳ Ｐゴシック" panose="020B0600070205080204" pitchFamily="50" charset="-128"/>
              </a:rPr>
              <a:t>部門</a:t>
            </a:r>
            <a:endParaRPr kumimoji="1" lang="ja-JP" altLang="en-US" sz="1200" dirty="0">
              <a:solidFill>
                <a:schemeClr val="tx2"/>
              </a:solidFill>
              <a:latin typeface="ＭＳ Ｐゴシック" panose="020B0600070205080204" pitchFamily="50" charset="-128"/>
              <a:ea typeface="ＭＳ Ｐゴシック" panose="020B0600070205080204" pitchFamily="50" charset="-128"/>
            </a:endParaRPr>
          </a:p>
        </p:txBody>
      </p:sp>
      <p:pic>
        <p:nvPicPr>
          <p:cNvPr id="19" name="図 18"/>
          <p:cNvPicPr/>
          <p:nvPr userDrawn="1"/>
        </p:nvPicPr>
        <p:blipFill>
          <a:blip r:embed="rId2" cstate="print"/>
          <a:srcRect/>
          <a:stretch>
            <a:fillRect/>
          </a:stretch>
        </p:blipFill>
        <p:spPr bwMode="auto">
          <a:xfrm>
            <a:off x="683568" y="6254425"/>
            <a:ext cx="286617" cy="267419"/>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r>
              <a:rPr kumimoji="1" lang="en-US" altLang="ja-JP" smtClean="0"/>
              <a:t>2021/04/26</a:t>
            </a:r>
            <a:endParaRPr kumimoji="1" lang="ja-JP" altLang="en-US"/>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kumimoji="1" lang="en-US" altLang="ja-JP" smtClean="0"/>
              <a:t>2021/04/26</a:t>
            </a:r>
            <a:endParaRPr kumimoji="1" lang="ja-JP" altLang="en-US"/>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2021/04/26</a:t>
            </a:r>
            <a:endParaRPr kumimoji="1" lang="ja-JP" altLang="en-US"/>
          </a:p>
        </p:txBody>
      </p:sp>
      <p:sp>
        <p:nvSpPr>
          <p:cNvPr id="5" name="スライド番号プレースホルダー 4"/>
          <p:cNvSpPr>
            <a:spLocks noGrp="1"/>
          </p:cNvSpPr>
          <p:nvPr>
            <p:ph type="sldNum" sz="quarter" idx="12"/>
          </p:nvPr>
        </p:nvSpPr>
        <p:spPr>
          <a:xfrm>
            <a:off x="3923928" y="6237312"/>
            <a:ext cx="1161826" cy="365125"/>
          </a:xfrm>
        </p:spPr>
        <p:txBody>
          <a:bodyPr/>
          <a:lstStyle/>
          <a:p>
            <a:fld id="{EEEE5596-2FE9-4F0F-AED5-CB628AE69FAA}" type="slidenum">
              <a:rPr kumimoji="1" lang="ja-JP" altLang="en-US" smtClean="0"/>
              <a:t>‹#›</a:t>
            </a:fld>
            <a:endParaRPr kumimoji="1" lang="ja-JP" altLang="en-US"/>
          </a:p>
        </p:txBody>
      </p:sp>
    </p:spTree>
    <p:extLst>
      <p:ext uri="{BB962C8B-B14F-4D97-AF65-F5344CB8AC3E}">
        <p14:creationId xmlns:p14="http://schemas.microsoft.com/office/powerpoint/2010/main" val="30843632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r>
              <a:rPr kumimoji="1" lang="en-US" altLang="ja-JP" smtClean="0"/>
              <a:t>2021/04/26</a:t>
            </a:r>
            <a:endParaRPr kumimoji="1" lang="ja-JP" altLang="en-US"/>
          </a:p>
        </p:txBody>
      </p:sp>
      <p:sp>
        <p:nvSpPr>
          <p:cNvPr id="4" name="Footer Placeholder 3"/>
          <p:cNvSpPr>
            <a:spLocks noGrp="1"/>
          </p:cNvSpPr>
          <p:nvPr>
            <p:ph type="ftr" sz="quarter" idx="11"/>
          </p:nvPr>
        </p:nvSpPr>
        <p:spPr>
          <a:xfrm>
            <a:off x="323528" y="6675437"/>
            <a:ext cx="3786691" cy="365125"/>
          </a:xfrm>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r>
              <a:rPr kumimoji="1" lang="en-US" altLang="ja-JP" smtClean="0"/>
              <a:t>2021/04/26</a:t>
            </a:r>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kumimoji="1" lang="en-US" altLang="ja-JP" smtClean="0"/>
              <a:t>2021/04/26</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EE5596-2FE9-4F0F-AED5-CB628AE69FAA}"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kumimoji="1" lang="en-US" altLang="ja-JP" smtClean="0"/>
              <a:t>2021/04/26</a:t>
            </a:r>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EEE5596-2FE9-4F0F-AED5-CB628AE69FAA}"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p:cNvSpPr>
            <a:spLocks noGrp="1"/>
          </p:cNvSpPr>
          <p:nvPr>
            <p:ph type="ctrTitle"/>
          </p:nvPr>
        </p:nvSpPr>
        <p:spPr/>
        <p:txBody>
          <a:bodyPr>
            <a:normAutofit/>
          </a:bodyPr>
          <a:lstStyle/>
          <a:p>
            <a:r>
              <a:rPr kumimoji="1" lang="ja-JP" altLang="en-US" sz="4800" dirty="0" smtClean="0">
                <a:latin typeface="HGP創英角ﾎﾟｯﾌﾟ体" panose="040B0A00000000000000" pitchFamily="50" charset="-128"/>
                <a:ea typeface="HGP創英角ﾎﾟｯﾌﾟ体" panose="040B0A00000000000000" pitchFamily="50" charset="-128"/>
              </a:rPr>
              <a:t>高卒求人申込セミナー</a:t>
            </a:r>
            <a:r>
              <a:rPr kumimoji="1" lang="en-US" altLang="ja-JP" sz="4800" dirty="0" smtClean="0">
                <a:latin typeface="HGP創英角ﾎﾟｯﾌﾟ体" panose="040B0A00000000000000" pitchFamily="50" charset="-128"/>
                <a:ea typeface="HGP創英角ﾎﾟｯﾌﾟ体" panose="040B0A00000000000000" pitchFamily="50" charset="-128"/>
              </a:rPr>
              <a:t/>
            </a:r>
            <a:br>
              <a:rPr kumimoji="1" lang="en-US" altLang="ja-JP" sz="4800" dirty="0" smtClean="0">
                <a:latin typeface="HGP創英角ﾎﾟｯﾌﾟ体" panose="040B0A00000000000000" pitchFamily="50" charset="-128"/>
                <a:ea typeface="HGP創英角ﾎﾟｯﾌﾟ体" panose="040B0A00000000000000" pitchFamily="50" charset="-128"/>
              </a:rPr>
            </a:br>
            <a:r>
              <a:rPr kumimoji="1" lang="ja-JP" altLang="en-US" sz="3600" dirty="0" smtClean="0">
                <a:latin typeface="HGP創英角ﾎﾟｯﾌﾟ体" panose="040B0A00000000000000" pitchFamily="50" charset="-128"/>
                <a:ea typeface="HGP創英角ﾎﾟｯﾌﾟ体" panose="040B0A00000000000000" pitchFamily="50" charset="-128"/>
              </a:rPr>
              <a:t>～求人票を工夫しましょう～</a:t>
            </a:r>
            <a:endParaRPr kumimoji="1" lang="ja-JP" altLang="en-US" sz="3600" dirty="0">
              <a:latin typeface="HGP創英角ﾎﾟｯﾌﾟ体" panose="040B0A00000000000000" pitchFamily="50" charset="-128"/>
              <a:ea typeface="HGP創英角ﾎﾟｯﾌﾟ体" panose="040B0A00000000000000" pitchFamily="50" charset="-128"/>
            </a:endParaRPr>
          </a:p>
        </p:txBody>
      </p:sp>
      <p:sp>
        <p:nvSpPr>
          <p:cNvPr id="4" name="サブタイトル 3"/>
          <p:cNvSpPr>
            <a:spLocks noGrp="1"/>
          </p:cNvSpPr>
          <p:nvPr>
            <p:ph type="subTitle" idx="1"/>
          </p:nvPr>
        </p:nvSpPr>
        <p:spPr/>
        <p:txBody>
          <a:bodyPr/>
          <a:lstStyle/>
          <a:p>
            <a:endParaRPr kumimoji="1" lang="ja-JP" altLang="en-US" dirty="0"/>
          </a:p>
        </p:txBody>
      </p:sp>
      <p:pic>
        <p:nvPicPr>
          <p:cNvPr id="10" name="図 9"/>
          <p:cNvPicPr/>
          <p:nvPr/>
        </p:nvPicPr>
        <p:blipFill>
          <a:blip r:embed="rId3" cstate="print">
            <a:extLst>
              <a:ext uri="{28A0092B-C50C-407E-A947-70E740481C1C}">
                <a14:useLocalDpi xmlns:a14="http://schemas.microsoft.com/office/drawing/2010/main" val="0"/>
              </a:ext>
            </a:extLst>
          </a:blip>
          <a:stretch>
            <a:fillRect/>
          </a:stretch>
        </p:blipFill>
        <p:spPr>
          <a:xfrm>
            <a:off x="6247859" y="4952025"/>
            <a:ext cx="1512169" cy="1649740"/>
          </a:xfrm>
          <a:prstGeom prst="rect">
            <a:avLst/>
          </a:prstGeom>
        </p:spPr>
      </p:pic>
    </p:spTree>
    <p:extLst>
      <p:ext uri="{BB962C8B-B14F-4D97-AF65-F5344CB8AC3E}">
        <p14:creationId xmlns:p14="http://schemas.microsoft.com/office/powerpoint/2010/main" val="2790497010"/>
      </p:ext>
    </p:extLst>
  </p:cSld>
  <p:clrMapOvr>
    <a:masterClrMapping/>
  </p:clrMapOvr>
  <mc:AlternateContent xmlns:mc="http://schemas.openxmlformats.org/markup-compatibility/2006" xmlns:p14="http://schemas.microsoft.com/office/powerpoint/2010/main">
    <mc:Choice Requires="p14">
      <p:transition spd="slow" p14:dur="2000" advTm="2475"/>
    </mc:Choice>
    <mc:Fallback xmlns="">
      <p:transition spd="slow" advTm="247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カギ線コネクタ 16"/>
          <p:cNvCxnSpPr>
            <a:endCxn id="8" idx="1"/>
          </p:cNvCxnSpPr>
          <p:nvPr/>
        </p:nvCxnSpPr>
        <p:spPr>
          <a:xfrm rot="16200000" flipH="1">
            <a:off x="520556" y="2730104"/>
            <a:ext cx="518784" cy="251244"/>
          </a:xfrm>
          <a:prstGeom prst="bentConnector2">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fontScale="90000"/>
          </a:bodyPr>
          <a:lstStyle/>
          <a:p>
            <a:r>
              <a:rPr lang="ja-JP" altLang="en-US" b="1" dirty="0">
                <a:solidFill>
                  <a:schemeClr val="bg1"/>
                </a:solidFill>
                <a:latin typeface="HGS創英角ﾎﾟｯﾌﾟ体" panose="040B0A00000000000000" pitchFamily="50" charset="-128"/>
                <a:ea typeface="HGS創英角ﾎﾟｯﾌﾟ体" panose="040B0A00000000000000" pitchFamily="50" charset="-128"/>
              </a:rPr>
              <a:t> </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3.</a:t>
            </a:r>
            <a:r>
              <a:rPr lang="ja-JP" altLang="en-US" b="1" dirty="0" smtClean="0">
                <a:solidFill>
                  <a:schemeClr val="bg1"/>
                </a:solidFill>
                <a:latin typeface="HGS創英角ﾎﾟｯﾌﾟ体" panose="040B0A00000000000000" pitchFamily="50" charset="-128"/>
                <a:ea typeface="HGS創英角ﾎﾟｯﾌﾟ体" panose="040B0A00000000000000" pitchFamily="50" charset="-128"/>
              </a:rPr>
              <a:t>求人票作成時に注意する点は</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a:t>
            </a:r>
            <a:endParaRPr kumimoji="1" lang="ja-JP" altLang="en-US" dirty="0">
              <a:latin typeface="HGS創英角ﾎﾟｯﾌﾟ体" panose="040B0A00000000000000" pitchFamily="50" charset="-128"/>
              <a:ea typeface="HGS創英角ﾎﾟｯﾌﾟ体" panose="040B0A00000000000000" pitchFamily="50" charset="-128"/>
            </a:endParaRPr>
          </a:p>
        </p:txBody>
      </p:sp>
      <p:grpSp>
        <p:nvGrpSpPr>
          <p:cNvPr id="12" name="グループ化 11"/>
          <p:cNvGrpSpPr/>
          <p:nvPr/>
        </p:nvGrpSpPr>
        <p:grpSpPr>
          <a:xfrm>
            <a:off x="484177" y="2017481"/>
            <a:ext cx="8011542" cy="792088"/>
            <a:chOff x="484177" y="2017481"/>
            <a:chExt cx="8011542" cy="792088"/>
          </a:xfrm>
        </p:grpSpPr>
        <p:sp>
          <p:nvSpPr>
            <p:cNvPr id="5" name="メモ 4"/>
            <p:cNvSpPr/>
            <p:nvPr/>
          </p:nvSpPr>
          <p:spPr>
            <a:xfrm>
              <a:off x="484177" y="2017481"/>
              <a:ext cx="2389204"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648281" y="2117199"/>
              <a:ext cx="7847438" cy="523059"/>
            </a:xfrm>
            <a:prstGeom prst="rect">
              <a:avLst/>
            </a:prstGeom>
            <a:noFill/>
          </p:spPr>
          <p:txBody>
            <a:bodyPr wrap="square" lIns="91265" tIns="45640" rIns="91265" bIns="45640" rtlCol="0">
              <a:spAutoFit/>
            </a:bodyPr>
            <a:lstStyle/>
            <a:p>
              <a:r>
                <a:rPr lang="ja-JP" altLang="en-US" sz="2800" b="1" dirty="0" smtClean="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rPr>
                <a:t>仕事の内容　＜生徒が重要視する項目の一つ＞</a:t>
              </a:r>
              <a:endParaRPr lang="en-US" altLang="ja-JP" sz="2800" b="1" dirty="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sp>
        <p:nvSpPr>
          <p:cNvPr id="8" name="テキスト ボックス 7"/>
          <p:cNvSpPr txBox="1"/>
          <p:nvPr/>
        </p:nvSpPr>
        <p:spPr>
          <a:xfrm>
            <a:off x="905570" y="2884366"/>
            <a:ext cx="7669636" cy="461503"/>
          </a:xfrm>
          <a:prstGeom prst="rect">
            <a:avLst/>
          </a:prstGeom>
          <a:noFill/>
        </p:spPr>
        <p:txBody>
          <a:bodyPr wrap="square" lIns="91265" tIns="45640" rIns="91265" bIns="45640" rtlCol="0">
            <a:spAutoFit/>
          </a:bodyPr>
          <a:lstStyle/>
          <a:p>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具体的</a:t>
            </a:r>
            <a:r>
              <a:rPr lang="ja-JP" altLang="en-US" sz="240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a:t>
            </a:r>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わかりやすく</a:t>
            </a:r>
            <a:r>
              <a:rPr lang="ja-JP" altLang="en-US" sz="240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240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3" name="スライド番号プレースホルダー 12"/>
          <p:cNvSpPr>
            <a:spLocks noGrp="1"/>
          </p:cNvSpPr>
          <p:nvPr>
            <p:ph type="sldNum" sz="quarter" idx="12"/>
          </p:nvPr>
        </p:nvSpPr>
        <p:spPr/>
        <p:txBody>
          <a:bodyPr/>
          <a:lstStyle/>
          <a:p>
            <a:fld id="{EEEE5596-2FE9-4F0F-AED5-CB628AE69FAA}" type="slidenum">
              <a:rPr kumimoji="1" lang="ja-JP" altLang="en-US" smtClean="0"/>
              <a:t>10</a:t>
            </a:fld>
            <a:endParaRPr kumimoji="1" lang="ja-JP" altLang="en-US"/>
          </a:p>
        </p:txBody>
      </p:sp>
      <p:sp>
        <p:nvSpPr>
          <p:cNvPr id="14" name="テキスト ボックス 13"/>
          <p:cNvSpPr txBox="1"/>
          <p:nvPr/>
        </p:nvSpPr>
        <p:spPr>
          <a:xfrm>
            <a:off x="729132" y="3323525"/>
            <a:ext cx="7957668" cy="461503"/>
          </a:xfrm>
          <a:prstGeom prst="rect">
            <a:avLst/>
          </a:prstGeom>
          <a:noFill/>
        </p:spPr>
        <p:txBody>
          <a:bodyPr wrap="square" lIns="91265" tIns="45640" rIns="91265" bIns="45640" rtlCol="0">
            <a:spAutoFit/>
          </a:bodyPr>
          <a:lstStyle/>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2400" dirty="0" smtClean="0">
                <a:solidFill>
                  <a:prstClr val="black"/>
                </a:solidFill>
                <a:latin typeface="HG丸ｺﾞｼｯｸM-PRO" panose="020F0600000000000000" pitchFamily="50" charset="-128"/>
                <a:ea typeface="HG丸ｺﾞｼｯｸM-PRO" panose="020F0600000000000000" pitchFamily="50" charset="-128"/>
              </a:rPr>
              <a:t>e</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ｘ）</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079821" y="4098936"/>
            <a:ext cx="7957668" cy="2308163"/>
          </a:xfrm>
          <a:prstGeom prst="rect">
            <a:avLst/>
          </a:prstGeom>
          <a:noFill/>
        </p:spPr>
        <p:txBody>
          <a:bodyPr wrap="square" lIns="91265" tIns="45640" rIns="91265" bIns="45640" rtlCol="0">
            <a:spAutoFit/>
          </a:bodyPr>
          <a:lstStyle/>
          <a:p>
            <a:r>
              <a:rPr lang="ja-JP" altLang="en-US" sz="2400" dirty="0" smtClean="0">
                <a:solidFill>
                  <a:schemeClr val="tx2"/>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「電子機器の法人向け営業」</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（既存の取引先がメインですが新規開拓もあります）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・当社製品の受注とその納品</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・当社の既存製品や新製品の説明、提案</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・代金回収などの一連の営業業務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・主に社用車（ミニバン）で回ります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1079821" y="3702816"/>
            <a:ext cx="7957668" cy="461503"/>
          </a:xfrm>
          <a:prstGeom prst="rect">
            <a:avLst/>
          </a:prstGeom>
          <a:noFill/>
        </p:spPr>
        <p:txBody>
          <a:bodyPr wrap="square" lIns="91265" tIns="45640" rIns="91265" bIns="45640" rtlCol="0">
            <a:spAutoFit/>
          </a:bodyPr>
          <a:lstStyle/>
          <a:p>
            <a:r>
              <a:rPr lang="en-US" altLang="ja-JP" sz="24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「電子機器の営業」</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cxnSp>
        <p:nvCxnSpPr>
          <p:cNvPr id="23" name="直線コネクタ 22"/>
          <p:cNvCxnSpPr/>
          <p:nvPr/>
        </p:nvCxnSpPr>
        <p:spPr>
          <a:xfrm>
            <a:off x="905570" y="3345869"/>
            <a:ext cx="3421164" cy="0"/>
          </a:xfrm>
          <a:prstGeom prst="line">
            <a:avLst/>
          </a:prstGeom>
          <a:ln w="15875" cmpd="thinThick">
            <a:solidFill>
              <a:schemeClr val="tx2"/>
            </a:solidFill>
          </a:ln>
        </p:spPr>
        <p:style>
          <a:lnRef idx="1">
            <a:schemeClr val="accent1"/>
          </a:lnRef>
          <a:fillRef idx="0">
            <a:schemeClr val="accent1"/>
          </a:fillRef>
          <a:effectRef idx="0">
            <a:schemeClr val="accent1"/>
          </a:effectRef>
          <a:fontRef idx="minor">
            <a:schemeClr val="tx1"/>
          </a:fontRef>
        </p:style>
      </p:cxnSp>
      <p:pic>
        <p:nvPicPr>
          <p:cNvPr id="18" name="図 17"/>
          <p:cNvPicPr>
            <a:picLocks noChangeAspect="1"/>
          </p:cNvPicPr>
          <p:nvPr/>
        </p:nvPicPr>
        <p:blipFill rotWithShape="1">
          <a:blip r:embed="rId3" cstate="print">
            <a:extLst>
              <a:ext uri="{28A0092B-C50C-407E-A947-70E740481C1C}">
                <a14:useLocalDpi xmlns:a14="http://schemas.microsoft.com/office/drawing/2010/main" val="0"/>
              </a:ext>
            </a:extLst>
          </a:blip>
          <a:srcRect b="39071"/>
          <a:stretch/>
        </p:blipFill>
        <p:spPr>
          <a:xfrm>
            <a:off x="7130952" y="5233719"/>
            <a:ext cx="1583726" cy="1003593"/>
          </a:xfrm>
          <a:prstGeom prst="rect">
            <a:avLst/>
          </a:prstGeom>
        </p:spPr>
      </p:pic>
    </p:spTree>
    <p:extLst>
      <p:ext uri="{BB962C8B-B14F-4D97-AF65-F5344CB8AC3E}">
        <p14:creationId xmlns:p14="http://schemas.microsoft.com/office/powerpoint/2010/main" val="1043917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a:solidFill>
                  <a:schemeClr val="bg1"/>
                </a:solidFill>
                <a:latin typeface="HGS創英角ﾎﾟｯﾌﾟ体" panose="040B0A00000000000000" pitchFamily="50" charset="-128"/>
                <a:ea typeface="HGS創英角ﾎﾟｯﾌﾟ体" panose="040B0A00000000000000" pitchFamily="50" charset="-128"/>
              </a:rPr>
              <a:t> </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3.</a:t>
            </a:r>
            <a:r>
              <a:rPr lang="ja-JP" altLang="en-US" b="1" dirty="0" smtClean="0">
                <a:solidFill>
                  <a:schemeClr val="bg1"/>
                </a:solidFill>
                <a:latin typeface="HGS創英角ﾎﾟｯﾌﾟ体" panose="040B0A00000000000000" pitchFamily="50" charset="-128"/>
                <a:ea typeface="HGS創英角ﾎﾟｯﾌﾟ体" panose="040B0A00000000000000" pitchFamily="50" charset="-128"/>
              </a:rPr>
              <a:t>求人票作成時に注意する点は</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a:t>
            </a:r>
            <a:endParaRPr kumimoji="1" lang="ja-JP" altLang="en-US" dirty="0">
              <a:latin typeface="HGS創英角ﾎﾟｯﾌﾟ体" panose="040B0A00000000000000" pitchFamily="50" charset="-128"/>
              <a:ea typeface="HGS創英角ﾎﾟｯﾌﾟ体" panose="040B0A00000000000000" pitchFamily="50" charset="-128"/>
            </a:endParaRPr>
          </a:p>
        </p:txBody>
      </p:sp>
      <p:grpSp>
        <p:nvGrpSpPr>
          <p:cNvPr id="12" name="グループ化 11"/>
          <p:cNvGrpSpPr/>
          <p:nvPr/>
        </p:nvGrpSpPr>
        <p:grpSpPr>
          <a:xfrm>
            <a:off x="484177" y="1844824"/>
            <a:ext cx="8011542" cy="792088"/>
            <a:chOff x="484177" y="2017481"/>
            <a:chExt cx="8011542" cy="792088"/>
          </a:xfrm>
        </p:grpSpPr>
        <p:sp>
          <p:nvSpPr>
            <p:cNvPr id="5" name="メモ 4"/>
            <p:cNvSpPr/>
            <p:nvPr/>
          </p:nvSpPr>
          <p:spPr>
            <a:xfrm>
              <a:off x="484177" y="2017481"/>
              <a:ext cx="2389204"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648281" y="2117199"/>
              <a:ext cx="7847438" cy="523059"/>
            </a:xfrm>
            <a:prstGeom prst="rect">
              <a:avLst/>
            </a:prstGeom>
            <a:noFill/>
          </p:spPr>
          <p:txBody>
            <a:bodyPr wrap="square" lIns="91265" tIns="45640" rIns="91265" bIns="45640" rtlCol="0">
              <a:spAutoFit/>
            </a:bodyPr>
            <a:lstStyle/>
            <a:p>
              <a:r>
                <a:rPr lang="ja-JP" altLang="en-US" sz="2800" b="1" dirty="0" smtClean="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rPr>
                <a:t>仕事の内容　＜生徒が重要視する項目の一つ＞</a:t>
              </a:r>
              <a:endParaRPr lang="en-US" altLang="ja-JP" sz="2800" b="1" dirty="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sp>
        <p:nvSpPr>
          <p:cNvPr id="13" name="スライド番号プレースホルダー 12"/>
          <p:cNvSpPr>
            <a:spLocks noGrp="1"/>
          </p:cNvSpPr>
          <p:nvPr>
            <p:ph type="sldNum" sz="quarter" idx="12"/>
          </p:nvPr>
        </p:nvSpPr>
        <p:spPr/>
        <p:txBody>
          <a:bodyPr/>
          <a:lstStyle/>
          <a:p>
            <a:fld id="{EEEE5596-2FE9-4F0F-AED5-CB628AE69FAA}" type="slidenum">
              <a:rPr kumimoji="1" lang="ja-JP" altLang="en-US" smtClean="0"/>
              <a:t>11</a:t>
            </a:fld>
            <a:endParaRPr kumimoji="1" lang="ja-JP" altLang="en-US"/>
          </a:p>
        </p:txBody>
      </p:sp>
      <p:sp>
        <p:nvSpPr>
          <p:cNvPr id="15" name="テキスト ボックス 14"/>
          <p:cNvSpPr txBox="1"/>
          <p:nvPr/>
        </p:nvSpPr>
        <p:spPr>
          <a:xfrm>
            <a:off x="2755472" y="2636912"/>
            <a:ext cx="5920984" cy="1323278"/>
          </a:xfrm>
          <a:prstGeom prst="rect">
            <a:avLst/>
          </a:prstGeom>
          <a:noFill/>
        </p:spPr>
        <p:txBody>
          <a:bodyPr wrap="square" lIns="91265" tIns="45640" rIns="91265" bIns="45640" rtlCol="0">
            <a:spAutoFit/>
          </a:bodyPr>
          <a:lstStyle/>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・どのような部門か？</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・どのような業務を行うか？</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・どのようなソフトをどの頻度使用するか？</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・どのような付帯業務があるか？</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896137" y="2636912"/>
            <a:ext cx="7957668" cy="461503"/>
          </a:xfrm>
          <a:prstGeom prst="rect">
            <a:avLst/>
          </a:prstGeom>
          <a:noFill/>
        </p:spPr>
        <p:txBody>
          <a:bodyPr wrap="square" lIns="91265" tIns="45640" rIns="91265" bIns="45640" rtlCol="0">
            <a:spAutoFit/>
          </a:bodyPr>
          <a:lstStyle/>
          <a:p>
            <a:r>
              <a:rPr lang="ja-JP" altLang="en-US" sz="2400" b="1" u="sng" dirty="0" smtClean="0">
                <a:solidFill>
                  <a:srgbClr val="0070C0"/>
                </a:solidFill>
                <a:latin typeface="HG丸ｺﾞｼｯｸM-PRO" panose="020F0600000000000000" pitchFamily="50" charset="-128"/>
                <a:ea typeface="HG丸ｺﾞｼｯｸM-PRO" panose="020F0600000000000000" pitchFamily="50" charset="-128"/>
              </a:rPr>
              <a:t>「事務」</a:t>
            </a:r>
            <a:endParaRPr lang="en-US" altLang="ja-JP" sz="2400" b="1" u="sng" dirty="0" smtClean="0">
              <a:solidFill>
                <a:srgbClr val="0070C0"/>
              </a:solidFill>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2758927" y="4121946"/>
            <a:ext cx="5666218" cy="1323278"/>
          </a:xfrm>
          <a:prstGeom prst="rect">
            <a:avLst/>
          </a:prstGeom>
          <a:noFill/>
        </p:spPr>
        <p:txBody>
          <a:bodyPr wrap="square" lIns="91265" tIns="45640" rIns="91265" bIns="45640" rtlCol="0">
            <a:spAutoFit/>
          </a:bodyPr>
          <a:lstStyle/>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・どのような製品か？</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・使用する機械・工具は？</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・どのような作業（工程）か？</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・どのような場所で？</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899592" y="4121946"/>
            <a:ext cx="7957668" cy="461503"/>
          </a:xfrm>
          <a:prstGeom prst="rect">
            <a:avLst/>
          </a:prstGeom>
          <a:noFill/>
        </p:spPr>
        <p:txBody>
          <a:bodyPr wrap="square" lIns="91265" tIns="45640" rIns="91265" bIns="45640" rtlCol="0">
            <a:spAutoFit/>
          </a:bodyPr>
          <a:lstStyle/>
          <a:p>
            <a:r>
              <a:rPr lang="ja-JP" altLang="en-US" sz="2400" b="1" u="sng" dirty="0" smtClean="0">
                <a:solidFill>
                  <a:srgbClr val="0070C0"/>
                </a:solidFill>
                <a:latin typeface="HG丸ｺﾞｼｯｸM-PRO" panose="020F0600000000000000" pitchFamily="50" charset="-128"/>
                <a:ea typeface="HG丸ｺﾞｼｯｸM-PRO" panose="020F0600000000000000" pitchFamily="50" charset="-128"/>
              </a:rPr>
              <a:t>「製造」</a:t>
            </a:r>
            <a:endParaRPr lang="en-US" altLang="ja-JP" sz="2400" b="1" u="sng" dirty="0" smtClean="0">
              <a:solidFill>
                <a:srgbClr val="0070C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593166" y="5517232"/>
            <a:ext cx="7957668" cy="830835"/>
          </a:xfrm>
          <a:prstGeom prst="rect">
            <a:avLst/>
          </a:prstGeom>
          <a:noFill/>
        </p:spPr>
        <p:txBody>
          <a:bodyPr wrap="square" lIns="91265" tIns="45640" rIns="91265" bIns="45640" rtlCol="0">
            <a:spAutoFit/>
          </a:bodyPr>
          <a:lstStyle/>
          <a:p>
            <a:r>
              <a:rPr lang="en-US" altLang="ja-JP" sz="2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それ以外の職種についても、上記を参考に記載内容を</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ご検討ください。</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3" name="右矢印 2"/>
          <p:cNvSpPr/>
          <p:nvPr/>
        </p:nvSpPr>
        <p:spPr>
          <a:xfrm>
            <a:off x="2195736" y="2778607"/>
            <a:ext cx="559736" cy="290353"/>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正方形/長方形 3"/>
          <p:cNvSpPr/>
          <p:nvPr/>
        </p:nvSpPr>
        <p:spPr>
          <a:xfrm>
            <a:off x="2873381" y="2596243"/>
            <a:ext cx="5813419" cy="1408821"/>
          </a:xfrm>
          <a:prstGeom prst="rect">
            <a:avLst/>
          </a:prstGeom>
          <a:noFill/>
          <a:ln w="38100">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4" name="正方形/長方形 13"/>
          <p:cNvSpPr/>
          <p:nvPr/>
        </p:nvSpPr>
        <p:spPr>
          <a:xfrm>
            <a:off x="2863037" y="4108411"/>
            <a:ext cx="5813419" cy="1408821"/>
          </a:xfrm>
          <a:prstGeom prst="rect">
            <a:avLst/>
          </a:prstGeom>
          <a:noFill/>
          <a:ln w="38100">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7" name="右矢印 16"/>
          <p:cNvSpPr/>
          <p:nvPr/>
        </p:nvSpPr>
        <p:spPr>
          <a:xfrm>
            <a:off x="2195736" y="4221088"/>
            <a:ext cx="559736" cy="290353"/>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544346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カギ線コネクタ 16"/>
          <p:cNvCxnSpPr>
            <a:endCxn id="8" idx="1"/>
          </p:cNvCxnSpPr>
          <p:nvPr/>
        </p:nvCxnSpPr>
        <p:spPr>
          <a:xfrm rot="16200000" flipH="1">
            <a:off x="549798" y="3058714"/>
            <a:ext cx="518784" cy="251244"/>
          </a:xfrm>
          <a:prstGeom prst="bentConnector2">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fontScale="90000"/>
          </a:bodyPr>
          <a:lstStyle/>
          <a:p>
            <a:r>
              <a:rPr lang="ja-JP" altLang="en-US" b="1" dirty="0">
                <a:solidFill>
                  <a:schemeClr val="bg1"/>
                </a:solidFill>
                <a:latin typeface="HGS創英角ﾎﾟｯﾌﾟ体" panose="040B0A00000000000000" pitchFamily="50" charset="-128"/>
                <a:ea typeface="HGS創英角ﾎﾟｯﾌﾟ体" panose="040B0A00000000000000" pitchFamily="50" charset="-128"/>
              </a:rPr>
              <a:t> </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3.</a:t>
            </a:r>
            <a:r>
              <a:rPr lang="ja-JP" altLang="en-US" b="1" dirty="0" smtClean="0">
                <a:solidFill>
                  <a:schemeClr val="bg1"/>
                </a:solidFill>
                <a:latin typeface="HGS創英角ﾎﾟｯﾌﾟ体" panose="040B0A00000000000000" pitchFamily="50" charset="-128"/>
                <a:ea typeface="HGS創英角ﾎﾟｯﾌﾟ体" panose="040B0A00000000000000" pitchFamily="50" charset="-128"/>
              </a:rPr>
              <a:t>求人票作成時に注意する点は</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a:t>
            </a:r>
            <a:endParaRPr kumimoji="1" lang="ja-JP" altLang="en-US" dirty="0">
              <a:latin typeface="HGS創英角ﾎﾟｯﾌﾟ体" panose="040B0A00000000000000" pitchFamily="50" charset="-128"/>
              <a:ea typeface="HGS創英角ﾎﾟｯﾌﾟ体" panose="040B0A00000000000000" pitchFamily="50" charset="-128"/>
            </a:endParaRPr>
          </a:p>
        </p:txBody>
      </p:sp>
      <p:grpSp>
        <p:nvGrpSpPr>
          <p:cNvPr id="12" name="グループ化 11"/>
          <p:cNvGrpSpPr/>
          <p:nvPr/>
        </p:nvGrpSpPr>
        <p:grpSpPr>
          <a:xfrm>
            <a:off x="539552" y="2204864"/>
            <a:ext cx="8064896" cy="792088"/>
            <a:chOff x="539552" y="2204864"/>
            <a:chExt cx="8064896" cy="792088"/>
          </a:xfrm>
        </p:grpSpPr>
        <p:sp>
          <p:nvSpPr>
            <p:cNvPr id="5" name="メモ 4"/>
            <p:cNvSpPr/>
            <p:nvPr/>
          </p:nvSpPr>
          <p:spPr>
            <a:xfrm>
              <a:off x="539552" y="2204864"/>
              <a:ext cx="3888432"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757010" y="2348880"/>
              <a:ext cx="7847438" cy="523059"/>
            </a:xfrm>
            <a:prstGeom prst="rect">
              <a:avLst/>
            </a:prstGeom>
            <a:noFill/>
          </p:spPr>
          <p:txBody>
            <a:bodyPr wrap="square" lIns="91265" tIns="45640" rIns="91265" bIns="45640" rtlCol="0">
              <a:spAutoFit/>
            </a:bodyPr>
            <a:lstStyle/>
            <a:p>
              <a:r>
                <a:rPr lang="ja-JP" altLang="en-US" sz="2800" b="1" dirty="0" smtClean="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rPr>
                <a:t>必要な知識・技能等</a:t>
              </a:r>
              <a:endParaRPr lang="en-US" altLang="ja-JP" sz="2800" b="1" dirty="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sp>
        <p:nvSpPr>
          <p:cNvPr id="8" name="テキスト ボックス 7"/>
          <p:cNvSpPr txBox="1"/>
          <p:nvPr/>
        </p:nvSpPr>
        <p:spPr>
          <a:xfrm>
            <a:off x="934812" y="3212976"/>
            <a:ext cx="7669636" cy="461503"/>
          </a:xfrm>
          <a:prstGeom prst="rect">
            <a:avLst/>
          </a:prstGeom>
          <a:noFill/>
        </p:spPr>
        <p:txBody>
          <a:bodyPr wrap="square" lIns="91265" tIns="45640" rIns="91265" bIns="45640" rtlCol="0">
            <a:spAutoFit/>
          </a:bodyPr>
          <a:lstStyle/>
          <a:p>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できるだけ</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「不問」</a:t>
            </a:r>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または</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「あれば尚可」</a:t>
            </a:r>
            <a:endParaRPr lang="en-US" altLang="ja-JP" sz="240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3" name="スライド番号プレースホルダー 12"/>
          <p:cNvSpPr>
            <a:spLocks noGrp="1"/>
          </p:cNvSpPr>
          <p:nvPr>
            <p:ph type="sldNum" sz="quarter" idx="12"/>
          </p:nvPr>
        </p:nvSpPr>
        <p:spPr/>
        <p:txBody>
          <a:bodyPr/>
          <a:lstStyle/>
          <a:p>
            <a:fld id="{EEEE5596-2FE9-4F0F-AED5-CB628AE69FAA}" type="slidenum">
              <a:rPr kumimoji="1" lang="ja-JP" altLang="en-US" smtClean="0"/>
              <a:t>12</a:t>
            </a:fld>
            <a:endParaRPr kumimoji="1" lang="ja-JP" altLang="en-US"/>
          </a:p>
        </p:txBody>
      </p:sp>
      <p:sp>
        <p:nvSpPr>
          <p:cNvPr id="16" name="テキスト ボックス 15"/>
          <p:cNvSpPr txBox="1"/>
          <p:nvPr/>
        </p:nvSpPr>
        <p:spPr>
          <a:xfrm>
            <a:off x="1106920" y="4365104"/>
            <a:ext cx="7957668" cy="461503"/>
          </a:xfrm>
          <a:prstGeom prst="rect">
            <a:avLst/>
          </a:prstGeom>
          <a:noFill/>
        </p:spPr>
        <p:txBody>
          <a:bodyPr wrap="square" lIns="91265" tIns="45640" rIns="91265" bIns="45640" rtlCol="0">
            <a:spAutoFit/>
          </a:bodyPr>
          <a:lstStyle/>
          <a:p>
            <a:r>
              <a:rPr lang="ja-JP" altLang="en-US" sz="2400" b="1" dirty="0" smtClean="0">
                <a:solidFill>
                  <a:prstClr val="black"/>
                </a:solidFill>
                <a:latin typeface="HG丸ｺﾞｼｯｸM-PRO" panose="020F0600000000000000" pitchFamily="50" charset="-128"/>
                <a:ea typeface="HG丸ｺﾞｼｯｸM-PRO" panose="020F0600000000000000" pitchFamily="50" charset="-128"/>
              </a:rPr>
              <a:t>特に、「普通自動車免許」は</a:t>
            </a: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「入社後の取得可」</a:t>
            </a:r>
            <a:endParaRPr lang="en-US" altLang="ja-JP" sz="2400" b="1" dirty="0" smtClean="0">
              <a:solidFill>
                <a:srgbClr val="FF0000"/>
              </a:solidFill>
              <a:latin typeface="HG丸ｺﾞｼｯｸM-PRO" panose="020F0600000000000000" pitchFamily="50" charset="-128"/>
              <a:ea typeface="HG丸ｺﾞｼｯｸM-PRO" panose="020F0600000000000000" pitchFamily="50" charset="-128"/>
            </a:endParaRPr>
          </a:p>
        </p:txBody>
      </p:sp>
      <p:cxnSp>
        <p:nvCxnSpPr>
          <p:cNvPr id="11" name="直線矢印コネクタ 10"/>
          <p:cNvCxnSpPr/>
          <p:nvPr/>
        </p:nvCxnSpPr>
        <p:spPr>
          <a:xfrm>
            <a:off x="5940152" y="3754992"/>
            <a:ext cx="106716" cy="619430"/>
          </a:xfrm>
          <a:prstGeom prst="straightConnector1">
            <a:avLst/>
          </a:prstGeom>
          <a:ln w="57150">
            <a:solidFill>
              <a:schemeClr val="tx2"/>
            </a:solidFill>
            <a:tailEnd type="triangle"/>
          </a:ln>
        </p:spPr>
        <p:style>
          <a:lnRef idx="1">
            <a:schemeClr val="accent2"/>
          </a:lnRef>
          <a:fillRef idx="0">
            <a:schemeClr val="accent2"/>
          </a:fillRef>
          <a:effectRef idx="0">
            <a:schemeClr val="accent2"/>
          </a:effectRef>
          <a:fontRef idx="minor">
            <a:schemeClr val="tx1"/>
          </a:fontRef>
        </p:style>
      </p:cxnSp>
      <p:sp>
        <p:nvSpPr>
          <p:cNvPr id="18" name="楕円 17"/>
          <p:cNvSpPr/>
          <p:nvPr/>
        </p:nvSpPr>
        <p:spPr>
          <a:xfrm>
            <a:off x="4718608" y="3184336"/>
            <a:ext cx="2229656" cy="535501"/>
          </a:xfrm>
          <a:prstGeom prst="ellipse">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楕円 20"/>
          <p:cNvSpPr/>
          <p:nvPr/>
        </p:nvSpPr>
        <p:spPr>
          <a:xfrm>
            <a:off x="5148064" y="4361057"/>
            <a:ext cx="2880320" cy="535501"/>
          </a:xfrm>
          <a:prstGeom prst="ellipse">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0616" y="4881726"/>
            <a:ext cx="1656184" cy="1720711"/>
          </a:xfrm>
          <a:prstGeom prst="rect">
            <a:avLst/>
          </a:prstGeom>
        </p:spPr>
      </p:pic>
    </p:spTree>
    <p:extLst>
      <p:ext uri="{BB962C8B-B14F-4D97-AF65-F5344CB8AC3E}">
        <p14:creationId xmlns:p14="http://schemas.microsoft.com/office/powerpoint/2010/main" val="156651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メモ 18"/>
          <p:cNvSpPr/>
          <p:nvPr/>
        </p:nvSpPr>
        <p:spPr>
          <a:xfrm>
            <a:off x="3131840" y="2060848"/>
            <a:ext cx="2232248"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title"/>
          </p:nvPr>
        </p:nvSpPr>
        <p:spPr/>
        <p:txBody>
          <a:bodyPr>
            <a:normAutofit fontScale="90000"/>
          </a:bodyPr>
          <a:lstStyle/>
          <a:p>
            <a:r>
              <a:rPr lang="ja-JP" altLang="en-US" b="1" dirty="0">
                <a:solidFill>
                  <a:schemeClr val="bg1"/>
                </a:solidFill>
                <a:latin typeface="HGS創英角ﾎﾟｯﾌﾟ体" panose="040B0A00000000000000" pitchFamily="50" charset="-128"/>
                <a:ea typeface="HGS創英角ﾎﾟｯﾌﾟ体" panose="040B0A00000000000000" pitchFamily="50" charset="-128"/>
              </a:rPr>
              <a:t> </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3.</a:t>
            </a:r>
            <a:r>
              <a:rPr lang="ja-JP" altLang="en-US" b="1" dirty="0" smtClean="0">
                <a:solidFill>
                  <a:schemeClr val="bg1"/>
                </a:solidFill>
                <a:latin typeface="HGS創英角ﾎﾟｯﾌﾟ体" panose="040B0A00000000000000" pitchFamily="50" charset="-128"/>
                <a:ea typeface="HGS創英角ﾎﾟｯﾌﾟ体" panose="040B0A00000000000000" pitchFamily="50" charset="-128"/>
              </a:rPr>
              <a:t>求人票作成時に注意する点は</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5" name="メモ 4"/>
          <p:cNvSpPr/>
          <p:nvPr/>
        </p:nvSpPr>
        <p:spPr>
          <a:xfrm>
            <a:off x="539552" y="2060848"/>
            <a:ext cx="2232248"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757010" y="2204864"/>
            <a:ext cx="7847438" cy="523059"/>
          </a:xfrm>
          <a:prstGeom prst="rect">
            <a:avLst/>
          </a:prstGeom>
          <a:noFill/>
        </p:spPr>
        <p:txBody>
          <a:bodyPr wrap="square" lIns="91265" tIns="45640" rIns="91265" bIns="45640" rtlCol="0">
            <a:spAutoFit/>
          </a:bodyPr>
          <a:lstStyle/>
          <a:p>
            <a:r>
              <a:rPr lang="ja-JP" altLang="en-US" sz="2800" b="1" dirty="0" smtClean="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rPr>
              <a:t>事業内容　　　会社の特長</a:t>
            </a:r>
            <a:endParaRPr lang="en-US" altLang="ja-JP" sz="2800" b="1" dirty="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3" name="スライド番号プレースホルダー 12"/>
          <p:cNvSpPr>
            <a:spLocks noGrp="1"/>
          </p:cNvSpPr>
          <p:nvPr>
            <p:ph type="sldNum" sz="quarter" idx="12"/>
          </p:nvPr>
        </p:nvSpPr>
        <p:spPr/>
        <p:txBody>
          <a:bodyPr/>
          <a:lstStyle/>
          <a:p>
            <a:fld id="{EEEE5596-2FE9-4F0F-AED5-CB628AE69FAA}" type="slidenum">
              <a:rPr kumimoji="1" lang="ja-JP" altLang="en-US" smtClean="0"/>
              <a:t>13</a:t>
            </a:fld>
            <a:endParaRPr kumimoji="1" lang="ja-JP" altLang="en-US"/>
          </a:p>
        </p:txBody>
      </p:sp>
      <p:sp>
        <p:nvSpPr>
          <p:cNvPr id="14" name="テキスト ボックス 13"/>
          <p:cNvSpPr txBox="1"/>
          <p:nvPr/>
        </p:nvSpPr>
        <p:spPr>
          <a:xfrm>
            <a:off x="269130" y="2852936"/>
            <a:ext cx="7957668" cy="461503"/>
          </a:xfrm>
          <a:prstGeom prst="rect">
            <a:avLst/>
          </a:prstGeom>
          <a:noFill/>
        </p:spPr>
        <p:txBody>
          <a:bodyPr wrap="square" lIns="91265" tIns="45640" rIns="91265" bIns="45640" rtlCol="0">
            <a:spAutoFit/>
          </a:bodyPr>
          <a:lstStyle/>
          <a:p>
            <a:r>
              <a:rPr lang="ja-JP" altLang="en-US" sz="2400" b="1" dirty="0" smtClean="0">
                <a:solidFill>
                  <a:schemeClr val="tx2"/>
                </a:solidFill>
                <a:latin typeface="HG丸ｺﾞｼｯｸM-PRO" panose="020F0600000000000000" pitchFamily="50" charset="-128"/>
                <a:ea typeface="HG丸ｺﾞｼｯｸM-PRO" panose="020F0600000000000000" pitchFamily="50" charset="-128"/>
              </a:rPr>
              <a:t>　</a:t>
            </a:r>
            <a:r>
              <a:rPr lang="en-US" altLang="ja-JP" sz="2400" b="1" dirty="0" smtClean="0">
                <a:solidFill>
                  <a:schemeClr val="tx2"/>
                </a:solidFill>
                <a:latin typeface="HG丸ｺﾞｼｯｸM-PRO" panose="020F0600000000000000" pitchFamily="50" charset="-128"/>
                <a:ea typeface="HG丸ｺﾞｼｯｸM-PRO" panose="020F0600000000000000" pitchFamily="50" charset="-128"/>
              </a:rPr>
              <a:t>e</a:t>
            </a:r>
            <a:r>
              <a:rPr lang="ja-JP" altLang="en-US" sz="2400" b="1" dirty="0" smtClean="0">
                <a:solidFill>
                  <a:schemeClr val="tx2"/>
                </a:solidFill>
                <a:latin typeface="HG丸ｺﾞｼｯｸM-PRO" panose="020F0600000000000000" pitchFamily="50" charset="-128"/>
                <a:ea typeface="HG丸ｺﾞｼｯｸM-PRO" panose="020F0600000000000000" pitchFamily="50" charset="-128"/>
              </a:rPr>
              <a:t>ｘ）</a:t>
            </a:r>
            <a:endParaRPr lang="en-US" altLang="ja-JP" sz="2400" b="1" dirty="0">
              <a:solidFill>
                <a:schemeClr val="tx2"/>
              </a:solidFill>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646780" y="3321147"/>
            <a:ext cx="8497220" cy="1908053"/>
          </a:xfrm>
          <a:prstGeom prst="rect">
            <a:avLst/>
          </a:prstGeom>
          <a:noFill/>
        </p:spPr>
        <p:txBody>
          <a:bodyPr wrap="square" lIns="91265" tIns="45640" rIns="91265" bIns="45640" rtlCol="0">
            <a:spAutoFit/>
          </a:bodyPr>
          <a:lstStyle/>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・当社の○○は、国内トップシェアです。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・当社は「環境・社会に優しい企業」を目標としています。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・仕事と家庭を両立させ、誰もが活躍できる職場に向け、</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○○制度など、各種制度を整えています。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pic>
        <p:nvPicPr>
          <p:cNvPr id="9" name="図 8" descr="yjimage-1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8994" y="5353267"/>
            <a:ext cx="3155847" cy="927551"/>
          </a:xfrm>
          <a:prstGeom prst="rect">
            <a:avLst/>
          </a:prstGeom>
        </p:spPr>
      </p:pic>
      <p:pic>
        <p:nvPicPr>
          <p:cNvPr id="10" name="図 9" descr="yjimage-15.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4841" y="5331513"/>
            <a:ext cx="3053906" cy="971057"/>
          </a:xfrm>
          <a:prstGeom prst="rect">
            <a:avLst/>
          </a:prstGeom>
        </p:spPr>
      </p:pic>
    </p:spTree>
    <p:extLst>
      <p:ext uri="{BB962C8B-B14F-4D97-AF65-F5344CB8AC3E}">
        <p14:creationId xmlns:p14="http://schemas.microsoft.com/office/powerpoint/2010/main" val="2017180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カギ線コネクタ 16"/>
          <p:cNvCxnSpPr>
            <a:endCxn id="8" idx="1"/>
          </p:cNvCxnSpPr>
          <p:nvPr/>
        </p:nvCxnSpPr>
        <p:spPr>
          <a:xfrm rot="16200000" flipH="1">
            <a:off x="365132" y="3142126"/>
            <a:ext cx="888116" cy="251244"/>
          </a:xfrm>
          <a:prstGeom prst="bentConnector2">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fontScale="90000"/>
          </a:bodyPr>
          <a:lstStyle/>
          <a:p>
            <a:r>
              <a:rPr lang="ja-JP" altLang="en-US" b="1" dirty="0">
                <a:solidFill>
                  <a:schemeClr val="bg1"/>
                </a:solidFill>
                <a:latin typeface="HGS創英角ﾎﾟｯﾌﾟ体" panose="040B0A00000000000000" pitchFamily="50" charset="-128"/>
                <a:ea typeface="HGS創英角ﾎﾟｯﾌﾟ体" panose="040B0A00000000000000" pitchFamily="50" charset="-128"/>
              </a:rPr>
              <a:t> </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3.</a:t>
            </a:r>
            <a:r>
              <a:rPr lang="ja-JP" altLang="en-US" b="1" dirty="0" smtClean="0">
                <a:solidFill>
                  <a:schemeClr val="bg1"/>
                </a:solidFill>
                <a:latin typeface="HGS創英角ﾎﾟｯﾌﾟ体" panose="040B0A00000000000000" pitchFamily="50" charset="-128"/>
                <a:ea typeface="HGS創英角ﾎﾟｯﾌﾟ体" panose="040B0A00000000000000" pitchFamily="50" charset="-128"/>
              </a:rPr>
              <a:t>求人票作成時に注意する点は</a:t>
            </a:r>
            <a:r>
              <a:rPr lang="en-US" altLang="ja-JP" b="1" dirty="0" smtClean="0">
                <a:solidFill>
                  <a:schemeClr val="bg1"/>
                </a:solidFill>
                <a:latin typeface="HGS創英角ﾎﾟｯﾌﾟ体" panose="040B0A00000000000000" pitchFamily="50" charset="-128"/>
                <a:ea typeface="HGS創英角ﾎﾟｯﾌﾟ体" panose="040B0A00000000000000" pitchFamily="50" charset="-128"/>
              </a:rPr>
              <a:t>…</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5" name="メモ 4"/>
          <p:cNvSpPr/>
          <p:nvPr/>
        </p:nvSpPr>
        <p:spPr>
          <a:xfrm>
            <a:off x="539552" y="2204864"/>
            <a:ext cx="2232248"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757010" y="2348880"/>
            <a:ext cx="7847438" cy="523059"/>
          </a:xfrm>
          <a:prstGeom prst="rect">
            <a:avLst/>
          </a:prstGeom>
          <a:noFill/>
        </p:spPr>
        <p:txBody>
          <a:bodyPr wrap="square" lIns="91265" tIns="45640" rIns="91265" bIns="45640" rtlCol="0">
            <a:spAutoFit/>
          </a:bodyPr>
          <a:lstStyle/>
          <a:p>
            <a:r>
              <a:rPr lang="ja-JP" altLang="en-US" sz="2800" b="1" dirty="0" smtClean="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rPr>
              <a:t>補足事項</a:t>
            </a:r>
            <a:endParaRPr lang="en-US" altLang="ja-JP" sz="2800" b="1" dirty="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8" name="テキスト ボックス 7"/>
          <p:cNvSpPr txBox="1"/>
          <p:nvPr/>
        </p:nvSpPr>
        <p:spPr>
          <a:xfrm>
            <a:off x="934812" y="3111722"/>
            <a:ext cx="7669636" cy="1200167"/>
          </a:xfrm>
          <a:prstGeom prst="rect">
            <a:avLst/>
          </a:prstGeom>
          <a:noFill/>
        </p:spPr>
        <p:txBody>
          <a:bodyPr wrap="square" lIns="91265" tIns="45640" rIns="91265" bIns="45640" rtlCol="0">
            <a:spAutoFit/>
          </a:bodyPr>
          <a:lstStyle/>
          <a:p>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入社日（</a:t>
            </a:r>
            <a:r>
              <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4/1</a:t>
            </a: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以外の場合</a:t>
            </a:r>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駐車場「有り」の</a:t>
            </a:r>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場合：有料</a:t>
            </a: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（金額）・</a:t>
            </a:r>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無料</a:t>
            </a:r>
            <a:endParaRPr lang="en-US" altLang="ja-JP"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福利厚生等の情報（各種手当、特別休暇など）</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3" name="スライド番号プレースホルダー 12"/>
          <p:cNvSpPr>
            <a:spLocks noGrp="1"/>
          </p:cNvSpPr>
          <p:nvPr>
            <p:ph type="sldNum" sz="quarter" idx="12"/>
          </p:nvPr>
        </p:nvSpPr>
        <p:spPr/>
        <p:txBody>
          <a:bodyPr/>
          <a:lstStyle/>
          <a:p>
            <a:fld id="{EEEE5596-2FE9-4F0F-AED5-CB628AE69FAA}" type="slidenum">
              <a:rPr kumimoji="1" lang="ja-JP" altLang="en-US" smtClean="0"/>
              <a:t>14</a:t>
            </a:fld>
            <a:endParaRPr kumimoji="1" lang="ja-JP" altLang="en-US"/>
          </a:p>
        </p:txBody>
      </p:sp>
      <p:cxnSp>
        <p:nvCxnSpPr>
          <p:cNvPr id="19" name="カギ線コネクタ 18"/>
          <p:cNvCxnSpPr>
            <a:endCxn id="24" idx="1"/>
          </p:cNvCxnSpPr>
          <p:nvPr/>
        </p:nvCxnSpPr>
        <p:spPr>
          <a:xfrm rot="16200000" flipH="1">
            <a:off x="549798" y="5180207"/>
            <a:ext cx="518784" cy="251244"/>
          </a:xfrm>
          <a:prstGeom prst="bentConnector2">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p:cNvGrpSpPr/>
          <p:nvPr/>
        </p:nvGrpSpPr>
        <p:grpSpPr>
          <a:xfrm>
            <a:off x="539552" y="4495540"/>
            <a:ext cx="8064896" cy="792088"/>
            <a:chOff x="539552" y="2204864"/>
            <a:chExt cx="8064896" cy="792088"/>
          </a:xfrm>
        </p:grpSpPr>
        <p:sp>
          <p:nvSpPr>
            <p:cNvPr id="22" name="メモ 21"/>
            <p:cNvSpPr/>
            <p:nvPr/>
          </p:nvSpPr>
          <p:spPr>
            <a:xfrm>
              <a:off x="539552" y="2204864"/>
              <a:ext cx="3240360" cy="792088"/>
            </a:xfrm>
            <a:prstGeom prst="foldedCorner">
              <a:avLst>
                <a:gd name="adj" fmla="val 3590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lIns="91265" tIns="45640" rIns="91265" bIns="45640" rtlCol="0" anchor="ctr"/>
            <a:lstStyle/>
            <a:p>
              <a:pPr algn="ctr"/>
              <a:endParaRPr lang="ja-JP" altLang="en-US" dirty="0">
                <a:solidFill>
                  <a:prstClr val="white"/>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757010" y="2348880"/>
              <a:ext cx="7847438" cy="523059"/>
            </a:xfrm>
            <a:prstGeom prst="rect">
              <a:avLst/>
            </a:prstGeom>
            <a:noFill/>
          </p:spPr>
          <p:txBody>
            <a:bodyPr wrap="square" lIns="91265" tIns="45640" rIns="91265" bIns="45640" rtlCol="0">
              <a:spAutoFit/>
            </a:bodyPr>
            <a:lstStyle/>
            <a:p>
              <a:r>
                <a:rPr lang="ja-JP" altLang="en-US" sz="2800" b="1" dirty="0" smtClean="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rPr>
                <a:t>青少年雇用情報</a:t>
              </a:r>
              <a:endParaRPr lang="en-US" altLang="ja-JP" sz="2800" b="1" dirty="0">
                <a:solidFill>
                  <a:schemeClr val="tx2"/>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sp>
        <p:nvSpPr>
          <p:cNvPr id="24" name="テキスト ボックス 23"/>
          <p:cNvSpPr txBox="1"/>
          <p:nvPr/>
        </p:nvSpPr>
        <p:spPr>
          <a:xfrm>
            <a:off x="934812" y="5334469"/>
            <a:ext cx="7669636" cy="461503"/>
          </a:xfrm>
          <a:prstGeom prst="rect">
            <a:avLst/>
          </a:prstGeom>
          <a:noFill/>
        </p:spPr>
        <p:txBody>
          <a:bodyPr wrap="square" lIns="91265" tIns="45640" rIns="91265" bIns="45640" rtlCol="0">
            <a:spAutoFit/>
          </a:bodyPr>
          <a:lstStyle/>
          <a:p>
            <a:r>
              <a:rPr lang="ja-JP" altLang="en-US"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空欄多いと敬遠される可能性も</a:t>
            </a:r>
            <a:r>
              <a:rPr lang="en-US" altLang="ja-JP" sz="2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4323" y="4470373"/>
            <a:ext cx="2612758" cy="2082042"/>
          </a:xfrm>
          <a:prstGeom prst="rect">
            <a:avLst/>
          </a:prstGeom>
        </p:spPr>
      </p:pic>
    </p:spTree>
    <p:extLst>
      <p:ext uri="{BB962C8B-B14F-4D97-AF65-F5344CB8AC3E}">
        <p14:creationId xmlns:p14="http://schemas.microsoft.com/office/powerpoint/2010/main" val="848942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４．複数応募について</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15</a:t>
            </a:fld>
            <a:endParaRPr kumimoji="1" lang="ja-JP" altLang="en-US" dirty="0"/>
          </a:p>
        </p:txBody>
      </p:sp>
      <p:sp>
        <p:nvSpPr>
          <p:cNvPr id="3" name="Rectangle 2"/>
          <p:cNvSpPr>
            <a:spLocks noChangeArrowheads="1"/>
          </p:cNvSpPr>
          <p:nvPr/>
        </p:nvSpPr>
        <p:spPr bwMode="auto">
          <a:xfrm>
            <a:off x="871389" y="-26723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3"/>
          <p:cNvSpPr>
            <a:spLocks noChangeArrowheads="1"/>
          </p:cNvSpPr>
          <p:nvPr/>
        </p:nvSpPr>
        <p:spPr bwMode="auto">
          <a:xfrm>
            <a:off x="1004739" y="-22151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2425" algn="l"/>
              </a:tabLst>
              <a:defRPr>
                <a:solidFill>
                  <a:schemeClr val="tx1"/>
                </a:solidFill>
                <a:latin typeface="Arial" panose="020B0604020202020204" pitchFamily="34" charset="0"/>
              </a:defRPr>
            </a:lvl1pPr>
            <a:lvl2pPr eaLnBrk="0" fontAlgn="base" hangingPunct="0">
              <a:spcBef>
                <a:spcPct val="0"/>
              </a:spcBef>
              <a:spcAft>
                <a:spcPct val="0"/>
              </a:spcAft>
              <a:tabLst>
                <a:tab pos="352425" algn="l"/>
              </a:tabLst>
              <a:defRPr>
                <a:solidFill>
                  <a:schemeClr val="tx1"/>
                </a:solidFill>
                <a:latin typeface="Arial" panose="020B0604020202020204" pitchFamily="34" charset="0"/>
              </a:defRPr>
            </a:lvl2pPr>
            <a:lvl3pPr eaLnBrk="0" fontAlgn="base" hangingPunct="0">
              <a:spcBef>
                <a:spcPct val="0"/>
              </a:spcBef>
              <a:spcAft>
                <a:spcPct val="0"/>
              </a:spcAft>
              <a:tabLst>
                <a:tab pos="352425" algn="l"/>
              </a:tabLst>
              <a:defRPr>
                <a:solidFill>
                  <a:schemeClr val="tx1"/>
                </a:solidFill>
                <a:latin typeface="Arial" panose="020B0604020202020204" pitchFamily="34" charset="0"/>
              </a:defRPr>
            </a:lvl3pPr>
            <a:lvl4pPr eaLnBrk="0" fontAlgn="base" hangingPunct="0">
              <a:spcBef>
                <a:spcPct val="0"/>
              </a:spcBef>
              <a:spcAft>
                <a:spcPct val="0"/>
              </a:spcAft>
              <a:tabLst>
                <a:tab pos="352425" algn="l"/>
              </a:tabLst>
              <a:defRPr>
                <a:solidFill>
                  <a:schemeClr val="tx1"/>
                </a:solidFill>
                <a:latin typeface="Arial" panose="020B0604020202020204" pitchFamily="34" charset="0"/>
              </a:defRPr>
            </a:lvl4pPr>
            <a:lvl5pPr eaLnBrk="0" fontAlgn="base" hangingPunct="0">
              <a:spcBef>
                <a:spcPct val="0"/>
              </a:spcBef>
              <a:spcAft>
                <a:spcPct val="0"/>
              </a:spcAft>
              <a:tabLst>
                <a:tab pos="352425" algn="l"/>
              </a:tabLst>
              <a:defRPr>
                <a:solidFill>
                  <a:schemeClr val="tx1"/>
                </a:solidFill>
                <a:latin typeface="Arial" panose="020B0604020202020204" pitchFamily="34" charset="0"/>
              </a:defRPr>
            </a:lvl5pPr>
            <a:lvl6pPr eaLnBrk="0" fontAlgn="base" hangingPunct="0">
              <a:spcBef>
                <a:spcPct val="0"/>
              </a:spcBef>
              <a:spcAft>
                <a:spcPct val="0"/>
              </a:spcAft>
              <a:tabLst>
                <a:tab pos="352425" algn="l"/>
              </a:tabLst>
              <a:defRPr>
                <a:solidFill>
                  <a:schemeClr val="tx1"/>
                </a:solidFill>
                <a:latin typeface="Arial" panose="020B0604020202020204" pitchFamily="34" charset="0"/>
              </a:defRPr>
            </a:lvl6pPr>
            <a:lvl7pPr eaLnBrk="0" fontAlgn="base" hangingPunct="0">
              <a:spcBef>
                <a:spcPct val="0"/>
              </a:spcBef>
              <a:spcAft>
                <a:spcPct val="0"/>
              </a:spcAft>
              <a:tabLst>
                <a:tab pos="352425" algn="l"/>
              </a:tabLst>
              <a:defRPr>
                <a:solidFill>
                  <a:schemeClr val="tx1"/>
                </a:solidFill>
                <a:latin typeface="Arial" panose="020B0604020202020204" pitchFamily="34" charset="0"/>
              </a:defRPr>
            </a:lvl7pPr>
            <a:lvl8pPr eaLnBrk="0" fontAlgn="base" hangingPunct="0">
              <a:spcBef>
                <a:spcPct val="0"/>
              </a:spcBef>
              <a:spcAft>
                <a:spcPct val="0"/>
              </a:spcAft>
              <a:tabLst>
                <a:tab pos="352425" algn="l"/>
              </a:tabLst>
              <a:defRPr>
                <a:solidFill>
                  <a:schemeClr val="tx1"/>
                </a:solidFill>
                <a:latin typeface="Arial" panose="020B0604020202020204" pitchFamily="34" charset="0"/>
              </a:defRPr>
            </a:lvl8pPr>
            <a:lvl9pPr eaLnBrk="0" fontAlgn="base" hangingPunct="0">
              <a:spcBef>
                <a:spcPct val="0"/>
              </a:spcBef>
              <a:spcAft>
                <a:spcPct val="0"/>
              </a:spcAft>
              <a:tabLst>
                <a:tab pos="3524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200" b="1" i="0" u="none"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◆令和４年度における新規高卒者の応募・推薦に係る取扱いについて◆</a:t>
            </a:r>
            <a:endParaRPr kumimoji="0" lang="ja-JP" altLang="ja-JP"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000" b="1" i="0" u="sng"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ＭＳ ゴシック" panose="020B0609070205080204" pitchFamily="49" charset="-128"/>
              </a:rPr>
              <a:t>１　複数応募の開始時期等について</a:t>
            </a:r>
            <a:endParaRPr kumimoji="0" lang="ja-JP" altLang="ja-JP"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352425" algn="l"/>
              </a:tabLst>
            </a:pPr>
            <a:r>
              <a:rPr kumimoji="0" lang="ja-JP" altLang="ja-JP" sz="1000" b="0" i="0" u="none"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ＭＳ ゴシック" panose="020B0609070205080204" pitchFamily="49" charset="-128"/>
              </a:rPr>
              <a:t>令和４年９月１６日の選考開始日以降１人２社までとする。</a:t>
            </a:r>
            <a:endParaRPr kumimoji="0" lang="ja-JP" altLang="ja-JP"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000" b="1" i="0" u="sng"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ＭＳ ゴシック" panose="020B0609070205080204" pitchFamily="49" charset="-128"/>
              </a:rPr>
              <a:t>２　複数応募が可能な求人について</a:t>
            </a:r>
            <a:endParaRPr kumimoji="0" lang="ja-JP" altLang="en-US" sz="1000" b="0" i="0" u="none" strike="noStrike" cap="none" normalizeH="0" baseline="0" smtClean="0">
              <a:ln>
                <a:noFill/>
              </a:ln>
              <a:solidFill>
                <a:schemeClr val="tx1"/>
              </a:solidFill>
              <a:effectLst/>
              <a:latin typeface="Century" panose="02040604050505020304" pitchFamily="18" charset="0"/>
              <a:cs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en-US" sz="1000" b="0" i="0" u="none" strike="noStrike" cap="none" normalizeH="0" baseline="0" smtClean="0">
                <a:ln>
                  <a:noFill/>
                </a:ln>
                <a:solidFill>
                  <a:schemeClr val="tx1"/>
                </a:solidFill>
                <a:effectLst/>
                <a:latin typeface="Century" panose="02040604050505020304" pitchFamily="18" charset="0"/>
                <a:cs typeface="ＭＳ ゴシック" panose="020B0609070205080204" pitchFamily="49" charset="-128"/>
              </a:rPr>
              <a:t>指定校求人以外</a:t>
            </a:r>
            <a:r>
              <a:rPr kumimoji="0" lang="ja-JP" altLang="en-US" sz="900" b="0" i="0" u="none" strike="noStrike" cap="none" normalizeH="0" baseline="0" smtClean="0">
                <a:ln>
                  <a:noFill/>
                </a:ln>
                <a:solidFill>
                  <a:schemeClr val="tx1"/>
                </a:solidFill>
                <a:effectLst/>
              </a:rPr>
              <a:t> </a:t>
            </a:r>
            <a:endParaRPr kumimoji="0" lang="ja-JP"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正方形/長方形 27"/>
          <p:cNvSpPr/>
          <p:nvPr/>
        </p:nvSpPr>
        <p:spPr>
          <a:xfrm>
            <a:off x="1033264" y="1916832"/>
            <a:ext cx="7859216" cy="5170646"/>
          </a:xfrm>
          <a:prstGeom prst="rect">
            <a:avLst/>
          </a:prstGeom>
        </p:spPr>
        <p:txBody>
          <a:bodyPr wrap="square">
            <a:spAutoFit/>
          </a:bodyPr>
          <a:lstStyle/>
          <a:p>
            <a:pPr algn="just">
              <a:spcAft>
                <a:spcPts val="0"/>
              </a:spcAft>
            </a:pPr>
            <a:r>
              <a:rPr lang="ja-JP" altLang="ja-JP" sz="1600" b="1" u="sng" kern="100" dirty="0">
                <a:solidFill>
                  <a:schemeClr val="tx2"/>
                </a:solidFill>
                <a:latin typeface="ＭＳ ゴシック" panose="020B0609070205080204" pitchFamily="49" charset="-128"/>
                <a:ea typeface="ＭＳ ゴシック" panose="020B0609070205080204" pitchFamily="49" charset="-128"/>
                <a:cs typeface="ＭＳ ゴシック" panose="020B0609070205080204" pitchFamily="49" charset="-128"/>
              </a:rPr>
              <a:t>１　複数応募の開始時期等について</a:t>
            </a:r>
            <a:endParaRPr lang="ja-JP" altLang="ja-JP" sz="1600" kern="100" dirty="0">
              <a:solidFill>
                <a:schemeClr val="tx2"/>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342900" lvl="0" indent="-342900" algn="just">
              <a:spcAft>
                <a:spcPts val="0"/>
              </a:spcAft>
              <a:buFont typeface="ＭＳ ゴシック" panose="020B0609070205080204" pitchFamily="49" charset="-128"/>
              <a:buChar char="○"/>
              <a:tabLst>
                <a:tab pos="352425" algn="l"/>
              </a:tabLst>
            </a:pPr>
            <a:r>
              <a:rPr lang="ja-JP" altLang="ja-JP" sz="1400" kern="100" dirty="0">
                <a:latin typeface="ＭＳ ゴシック" panose="020B0609070205080204" pitchFamily="49" charset="-128"/>
                <a:ea typeface="ＭＳ ゴシック" panose="020B0609070205080204" pitchFamily="49" charset="-128"/>
                <a:cs typeface="ＭＳ ゴシック" panose="020B0609070205080204" pitchFamily="49" charset="-128"/>
              </a:rPr>
              <a:t>令和４年９月１６日の選考開始日以降１人２社までとする</a:t>
            </a:r>
            <a:r>
              <a:rPr lang="ja-JP" altLang="ja-JP" sz="1400" kern="100" dirty="0" smtClean="0">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en-US" altLang="ja-JP" sz="1400" kern="100" dirty="0" smtClean="0">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342900" lvl="0" indent="-342900" algn="just">
              <a:spcAft>
                <a:spcPts val="0"/>
              </a:spcAft>
              <a:buFont typeface="ＭＳ ゴシック" panose="020B0609070205080204" pitchFamily="49" charset="-128"/>
              <a:buChar char="○"/>
              <a:tabLst>
                <a:tab pos="352425" algn="l"/>
              </a:tabLst>
            </a:pPr>
            <a:endParaRPr lang="en-US" altLang="ja-JP" sz="800" kern="100" dirty="0" smtClean="0">
              <a:latin typeface="ＭＳ ゴシック" panose="020B0609070205080204" pitchFamily="49" charset="-128"/>
              <a:ea typeface="ＭＳ ゴシック" panose="020B0609070205080204" pitchFamily="49" charset="-128"/>
              <a:cs typeface="ＭＳ ゴシック" panose="020B0609070205080204" pitchFamily="49" charset="-128"/>
            </a:endParaRPr>
          </a:p>
          <a:p>
            <a:r>
              <a:rPr lang="ja-JP" altLang="ja-JP" sz="1600" b="1" u="sng" dirty="0">
                <a:solidFill>
                  <a:schemeClr val="tx2"/>
                </a:solidFill>
                <a:latin typeface="ＭＳ ゴシック" panose="020B0609070205080204" pitchFamily="49" charset="-128"/>
                <a:ea typeface="ＭＳ ゴシック" panose="020B0609070205080204" pitchFamily="49" charset="-128"/>
              </a:rPr>
              <a:t>２　複数応募が可能な求人について</a:t>
            </a:r>
            <a:endParaRPr lang="ja-JP" altLang="ja-JP" sz="1600" dirty="0">
              <a:solidFill>
                <a:schemeClr val="tx2"/>
              </a:solidFill>
              <a:latin typeface="ＭＳ ゴシック" panose="020B0609070205080204" pitchFamily="49" charset="-128"/>
              <a:ea typeface="ＭＳ ゴシック" panose="020B0609070205080204" pitchFamily="49" charset="-128"/>
            </a:endParaRPr>
          </a:p>
          <a:p>
            <a:pPr lvl="0"/>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指定校</a:t>
            </a:r>
            <a:r>
              <a:rPr lang="ja-JP" altLang="ja-JP" sz="1400" dirty="0">
                <a:latin typeface="ＭＳ ゴシック" panose="020B0609070205080204" pitchFamily="49" charset="-128"/>
                <a:ea typeface="ＭＳ ゴシック" panose="020B0609070205080204" pitchFamily="49" charset="-128"/>
              </a:rPr>
              <a:t>求人以外の公開求人とするが、求人者が併願者の応募を可とする求人に限る</a:t>
            </a:r>
            <a:r>
              <a:rPr lang="ja-JP" altLang="ja-JP"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lvl="0"/>
            <a:endParaRPr lang="ja-JP" altLang="ja-JP" sz="800" dirty="0">
              <a:latin typeface="ＭＳ ゴシック" panose="020B0609070205080204" pitchFamily="49" charset="-128"/>
              <a:ea typeface="ＭＳ ゴシック" panose="020B0609070205080204" pitchFamily="49" charset="-128"/>
            </a:endParaRPr>
          </a:p>
          <a:p>
            <a:r>
              <a:rPr lang="ja-JP" altLang="ja-JP" sz="1600" b="1" u="sng" dirty="0">
                <a:solidFill>
                  <a:schemeClr val="tx2"/>
                </a:solidFill>
                <a:latin typeface="ＭＳ ゴシック" panose="020B0609070205080204" pitchFamily="49" charset="-128"/>
                <a:ea typeface="ＭＳ ゴシック" panose="020B0609070205080204" pitchFamily="49" charset="-128"/>
              </a:rPr>
              <a:t>３　複数応募が可能な生徒について</a:t>
            </a:r>
            <a:endParaRPr lang="ja-JP" altLang="ja-JP" sz="1600" dirty="0">
              <a:solidFill>
                <a:schemeClr val="tx2"/>
              </a:solidFill>
              <a:latin typeface="ＭＳ ゴシック" panose="020B0609070205080204" pitchFamily="49" charset="-128"/>
              <a:ea typeface="ＭＳ ゴシック" panose="020B0609070205080204" pitchFamily="49" charset="-128"/>
            </a:endParaRPr>
          </a:p>
          <a:p>
            <a:r>
              <a:rPr lang="ja-JP" altLang="ja-JP" sz="1400" dirty="0">
                <a:latin typeface="ＭＳ ゴシック" panose="020B0609070205080204" pitchFamily="49" charset="-128"/>
                <a:ea typeface="ＭＳ ゴシック" panose="020B0609070205080204" pitchFamily="49" charset="-128"/>
              </a:rPr>
              <a:t>○　指定校求人に応募していない者。</a:t>
            </a:r>
          </a:p>
          <a:p>
            <a:r>
              <a:rPr lang="ja-JP" altLang="ja-JP" sz="1400" dirty="0">
                <a:latin typeface="ＭＳ ゴシック" panose="020B0609070205080204" pitchFamily="49" charset="-128"/>
                <a:ea typeface="ＭＳ ゴシック" panose="020B0609070205080204" pitchFamily="49" charset="-128"/>
              </a:rPr>
              <a:t>○　公開求人の求人者が併願者の応募を不可としている求人票に応募していない者。</a:t>
            </a:r>
          </a:p>
          <a:p>
            <a:r>
              <a:rPr lang="ja-JP" altLang="ja-JP" sz="1400" dirty="0">
                <a:latin typeface="ＭＳ ゴシック" panose="020B0609070205080204" pitchFamily="49" charset="-128"/>
                <a:ea typeface="ＭＳ ゴシック" panose="020B0609070205080204" pitchFamily="49" charset="-128"/>
              </a:rPr>
              <a:t>○　応募時点において、採用が内定していない者</a:t>
            </a:r>
            <a:r>
              <a:rPr lang="ja-JP" altLang="ja-JP"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endParaRPr lang="ja-JP" altLang="ja-JP" sz="800" dirty="0">
              <a:latin typeface="ＭＳ ゴシック" panose="020B0609070205080204" pitchFamily="49" charset="-128"/>
              <a:ea typeface="ＭＳ ゴシック" panose="020B0609070205080204" pitchFamily="49" charset="-128"/>
            </a:endParaRPr>
          </a:p>
          <a:p>
            <a:r>
              <a:rPr lang="ja-JP" altLang="ja-JP" sz="1600" b="1" u="sng" dirty="0">
                <a:solidFill>
                  <a:schemeClr val="tx2"/>
                </a:solidFill>
                <a:latin typeface="ＭＳ ゴシック" panose="020B0609070205080204" pitchFamily="49" charset="-128"/>
                <a:ea typeface="ＭＳ ゴシック" panose="020B0609070205080204" pitchFamily="49" charset="-128"/>
              </a:rPr>
              <a:t>４　採用選考等について</a:t>
            </a:r>
            <a:endParaRPr lang="ja-JP" altLang="ja-JP" sz="1600" dirty="0">
              <a:solidFill>
                <a:schemeClr val="tx2"/>
              </a:solidFill>
              <a:latin typeface="ＭＳ ゴシック" panose="020B0609070205080204" pitchFamily="49" charset="-128"/>
              <a:ea typeface="ＭＳ ゴシック" panose="020B0609070205080204" pitchFamily="49" charset="-128"/>
            </a:endParaRPr>
          </a:p>
          <a:p>
            <a:r>
              <a:rPr lang="ja-JP" altLang="ja-JP" sz="1400" dirty="0">
                <a:latin typeface="ＭＳ ゴシック" panose="020B0609070205080204" pitchFamily="49" charset="-128"/>
                <a:ea typeface="ＭＳ ゴシック" panose="020B0609070205080204" pitchFamily="49" charset="-128"/>
              </a:rPr>
              <a:t>○　求人者は学校を通じて生徒から応募があった場合、速やかに採用選考を行うこと</a:t>
            </a:r>
            <a:r>
              <a:rPr lang="ja-JP" altLang="ja-JP"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また</a:t>
            </a:r>
            <a:r>
              <a:rPr lang="ja-JP" altLang="ja-JP" sz="1400" dirty="0">
                <a:latin typeface="ＭＳ ゴシック" panose="020B0609070205080204" pitchFamily="49" charset="-128"/>
                <a:ea typeface="ＭＳ ゴシック" panose="020B0609070205080204" pitchFamily="49" charset="-128"/>
              </a:rPr>
              <a:t>、選考</a:t>
            </a:r>
            <a:r>
              <a:rPr lang="ja-JP" altLang="ja-JP" sz="1400" dirty="0" smtClean="0">
                <a:latin typeface="ＭＳ ゴシック" panose="020B0609070205080204" pitchFamily="49" charset="-128"/>
                <a:ea typeface="ＭＳ ゴシック" panose="020B0609070205080204" pitchFamily="49" charset="-128"/>
              </a:rPr>
              <a:t>結果</a:t>
            </a:r>
            <a:r>
              <a:rPr lang="ja-JP" altLang="ja-JP" sz="1400" dirty="0">
                <a:latin typeface="ＭＳ ゴシック" panose="020B0609070205080204" pitchFamily="49" charset="-128"/>
                <a:ea typeface="ＭＳ ゴシック" panose="020B0609070205080204" pitchFamily="49" charset="-128"/>
              </a:rPr>
              <a:t>についても速やかに学校を通じて生徒に通知すること。</a:t>
            </a:r>
          </a:p>
          <a:p>
            <a:r>
              <a:rPr lang="ja-JP" altLang="ja-JP" sz="1400" dirty="0">
                <a:latin typeface="ＭＳ ゴシック" panose="020B0609070205080204" pitchFamily="49" charset="-128"/>
                <a:ea typeface="ＭＳ ゴシック" panose="020B0609070205080204" pitchFamily="49" charset="-128"/>
              </a:rPr>
              <a:t>○　求人者は求人数を上回る採用内定を出した場合でも内定の承諾があった内定者</a:t>
            </a:r>
            <a:r>
              <a:rPr lang="ja-JP" altLang="ja-JP" sz="1400" dirty="0" smtClean="0">
                <a:latin typeface="ＭＳ ゴシック" panose="020B0609070205080204" pitchFamily="49" charset="-128"/>
                <a:ea typeface="ＭＳ ゴシック" panose="020B0609070205080204" pitchFamily="49" charset="-128"/>
              </a:rPr>
              <a:t>全員</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を</a:t>
            </a:r>
            <a:r>
              <a:rPr lang="ja-JP" altLang="ja-JP" sz="1400" dirty="0">
                <a:latin typeface="ＭＳ ゴシック" panose="020B0609070205080204" pitchFamily="49" charset="-128"/>
                <a:ea typeface="ＭＳ ゴシック" panose="020B0609070205080204" pitchFamily="49" charset="-128"/>
              </a:rPr>
              <a:t>雇用</a:t>
            </a:r>
            <a:r>
              <a:rPr lang="ja-JP" altLang="ja-JP" sz="1400" dirty="0" smtClean="0">
                <a:latin typeface="ＭＳ ゴシック" panose="020B0609070205080204" pitchFamily="49" charset="-128"/>
                <a:ea typeface="ＭＳ ゴシック" panose="020B0609070205080204" pitchFamily="49" charset="-128"/>
              </a:rPr>
              <a:t>すること。求人者</a:t>
            </a:r>
            <a:r>
              <a:rPr lang="ja-JP" altLang="ja-JP" sz="1400" dirty="0">
                <a:latin typeface="ＭＳ ゴシック" panose="020B0609070205080204" pitchFamily="49" charset="-128"/>
                <a:ea typeface="ＭＳ ゴシック" panose="020B0609070205080204" pitchFamily="49" charset="-128"/>
              </a:rPr>
              <a:t>は単願・併願のみをもって採用選考の判断基準としないこと</a:t>
            </a:r>
            <a:r>
              <a:rPr lang="ja-JP" altLang="ja-JP"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endParaRPr lang="en-US" altLang="ja-JP" sz="800" dirty="0" smtClean="0">
              <a:latin typeface="ＭＳ ゴシック" panose="020B0609070205080204" pitchFamily="49" charset="-128"/>
              <a:ea typeface="ＭＳ ゴシック" panose="020B0609070205080204" pitchFamily="49" charset="-128"/>
            </a:endParaRPr>
          </a:p>
          <a:p>
            <a:r>
              <a:rPr lang="ja-JP" altLang="ja-JP" sz="1600" b="1" u="sng" dirty="0">
                <a:solidFill>
                  <a:schemeClr val="tx2"/>
                </a:solidFill>
                <a:latin typeface="ＭＳ ゴシック" panose="020B0609070205080204" pitchFamily="49" charset="-128"/>
                <a:ea typeface="ＭＳ ゴシック" panose="020B0609070205080204" pitchFamily="49" charset="-128"/>
              </a:rPr>
              <a:t>５　生徒の意思表示に</a:t>
            </a:r>
            <a:r>
              <a:rPr lang="ja-JP" altLang="ja-JP" sz="1600" b="1" u="sng" dirty="0" smtClean="0">
                <a:solidFill>
                  <a:schemeClr val="tx2"/>
                </a:solidFill>
                <a:latin typeface="ＭＳ ゴシック" panose="020B0609070205080204" pitchFamily="49" charset="-128"/>
                <a:ea typeface="ＭＳ ゴシック" panose="020B0609070205080204" pitchFamily="49" charset="-128"/>
              </a:rPr>
              <a:t>ついて</a:t>
            </a:r>
            <a:endParaRPr lang="en-US" altLang="ja-JP" sz="1600" b="1" u="sng" dirty="0" smtClean="0">
              <a:solidFill>
                <a:schemeClr val="tx2"/>
              </a:solidFill>
              <a:latin typeface="ＭＳ ゴシック" panose="020B0609070205080204" pitchFamily="49" charset="-128"/>
              <a:ea typeface="ＭＳ ゴシック" panose="020B0609070205080204" pitchFamily="49" charset="-128"/>
            </a:endParaRPr>
          </a:p>
          <a:p>
            <a:r>
              <a:rPr lang="ja-JP"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生徒</a:t>
            </a:r>
            <a:r>
              <a:rPr lang="ja-JP" altLang="ja-JP" sz="1400" dirty="0">
                <a:latin typeface="ＭＳ ゴシック" panose="020B0609070205080204" pitchFamily="49" charset="-128"/>
                <a:ea typeface="ＭＳ ゴシック" panose="020B0609070205080204" pitchFamily="49" charset="-128"/>
              </a:rPr>
              <a:t>は内定通知受領後、速やかに内定の承諾について学校を通じて求人者へ</a:t>
            </a:r>
            <a:r>
              <a:rPr lang="ja-JP" altLang="ja-JP" sz="1400" dirty="0" smtClean="0">
                <a:latin typeface="ＭＳ ゴシック" panose="020B0609070205080204" pitchFamily="49" charset="-128"/>
                <a:ea typeface="ＭＳ ゴシック" panose="020B0609070205080204" pitchFamily="49" charset="-128"/>
              </a:rPr>
              <a:t>通知す</a:t>
            </a:r>
            <a:r>
              <a:rPr lang="ja-JP" altLang="ja-JP" sz="1400" dirty="0">
                <a:latin typeface="ＭＳ ゴシック" panose="020B0609070205080204" pitchFamily="49" charset="-128"/>
                <a:ea typeface="ＭＳ ゴシック" panose="020B0609070205080204" pitchFamily="49" charset="-128"/>
              </a:rPr>
              <a:t>る</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こと。</a:t>
            </a:r>
            <a:r>
              <a:rPr lang="ja-JP" altLang="ja-JP" sz="1400" dirty="0">
                <a:latin typeface="ＭＳ ゴシック" panose="020B0609070205080204" pitchFamily="49" charset="-128"/>
                <a:ea typeface="ＭＳ ゴシック" panose="020B0609070205080204" pitchFamily="49" charset="-128"/>
              </a:rPr>
              <a:t>なお、２社から内定を受けた場合は、いずれかの求人者に対して内定の承諾</a:t>
            </a:r>
            <a:r>
              <a:rPr lang="ja-JP" altLang="ja-JP" sz="1400" dirty="0" smtClean="0">
                <a:latin typeface="ＭＳ ゴシック" panose="020B0609070205080204" pitchFamily="49" charset="-128"/>
                <a:ea typeface="ＭＳ ゴシック" panose="020B0609070205080204" pitchFamily="49" charset="-128"/>
              </a:rPr>
              <a:t>の</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通知</a:t>
            </a:r>
            <a:r>
              <a:rPr lang="ja-JP" altLang="ja-JP" sz="1400" dirty="0">
                <a:latin typeface="ＭＳ ゴシック" panose="020B0609070205080204" pitchFamily="49" charset="-128"/>
                <a:ea typeface="ＭＳ ゴシック" panose="020B0609070205080204" pitchFamily="49" charset="-128"/>
              </a:rPr>
              <a:t>を、もう一方の求人者に対しては内定の辞退の通知を、速やかに学校を通じて</a:t>
            </a:r>
            <a:r>
              <a:rPr lang="ja-JP" altLang="ja-JP" sz="1400" dirty="0" smtClean="0">
                <a:latin typeface="ＭＳ ゴシック" panose="020B0609070205080204" pitchFamily="49" charset="-128"/>
                <a:ea typeface="ＭＳ ゴシック" panose="020B0609070205080204" pitchFamily="49" charset="-128"/>
              </a:rPr>
              <a:t>行</a:t>
            </a:r>
            <a:r>
              <a:rPr lang="ja-JP" altLang="en-US" sz="1400" dirty="0" smtClean="0">
                <a:latin typeface="ＭＳ ゴシック" panose="020B0609070205080204" pitchFamily="49" charset="-128"/>
                <a:ea typeface="ＭＳ ゴシック" panose="020B0609070205080204" pitchFamily="49" charset="-128"/>
              </a:rPr>
              <a:t>　　</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うこと</a:t>
            </a:r>
            <a:r>
              <a:rPr lang="ja-JP" altLang="en-US" sz="1400" dirty="0" smtClean="0">
                <a:latin typeface="ＭＳ ゴシック" panose="020B0609070205080204" pitchFamily="49" charset="-128"/>
                <a:ea typeface="ＭＳ ゴシック" panose="020B0609070205080204" pitchFamily="49" charset="-128"/>
              </a:rPr>
              <a:t>。</a:t>
            </a:r>
            <a:endParaRPr lang="ja-JP" altLang="ja-JP" sz="1400" dirty="0">
              <a:latin typeface="ＭＳ ゴシック" panose="020B0609070205080204" pitchFamily="49" charset="-128"/>
              <a:ea typeface="ＭＳ ゴシック" panose="020B0609070205080204" pitchFamily="49" charset="-128"/>
            </a:endParaRPr>
          </a:p>
          <a:p>
            <a:endParaRPr lang="ja-JP" altLang="ja-JP" sz="1400" dirty="0">
              <a:latin typeface="ＭＳ ゴシック" panose="020B0609070205080204" pitchFamily="49" charset="-128"/>
              <a:ea typeface="ＭＳ ゴシック" panose="020B0609070205080204" pitchFamily="49" charset="-128"/>
            </a:endParaRPr>
          </a:p>
          <a:p>
            <a:pPr lvl="0" algn="just">
              <a:spcAft>
                <a:spcPts val="0"/>
              </a:spcAft>
              <a:tabLst>
                <a:tab pos="352425" algn="l"/>
              </a:tabLst>
            </a:pPr>
            <a:endParaRPr lang="ja-JP" altLang="ja-JP" sz="1400" kern="100" dirty="0">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5" name="正方形/長方形 4"/>
          <p:cNvSpPr/>
          <p:nvPr/>
        </p:nvSpPr>
        <p:spPr>
          <a:xfrm>
            <a:off x="899592" y="1591056"/>
            <a:ext cx="7632848" cy="493428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p:cNvSpPr txBox="1"/>
          <p:nvPr/>
        </p:nvSpPr>
        <p:spPr>
          <a:xfrm>
            <a:off x="1115616" y="1340768"/>
            <a:ext cx="7272808"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solidFill>
                  <a:schemeClr val="tx2"/>
                </a:solidFill>
                <a:latin typeface="ＭＳ Ｐゴシック" panose="020B0600070205080204" pitchFamily="50" charset="-128"/>
                <a:ea typeface="ＭＳ Ｐゴシック" panose="020B0600070205080204" pitchFamily="50" charset="-128"/>
              </a:rPr>
              <a:t>◆令和</a:t>
            </a:r>
            <a:r>
              <a:rPr kumimoji="1" lang="en-US" altLang="ja-JP" b="1" dirty="0" smtClean="0">
                <a:solidFill>
                  <a:schemeClr val="tx2"/>
                </a:solidFill>
                <a:latin typeface="ＭＳ Ｐゴシック" panose="020B0600070205080204" pitchFamily="50" charset="-128"/>
                <a:ea typeface="ＭＳ Ｐゴシック" panose="020B0600070205080204" pitchFamily="50" charset="-128"/>
              </a:rPr>
              <a:t>4</a:t>
            </a:r>
            <a:r>
              <a:rPr kumimoji="1" lang="ja-JP" altLang="en-US" b="1" dirty="0" smtClean="0">
                <a:solidFill>
                  <a:schemeClr val="tx2"/>
                </a:solidFill>
                <a:latin typeface="ＭＳ Ｐゴシック" panose="020B0600070205080204" pitchFamily="50" charset="-128"/>
                <a:ea typeface="ＭＳ Ｐゴシック" panose="020B0600070205080204" pitchFamily="50" charset="-128"/>
              </a:rPr>
              <a:t>年度における新規高卒者の応募・推薦に係る取扱いについて◆</a:t>
            </a:r>
            <a:endParaRPr kumimoji="1" lang="ja-JP" altLang="en-US" b="1"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14940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４．複数応募について</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16</a:t>
            </a:fld>
            <a:endParaRPr kumimoji="1" lang="ja-JP" altLang="en-US" dirty="0"/>
          </a:p>
        </p:txBody>
      </p:sp>
      <p:sp>
        <p:nvSpPr>
          <p:cNvPr id="3" name="Rectangle 2"/>
          <p:cNvSpPr>
            <a:spLocks noChangeArrowheads="1"/>
          </p:cNvSpPr>
          <p:nvPr/>
        </p:nvSpPr>
        <p:spPr bwMode="auto">
          <a:xfrm>
            <a:off x="871389" y="-26723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3"/>
          <p:cNvSpPr>
            <a:spLocks noChangeArrowheads="1"/>
          </p:cNvSpPr>
          <p:nvPr/>
        </p:nvSpPr>
        <p:spPr bwMode="auto">
          <a:xfrm>
            <a:off x="1004739" y="-22151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2425" algn="l"/>
              </a:tabLst>
              <a:defRPr>
                <a:solidFill>
                  <a:schemeClr val="tx1"/>
                </a:solidFill>
                <a:latin typeface="Arial" panose="020B0604020202020204" pitchFamily="34" charset="0"/>
              </a:defRPr>
            </a:lvl1pPr>
            <a:lvl2pPr eaLnBrk="0" fontAlgn="base" hangingPunct="0">
              <a:spcBef>
                <a:spcPct val="0"/>
              </a:spcBef>
              <a:spcAft>
                <a:spcPct val="0"/>
              </a:spcAft>
              <a:tabLst>
                <a:tab pos="352425" algn="l"/>
              </a:tabLst>
              <a:defRPr>
                <a:solidFill>
                  <a:schemeClr val="tx1"/>
                </a:solidFill>
                <a:latin typeface="Arial" panose="020B0604020202020204" pitchFamily="34" charset="0"/>
              </a:defRPr>
            </a:lvl2pPr>
            <a:lvl3pPr eaLnBrk="0" fontAlgn="base" hangingPunct="0">
              <a:spcBef>
                <a:spcPct val="0"/>
              </a:spcBef>
              <a:spcAft>
                <a:spcPct val="0"/>
              </a:spcAft>
              <a:tabLst>
                <a:tab pos="352425" algn="l"/>
              </a:tabLst>
              <a:defRPr>
                <a:solidFill>
                  <a:schemeClr val="tx1"/>
                </a:solidFill>
                <a:latin typeface="Arial" panose="020B0604020202020204" pitchFamily="34" charset="0"/>
              </a:defRPr>
            </a:lvl3pPr>
            <a:lvl4pPr eaLnBrk="0" fontAlgn="base" hangingPunct="0">
              <a:spcBef>
                <a:spcPct val="0"/>
              </a:spcBef>
              <a:spcAft>
                <a:spcPct val="0"/>
              </a:spcAft>
              <a:tabLst>
                <a:tab pos="352425" algn="l"/>
              </a:tabLst>
              <a:defRPr>
                <a:solidFill>
                  <a:schemeClr val="tx1"/>
                </a:solidFill>
                <a:latin typeface="Arial" panose="020B0604020202020204" pitchFamily="34" charset="0"/>
              </a:defRPr>
            </a:lvl4pPr>
            <a:lvl5pPr eaLnBrk="0" fontAlgn="base" hangingPunct="0">
              <a:spcBef>
                <a:spcPct val="0"/>
              </a:spcBef>
              <a:spcAft>
                <a:spcPct val="0"/>
              </a:spcAft>
              <a:tabLst>
                <a:tab pos="352425" algn="l"/>
              </a:tabLst>
              <a:defRPr>
                <a:solidFill>
                  <a:schemeClr val="tx1"/>
                </a:solidFill>
                <a:latin typeface="Arial" panose="020B0604020202020204" pitchFamily="34" charset="0"/>
              </a:defRPr>
            </a:lvl5pPr>
            <a:lvl6pPr eaLnBrk="0" fontAlgn="base" hangingPunct="0">
              <a:spcBef>
                <a:spcPct val="0"/>
              </a:spcBef>
              <a:spcAft>
                <a:spcPct val="0"/>
              </a:spcAft>
              <a:tabLst>
                <a:tab pos="352425" algn="l"/>
              </a:tabLst>
              <a:defRPr>
                <a:solidFill>
                  <a:schemeClr val="tx1"/>
                </a:solidFill>
                <a:latin typeface="Arial" panose="020B0604020202020204" pitchFamily="34" charset="0"/>
              </a:defRPr>
            </a:lvl6pPr>
            <a:lvl7pPr eaLnBrk="0" fontAlgn="base" hangingPunct="0">
              <a:spcBef>
                <a:spcPct val="0"/>
              </a:spcBef>
              <a:spcAft>
                <a:spcPct val="0"/>
              </a:spcAft>
              <a:tabLst>
                <a:tab pos="352425" algn="l"/>
              </a:tabLst>
              <a:defRPr>
                <a:solidFill>
                  <a:schemeClr val="tx1"/>
                </a:solidFill>
                <a:latin typeface="Arial" panose="020B0604020202020204" pitchFamily="34" charset="0"/>
              </a:defRPr>
            </a:lvl7pPr>
            <a:lvl8pPr eaLnBrk="0" fontAlgn="base" hangingPunct="0">
              <a:spcBef>
                <a:spcPct val="0"/>
              </a:spcBef>
              <a:spcAft>
                <a:spcPct val="0"/>
              </a:spcAft>
              <a:tabLst>
                <a:tab pos="352425" algn="l"/>
              </a:tabLst>
              <a:defRPr>
                <a:solidFill>
                  <a:schemeClr val="tx1"/>
                </a:solidFill>
                <a:latin typeface="Arial" panose="020B0604020202020204" pitchFamily="34" charset="0"/>
              </a:defRPr>
            </a:lvl8pPr>
            <a:lvl9pPr eaLnBrk="0" fontAlgn="base" hangingPunct="0">
              <a:spcBef>
                <a:spcPct val="0"/>
              </a:spcBef>
              <a:spcAft>
                <a:spcPct val="0"/>
              </a:spcAft>
              <a:tabLst>
                <a:tab pos="3524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200" b="1" i="0" u="none"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◆令和４年度における新規高卒者の応募・推薦に係る取扱いについて◆</a:t>
            </a:r>
            <a:endParaRPr kumimoji="0" lang="ja-JP" altLang="ja-JP"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000" b="1" i="0" u="sng"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ＭＳ ゴシック" panose="020B0609070205080204" pitchFamily="49" charset="-128"/>
              </a:rPr>
              <a:t>１　複数応募の開始時期等について</a:t>
            </a:r>
            <a:endParaRPr kumimoji="0" lang="ja-JP" altLang="ja-JP"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352425" algn="l"/>
              </a:tabLst>
            </a:pPr>
            <a:r>
              <a:rPr kumimoji="0" lang="ja-JP" altLang="ja-JP" sz="1000" b="0" i="0" u="none"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ＭＳ ゴシック" panose="020B0609070205080204" pitchFamily="49" charset="-128"/>
              </a:rPr>
              <a:t>令和４年９月１６日の選考開始日以降１人２社までとする。</a:t>
            </a:r>
            <a:endParaRPr kumimoji="0" lang="ja-JP" altLang="ja-JP"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ja-JP" sz="1000" b="1" i="0" u="sng" strike="noStrike" cap="none" normalizeH="0" baseline="0" smtClean="0">
                <a:ln>
                  <a:noFill/>
                </a:ln>
                <a:solidFill>
                  <a:schemeClr val="tx1"/>
                </a:solidFill>
                <a:effectLst/>
                <a:latin typeface="Century" panose="02040604050505020304" pitchFamily="18" charset="0"/>
                <a:ea typeface="ＭＳ ゴシック" panose="020B0609070205080204" pitchFamily="49" charset="-128"/>
                <a:cs typeface="ＭＳ ゴシック" panose="020B0609070205080204" pitchFamily="49" charset="-128"/>
              </a:rPr>
              <a:t>２　複数応募が可能な求人について</a:t>
            </a:r>
            <a:endParaRPr kumimoji="0" lang="ja-JP" altLang="en-US" sz="1000" b="0" i="0" u="none" strike="noStrike" cap="none" normalizeH="0" baseline="0" smtClean="0">
              <a:ln>
                <a:noFill/>
              </a:ln>
              <a:solidFill>
                <a:schemeClr val="tx1"/>
              </a:solidFill>
              <a:effectLst/>
              <a:latin typeface="Century" panose="02040604050505020304" pitchFamily="18" charset="0"/>
              <a:cs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r>
              <a:rPr kumimoji="0" lang="ja-JP" altLang="en-US" sz="1000" b="0" i="0" u="none" strike="noStrike" cap="none" normalizeH="0" baseline="0" smtClean="0">
                <a:ln>
                  <a:noFill/>
                </a:ln>
                <a:solidFill>
                  <a:schemeClr val="tx1"/>
                </a:solidFill>
                <a:effectLst/>
                <a:latin typeface="Century" panose="02040604050505020304" pitchFamily="18" charset="0"/>
                <a:cs typeface="ＭＳ ゴシック" panose="020B0609070205080204" pitchFamily="49" charset="-128"/>
              </a:rPr>
              <a:t>指定校求人以外</a:t>
            </a:r>
            <a:r>
              <a:rPr kumimoji="0" lang="ja-JP" altLang="en-US" sz="900" b="0" i="0" u="none" strike="noStrike" cap="none" normalizeH="0" baseline="0" smtClean="0">
                <a:ln>
                  <a:noFill/>
                </a:ln>
                <a:solidFill>
                  <a:schemeClr val="tx1"/>
                </a:solidFill>
                <a:effectLst/>
              </a:rPr>
              <a:t> </a:t>
            </a:r>
            <a:endParaRPr kumimoji="0" lang="ja-JP"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正方形/長方形 9"/>
          <p:cNvSpPr/>
          <p:nvPr/>
        </p:nvSpPr>
        <p:spPr>
          <a:xfrm>
            <a:off x="2939447" y="5958209"/>
            <a:ext cx="5976664" cy="461665"/>
          </a:xfrm>
          <a:prstGeom prst="rect">
            <a:avLst/>
          </a:prstGeom>
        </p:spPr>
        <p:txBody>
          <a:bodyPr wrap="square">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管内高校に対するアンケート調査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4</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月実施）結果より</a:t>
            </a:r>
            <a:endParaRPr lang="ja-JP" altLang="ja-JP" sz="1200" dirty="0">
              <a:latin typeface="HG丸ｺﾞｼｯｸM-PRO" panose="020F0600000000000000" pitchFamily="50" charset="-128"/>
              <a:ea typeface="HG丸ｺﾞｼｯｸM-PRO" panose="020F0600000000000000" pitchFamily="50" charset="-128"/>
            </a:endParaRPr>
          </a:p>
        </p:txBody>
      </p:sp>
      <p:graphicFrame>
        <p:nvGraphicFramePr>
          <p:cNvPr id="11" name="グラフ 10"/>
          <p:cNvGraphicFramePr/>
          <p:nvPr>
            <p:extLst>
              <p:ext uri="{D42A27DB-BD31-4B8C-83A1-F6EECF244321}">
                <p14:modId xmlns:p14="http://schemas.microsoft.com/office/powerpoint/2010/main" val="2624372106"/>
              </p:ext>
            </p:extLst>
          </p:nvPr>
        </p:nvGraphicFramePr>
        <p:xfrm>
          <a:off x="251520" y="2368019"/>
          <a:ext cx="8664591" cy="4234418"/>
        </p:xfrm>
        <a:graphic>
          <a:graphicData uri="http://schemas.openxmlformats.org/drawingml/2006/chart">
            <c:chart xmlns:c="http://schemas.openxmlformats.org/drawingml/2006/chart" xmlns:r="http://schemas.openxmlformats.org/officeDocument/2006/relationships" r:id="rId3"/>
          </a:graphicData>
        </a:graphic>
      </p:graphicFrame>
      <p:sp>
        <p:nvSpPr>
          <p:cNvPr id="14" name="横巻き 13"/>
          <p:cNvSpPr/>
          <p:nvPr/>
        </p:nvSpPr>
        <p:spPr>
          <a:xfrm>
            <a:off x="452788" y="1389407"/>
            <a:ext cx="6570858" cy="671442"/>
          </a:xfrm>
          <a:prstGeom prst="horizontalScroll">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000" b="1">
                <a:latin typeface="ＭＳ Ｐゴシック" panose="020B0600070205080204" pitchFamily="50" charset="-128"/>
                <a:ea typeface="ＭＳ Ｐゴシック" panose="020B0600070205080204" pitchFamily="50" charset="-128"/>
              </a:rPr>
              <a:t>問　：　生徒に公開求人の複数応募の活用を勧めますか？</a:t>
            </a:r>
            <a:endParaRPr lang="ja-JP" altLang="en-US"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50823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27584" y="4077072"/>
            <a:ext cx="1224136" cy="504056"/>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p:cNvSpPr/>
          <p:nvPr/>
        </p:nvSpPr>
        <p:spPr>
          <a:xfrm>
            <a:off x="827584" y="2420888"/>
            <a:ext cx="2160240" cy="504056"/>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p:cNvSpPr>
            <a:spLocks noGrp="1"/>
          </p:cNvSpPr>
          <p:nvPr>
            <p:ph type="title"/>
          </p:nvPr>
        </p:nvSpPr>
        <p:spPr/>
        <p:txBody>
          <a:bodyPr>
            <a:normAutofit fontScale="90000"/>
          </a:bodyPr>
          <a:lstStyle/>
          <a:p>
            <a:r>
              <a:rPr lang="ja-JP" altLang="en-US" dirty="0" smtClean="0">
                <a:latin typeface="HGP創英角ﾎﾟｯﾌﾟ体" panose="040B0A00000000000000" pitchFamily="50" charset="-128"/>
                <a:ea typeface="HGP創英角ﾎﾟｯﾌﾟ体" panose="040B0A00000000000000" pitchFamily="50" charset="-128"/>
              </a:rPr>
              <a:t>５．高卒採用ルールで注意する点は</a:t>
            </a:r>
            <a:r>
              <a:rPr lang="en-US" altLang="ja-JP" dirty="0" smtClean="0">
                <a:latin typeface="HGP創英角ﾎﾟｯﾌﾟ体" panose="040B0A00000000000000" pitchFamily="50" charset="-128"/>
                <a:ea typeface="HGP創英角ﾎﾟｯﾌﾟ体" panose="040B0A00000000000000" pitchFamily="50" charset="-128"/>
              </a:rPr>
              <a:t>…</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17" name="スライド番号プレースホルダー 16"/>
          <p:cNvSpPr>
            <a:spLocks noGrp="1"/>
          </p:cNvSpPr>
          <p:nvPr>
            <p:ph type="sldNum" sz="quarter" idx="12"/>
          </p:nvPr>
        </p:nvSpPr>
        <p:spPr/>
        <p:txBody>
          <a:bodyPr/>
          <a:lstStyle/>
          <a:p>
            <a:fld id="{EEEE5596-2FE9-4F0F-AED5-CB628AE69FAA}" type="slidenum">
              <a:rPr kumimoji="1" lang="ja-JP" altLang="en-US" smtClean="0"/>
              <a:t>17</a:t>
            </a:fld>
            <a:endParaRPr kumimoji="1" lang="ja-JP" altLang="en-US"/>
          </a:p>
        </p:txBody>
      </p:sp>
      <p:sp>
        <p:nvSpPr>
          <p:cNvPr id="18" name="テキスト ボックス 17"/>
          <p:cNvSpPr txBox="1"/>
          <p:nvPr/>
        </p:nvSpPr>
        <p:spPr>
          <a:xfrm>
            <a:off x="461228" y="2420888"/>
            <a:ext cx="8431251" cy="3016049"/>
          </a:xfrm>
          <a:prstGeom prst="rect">
            <a:avLst/>
          </a:prstGeom>
          <a:noFill/>
        </p:spPr>
        <p:txBody>
          <a:bodyPr wrap="square" lIns="91265" tIns="45640" rIns="91265" bIns="45640" rtlCol="0">
            <a:spAutoFit/>
          </a:bodyPr>
          <a:lstStyle/>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応募前職場見学はできる限り実施してほしいですが</a:t>
            </a:r>
            <a:r>
              <a:rPr lang="en-US" altLang="ja-JP" sz="2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400" dirty="0" err="1"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・面接ではありません。</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氏名など聞くと問題事象となります。</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採否結果は速やかに！</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a:solidFill>
                  <a:prstClr val="black"/>
                </a:solidFill>
                <a:latin typeface="HG丸ｺﾞｼｯｸM-PRO" panose="020F0600000000000000" pitchFamily="50" charset="-128"/>
                <a:ea typeface="HG丸ｺﾞｼｯｸM-PRO" panose="020F0600000000000000" pitchFamily="50" charset="-128"/>
              </a:rPr>
              <a:t>　</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・複数応募可の求人は</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特に気を付けてください。</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4364478"/>
            <a:ext cx="2621311" cy="2088858"/>
          </a:xfrm>
          <a:prstGeom prst="rect">
            <a:avLst/>
          </a:prstGeom>
        </p:spPr>
      </p:pic>
    </p:spTree>
    <p:extLst>
      <p:ext uri="{BB962C8B-B14F-4D97-AF65-F5344CB8AC3E}">
        <p14:creationId xmlns:p14="http://schemas.microsoft.com/office/powerpoint/2010/main" val="1546524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latin typeface="HGP創英角ﾎﾟｯﾌﾟ体" panose="040B0A00000000000000" pitchFamily="50" charset="-128"/>
                <a:ea typeface="HGP創英角ﾎﾟｯﾌﾟ体" panose="040B0A00000000000000" pitchFamily="50" charset="-128"/>
              </a:rPr>
              <a:t>５．高卒採用ルールで注意する点は</a:t>
            </a:r>
            <a:r>
              <a:rPr lang="en-US" altLang="ja-JP" dirty="0">
                <a:latin typeface="HGP創英角ﾎﾟｯﾌﾟ体" panose="040B0A00000000000000" pitchFamily="50" charset="-128"/>
                <a:ea typeface="HGP創英角ﾎﾟｯﾌﾟ体" panose="040B0A00000000000000" pitchFamily="50" charset="-128"/>
              </a:rPr>
              <a:t>…</a:t>
            </a:r>
            <a:endParaRPr kumimoji="1" lang="ja-JP" altLang="en-US" dirty="0"/>
          </a:p>
        </p:txBody>
      </p:sp>
      <p:sp>
        <p:nvSpPr>
          <p:cNvPr id="4" name="スライド番号プレースホルダー 3"/>
          <p:cNvSpPr>
            <a:spLocks noGrp="1"/>
          </p:cNvSpPr>
          <p:nvPr>
            <p:ph type="sldNum" sz="quarter" idx="12"/>
          </p:nvPr>
        </p:nvSpPr>
        <p:spPr/>
        <p:txBody>
          <a:bodyPr/>
          <a:lstStyle/>
          <a:p>
            <a:fld id="{EEEE5596-2FE9-4F0F-AED5-CB628AE69FAA}" type="slidenum">
              <a:rPr kumimoji="1" lang="ja-JP" altLang="en-US" smtClean="0"/>
              <a:t>18</a:t>
            </a:fld>
            <a:endParaRPr kumimoji="1" lang="ja-JP" altLang="en-US"/>
          </a:p>
        </p:txBody>
      </p:sp>
      <p:sp>
        <p:nvSpPr>
          <p:cNvPr id="5" name="テキスト ボックス 4"/>
          <p:cNvSpPr txBox="1"/>
          <p:nvPr/>
        </p:nvSpPr>
        <p:spPr>
          <a:xfrm>
            <a:off x="461228" y="2420888"/>
            <a:ext cx="8431251" cy="3785490"/>
          </a:xfrm>
          <a:prstGeom prst="rect">
            <a:avLst/>
          </a:prstGeom>
          <a:noFill/>
        </p:spPr>
        <p:txBody>
          <a:bodyPr wrap="square" lIns="91265" tIns="45640" rIns="91265" bIns="45640" rtlCol="0">
            <a:spAutoFit/>
          </a:bodyPr>
          <a:lstStyle/>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新型コロナウイルスで選考を受けられない場合は</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できる限り別日選考など学校と調整してください。</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指定校求人提出後、公開求人への切替　</a:t>
            </a:r>
            <a:r>
              <a:rPr lang="ja-JP" altLang="en-US" sz="2400"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24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　公開求人提出後、指定校求人への切替　</a:t>
            </a:r>
            <a:r>
              <a:rPr lang="en-US" altLang="ja-JP" sz="2400" dirty="0" smtClean="0">
                <a:solidFill>
                  <a:srgbClr val="FF0000"/>
                </a:solidFill>
                <a:latin typeface="HG丸ｺﾞｼｯｸM-PRO" panose="020F0600000000000000" pitchFamily="50" charset="-128"/>
                <a:ea typeface="HG丸ｺﾞｼｯｸM-PRO" panose="020F0600000000000000" pitchFamily="50" charset="-128"/>
              </a:rPr>
              <a:t>×</a:t>
            </a:r>
          </a:p>
          <a:p>
            <a:r>
              <a:rPr lang="ja-JP" altLang="en-US" sz="2400" dirty="0" smtClean="0">
                <a:latin typeface="HG丸ｺﾞｼｯｸM-PRO" panose="020F0600000000000000" pitchFamily="50" charset="-128"/>
                <a:ea typeface="HG丸ｺﾞｼｯｸM-PRO" panose="020F0600000000000000" pitchFamily="50" charset="-128"/>
              </a:rPr>
              <a:t>　　</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smtClean="0">
                <a:solidFill>
                  <a:schemeClr val="accent5"/>
                </a:solidFill>
                <a:latin typeface="HG丸ｺﾞｼｯｸM-PRO" panose="020F0600000000000000" pitchFamily="50" charset="-128"/>
                <a:ea typeface="HG丸ｺﾞｼｯｸM-PRO" panose="020F0600000000000000" pitchFamily="50" charset="-128"/>
              </a:rPr>
              <a:t>★</a:t>
            </a:r>
            <a:r>
              <a:rPr lang="ja-JP" altLang="en-US" sz="2400" dirty="0">
                <a:solidFill>
                  <a:prstClr val="black"/>
                </a:solidFill>
                <a:latin typeface="HG丸ｺﾞｼｯｸM-PRO" panose="020F0600000000000000" pitchFamily="50" charset="-128"/>
                <a:ea typeface="HG丸ｺﾞｼｯｸM-PRO" panose="020F0600000000000000" pitchFamily="50" charset="-128"/>
              </a:rPr>
              <a:t>もちろん、面接で「家族のこと」「最寄り駅」</a:t>
            </a: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a:solidFill>
                  <a:prstClr val="black"/>
                </a:solidFill>
                <a:latin typeface="HG丸ｺﾞｼｯｸM-PRO" panose="020F0600000000000000" pitchFamily="50" charset="-128"/>
                <a:ea typeface="HG丸ｺﾞｼｯｸM-PRO" panose="020F0600000000000000" pitchFamily="50" charset="-128"/>
              </a:rPr>
              <a:t>　「思想・信条・尊敬する人」など聞いてはいけません。</a:t>
            </a:r>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schemeClr val="accent5"/>
              </a:solidFill>
              <a:latin typeface="HG丸ｺﾞｼｯｸM-PRO" panose="020F0600000000000000" pitchFamily="50" charset="-128"/>
              <a:ea typeface="HG丸ｺﾞｼｯｸM-PRO" panose="020F0600000000000000" pitchFamily="50" charset="-128"/>
            </a:endParaRPr>
          </a:p>
          <a:p>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93479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P創英角ﾎﾟｯﾌﾟ体" panose="040B0A00000000000000" pitchFamily="50" charset="-128"/>
                <a:ea typeface="HGP創英角ﾎﾟｯﾌﾟ体" panose="040B0A00000000000000" pitchFamily="50" charset="-128"/>
              </a:rPr>
              <a:t>最後に</a:t>
            </a:r>
            <a:endParaRPr kumimoji="1" lang="ja-JP" altLang="en-US" dirty="0"/>
          </a:p>
        </p:txBody>
      </p:sp>
      <p:sp>
        <p:nvSpPr>
          <p:cNvPr id="4" name="スライド番号プレースホルダー 3"/>
          <p:cNvSpPr>
            <a:spLocks noGrp="1"/>
          </p:cNvSpPr>
          <p:nvPr>
            <p:ph type="sldNum" sz="quarter" idx="12"/>
          </p:nvPr>
        </p:nvSpPr>
        <p:spPr/>
        <p:txBody>
          <a:bodyPr/>
          <a:lstStyle/>
          <a:p>
            <a:fld id="{EEEE5596-2FE9-4F0F-AED5-CB628AE69FAA}" type="slidenum">
              <a:rPr kumimoji="1" lang="ja-JP" altLang="en-US" smtClean="0"/>
              <a:t>19</a:t>
            </a:fld>
            <a:endParaRPr kumimoji="1" lang="ja-JP" altLang="en-US"/>
          </a:p>
        </p:txBody>
      </p:sp>
      <p:sp>
        <p:nvSpPr>
          <p:cNvPr id="8" name="テキスト ボックス 7"/>
          <p:cNvSpPr txBox="1"/>
          <p:nvPr/>
        </p:nvSpPr>
        <p:spPr>
          <a:xfrm>
            <a:off x="461228" y="2420888"/>
            <a:ext cx="8431251" cy="2677495"/>
          </a:xfrm>
          <a:prstGeom prst="rect">
            <a:avLst/>
          </a:prstGeom>
          <a:noFill/>
        </p:spPr>
        <p:txBody>
          <a:bodyPr wrap="square" lIns="91265" tIns="45640" rIns="91265" bIns="45640" rtlCol="0">
            <a:spAutoFit/>
          </a:bodyPr>
          <a:lstStyle/>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公正採用選考に注意して求人を出してください。</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局作成動画も見てください。</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求人票作成など質問がありましたら</a:t>
            </a:r>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当所まで事前にご相談</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prstClr val="black"/>
                </a:solidFill>
                <a:latin typeface="HG丸ｺﾞｼｯｸM-PRO" panose="020F0600000000000000" pitchFamily="50" charset="-128"/>
                <a:ea typeface="HG丸ｺﾞｼｯｸM-PRO" panose="020F0600000000000000" pitchFamily="50" charset="-128"/>
              </a:rPr>
              <a:t>　ください。</a:t>
            </a:r>
            <a:endParaRPr lang="en-US" altLang="ja-JP" sz="24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2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2400" dirty="0" smtClean="0">
                <a:solidFill>
                  <a:srgbClr val="E3B91D"/>
                </a:solidFill>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アンケートにご協力お願いします。</a:t>
            </a:r>
            <a:endParaRPr lang="en-US" altLang="ja-JP" sz="24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34120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P創英角ﾎﾟｯﾌﾟ体" panose="040B0A00000000000000" pitchFamily="50" charset="-128"/>
                <a:ea typeface="HGP創英角ﾎﾟｯﾌﾟ体" panose="040B0A00000000000000" pitchFamily="50" charset="-128"/>
              </a:rPr>
              <a:t>今日お伝えしたいこと</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3" name="テキスト ボックス 2"/>
          <p:cNvSpPr txBox="1"/>
          <p:nvPr/>
        </p:nvSpPr>
        <p:spPr>
          <a:xfrm>
            <a:off x="457200" y="2096844"/>
            <a:ext cx="8507288" cy="5078313"/>
          </a:xfrm>
          <a:prstGeom prst="rect">
            <a:avLst/>
          </a:prstGeom>
          <a:noFill/>
        </p:spPr>
        <p:txBody>
          <a:bodyPr wrap="square" rtlCol="0">
            <a:spAutoFit/>
          </a:bodyPr>
          <a:lstStyle/>
          <a:p>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１</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a:t>
            </a:r>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就職希望者の状況について</a:t>
            </a:r>
            <a:r>
              <a:rPr lang="ja-JP" altLang="en-US" sz="2000" dirty="0">
                <a:latin typeface="HGP創英角ﾎﾟｯﾌﾟ体" panose="040B0A00000000000000" pitchFamily="50" charset="-128"/>
                <a:ea typeface="HGP創英角ﾎﾟｯﾌﾟ体" panose="040B0A00000000000000" pitchFamily="50" charset="-128"/>
              </a:rPr>
              <a:t>～進学</a:t>
            </a:r>
            <a:r>
              <a:rPr lang="en-US" altLang="ja-JP" sz="2000" dirty="0" smtClean="0">
                <a:latin typeface="HGP創英角ﾎﾟｯﾌﾟ体" panose="040B0A00000000000000" pitchFamily="50" charset="-128"/>
                <a:ea typeface="HGP創英角ﾎﾟｯﾌﾟ体" panose="040B0A00000000000000" pitchFamily="50" charset="-128"/>
              </a:rPr>
              <a:t>or</a:t>
            </a:r>
            <a:r>
              <a:rPr lang="ja-JP" altLang="en-US" sz="2000" dirty="0" smtClean="0">
                <a:latin typeface="HGP創英角ﾎﾟｯﾌﾟ体" panose="040B0A00000000000000" pitchFamily="50" charset="-128"/>
                <a:ea typeface="HGP創英角ﾎﾟｯﾌﾟ体" panose="040B0A00000000000000" pitchFamily="50" charset="-128"/>
              </a:rPr>
              <a:t>就職など～</a:t>
            </a:r>
            <a:r>
              <a:rPr lang="en-US" altLang="ja-JP" sz="2000" dirty="0" smtClean="0">
                <a:latin typeface="HGP創英角ﾎﾟｯﾌﾟ体" panose="040B0A00000000000000" pitchFamily="50" charset="-128"/>
                <a:ea typeface="HGP創英角ﾎﾟｯﾌﾟ体" panose="040B0A00000000000000" pitchFamily="50" charset="-128"/>
              </a:rPr>
              <a:t/>
            </a:r>
            <a:br>
              <a:rPr lang="en-US" altLang="ja-JP" sz="2000" dirty="0" smtClean="0">
                <a:latin typeface="HGP創英角ﾎﾟｯﾌﾟ体" panose="040B0A00000000000000" pitchFamily="50" charset="-128"/>
                <a:ea typeface="HGP創英角ﾎﾟｯﾌﾟ体" panose="040B0A00000000000000" pitchFamily="50" charset="-128"/>
              </a:rPr>
            </a:br>
            <a:r>
              <a:rPr lang="ja-JP" altLang="en-US" sz="1200" dirty="0" smtClean="0">
                <a:latin typeface="HGP創英角ﾎﾟｯﾌﾟ体" panose="040B0A00000000000000" pitchFamily="50" charset="-128"/>
                <a:ea typeface="HGP創英角ﾎﾟｯﾌﾟ体" panose="040B0A00000000000000" pitchFamily="50" charset="-128"/>
              </a:rPr>
              <a:t>　　　</a:t>
            </a:r>
            <a:r>
              <a:rPr lang="en-US" altLang="ja-JP" sz="3200" dirty="0" smtClean="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200" dirty="0" smtClean="0">
                <a:solidFill>
                  <a:srgbClr val="0070C0"/>
                </a:solidFill>
                <a:latin typeface="HGP創英角ﾎﾟｯﾌﾟ体" panose="040B0A00000000000000" pitchFamily="50" charset="-128"/>
                <a:ea typeface="HGP創英角ﾎﾟｯﾌﾟ体" panose="040B0A00000000000000" pitchFamily="50" charset="-128"/>
              </a:rPr>
            </a:br>
            <a: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t>2</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a:t>
            </a:r>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応募を決める際、重視している点は</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a:t>
            </a:r>
            <a: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br>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　　</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br>
            <a: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t>3</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a:t>
            </a:r>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求人票作成時に注意する点は</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a:t>
            </a:r>
          </a:p>
          <a:p>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　　</a:t>
            </a:r>
            <a: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b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4.</a:t>
            </a:r>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複数応募について　　</a:t>
            </a:r>
            <a:endPar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endParaRPr>
          </a:p>
          <a:p>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　　</a:t>
            </a:r>
            <a: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000" dirty="0">
                <a:solidFill>
                  <a:srgbClr val="0070C0"/>
                </a:solidFill>
                <a:latin typeface="HGP創英角ﾎﾟｯﾌﾟ体" panose="040B0A00000000000000" pitchFamily="50" charset="-128"/>
                <a:ea typeface="HGP創英角ﾎﾟｯﾌﾟ体" panose="040B0A00000000000000" pitchFamily="50" charset="-128"/>
              </a:rPr>
            </a:b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5.</a:t>
            </a:r>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高卒採用ルールで特に注意</a:t>
            </a:r>
            <a:r>
              <a:rPr lang="ja-JP" altLang="en-US" sz="3000" dirty="0">
                <a:solidFill>
                  <a:srgbClr val="0070C0"/>
                </a:solidFill>
                <a:latin typeface="HGP創英角ﾎﾟｯﾌﾟ体" panose="040B0A00000000000000" pitchFamily="50" charset="-128"/>
                <a:ea typeface="HGP創英角ﾎﾟｯﾌﾟ体" panose="040B0A00000000000000" pitchFamily="50" charset="-128"/>
              </a:rPr>
              <a:t>する点は</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a:t>
            </a:r>
          </a:p>
          <a:p>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　　</a:t>
            </a: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br>
            <a:r>
              <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rPr>
              <a:t>6.</a:t>
            </a:r>
            <a:r>
              <a:rPr lang="ja-JP" altLang="en-US" sz="3000" dirty="0" smtClean="0">
                <a:solidFill>
                  <a:srgbClr val="0070C0"/>
                </a:solidFill>
                <a:latin typeface="HGP創英角ﾎﾟｯﾌﾟ体" panose="040B0A00000000000000" pitchFamily="50" charset="-128"/>
                <a:ea typeface="HGP創英角ﾎﾟｯﾌﾟ体" panose="040B0A00000000000000" pitchFamily="50" charset="-128"/>
              </a:rPr>
              <a:t>その他</a:t>
            </a:r>
            <a:r>
              <a:rPr lang="ja-JP" altLang="en-US" sz="3000" dirty="0">
                <a:solidFill>
                  <a:srgbClr val="0070C0"/>
                </a:solidFill>
                <a:latin typeface="HGP創英角ﾎﾟｯﾌﾟ体" panose="040B0A00000000000000" pitchFamily="50" charset="-128"/>
                <a:ea typeface="HGP創英角ﾎﾟｯﾌﾟ体" panose="040B0A00000000000000" pitchFamily="50" charset="-128"/>
              </a:rPr>
              <a:t>　　</a:t>
            </a:r>
            <a:endParaRPr lang="en-US" altLang="ja-JP" sz="3000" dirty="0" smtClean="0">
              <a:solidFill>
                <a:srgbClr val="0070C0"/>
              </a:solidFill>
              <a:latin typeface="HGP創英角ﾎﾟｯﾌﾟ体" panose="040B0A00000000000000" pitchFamily="50" charset="-128"/>
              <a:ea typeface="HGP創英角ﾎﾟｯﾌﾟ体" panose="040B0A00000000000000" pitchFamily="50" charset="-128"/>
            </a:endParaRPr>
          </a:p>
          <a:p>
            <a:endParaRPr lang="en-US" altLang="ja-JP" sz="3200" dirty="0" smtClean="0">
              <a:solidFill>
                <a:srgbClr val="0070C0"/>
              </a:solidFill>
              <a:latin typeface="HGP創英角ﾎﾟｯﾌﾟ体" panose="040B0A00000000000000" pitchFamily="50" charset="-128"/>
              <a:ea typeface="HGP創英角ﾎﾟｯﾌﾟ体" panose="040B0A00000000000000" pitchFamily="50" charset="-128"/>
            </a:endParaRPr>
          </a:p>
          <a:p>
            <a:r>
              <a:rPr lang="en-US" altLang="ja-JP" sz="3200" dirty="0" smtClean="0">
                <a:solidFill>
                  <a:srgbClr val="0070C0"/>
                </a:solidFill>
                <a:latin typeface="HGP創英角ﾎﾟｯﾌﾟ体" panose="040B0A00000000000000" pitchFamily="50" charset="-128"/>
                <a:ea typeface="HGP創英角ﾎﾟｯﾌﾟ体" panose="040B0A00000000000000" pitchFamily="50" charset="-128"/>
              </a:rPr>
              <a:t/>
            </a:r>
            <a:br>
              <a:rPr lang="en-US" altLang="ja-JP" sz="3200" dirty="0" smtClean="0">
                <a:solidFill>
                  <a:srgbClr val="0070C0"/>
                </a:solidFill>
                <a:latin typeface="HGP創英角ﾎﾟｯﾌﾟ体" panose="040B0A00000000000000" pitchFamily="50" charset="-128"/>
                <a:ea typeface="HGP創英角ﾎﾟｯﾌﾟ体" panose="040B0A00000000000000" pitchFamily="50" charset="-128"/>
              </a:rPr>
            </a:br>
            <a:endParaRPr lang="en-US" altLang="ja-JP" sz="2000" dirty="0" smtClean="0">
              <a:latin typeface="HGP創英角ﾎﾟｯﾌﾟ体" panose="040B0A00000000000000" pitchFamily="50" charset="-128"/>
              <a:ea typeface="HGP創英角ﾎﾟｯﾌﾟ体" panose="040B0A00000000000000" pitchFamily="50" charset="-128"/>
            </a:endParaRPr>
          </a:p>
        </p:txBody>
      </p:sp>
      <p:sp>
        <p:nvSpPr>
          <p:cNvPr id="6" name="スライド番号プレースホルダー 5"/>
          <p:cNvSpPr>
            <a:spLocks noGrp="1"/>
          </p:cNvSpPr>
          <p:nvPr>
            <p:ph type="sldNum" sz="quarter" idx="12"/>
          </p:nvPr>
        </p:nvSpPr>
        <p:spPr/>
        <p:txBody>
          <a:bodyPr/>
          <a:lstStyle/>
          <a:p>
            <a:fld id="{EEEE5596-2FE9-4F0F-AED5-CB628AE69FAA}" type="slidenum">
              <a:rPr kumimoji="1" lang="ja-JP" altLang="en-US" smtClean="0"/>
              <a:t>2</a:t>
            </a:fld>
            <a:endParaRPr kumimoji="1" lang="ja-JP" altLang="en-US"/>
          </a:p>
        </p:txBody>
      </p:sp>
    </p:spTree>
    <p:extLst>
      <p:ext uri="{BB962C8B-B14F-4D97-AF65-F5344CB8AC3E}">
        <p14:creationId xmlns:p14="http://schemas.microsoft.com/office/powerpoint/2010/main" val="2832853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120194882"/>
              </p:ext>
            </p:extLst>
          </p:nvPr>
        </p:nvGraphicFramePr>
        <p:xfrm>
          <a:off x="179512" y="1632335"/>
          <a:ext cx="8784976" cy="4982952"/>
        </p:xfrm>
        <a:graphic>
          <a:graphicData uri="http://schemas.openxmlformats.org/drawingml/2006/table">
            <a:tbl>
              <a:tblPr firstRow="1" bandRow="1">
                <a:tableStyleId>{7DF18680-E054-41AD-8BC1-D1AEF772440D}</a:tableStyleId>
              </a:tblPr>
              <a:tblGrid>
                <a:gridCol w="836221">
                  <a:extLst>
                    <a:ext uri="{9D8B030D-6E8A-4147-A177-3AD203B41FA5}">
                      <a16:colId xmlns:a16="http://schemas.microsoft.com/office/drawing/2014/main" val="20000"/>
                    </a:ext>
                  </a:extLst>
                </a:gridCol>
                <a:gridCol w="873134">
                  <a:extLst>
                    <a:ext uri="{9D8B030D-6E8A-4147-A177-3AD203B41FA5}">
                      <a16:colId xmlns:a16="http://schemas.microsoft.com/office/drawing/2014/main" val="20001"/>
                    </a:ext>
                  </a:extLst>
                </a:gridCol>
                <a:gridCol w="1049563">
                  <a:extLst>
                    <a:ext uri="{9D8B030D-6E8A-4147-A177-3AD203B41FA5}">
                      <a16:colId xmlns:a16="http://schemas.microsoft.com/office/drawing/2014/main" val="20002"/>
                    </a:ext>
                  </a:extLst>
                </a:gridCol>
                <a:gridCol w="1089047">
                  <a:extLst>
                    <a:ext uri="{9D8B030D-6E8A-4147-A177-3AD203B41FA5}">
                      <a16:colId xmlns:a16="http://schemas.microsoft.com/office/drawing/2014/main" val="20003"/>
                    </a:ext>
                  </a:extLst>
                </a:gridCol>
                <a:gridCol w="1016444">
                  <a:extLst>
                    <a:ext uri="{9D8B030D-6E8A-4147-A177-3AD203B41FA5}">
                      <a16:colId xmlns:a16="http://schemas.microsoft.com/office/drawing/2014/main" val="20004"/>
                    </a:ext>
                  </a:extLst>
                </a:gridCol>
                <a:gridCol w="798634">
                  <a:extLst>
                    <a:ext uri="{9D8B030D-6E8A-4147-A177-3AD203B41FA5}">
                      <a16:colId xmlns:a16="http://schemas.microsoft.com/office/drawing/2014/main" val="20005"/>
                    </a:ext>
                  </a:extLst>
                </a:gridCol>
                <a:gridCol w="726031">
                  <a:extLst>
                    <a:ext uri="{9D8B030D-6E8A-4147-A177-3AD203B41FA5}">
                      <a16:colId xmlns:a16="http://schemas.microsoft.com/office/drawing/2014/main" val="20006"/>
                    </a:ext>
                  </a:extLst>
                </a:gridCol>
                <a:gridCol w="871237">
                  <a:extLst>
                    <a:ext uri="{9D8B030D-6E8A-4147-A177-3AD203B41FA5}">
                      <a16:colId xmlns:a16="http://schemas.microsoft.com/office/drawing/2014/main" val="20007"/>
                    </a:ext>
                  </a:extLst>
                </a:gridCol>
                <a:gridCol w="798634">
                  <a:extLst>
                    <a:ext uri="{9D8B030D-6E8A-4147-A177-3AD203B41FA5}">
                      <a16:colId xmlns:a16="http://schemas.microsoft.com/office/drawing/2014/main" val="20008"/>
                    </a:ext>
                  </a:extLst>
                </a:gridCol>
                <a:gridCol w="726031">
                  <a:extLst>
                    <a:ext uri="{9D8B030D-6E8A-4147-A177-3AD203B41FA5}">
                      <a16:colId xmlns:a16="http://schemas.microsoft.com/office/drawing/2014/main" val="20009"/>
                    </a:ext>
                  </a:extLst>
                </a:gridCol>
              </a:tblGrid>
              <a:tr h="474424">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６月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７月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８月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９月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１０月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１１月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１２月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１月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２月</a:t>
                      </a:r>
                      <a:endParaRPr kumimoji="1" lang="ja-JP" altLang="en-US" sz="1400" dirty="0">
                        <a:latin typeface="HGｺﾞｼｯｸM" panose="020B0609000000000000" pitchFamily="49" charset="-128"/>
                        <a:ea typeface="HGｺﾞｼｯｸM" panose="020B0609000000000000" pitchFamily="49" charset="-128"/>
                      </a:endParaRPr>
                    </a:p>
                  </a:txBody>
                  <a:tcPr/>
                </a:tc>
                <a:tc>
                  <a:txBody>
                    <a:bodyPr/>
                    <a:lstStyle/>
                    <a:p>
                      <a:pPr algn="ctr"/>
                      <a:r>
                        <a:rPr kumimoji="1" lang="ja-JP" altLang="en-US" sz="1400" dirty="0" smtClean="0">
                          <a:latin typeface="HGｺﾞｼｯｸM" panose="020B0609000000000000" pitchFamily="49" charset="-128"/>
                          <a:ea typeface="HGｺﾞｼｯｸM" panose="020B0609000000000000" pitchFamily="49" charset="-128"/>
                        </a:rPr>
                        <a:t>３月</a:t>
                      </a:r>
                      <a:endParaRPr kumimoji="1" lang="ja-JP" altLang="en-US" sz="1400" dirty="0">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10000"/>
                  </a:ext>
                </a:extLst>
              </a:tr>
              <a:tr h="308256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142596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8" name="テキスト ボックス 18"/>
          <p:cNvSpPr txBox="1">
            <a:spLocks noChangeArrowheads="1"/>
          </p:cNvSpPr>
          <p:nvPr/>
        </p:nvSpPr>
        <p:spPr bwMode="auto">
          <a:xfrm>
            <a:off x="1216744" y="5031056"/>
            <a:ext cx="2923207" cy="1219105"/>
          </a:xfrm>
          <a:prstGeom prst="rect">
            <a:avLst/>
          </a:prstGeom>
          <a:solidFill>
            <a:srgbClr val="FFFFFF"/>
          </a:solidFill>
          <a:ln w="9525"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400" b="1" i="0" u="sng"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夏休み</a:t>
            </a:r>
            <a:r>
              <a:rPr kumimoji="1" lang="ja-JP" altLang="en-US" sz="1400" b="1" i="0" u="sng"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前ごろから</a:t>
            </a:r>
            <a:endParaRPr kumimoji="1" lang="en-US" altLang="ja-JP" sz="1400" b="1" i="0" u="sng"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1" i="0" u="sng"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生徒が求人票を閲覧</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lang="ja-JP" altLang="en-US" sz="1200" dirty="0" smtClean="0">
                <a:latin typeface="HG丸ｺﾞｼｯｸM-PRO" pitchFamily="50" charset="-128"/>
                <a:ea typeface="HG丸ｺﾞｼｯｸM-PRO" pitchFamily="50" charset="-128"/>
                <a:cs typeface="Times New Roman" pitchFamily="18" charset="0"/>
              </a:rPr>
              <a:t>応募</a:t>
            </a:r>
            <a:r>
              <a:rPr lang="ja-JP" altLang="en-US" sz="1200" dirty="0">
                <a:latin typeface="HG丸ｺﾞｼｯｸM-PRO" pitchFamily="50" charset="-128"/>
                <a:ea typeface="HG丸ｺﾞｼｯｸM-PRO" pitchFamily="50" charset="-128"/>
                <a:cs typeface="Times New Roman" pitchFamily="18" charset="0"/>
              </a:rPr>
              <a:t>前</a:t>
            </a: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職場見学</a:t>
            </a:r>
            <a: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7</a:t>
            </a:r>
            <a: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月下旬、</a:t>
            </a:r>
            <a:r>
              <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8</a:t>
            </a:r>
            <a: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月）</a:t>
            </a:r>
            <a:b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br>
            <a:r>
              <a:rPr lang="ja-JP" altLang="en-US" sz="1200" dirty="0">
                <a:latin typeface="HG丸ｺﾞｼｯｸM-PRO" pitchFamily="50" charset="-128"/>
                <a:ea typeface="HG丸ｺﾞｼｯｸM-PRO" pitchFamily="50" charset="-128"/>
                <a:cs typeface="Times New Roman" pitchFamily="18" charset="0"/>
              </a:rPr>
              <a:t>・</a:t>
            </a:r>
            <a:r>
              <a:rPr lang="ja-JP" altLang="ja-JP" sz="1200" dirty="0">
                <a:latin typeface="HG丸ｺﾞｼｯｸM-PRO" pitchFamily="50" charset="-128"/>
                <a:ea typeface="HG丸ｺﾞｼｯｸM-PRO" pitchFamily="50" charset="-128"/>
                <a:cs typeface="Times New Roman" pitchFamily="18" charset="0"/>
              </a:rPr>
              <a:t>応募先の会社を</a:t>
            </a:r>
            <a:r>
              <a:rPr lang="ja-JP" altLang="ja-JP" sz="1200" dirty="0" smtClean="0">
                <a:latin typeface="HG丸ｺﾞｼｯｸM-PRO" pitchFamily="50" charset="-128"/>
                <a:ea typeface="HG丸ｺﾞｼｯｸM-PRO" pitchFamily="50" charset="-128"/>
                <a:cs typeface="Times New Roman" pitchFamily="18" charset="0"/>
              </a:rPr>
              <a:t>決定</a:t>
            </a:r>
            <a:endParaRPr lang="ja-JP" altLang="ja-JP" sz="1200" dirty="0">
              <a:latin typeface="Arial" pitchFamily="34" charset="0"/>
              <a:ea typeface="ＭＳ Ｐゴシック" pitchFamily="50" charset="-128"/>
              <a:cs typeface="ＭＳ Ｐゴシック" pitchFamily="50" charset="-128"/>
            </a:endParaRPr>
          </a:p>
        </p:txBody>
      </p:sp>
      <p:sp>
        <p:nvSpPr>
          <p:cNvPr id="9" name="テキスト ボックス 19"/>
          <p:cNvSpPr txBox="1">
            <a:spLocks noChangeArrowheads="1"/>
          </p:cNvSpPr>
          <p:nvPr/>
        </p:nvSpPr>
        <p:spPr bwMode="auto">
          <a:xfrm>
            <a:off x="1101091" y="2373756"/>
            <a:ext cx="1839398" cy="1126456"/>
          </a:xfrm>
          <a:prstGeom prst="rect">
            <a:avLst/>
          </a:prstGeom>
          <a:solidFill>
            <a:srgbClr val="FFFFFF"/>
          </a:solidFill>
          <a:ln w="9525"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各企業が高校へ</a:t>
            </a:r>
            <a:endPar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求人票の</a:t>
            </a:r>
            <a:r>
              <a:rPr lang="ja-JP" altLang="en-US" sz="1200" dirty="0" smtClean="0">
                <a:latin typeface="HG丸ｺﾞｼｯｸM-PRO" pitchFamily="50" charset="-128"/>
                <a:ea typeface="HG丸ｺﾞｼｯｸM-PRO" pitchFamily="50" charset="-128"/>
                <a:cs typeface="Times New Roman" pitchFamily="18" charset="0"/>
              </a:rPr>
              <a:t>送付</a:t>
            </a:r>
            <a:endParaRPr lang="en-US" altLang="ja-JP" sz="1200" dirty="0" smtClean="0">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（求人票公開スタート）</a:t>
            </a:r>
            <a:endPar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７</a:t>
            </a:r>
            <a:r>
              <a:rPr kumimoji="1" lang="en-US"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a:t>
            </a:r>
            <a:r>
              <a:rPr lang="ja-JP" altLang="en-US" sz="1600" b="1" dirty="0" smtClean="0">
                <a:latin typeface="HG丸ｺﾞｼｯｸM-PRO" pitchFamily="50" charset="-128"/>
                <a:ea typeface="HG丸ｺﾞｼｯｸM-PRO" pitchFamily="50" charset="-128"/>
                <a:cs typeface="Times New Roman" pitchFamily="18" charset="0"/>
              </a:rPr>
              <a:t>～</a:t>
            </a:r>
            <a:endParaRPr lang="en-US" altLang="ja-JP" sz="1600" b="1" dirty="0" smtClean="0">
              <a:latin typeface="HG丸ｺﾞｼｯｸM-PRO" pitchFamily="50" charset="-128"/>
              <a:ea typeface="HG丸ｺﾞｼｯｸM-PRO" pitchFamily="50" charset="-128"/>
              <a:cs typeface="Times New Roman" pitchFamily="18" charset="0"/>
            </a:endParaRPr>
          </a:p>
        </p:txBody>
      </p:sp>
      <p:sp>
        <p:nvSpPr>
          <p:cNvPr id="10" name="テキスト ボックス 17"/>
          <p:cNvSpPr txBox="1">
            <a:spLocks noChangeArrowheads="1"/>
          </p:cNvSpPr>
          <p:nvPr/>
        </p:nvSpPr>
        <p:spPr bwMode="auto">
          <a:xfrm>
            <a:off x="3060533" y="2373757"/>
            <a:ext cx="1360587" cy="839220"/>
          </a:xfrm>
          <a:prstGeom prst="rect">
            <a:avLst/>
          </a:prstGeom>
          <a:solidFill>
            <a:srgbClr val="FFFFFF"/>
          </a:solidFill>
          <a:ln w="9525"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学校からの応募</a:t>
            </a:r>
            <a:endPar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（推薦開始）</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ja-JP" sz="1600" b="1" dirty="0" smtClean="0">
                <a:latin typeface="HG丸ｺﾞｼｯｸM-PRO" pitchFamily="50" charset="-128"/>
                <a:ea typeface="HG丸ｺﾞｼｯｸM-PRO" pitchFamily="50" charset="-128"/>
                <a:cs typeface="Times New Roman" pitchFamily="18" charset="0"/>
              </a:rPr>
              <a:t>9/5</a:t>
            </a:r>
            <a:r>
              <a:rPr kumimoji="1" lang="ja-JP" altLang="en-US" sz="16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a:t>
            </a:r>
            <a:endParaRPr kumimoji="1" lang="ja-JP" altLang="en-US" sz="1600" b="1"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11" name="テキスト ボックス 16"/>
          <p:cNvSpPr txBox="1">
            <a:spLocks noChangeArrowheads="1"/>
          </p:cNvSpPr>
          <p:nvPr/>
        </p:nvSpPr>
        <p:spPr bwMode="auto">
          <a:xfrm>
            <a:off x="3408237" y="3356992"/>
            <a:ext cx="1296144" cy="864096"/>
          </a:xfrm>
          <a:prstGeom prst="rect">
            <a:avLst/>
          </a:prstGeom>
          <a:solidFill>
            <a:srgbClr val="FFFFFF"/>
          </a:solidFill>
          <a:ln w="9525"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就職面接試験</a:t>
            </a:r>
            <a:endPar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（選考開始）</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ja-JP" sz="1600" b="1" dirty="0">
                <a:latin typeface="HG丸ｺﾞｼｯｸM-PRO" pitchFamily="50" charset="-128"/>
                <a:ea typeface="HG丸ｺﾞｼｯｸM-PRO" pitchFamily="50" charset="-128"/>
                <a:cs typeface="Times New Roman" pitchFamily="18" charset="0"/>
              </a:rPr>
              <a:t>9</a:t>
            </a:r>
            <a:r>
              <a:rPr lang="en-US" altLang="ja-JP" sz="1600" b="1" dirty="0" smtClean="0">
                <a:latin typeface="HG丸ｺﾞｼｯｸM-PRO" pitchFamily="50" charset="-128"/>
                <a:ea typeface="HG丸ｺﾞｼｯｸM-PRO" pitchFamily="50" charset="-128"/>
                <a:cs typeface="Times New Roman" pitchFamily="18" charset="0"/>
              </a:rPr>
              <a:t>/</a:t>
            </a:r>
            <a:r>
              <a:rPr kumimoji="1" lang="en-US" altLang="ja-JP" sz="16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16</a:t>
            </a:r>
            <a:r>
              <a:rPr lang="ja-JP" altLang="en-US" sz="1600" b="1" dirty="0" smtClean="0">
                <a:latin typeface="HG丸ｺﾞｼｯｸM-PRO" pitchFamily="50" charset="-128"/>
                <a:ea typeface="HG丸ｺﾞｼｯｸM-PRO" pitchFamily="50" charset="-128"/>
                <a:cs typeface="Times New Roman" pitchFamily="18" charset="0"/>
              </a:rPr>
              <a:t>～</a:t>
            </a:r>
            <a:endParaRPr lang="en-US" altLang="ja-JP" sz="1600" b="1" dirty="0" smtClean="0">
              <a:latin typeface="HG丸ｺﾞｼｯｸM-PRO" pitchFamily="50" charset="-128"/>
              <a:ea typeface="HG丸ｺﾞｼｯｸM-PRO" pitchFamily="50" charset="-128"/>
              <a:cs typeface="Times New Roman" pitchFamily="18" charset="0"/>
            </a:endParaRPr>
          </a:p>
        </p:txBody>
      </p:sp>
      <p:sp>
        <p:nvSpPr>
          <p:cNvPr id="13" name="テキスト ボックス 20"/>
          <p:cNvSpPr txBox="1">
            <a:spLocks noChangeArrowheads="1"/>
          </p:cNvSpPr>
          <p:nvPr/>
        </p:nvSpPr>
        <p:spPr bwMode="auto">
          <a:xfrm>
            <a:off x="179512" y="2373756"/>
            <a:ext cx="874308" cy="83922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高卒求人</a:t>
            </a:r>
            <a:endPar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受付開始</a:t>
            </a:r>
            <a:endParaRPr kumimoji="1"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６</a:t>
            </a:r>
            <a:r>
              <a:rPr kumimoji="1" lang="en-US"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a:t>
            </a:r>
            <a:r>
              <a:rPr kumimoji="1" lang="ja-JP" altLang="en-US"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endParaRPr kumimoji="1" lang="en-US" altLang="ja-JP" sz="16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p:txBody>
      </p:sp>
      <p:pic>
        <p:nvPicPr>
          <p:cNvPr id="17" name="図 16"/>
          <p:cNvPicPr/>
          <p:nvPr/>
        </p:nvPicPr>
        <p:blipFill>
          <a:blip r:embed="rId3" cstate="print"/>
          <a:srcRect/>
          <a:stretch>
            <a:fillRect/>
          </a:stretch>
        </p:blipFill>
        <p:spPr bwMode="auto">
          <a:xfrm flipH="1">
            <a:off x="6765948" y="5219090"/>
            <a:ext cx="1162339" cy="1170619"/>
          </a:xfrm>
          <a:prstGeom prst="rect">
            <a:avLst/>
          </a:prstGeom>
          <a:noFill/>
          <a:ln w="9525">
            <a:noFill/>
            <a:miter lim="800000"/>
            <a:headEnd/>
            <a:tailEnd/>
          </a:ln>
        </p:spPr>
      </p:pic>
      <p:sp>
        <p:nvSpPr>
          <p:cNvPr id="3" name="角丸四角形 2"/>
          <p:cNvSpPr/>
          <p:nvPr/>
        </p:nvSpPr>
        <p:spPr>
          <a:xfrm>
            <a:off x="8244408" y="2229740"/>
            <a:ext cx="252332" cy="4248472"/>
          </a:xfrm>
          <a:prstGeom prst="roundRect">
            <a:avLst/>
          </a:prstGeom>
          <a:solidFill>
            <a:srgbClr val="EFB3D1"/>
          </a:solidFill>
          <a:ln cmpd="sng">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　　卒業式</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タイトル 1"/>
          <p:cNvSpPr>
            <a:spLocks noGrp="1"/>
          </p:cNvSpPr>
          <p:nvPr>
            <p:ph type="title"/>
          </p:nvPr>
        </p:nvSpPr>
        <p:spPr>
          <a:xfrm>
            <a:off x="457200" y="338328"/>
            <a:ext cx="8229600" cy="1252728"/>
          </a:xfrm>
        </p:spPr>
        <p:txBody>
          <a:bodyPr>
            <a:normAutofit/>
          </a:bodyPr>
          <a:lstStyle/>
          <a:p>
            <a:r>
              <a:rPr lang="ja-JP" altLang="en-US" dirty="0" smtClean="0">
                <a:latin typeface="HGP創英角ﾎﾟｯﾌﾟ体" panose="040B0A00000000000000" pitchFamily="50" charset="-128"/>
                <a:ea typeface="HGP創英角ﾎﾟｯﾌﾟ体" panose="040B0A00000000000000" pitchFamily="50" charset="-128"/>
              </a:rPr>
              <a:t>１．就職希望者の状況について</a:t>
            </a:r>
            <a:r>
              <a:rPr lang="en-US" altLang="ja-JP" dirty="0" smtClean="0">
                <a:latin typeface="HGP創英角ﾎﾟｯﾌﾟ体" panose="040B0A00000000000000" pitchFamily="50" charset="-128"/>
                <a:ea typeface="HGP創英角ﾎﾟｯﾌﾟ体" panose="040B0A00000000000000" pitchFamily="50" charset="-128"/>
              </a:rPr>
              <a:t/>
            </a:r>
            <a:br>
              <a:rPr lang="en-US" altLang="ja-JP" dirty="0" smtClean="0">
                <a:latin typeface="HGP創英角ﾎﾟｯﾌﾟ体" panose="040B0A00000000000000" pitchFamily="50" charset="-128"/>
                <a:ea typeface="HGP創英角ﾎﾟｯﾌﾟ体" panose="040B0A00000000000000" pitchFamily="50" charset="-128"/>
              </a:rPr>
            </a:br>
            <a:r>
              <a:rPr lang="ja-JP" altLang="en-US" sz="2700" dirty="0" smtClean="0">
                <a:latin typeface="HGP創英角ﾎﾟｯﾌﾟ体" panose="040B0A00000000000000" pitchFamily="50" charset="-128"/>
                <a:ea typeface="HGP創英角ﾎﾟｯﾌﾟ体" panose="040B0A00000000000000" pitchFamily="50" charset="-128"/>
              </a:rPr>
              <a:t>～</a:t>
            </a:r>
            <a:r>
              <a:rPr lang="ja-JP" altLang="en-US" sz="2800" dirty="0" smtClean="0">
                <a:latin typeface="HGP創英角ﾎﾟｯﾌﾟ体" panose="040B0A00000000000000" pitchFamily="50" charset="-128"/>
                <a:ea typeface="HGP創英角ﾎﾟｯﾌﾟ体" panose="040B0A00000000000000" pitchFamily="50" charset="-128"/>
              </a:rPr>
              <a:t>高校３年生のスケジュール～</a:t>
            </a:r>
            <a:endParaRPr kumimoji="1" lang="ja-JP" altLang="en-US" sz="2800" dirty="0">
              <a:latin typeface="HGP創英角ﾎﾟｯﾌﾟ体" panose="040B0A00000000000000" pitchFamily="50" charset="-128"/>
              <a:ea typeface="HGP創英角ﾎﾟｯﾌﾟ体" panose="040B0A00000000000000" pitchFamily="50" charset="-128"/>
            </a:endParaRPr>
          </a:p>
        </p:txBody>
      </p:sp>
      <p:sp>
        <p:nvSpPr>
          <p:cNvPr id="4" name="スライド番号プレースホルダー 3"/>
          <p:cNvSpPr>
            <a:spLocks noGrp="1"/>
          </p:cNvSpPr>
          <p:nvPr>
            <p:ph type="sldNum" sz="quarter" idx="12"/>
          </p:nvPr>
        </p:nvSpPr>
        <p:spPr>
          <a:xfrm>
            <a:off x="3919080" y="6250163"/>
            <a:ext cx="1161826" cy="365125"/>
          </a:xfrm>
        </p:spPr>
        <p:txBody>
          <a:bodyPr/>
          <a:lstStyle/>
          <a:p>
            <a:fld id="{EEEE5596-2FE9-4F0F-AED5-CB628AE69FAA}" type="slidenum">
              <a:rPr kumimoji="1" lang="ja-JP" altLang="en-US" smtClean="0"/>
              <a:t>3</a:t>
            </a:fld>
            <a:endParaRPr kumimoji="1" lang="ja-JP" altLang="en-US"/>
          </a:p>
        </p:txBody>
      </p:sp>
      <p:sp>
        <p:nvSpPr>
          <p:cNvPr id="26" name="テキスト ボックス 16"/>
          <p:cNvSpPr txBox="1">
            <a:spLocks noChangeArrowheads="1"/>
          </p:cNvSpPr>
          <p:nvPr/>
        </p:nvSpPr>
        <p:spPr bwMode="auto">
          <a:xfrm>
            <a:off x="3419872" y="4293096"/>
            <a:ext cx="1296144" cy="864096"/>
          </a:xfrm>
          <a:prstGeom prst="rect">
            <a:avLst/>
          </a:prstGeom>
          <a:solidFill>
            <a:srgbClr val="FFFFFF"/>
          </a:solidFill>
          <a:ln w="38100" cmpd="dbl">
            <a:solidFill>
              <a:srgbClr val="FF66FF"/>
            </a:solidFill>
            <a:prstDash val="sysDash"/>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複数応募</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ja-JP" sz="1600" b="1" dirty="0" smtClean="0">
                <a:latin typeface="HG丸ｺﾞｼｯｸM-PRO" pitchFamily="50" charset="-128"/>
                <a:ea typeface="HG丸ｺﾞｼｯｸM-PRO" pitchFamily="50" charset="-128"/>
                <a:cs typeface="Times New Roman" pitchFamily="18" charset="0"/>
              </a:rPr>
              <a:t>9/</a:t>
            </a:r>
            <a:r>
              <a:rPr kumimoji="1" lang="en-US" altLang="ja-JP" sz="16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16</a:t>
            </a:r>
            <a:r>
              <a:rPr lang="ja-JP" altLang="en-US" sz="1600" b="1" dirty="0" smtClean="0">
                <a:latin typeface="HG丸ｺﾞｼｯｸM-PRO" pitchFamily="50" charset="-128"/>
                <a:ea typeface="HG丸ｺﾞｼｯｸM-PRO" pitchFamily="50" charset="-128"/>
                <a:cs typeface="Times New Roman" pitchFamily="18" charset="0"/>
              </a:rPr>
              <a:t>～</a:t>
            </a:r>
            <a:endParaRPr lang="en-US" altLang="ja-JP" sz="1600" b="1" dirty="0" smtClean="0">
              <a:latin typeface="HG丸ｺﾞｼｯｸM-PRO" pitchFamily="50" charset="-128"/>
              <a:ea typeface="HG丸ｺﾞｼｯｸM-PRO" pitchFamily="50" charset="-128"/>
              <a:cs typeface="Times New Roman" pitchFamily="18" charset="0"/>
            </a:endParaRPr>
          </a:p>
        </p:txBody>
      </p:sp>
    </p:spTree>
    <p:extLst>
      <p:ext uri="{BB962C8B-B14F-4D97-AF65-F5344CB8AC3E}">
        <p14:creationId xmlns:p14="http://schemas.microsoft.com/office/powerpoint/2010/main" val="87375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HGP創英角ﾎﾟｯﾌﾟ体" panose="040B0A00000000000000" pitchFamily="50" charset="-128"/>
                <a:ea typeface="HGP創英角ﾎﾟｯﾌﾟ体" panose="040B0A00000000000000" pitchFamily="50" charset="-128"/>
              </a:rPr>
              <a:t>１．就職希望者の状況について</a:t>
            </a:r>
            <a:r>
              <a:rPr kumimoji="1" lang="en-US" altLang="ja-JP" dirty="0" smtClean="0">
                <a:latin typeface="HGP創英角ﾎﾟｯﾌﾟ体" panose="040B0A00000000000000" pitchFamily="50" charset="-128"/>
                <a:ea typeface="HGP創英角ﾎﾟｯﾌﾟ体" panose="040B0A00000000000000" pitchFamily="50" charset="-128"/>
              </a:rPr>
              <a:t/>
            </a:r>
            <a:br>
              <a:rPr kumimoji="1" lang="en-US" altLang="ja-JP" dirty="0" smtClean="0">
                <a:latin typeface="HGP創英角ﾎﾟｯﾌﾟ体" panose="040B0A00000000000000" pitchFamily="50" charset="-128"/>
                <a:ea typeface="HGP創英角ﾎﾟｯﾌﾟ体" panose="040B0A00000000000000" pitchFamily="50" charset="-128"/>
              </a:rPr>
            </a:br>
            <a:r>
              <a:rPr kumimoji="1" lang="ja-JP" altLang="en-US" sz="3100" dirty="0" smtClean="0">
                <a:latin typeface="HGP創英角ﾎﾟｯﾌﾟ体" panose="040B0A00000000000000" pitchFamily="50" charset="-128"/>
                <a:ea typeface="HGP創英角ﾎﾟｯﾌﾟ体" panose="040B0A00000000000000" pitchFamily="50" charset="-128"/>
              </a:rPr>
              <a:t>～新卒採用の現状～</a:t>
            </a:r>
            <a:endParaRPr kumimoji="1" lang="ja-JP" altLang="en-US" sz="3100" dirty="0">
              <a:latin typeface="HGP創英角ﾎﾟｯﾌﾟ体" panose="040B0A00000000000000" pitchFamily="50" charset="-128"/>
              <a:ea typeface="HGP創英角ﾎﾟｯﾌﾟ体" panose="040B0A00000000000000" pitchFamily="50" charset="-128"/>
            </a:endParaRPr>
          </a:p>
        </p:txBody>
      </p:sp>
      <p:grpSp>
        <p:nvGrpSpPr>
          <p:cNvPr id="9" name="グループ化 8"/>
          <p:cNvGrpSpPr/>
          <p:nvPr/>
        </p:nvGrpSpPr>
        <p:grpSpPr>
          <a:xfrm>
            <a:off x="846857" y="1700809"/>
            <a:ext cx="7704856" cy="4870415"/>
            <a:chOff x="827584" y="1988841"/>
            <a:chExt cx="7704856" cy="4833723"/>
          </a:xfrm>
        </p:grpSpPr>
        <p:sp>
          <p:nvSpPr>
            <p:cNvPr id="4" name="正方形/長方形 3"/>
            <p:cNvSpPr/>
            <p:nvPr/>
          </p:nvSpPr>
          <p:spPr>
            <a:xfrm>
              <a:off x="827584" y="1988841"/>
              <a:ext cx="7704856" cy="458187"/>
            </a:xfrm>
            <a:prstGeom prst="rect">
              <a:avLst/>
            </a:prstGeom>
          </p:spPr>
          <p:txBody>
            <a:bodyPr wrap="square">
              <a:spAutoFit/>
            </a:bodyPr>
            <a:lstStyle/>
            <a:p>
              <a:r>
                <a:rPr lang="en-US" altLang="ja-JP" sz="2400" b="1" dirty="0" smtClean="0">
                  <a:solidFill>
                    <a:schemeClr val="tx2"/>
                  </a:solidFill>
                  <a:latin typeface="HG丸ｺﾞｼｯｸM-PRO" panose="020F0600000000000000" pitchFamily="50" charset="-128"/>
                  <a:ea typeface="HG丸ｺﾞｼｯｸM-PRO" panose="020F0600000000000000" pitchFamily="50" charset="-128"/>
                </a:rPr>
                <a:t>【</a:t>
              </a:r>
              <a:r>
                <a:rPr lang="ja-JP" altLang="en-US" sz="2400" b="1" dirty="0" smtClean="0">
                  <a:solidFill>
                    <a:schemeClr val="tx2"/>
                  </a:solidFill>
                  <a:latin typeface="HG丸ｺﾞｼｯｸM-PRO" panose="020F0600000000000000" pitchFamily="50" charset="-128"/>
                  <a:ea typeface="HG丸ｺﾞｼｯｸM-PRO" panose="020F0600000000000000" pitchFamily="50" charset="-128"/>
                </a:rPr>
                <a:t>令和４年３月卒業予定者</a:t>
              </a:r>
              <a:r>
                <a:rPr lang="en-US" altLang="ja-JP" sz="2400" b="1" dirty="0" smtClean="0">
                  <a:solidFill>
                    <a:schemeClr val="tx2"/>
                  </a:solidFill>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5133641" y="6364377"/>
              <a:ext cx="3294733" cy="458187"/>
            </a:xfrm>
            <a:prstGeom prst="rect">
              <a:avLst/>
            </a:prstGeom>
            <a:noFill/>
          </p:spPr>
          <p:txBody>
            <a:bodyPr wrap="square" rtlCol="0">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9</a:t>
              </a:r>
              <a:r>
                <a:rPr lang="ja-JP" altLang="en-US" sz="1200" dirty="0" smtClean="0">
                  <a:latin typeface="HG丸ｺﾞｼｯｸM-PRO" panose="020F0600000000000000" pitchFamily="50" charset="-128"/>
                  <a:ea typeface="HG丸ｺﾞｼｯｸM-PRO" panose="020F0600000000000000" pitchFamily="50" charset="-128"/>
                </a:rPr>
                <a:t>月</a:t>
              </a:r>
              <a:r>
                <a:rPr lang="ja-JP" altLang="en-US" sz="1200" dirty="0">
                  <a:latin typeface="HG丸ｺﾞｼｯｸM-PRO" panose="020F0600000000000000" pitchFamily="50" charset="-128"/>
                  <a:ea typeface="HG丸ｺﾞｼｯｸM-PRO" panose="020F0600000000000000" pitchFamily="50" charset="-128"/>
                </a:rPr>
                <a:t>末現在　</a:t>
              </a:r>
              <a:r>
                <a:rPr lang="ja-JP" altLang="en-US" sz="1200" dirty="0" smtClean="0">
                  <a:latin typeface="HG丸ｺﾞｼｯｸM-PRO" panose="020F0600000000000000" pitchFamily="50" charset="-128"/>
                  <a:ea typeface="HG丸ｺﾞｼｯｸM-PRO" panose="020F0600000000000000" pitchFamily="50" charset="-128"/>
                </a:rPr>
                <a:t>出所：厚生労働省</a:t>
              </a:r>
              <a:endParaRPr lang="ja-JP" altLang="en-US" sz="1200" dirty="0">
                <a:latin typeface="HG丸ｺﾞｼｯｸM-PRO" panose="020F0600000000000000" pitchFamily="50" charset="-128"/>
                <a:ea typeface="HG丸ｺﾞｼｯｸM-PRO" panose="020F0600000000000000" pitchFamily="50" charset="-128"/>
              </a:endParaRPr>
            </a:p>
            <a:p>
              <a:pPr algn="r"/>
              <a:endParaRPr kumimoji="1" lang="ja-JP" altLang="en-US" sz="1200" dirty="0">
                <a:solidFill>
                  <a:schemeClr val="tx2"/>
                </a:solidFill>
                <a:latin typeface="ＭＳ Ｐゴシック" panose="020B0600070205080204" pitchFamily="50" charset="-128"/>
                <a:ea typeface="ＭＳ Ｐゴシック" panose="020B0600070205080204" pitchFamily="50" charset="-128"/>
              </a:endParaRPr>
            </a:p>
          </p:txBody>
        </p:sp>
      </p:grpSp>
      <p:sp>
        <p:nvSpPr>
          <p:cNvPr id="11" name="スライド番号プレースホルダー 10"/>
          <p:cNvSpPr>
            <a:spLocks noGrp="1"/>
          </p:cNvSpPr>
          <p:nvPr>
            <p:ph type="sldNum" sz="quarter" idx="12"/>
          </p:nvPr>
        </p:nvSpPr>
        <p:spPr/>
        <p:txBody>
          <a:bodyPr/>
          <a:lstStyle/>
          <a:p>
            <a:fld id="{EEEE5596-2FE9-4F0F-AED5-CB628AE69FAA}" type="slidenum">
              <a:rPr kumimoji="1" lang="ja-JP" altLang="en-US" smtClean="0"/>
              <a:t>4</a:t>
            </a:fld>
            <a:endParaRPr kumimoji="1" lang="ja-JP" altLang="en-US"/>
          </a:p>
        </p:txBody>
      </p:sp>
      <p:sp>
        <p:nvSpPr>
          <p:cNvPr id="3" name="テキスト ボックス 2"/>
          <p:cNvSpPr txBox="1"/>
          <p:nvPr/>
        </p:nvSpPr>
        <p:spPr>
          <a:xfrm>
            <a:off x="922359" y="5765194"/>
            <a:ext cx="7322049" cy="400110"/>
          </a:xfrm>
          <a:prstGeom prst="rect">
            <a:avLst/>
          </a:prstGeom>
          <a:noFill/>
        </p:spPr>
        <p:txBody>
          <a:bodyPr wrap="square" rtlCol="0">
            <a:spAutoFit/>
          </a:bodyPr>
          <a:lstStyle/>
          <a:p>
            <a:r>
              <a:rPr lang="en-US" altLang="ja-JP" sz="2000" dirty="0" smtClean="0">
                <a:latin typeface="HG丸ｺﾞｼｯｸM-PRO" panose="020F0600000000000000" pitchFamily="50" charset="-128"/>
                <a:ea typeface="HG丸ｺﾞｼｯｸM-PRO" panose="020F0600000000000000" pitchFamily="50" charset="-128"/>
              </a:rPr>
              <a:t>※</a:t>
            </a:r>
            <a:r>
              <a:rPr lang="ja-JP" altLang="en-US" sz="2000" dirty="0" smtClean="0">
                <a:latin typeface="HG丸ｺﾞｼｯｸM-PRO" panose="020F0600000000000000" pitchFamily="50" charset="-128"/>
                <a:ea typeface="HG丸ｺﾞｼｯｸM-PRO" panose="020F0600000000000000" pitchFamily="50" charset="-128"/>
              </a:rPr>
              <a:t>（　　　）は前年１０月比（前年は１０月１６日選考開始）</a:t>
            </a:r>
            <a:endParaRPr kumimoji="1" lang="ja-JP" altLang="en-US" sz="2000" dirty="0">
              <a:solidFill>
                <a:schemeClr val="tx2"/>
              </a:solidFill>
              <a:latin typeface="ＭＳ Ｐゴシック" panose="020B0600070205080204" pitchFamily="50" charset="-128"/>
              <a:ea typeface="ＭＳ Ｐゴシック" panose="020B060007020508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284379614"/>
              </p:ext>
            </p:extLst>
          </p:nvPr>
        </p:nvGraphicFramePr>
        <p:xfrm>
          <a:off x="846856" y="2941596"/>
          <a:ext cx="7469559" cy="2791660"/>
        </p:xfrm>
        <a:graphic>
          <a:graphicData uri="http://schemas.openxmlformats.org/drawingml/2006/table">
            <a:tbl>
              <a:tblPr firstRow="1" bandRow="1">
                <a:tableStyleId>{22838BEF-8BB2-4498-84A7-C5851F593DF1}</a:tableStyleId>
              </a:tblPr>
              <a:tblGrid>
                <a:gridCol w="1499960">
                  <a:extLst>
                    <a:ext uri="{9D8B030D-6E8A-4147-A177-3AD203B41FA5}">
                      <a16:colId xmlns:a16="http://schemas.microsoft.com/office/drawing/2014/main" val="3158215664"/>
                    </a:ext>
                  </a:extLst>
                </a:gridCol>
                <a:gridCol w="3161288">
                  <a:extLst>
                    <a:ext uri="{9D8B030D-6E8A-4147-A177-3AD203B41FA5}">
                      <a16:colId xmlns:a16="http://schemas.microsoft.com/office/drawing/2014/main" val="1717483279"/>
                    </a:ext>
                  </a:extLst>
                </a:gridCol>
                <a:gridCol w="2808311">
                  <a:extLst>
                    <a:ext uri="{9D8B030D-6E8A-4147-A177-3AD203B41FA5}">
                      <a16:colId xmlns:a16="http://schemas.microsoft.com/office/drawing/2014/main" val="1265233208"/>
                    </a:ext>
                  </a:extLst>
                </a:gridCol>
              </a:tblGrid>
              <a:tr h="697915">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求人数</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HG丸ｺﾞｼｯｸM-PRO" panose="020F0600000000000000" pitchFamily="50" charset="-128"/>
                          <a:ea typeface="HG丸ｺﾞｼｯｸM-PRO" panose="020F0600000000000000" pitchFamily="50" charset="-128"/>
                        </a:rPr>
                        <a:t>368,520</a:t>
                      </a:r>
                      <a:r>
                        <a:rPr kumimoji="1" lang="ja-JP" altLang="en-US" dirty="0" smtClean="0">
                          <a:latin typeface="HG丸ｺﾞｼｯｸM-PRO" panose="020F0600000000000000" pitchFamily="50" charset="-128"/>
                          <a:ea typeface="HG丸ｺﾞｼｯｸM-PRO" panose="020F0600000000000000" pitchFamily="50" charset="-128"/>
                        </a:rPr>
                        <a:t>人</a:t>
                      </a: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dirty="0" smtClean="0">
                          <a:solidFill>
                            <a:srgbClr val="FF0000"/>
                          </a:solidFill>
                          <a:latin typeface="HG丸ｺﾞｼｯｸM-PRO" panose="020F0600000000000000" pitchFamily="50" charset="-128"/>
                          <a:ea typeface="HG丸ｺﾞｼｯｸM-PRO" panose="020F0600000000000000" pitchFamily="50" charset="-128"/>
                        </a:rPr>
                        <a:t>0.3</a:t>
                      </a: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HG丸ｺﾞｼｯｸM-PRO" panose="020F0600000000000000" pitchFamily="50" charset="-128"/>
                          <a:ea typeface="HG丸ｺﾞｼｯｸM-PRO" panose="020F0600000000000000" pitchFamily="50" charset="-128"/>
                        </a:rPr>
                        <a:t>25,769</a:t>
                      </a:r>
                      <a:r>
                        <a:rPr kumimoji="1" lang="ja-JP" altLang="en-US" dirty="0" smtClean="0">
                          <a:latin typeface="HG丸ｺﾞｼｯｸM-PRO" panose="020F0600000000000000" pitchFamily="50" charset="-128"/>
                          <a:ea typeface="HG丸ｺﾞｼｯｸM-PRO" panose="020F0600000000000000" pitchFamily="50" charset="-128"/>
                        </a:rPr>
                        <a:t>人</a:t>
                      </a: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dirty="0" smtClean="0">
                          <a:solidFill>
                            <a:srgbClr val="FF0000"/>
                          </a:solidFill>
                          <a:latin typeface="HG丸ｺﾞｼｯｸM-PRO" panose="020F0600000000000000" pitchFamily="50" charset="-128"/>
                          <a:ea typeface="HG丸ｺﾞｼｯｸM-PRO" panose="020F0600000000000000" pitchFamily="50" charset="-128"/>
                        </a:rPr>
                        <a:t>7.7</a:t>
                      </a: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3985128232"/>
                  </a:ext>
                </a:extLst>
              </a:tr>
              <a:tr h="6979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latin typeface="HG丸ｺﾞｼｯｸM-PRO" panose="020F0600000000000000" pitchFamily="50" charset="-128"/>
                          <a:ea typeface="HG丸ｺﾞｼｯｸM-PRO" panose="020F0600000000000000" pitchFamily="50" charset="-128"/>
                        </a:rPr>
                        <a:t>求職者数</a:t>
                      </a:r>
                      <a:endParaRPr kumimoji="1" lang="ja-JP" altLang="en-US" sz="20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latin typeface="HG丸ｺﾞｼｯｸM-PRO" panose="020F0600000000000000" pitchFamily="50" charset="-128"/>
                          <a:ea typeface="HG丸ｺﾞｼｯｸM-PRO" panose="020F0600000000000000" pitchFamily="50" charset="-128"/>
                        </a:rPr>
                        <a:t>138,328</a:t>
                      </a:r>
                      <a:r>
                        <a:rPr kumimoji="1" lang="ja-JP" altLang="en-US" b="1" dirty="0" smtClean="0">
                          <a:latin typeface="HG丸ｺﾞｼｯｸM-PRO" panose="020F0600000000000000" pitchFamily="50" charset="-128"/>
                          <a:ea typeface="HG丸ｺﾞｼｯｸM-PRO" panose="020F0600000000000000" pitchFamily="50" charset="-128"/>
                        </a:rPr>
                        <a:t>人</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b="1" dirty="0" smtClean="0">
                          <a:solidFill>
                            <a:srgbClr val="FF0000"/>
                          </a:solidFill>
                          <a:latin typeface="HG丸ｺﾞｼｯｸM-PRO" panose="020F0600000000000000" pitchFamily="50" charset="-128"/>
                          <a:ea typeface="HG丸ｺﾞｼｯｸM-PRO" panose="020F0600000000000000" pitchFamily="50" charset="-128"/>
                        </a:rPr>
                        <a:t>9.2</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latin typeface="HG丸ｺﾞｼｯｸM-PRO" panose="020F0600000000000000" pitchFamily="50" charset="-128"/>
                          <a:ea typeface="HG丸ｺﾞｼｯｸM-PRO" panose="020F0600000000000000" pitchFamily="50" charset="-128"/>
                        </a:rPr>
                        <a:t>5,933</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b="1" dirty="0" smtClean="0">
                          <a:solidFill>
                            <a:srgbClr val="FF0000"/>
                          </a:solidFill>
                          <a:latin typeface="HG丸ｺﾞｼｯｸM-PRO" panose="020F0600000000000000" pitchFamily="50" charset="-128"/>
                          <a:ea typeface="HG丸ｺﾞｼｯｸM-PRO" panose="020F0600000000000000" pitchFamily="50" charset="-128"/>
                        </a:rPr>
                        <a:t>13.6</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898164607"/>
                  </a:ext>
                </a:extLst>
              </a:tr>
              <a:tr h="6979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latin typeface="HG丸ｺﾞｼｯｸM-PRO" panose="020F0600000000000000" pitchFamily="50" charset="-128"/>
                          <a:ea typeface="HG丸ｺﾞｼｯｸM-PRO" panose="020F0600000000000000" pitchFamily="50" charset="-128"/>
                        </a:rPr>
                        <a:t>求人倍率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latin typeface="HG丸ｺﾞｼｯｸM-PRO" panose="020F0600000000000000" pitchFamily="50" charset="-128"/>
                          <a:ea typeface="HG丸ｺﾞｼｯｸM-PRO" panose="020F0600000000000000" pitchFamily="50" charset="-128"/>
                        </a:rPr>
                        <a:t>2.66</a:t>
                      </a:r>
                      <a:r>
                        <a:rPr kumimoji="1" lang="ja-JP" altLang="en-US" b="1" dirty="0" smtClean="0">
                          <a:latin typeface="HG丸ｺﾞｼｯｸM-PRO" panose="020F0600000000000000" pitchFamily="50" charset="-128"/>
                          <a:ea typeface="HG丸ｺﾞｼｯｸM-PRO" panose="020F0600000000000000" pitchFamily="50" charset="-128"/>
                        </a:rPr>
                        <a:t>倍</a:t>
                      </a:r>
                      <a:r>
                        <a:rPr kumimoji="1" lang="ja-JP" altLang="en-US" b="1" dirty="0" smtClean="0">
                          <a:solidFill>
                            <a:srgbClr val="0033CC"/>
                          </a:solidFill>
                          <a:latin typeface="HG丸ｺﾞｼｯｸM-PRO" panose="020F0600000000000000" pitchFamily="50" charset="-128"/>
                          <a:ea typeface="HG丸ｺﾞｼｯｸM-PRO" panose="020F0600000000000000" pitchFamily="50" charset="-128"/>
                        </a:rPr>
                        <a:t>（</a:t>
                      </a:r>
                      <a:r>
                        <a:rPr kumimoji="1" lang="en-US" altLang="ja-JP" b="1" dirty="0" smtClean="0">
                          <a:solidFill>
                            <a:srgbClr val="0033CC"/>
                          </a:solidFill>
                          <a:latin typeface="HG丸ｺﾞｼｯｸM-PRO" panose="020F0600000000000000" pitchFamily="50" charset="-128"/>
                          <a:ea typeface="HG丸ｺﾞｼｯｸM-PRO" panose="020F0600000000000000" pitchFamily="50" charset="-128"/>
                        </a:rPr>
                        <a:t>0.23</a:t>
                      </a:r>
                      <a:r>
                        <a:rPr kumimoji="1" lang="ja-JP" altLang="en-US" b="1" dirty="0" smtClean="0">
                          <a:solidFill>
                            <a:srgbClr val="0033CC"/>
                          </a:solidFill>
                          <a:latin typeface="HG丸ｺﾞｼｯｸM-PRO" panose="020F0600000000000000" pitchFamily="50" charset="-128"/>
                          <a:ea typeface="HG丸ｺﾞｼｯｸM-PRO" panose="020F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latin typeface="HG丸ｺﾞｼｯｸM-PRO" panose="020F0600000000000000" pitchFamily="50" charset="-128"/>
                          <a:ea typeface="HG丸ｺﾞｼｯｸM-PRO" panose="020F0600000000000000" pitchFamily="50" charset="-128"/>
                        </a:rPr>
                        <a:t>4.34</a:t>
                      </a:r>
                      <a:r>
                        <a:rPr kumimoji="1" lang="ja-JP" altLang="en-US" b="1" dirty="0" smtClean="0">
                          <a:latin typeface="HG丸ｺﾞｼｯｸM-PRO" panose="020F0600000000000000" pitchFamily="50" charset="-128"/>
                          <a:ea typeface="HG丸ｺﾞｼｯｸM-PRO" panose="020F0600000000000000" pitchFamily="50" charset="-128"/>
                        </a:rPr>
                        <a:t>倍</a:t>
                      </a:r>
                      <a:r>
                        <a:rPr kumimoji="1" lang="ja-JP" altLang="en-US" b="1" dirty="0" smtClean="0">
                          <a:solidFill>
                            <a:srgbClr val="0033CC"/>
                          </a:solidFill>
                          <a:latin typeface="HG丸ｺﾞｼｯｸM-PRO" panose="020F0600000000000000" pitchFamily="50" charset="-128"/>
                          <a:ea typeface="HG丸ｺﾞｼｯｸM-PRO" panose="020F0600000000000000" pitchFamily="50" charset="-128"/>
                        </a:rPr>
                        <a:t>（</a:t>
                      </a:r>
                      <a:r>
                        <a:rPr kumimoji="1" lang="en-US" altLang="ja-JP" b="1" dirty="0" smtClean="0">
                          <a:solidFill>
                            <a:srgbClr val="0033CC"/>
                          </a:solidFill>
                          <a:latin typeface="HG丸ｺﾞｼｯｸM-PRO" panose="020F0600000000000000" pitchFamily="50" charset="-128"/>
                          <a:ea typeface="HG丸ｺﾞｼｯｸM-PRO" panose="020F0600000000000000" pitchFamily="50" charset="-128"/>
                        </a:rPr>
                        <a:t>0.27</a:t>
                      </a:r>
                      <a:r>
                        <a:rPr kumimoji="1" lang="ja-JP" altLang="en-US" b="1" dirty="0" smtClean="0">
                          <a:solidFill>
                            <a:srgbClr val="0033CC"/>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3666882275"/>
                  </a:ext>
                </a:extLst>
              </a:tr>
              <a:tr h="6979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latin typeface="HG丸ｺﾞｼｯｸM-PRO" panose="020F0600000000000000" pitchFamily="50" charset="-128"/>
                          <a:ea typeface="HG丸ｺﾞｼｯｸM-PRO" panose="020F0600000000000000" pitchFamily="50" charset="-128"/>
                        </a:rPr>
                        <a:t>内定者数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latin typeface="HG丸ｺﾞｼｯｸM-PRO" panose="020F0600000000000000" pitchFamily="50" charset="-128"/>
                          <a:ea typeface="HG丸ｺﾞｼｯｸM-PRO" panose="020F0600000000000000" pitchFamily="50" charset="-128"/>
                        </a:rPr>
                        <a:t>85,724</a:t>
                      </a:r>
                      <a:r>
                        <a:rPr kumimoji="1" lang="ja-JP" altLang="en-US" b="1" dirty="0" smtClean="0">
                          <a:latin typeface="HG丸ｺﾞｼｯｸM-PRO" panose="020F0600000000000000" pitchFamily="50" charset="-128"/>
                          <a:ea typeface="HG丸ｺﾞｼｯｸM-PRO" panose="020F0600000000000000" pitchFamily="50" charset="-128"/>
                        </a:rPr>
                        <a:t>人</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b="1" dirty="0" smtClean="0">
                          <a:solidFill>
                            <a:srgbClr val="FF0000"/>
                          </a:solidFill>
                          <a:latin typeface="HG丸ｺﾞｼｯｸM-PRO" panose="020F0600000000000000" pitchFamily="50" charset="-128"/>
                          <a:ea typeface="HG丸ｺﾞｼｯｸM-PRO" panose="020F0600000000000000" pitchFamily="50" charset="-128"/>
                        </a:rPr>
                        <a:t>12.4</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latin typeface="HG丸ｺﾞｼｯｸM-PRO" panose="020F0600000000000000" pitchFamily="50" charset="-128"/>
                          <a:ea typeface="HG丸ｺﾞｼｯｸM-PRO" panose="020F0600000000000000" pitchFamily="50" charset="-128"/>
                        </a:rPr>
                        <a:t>3,622</a:t>
                      </a:r>
                      <a:r>
                        <a:rPr kumimoji="1" lang="ja-JP" altLang="en-US" b="1" dirty="0" smtClean="0">
                          <a:latin typeface="HG丸ｺﾞｼｯｸM-PRO" panose="020F0600000000000000" pitchFamily="50" charset="-128"/>
                          <a:ea typeface="HG丸ｺﾞｼｯｸM-PRO" panose="020F0600000000000000" pitchFamily="50" charset="-128"/>
                        </a:rPr>
                        <a:t>人</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b="1" dirty="0" smtClean="0">
                          <a:solidFill>
                            <a:srgbClr val="FF0000"/>
                          </a:solidFill>
                          <a:latin typeface="HG丸ｺﾞｼｯｸM-PRO" panose="020F0600000000000000" pitchFamily="50" charset="-128"/>
                          <a:ea typeface="HG丸ｺﾞｼｯｸM-PRO" panose="020F0600000000000000" pitchFamily="50" charset="-128"/>
                        </a:rPr>
                        <a:t>9.8</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3213921510"/>
                  </a:ext>
                </a:extLst>
              </a:tr>
            </a:tbl>
          </a:graphicData>
        </a:graphic>
      </p:graphicFrame>
      <p:sp>
        <p:nvSpPr>
          <p:cNvPr id="10" name="テキスト ボックス 9"/>
          <p:cNvSpPr txBox="1"/>
          <p:nvPr/>
        </p:nvSpPr>
        <p:spPr>
          <a:xfrm>
            <a:off x="3044721" y="2397470"/>
            <a:ext cx="2088231" cy="400110"/>
          </a:xfrm>
          <a:prstGeom prst="rect">
            <a:avLst/>
          </a:prstGeom>
          <a:noFill/>
        </p:spPr>
        <p:txBody>
          <a:bodyPr wrap="square" rtlCol="0">
            <a:spAutoFit/>
          </a:bodyPr>
          <a:lstStyle/>
          <a:p>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a:t>
            </a:r>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　全　国　</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5940152" y="2407424"/>
            <a:ext cx="2088231" cy="400110"/>
          </a:xfrm>
          <a:prstGeom prst="rect">
            <a:avLst/>
          </a:prstGeom>
          <a:noFill/>
        </p:spPr>
        <p:txBody>
          <a:bodyPr wrap="square" rtlCol="0">
            <a:spAutoFit/>
          </a:bodyPr>
          <a:lstStyle/>
          <a:p>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a:t>
            </a:r>
            <a:r>
              <a:rPr lang="ja-JP" altLang="en-US" sz="2000" b="1" dirty="0" smtClean="0">
                <a:solidFill>
                  <a:schemeClr val="tx2"/>
                </a:solidFill>
                <a:latin typeface="HG丸ｺﾞｼｯｸM-PRO" panose="020F0600000000000000" pitchFamily="50" charset="-128"/>
                <a:ea typeface="HG丸ｺﾞｼｯｸM-PRO" panose="020F0600000000000000" pitchFamily="50" charset="-128"/>
              </a:rPr>
              <a:t>　大　阪　</a:t>
            </a:r>
            <a:r>
              <a:rPr lang="en-US" altLang="ja-JP" sz="2000" b="1" dirty="0" smtClean="0">
                <a:solidFill>
                  <a:schemeClr val="tx2"/>
                </a:solidFill>
                <a:latin typeface="HG丸ｺﾞｼｯｸM-PRO" panose="020F0600000000000000" pitchFamily="50" charset="-128"/>
                <a:ea typeface="HG丸ｺﾞｼｯｸM-PRO" panose="020F0600000000000000" pitchFamily="50" charset="-128"/>
              </a:rPr>
              <a:t>】</a:t>
            </a:r>
            <a:endParaRPr lang="en-US" altLang="ja-JP" sz="2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33663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２．応募を決める際、重視している点は</a:t>
            </a:r>
            <a:r>
              <a:rPr kumimoji="1" lang="en-US" altLang="ja-JP" sz="3200" dirty="0" smtClean="0">
                <a:latin typeface="HGP創英角ﾎﾟｯﾌﾟ体" panose="040B0A00000000000000" pitchFamily="50" charset="-128"/>
                <a:ea typeface="HGP創英角ﾎﾟｯﾌﾟ体" panose="040B0A00000000000000" pitchFamily="50" charset="-128"/>
              </a:rPr>
              <a:t>…</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4" name="正方形/長方形 3"/>
          <p:cNvSpPr/>
          <p:nvPr/>
        </p:nvSpPr>
        <p:spPr>
          <a:xfrm>
            <a:off x="2915816" y="6093296"/>
            <a:ext cx="5976664" cy="461665"/>
          </a:xfrm>
          <a:prstGeom prst="rect">
            <a:avLst/>
          </a:prstGeom>
        </p:spPr>
        <p:txBody>
          <a:bodyPr wrap="square">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管内高校に対するアンケート調査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4</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月実施）結果より</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5</a:t>
            </a:fld>
            <a:endParaRPr kumimoji="1" lang="ja-JP" altLang="en-US" dirty="0"/>
          </a:p>
        </p:txBody>
      </p:sp>
      <p:graphicFrame>
        <p:nvGraphicFramePr>
          <p:cNvPr id="14" name="グラフ 13"/>
          <p:cNvGraphicFramePr/>
          <p:nvPr>
            <p:extLst>
              <p:ext uri="{D42A27DB-BD31-4B8C-83A1-F6EECF244321}">
                <p14:modId xmlns:p14="http://schemas.microsoft.com/office/powerpoint/2010/main" val="1544185948"/>
              </p:ext>
            </p:extLst>
          </p:nvPr>
        </p:nvGraphicFramePr>
        <p:xfrm>
          <a:off x="1475656" y="1981382"/>
          <a:ext cx="6931583" cy="4621055"/>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755576" y="5733256"/>
            <a:ext cx="1944216" cy="307777"/>
          </a:xfrm>
          <a:prstGeom prst="rect">
            <a:avLst/>
          </a:prstGeom>
          <a:noFill/>
        </p:spPr>
        <p:txBody>
          <a:bodyPr wrap="square" rtlCol="0">
            <a:spAutoFit/>
          </a:bodyPr>
          <a:lstStyle/>
          <a:p>
            <a:pPr algn="ctr"/>
            <a:r>
              <a:rPr kumimoji="1" lang="en-US" altLang="ja-JP" sz="1200" dirty="0" smtClean="0">
                <a:latin typeface="ＭＳ Ｐゴシック" panose="020B0600070205080204" pitchFamily="50" charset="-128"/>
                <a:ea typeface="ＭＳ Ｐゴシック" panose="020B0600070205080204" pitchFamily="50" charset="-128"/>
              </a:rPr>
              <a:t>※</a:t>
            </a:r>
            <a:r>
              <a:rPr kumimoji="1" lang="ja-JP" altLang="en-US" sz="1200" dirty="0" smtClean="0">
                <a:latin typeface="ＭＳ Ｐゴシック" panose="020B0600070205080204" pitchFamily="50" charset="-128"/>
                <a:ea typeface="ＭＳ Ｐゴシック" panose="020B0600070205080204" pitchFamily="50" charset="-128"/>
              </a:rPr>
              <a:t>警備・</a:t>
            </a:r>
            <a:r>
              <a:rPr kumimoji="1" lang="ja-JP" altLang="en-US" sz="1400" dirty="0" smtClean="0">
                <a:latin typeface="ＭＳ Ｐゴシック" panose="020B0600070205080204" pitchFamily="50" charset="-128"/>
                <a:ea typeface="ＭＳ Ｐゴシック" panose="020B0600070205080204" pitchFamily="50" charset="-128"/>
              </a:rPr>
              <a:t>ＩＴ</a:t>
            </a:r>
            <a:r>
              <a:rPr kumimoji="1" lang="ja-JP" altLang="en-US" sz="1200" dirty="0" smtClean="0">
                <a:latin typeface="ＭＳ Ｐゴシック" panose="020B0600070205080204" pitchFamily="50" charset="-128"/>
                <a:ea typeface="ＭＳ Ｐゴシック" panose="020B0600070205080204" pitchFamily="50" charset="-128"/>
              </a:rPr>
              <a:t>関係　０％</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804358" y="2126875"/>
            <a:ext cx="1944216" cy="307777"/>
          </a:xfrm>
          <a:prstGeom prst="rect">
            <a:avLst/>
          </a:prstGeom>
          <a:noFill/>
        </p:spPr>
        <p:txBody>
          <a:bodyPr wrap="square" rtlCol="0">
            <a:spAutoFit/>
          </a:bodyPr>
          <a:lstStyle/>
          <a:p>
            <a:pPr algn="ctr"/>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上位３項目を選択</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0" name="横巻き 9"/>
          <p:cNvSpPr/>
          <p:nvPr/>
        </p:nvSpPr>
        <p:spPr>
          <a:xfrm>
            <a:off x="388158" y="1340768"/>
            <a:ext cx="5191954" cy="671442"/>
          </a:xfrm>
          <a:prstGeom prst="horizontalScroll">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dirty="0">
                <a:latin typeface="HG丸ｺﾞｼｯｸM-PRO" panose="020F0600000000000000" pitchFamily="50" charset="-128"/>
                <a:ea typeface="HG丸ｺﾞｼｯｸM-PRO" panose="020F0600000000000000" pitchFamily="50" charset="-128"/>
              </a:rPr>
              <a:t>問：生徒の希望が多い職種は何ですか？</a:t>
            </a:r>
          </a:p>
        </p:txBody>
      </p:sp>
    </p:spTree>
    <p:extLst>
      <p:ext uri="{BB962C8B-B14F-4D97-AF65-F5344CB8AC3E}">
        <p14:creationId xmlns:p14="http://schemas.microsoft.com/office/powerpoint/2010/main" val="2631445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２．応募を決める際、重視している点は</a:t>
            </a:r>
            <a:r>
              <a:rPr kumimoji="1" lang="en-US" altLang="ja-JP" sz="3200" dirty="0" smtClean="0">
                <a:latin typeface="HGP創英角ﾎﾟｯﾌﾟ体" panose="040B0A00000000000000" pitchFamily="50" charset="-128"/>
                <a:ea typeface="HGP創英角ﾎﾟｯﾌﾟ体" panose="040B0A00000000000000" pitchFamily="50" charset="-128"/>
              </a:rPr>
              <a:t>…</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4" name="正方形/長方形 3"/>
          <p:cNvSpPr/>
          <p:nvPr/>
        </p:nvSpPr>
        <p:spPr>
          <a:xfrm>
            <a:off x="2915816" y="6006479"/>
            <a:ext cx="5976664" cy="461665"/>
          </a:xfrm>
          <a:prstGeom prst="rect">
            <a:avLst/>
          </a:prstGeom>
        </p:spPr>
        <p:txBody>
          <a:bodyPr wrap="square">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管内高校に対するアンケート調査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4</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月実施）結果より</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5" name="横巻き 4"/>
          <p:cNvSpPr/>
          <p:nvPr/>
        </p:nvSpPr>
        <p:spPr>
          <a:xfrm>
            <a:off x="452788" y="1317398"/>
            <a:ext cx="6063428" cy="671442"/>
          </a:xfrm>
          <a:prstGeom prst="horizontalScroll">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effectLst/>
                <a:latin typeface="HG丸ｺﾞｼｯｸM-PRO" panose="020F0600000000000000" pitchFamily="50" charset="-128"/>
                <a:ea typeface="HG丸ｺﾞｼｯｸM-PRO" panose="020F0600000000000000" pitchFamily="50" charset="-128"/>
                <a:cs typeface="Times New Roman"/>
              </a:rPr>
              <a:t>問：職種以外に重視している条件は何ですか？</a:t>
            </a:r>
            <a:endParaRPr lang="ja-JP" sz="20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6</a:t>
            </a:fld>
            <a:endParaRPr kumimoji="1" lang="ja-JP" altLang="en-US" dirty="0"/>
          </a:p>
        </p:txBody>
      </p:sp>
      <p:graphicFrame>
        <p:nvGraphicFramePr>
          <p:cNvPr id="11" name="グラフ 10"/>
          <p:cNvGraphicFramePr/>
          <p:nvPr>
            <p:extLst>
              <p:ext uri="{D42A27DB-BD31-4B8C-83A1-F6EECF244321}">
                <p14:modId xmlns:p14="http://schemas.microsoft.com/office/powerpoint/2010/main" val="2149444233"/>
              </p:ext>
            </p:extLst>
          </p:nvPr>
        </p:nvGraphicFramePr>
        <p:xfrm>
          <a:off x="488111" y="1844824"/>
          <a:ext cx="7828305" cy="521887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6660232" y="2708920"/>
            <a:ext cx="1944216" cy="307777"/>
          </a:xfrm>
          <a:prstGeom prst="rect">
            <a:avLst/>
          </a:prstGeom>
          <a:noFill/>
        </p:spPr>
        <p:txBody>
          <a:bodyPr wrap="square" rtlCol="0">
            <a:spAutoFit/>
          </a:bodyPr>
          <a:lstStyle/>
          <a:p>
            <a:pPr algn="ctr"/>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上位３項目を選択</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 name="テキスト ボックス 2"/>
          <p:cNvSpPr txBox="1"/>
          <p:nvPr/>
        </p:nvSpPr>
        <p:spPr>
          <a:xfrm>
            <a:off x="35496" y="5301208"/>
            <a:ext cx="1152128" cy="461665"/>
          </a:xfrm>
          <a:prstGeom prst="rect">
            <a:avLst/>
          </a:prstGeom>
          <a:solidFill>
            <a:schemeClr val="bg1"/>
          </a:solidFill>
          <a:ln>
            <a:noFill/>
          </a:ln>
        </p:spPr>
        <p:txBody>
          <a:bodyPr wrap="square" rtlCol="0">
            <a:spAutoFit/>
          </a:bodyPr>
          <a:lstStyle/>
          <a:p>
            <a:pPr algn="r"/>
            <a:r>
              <a:rPr kumimoji="1" lang="ja-JP" altLang="en-US" sz="1200" dirty="0" smtClean="0">
                <a:solidFill>
                  <a:schemeClr val="tx1">
                    <a:lumMod val="65000"/>
                    <a:lumOff val="35000"/>
                  </a:schemeClr>
                </a:solidFill>
                <a:latin typeface="HG丸ｺﾞｼｯｸM-PRO" panose="020F0600000000000000" pitchFamily="50" charset="-128"/>
                <a:ea typeface="HG丸ｺﾞｼｯｸM-PRO" panose="020F0600000000000000" pitchFamily="50" charset="-128"/>
              </a:rPr>
              <a:t>事業内容</a:t>
            </a:r>
            <a:endParaRPr kumimoji="1" lang="en-US" altLang="ja-JP" sz="1200" dirty="0" smtClean="0">
              <a:solidFill>
                <a:schemeClr val="tx1">
                  <a:lumMod val="65000"/>
                  <a:lumOff val="35000"/>
                </a:schemeClr>
              </a:solidFill>
              <a:latin typeface="HG丸ｺﾞｼｯｸM-PRO" panose="020F0600000000000000" pitchFamily="50" charset="-128"/>
              <a:ea typeface="HG丸ｺﾞｼｯｸM-PRO" panose="020F0600000000000000" pitchFamily="50" charset="-128"/>
            </a:endParaRPr>
          </a:p>
          <a:p>
            <a:pPr algn="r"/>
            <a:r>
              <a:rPr kumimoji="1" lang="ja-JP" altLang="en-US" sz="1200" dirty="0" smtClean="0">
                <a:solidFill>
                  <a:schemeClr val="tx1">
                    <a:lumMod val="65000"/>
                    <a:lumOff val="35000"/>
                  </a:schemeClr>
                </a:solidFill>
                <a:latin typeface="HG丸ｺﾞｼｯｸM-PRO" panose="020F0600000000000000" pitchFamily="50" charset="-128"/>
                <a:ea typeface="HG丸ｺﾞｼｯｸM-PRO" panose="020F0600000000000000" pitchFamily="50" charset="-128"/>
              </a:rPr>
              <a:t>会社の特長</a:t>
            </a:r>
            <a:endParaRPr kumimoji="1" lang="ja-JP" altLang="en-US" sz="1200" dirty="0">
              <a:solidFill>
                <a:schemeClr val="tx1">
                  <a:lumMod val="65000"/>
                  <a:lumOff val="35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26409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２．応募を決める際、重視している点は</a:t>
            </a:r>
            <a:r>
              <a:rPr kumimoji="1" lang="en-US" altLang="ja-JP" sz="3200" dirty="0" smtClean="0">
                <a:latin typeface="HGP創英角ﾎﾟｯﾌﾟ体" panose="040B0A00000000000000" pitchFamily="50" charset="-128"/>
                <a:ea typeface="HGP創英角ﾎﾟｯﾌﾟ体" panose="040B0A00000000000000" pitchFamily="50" charset="-128"/>
              </a:rPr>
              <a:t>…</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4" name="正方形/長方形 3"/>
          <p:cNvSpPr/>
          <p:nvPr/>
        </p:nvSpPr>
        <p:spPr>
          <a:xfrm>
            <a:off x="2915816" y="6207695"/>
            <a:ext cx="5976664" cy="461665"/>
          </a:xfrm>
          <a:prstGeom prst="rect">
            <a:avLst/>
          </a:prstGeom>
        </p:spPr>
        <p:txBody>
          <a:bodyPr wrap="square">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管内高校に対するアンケート調査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4</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月実施）結果より</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5" name="横巻き 4"/>
          <p:cNvSpPr/>
          <p:nvPr/>
        </p:nvSpPr>
        <p:spPr>
          <a:xfrm>
            <a:off x="452788" y="1389407"/>
            <a:ext cx="7503588" cy="671442"/>
          </a:xfrm>
          <a:prstGeom prst="horizontalScroll">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effectLst/>
                <a:latin typeface="HG丸ｺﾞｼｯｸM-PRO" panose="020F0600000000000000" pitchFamily="50" charset="-128"/>
                <a:ea typeface="HG丸ｺﾞｼｯｸM-PRO" panose="020F0600000000000000" pitchFamily="50" charset="-128"/>
                <a:cs typeface="Times New Roman"/>
              </a:rPr>
              <a:t>問：求人票の内容で記載を充実して欲しい項目は何ですか？</a:t>
            </a:r>
            <a:endParaRPr lang="ja-JP" sz="20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7</a:t>
            </a:fld>
            <a:endParaRPr kumimoji="1" lang="ja-JP" altLang="en-US" dirty="0"/>
          </a:p>
        </p:txBody>
      </p:sp>
      <p:sp>
        <p:nvSpPr>
          <p:cNvPr id="10" name="テキスト ボックス 9"/>
          <p:cNvSpPr txBox="1"/>
          <p:nvPr/>
        </p:nvSpPr>
        <p:spPr>
          <a:xfrm>
            <a:off x="755576" y="2015310"/>
            <a:ext cx="1944216" cy="307777"/>
          </a:xfrm>
          <a:prstGeom prst="rect">
            <a:avLst/>
          </a:prstGeom>
          <a:noFill/>
        </p:spPr>
        <p:txBody>
          <a:bodyPr wrap="square" rtlCol="0">
            <a:spAutoFit/>
          </a:bodyPr>
          <a:lstStyle/>
          <a:p>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複数回答可</a:t>
            </a:r>
            <a:endParaRPr kumimoji="1" lang="ja-JP" altLang="en-US" sz="1400" dirty="0">
              <a:latin typeface="ＭＳ Ｐゴシック" panose="020B0600070205080204" pitchFamily="50" charset="-128"/>
              <a:ea typeface="ＭＳ Ｐゴシック" panose="020B0600070205080204" pitchFamily="50" charset="-128"/>
            </a:endParaRPr>
          </a:p>
        </p:txBody>
      </p:sp>
      <p:graphicFrame>
        <p:nvGraphicFramePr>
          <p:cNvPr id="7" name="グラフ 6"/>
          <p:cNvGraphicFramePr/>
          <p:nvPr>
            <p:extLst>
              <p:ext uri="{D42A27DB-BD31-4B8C-83A1-F6EECF244321}">
                <p14:modId xmlns:p14="http://schemas.microsoft.com/office/powerpoint/2010/main" val="1048256300"/>
              </p:ext>
            </p:extLst>
          </p:nvPr>
        </p:nvGraphicFramePr>
        <p:xfrm>
          <a:off x="1456840" y="2060849"/>
          <a:ext cx="7003591" cy="4246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1719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２．応募を決める際、重視している点は</a:t>
            </a:r>
            <a:r>
              <a:rPr kumimoji="1" lang="en-US" altLang="ja-JP" sz="3200" dirty="0" smtClean="0">
                <a:latin typeface="HGP創英角ﾎﾟｯﾌﾟ体" panose="040B0A00000000000000" pitchFamily="50" charset="-128"/>
                <a:ea typeface="HGP創英角ﾎﾟｯﾌﾟ体" panose="040B0A00000000000000" pitchFamily="50" charset="-128"/>
              </a:rPr>
              <a:t>…</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4" name="正方形/長方形 3"/>
          <p:cNvSpPr/>
          <p:nvPr/>
        </p:nvSpPr>
        <p:spPr>
          <a:xfrm>
            <a:off x="2915816" y="6207695"/>
            <a:ext cx="5976664" cy="461665"/>
          </a:xfrm>
          <a:prstGeom prst="rect">
            <a:avLst/>
          </a:prstGeom>
        </p:spPr>
        <p:txBody>
          <a:bodyPr wrap="square">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管内高校に対するアンケート調査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4</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月実施）結果より</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5" name="横巻き 4"/>
          <p:cNvSpPr/>
          <p:nvPr/>
        </p:nvSpPr>
        <p:spPr>
          <a:xfrm>
            <a:off x="452788" y="1389406"/>
            <a:ext cx="7503588" cy="959473"/>
          </a:xfrm>
          <a:prstGeom prst="horizontalScroll">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effectLst/>
                <a:latin typeface="HG丸ｺﾞｼｯｸM-PRO" panose="020F0600000000000000" pitchFamily="50" charset="-128"/>
                <a:ea typeface="HG丸ｺﾞｼｯｸM-PRO" panose="020F0600000000000000" pitchFamily="50" charset="-128"/>
                <a:cs typeface="Times New Roman"/>
              </a:rPr>
              <a:t>問：生徒が応募先を決定するに当たり、先生として求人の</a:t>
            </a:r>
            <a:endParaRPr lang="en-US" altLang="ja-JP" sz="2000" b="1" kern="100" dirty="0" smtClean="0">
              <a:effectLst/>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2000" b="1" kern="100" dirty="0" smtClean="0">
                <a:effectLst/>
                <a:latin typeface="HG丸ｺﾞｼｯｸM-PRO" panose="020F0600000000000000" pitchFamily="50" charset="-128"/>
                <a:ea typeface="HG丸ｺﾞｼｯｸM-PRO" panose="020F0600000000000000" pitchFamily="50" charset="-128"/>
                <a:cs typeface="Times New Roman"/>
              </a:rPr>
              <a:t>　　条件以外に重視させていることは何ですか？</a:t>
            </a:r>
            <a:endParaRPr lang="ja-JP" sz="20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8</a:t>
            </a:fld>
            <a:endParaRPr kumimoji="1" lang="ja-JP" altLang="en-US" dirty="0"/>
          </a:p>
        </p:txBody>
      </p:sp>
      <p:sp>
        <p:nvSpPr>
          <p:cNvPr id="10" name="テキスト ボックス 9"/>
          <p:cNvSpPr txBox="1"/>
          <p:nvPr/>
        </p:nvSpPr>
        <p:spPr>
          <a:xfrm>
            <a:off x="755576" y="2348880"/>
            <a:ext cx="1944216" cy="307777"/>
          </a:xfrm>
          <a:prstGeom prst="rect">
            <a:avLst/>
          </a:prstGeom>
          <a:noFill/>
        </p:spPr>
        <p:txBody>
          <a:bodyPr wrap="square" rtlCol="0">
            <a:spAutoFit/>
          </a:bodyPr>
          <a:lstStyle/>
          <a:p>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複数回答可</a:t>
            </a:r>
            <a:endParaRPr kumimoji="1" lang="ja-JP" altLang="en-US" sz="1400" dirty="0">
              <a:latin typeface="ＭＳ Ｐゴシック" panose="020B0600070205080204" pitchFamily="50" charset="-128"/>
              <a:ea typeface="ＭＳ Ｐゴシック" panose="020B0600070205080204" pitchFamily="50" charset="-128"/>
            </a:endParaRPr>
          </a:p>
        </p:txBody>
      </p:sp>
      <p:graphicFrame>
        <p:nvGraphicFramePr>
          <p:cNvPr id="7" name="グラフ 6"/>
          <p:cNvGraphicFramePr/>
          <p:nvPr>
            <p:extLst>
              <p:ext uri="{D42A27DB-BD31-4B8C-83A1-F6EECF244321}">
                <p14:modId xmlns:p14="http://schemas.microsoft.com/office/powerpoint/2010/main" val="3677936011"/>
              </p:ext>
            </p:extLst>
          </p:nvPr>
        </p:nvGraphicFramePr>
        <p:xfrm>
          <a:off x="452788" y="2204864"/>
          <a:ext cx="8223668" cy="43106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0600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8328"/>
            <a:ext cx="8435280" cy="1252728"/>
          </a:xfrm>
        </p:spPr>
        <p:txBody>
          <a:bodyPr>
            <a:norm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２．先生の声</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4" name="正方形/長方形 3"/>
          <p:cNvSpPr/>
          <p:nvPr/>
        </p:nvSpPr>
        <p:spPr>
          <a:xfrm>
            <a:off x="2915816" y="6309320"/>
            <a:ext cx="5976664" cy="461665"/>
          </a:xfrm>
          <a:prstGeom prst="rect">
            <a:avLst/>
          </a:prstGeom>
        </p:spPr>
        <p:txBody>
          <a:bodyPr wrap="square">
            <a:spAutoFit/>
          </a:bodyPr>
          <a:lstStyle/>
          <a:p>
            <a:pPr algn="r"/>
            <a:r>
              <a:rPr lang="ja-JP" altLang="en-US" sz="1200" dirty="0" smtClean="0">
                <a:latin typeface="HG丸ｺﾞｼｯｸM-PRO" panose="020F0600000000000000" pitchFamily="50" charset="-128"/>
                <a:ea typeface="HG丸ｺﾞｼｯｸM-PRO" panose="020F0600000000000000" pitchFamily="50" charset="-128"/>
              </a:rPr>
              <a:t>管内高校に対するアンケート調査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a:p>
            <a:pPr algn="r"/>
            <a:r>
              <a:rPr lang="ja-JP" altLang="en-US" sz="1200" dirty="0" smtClean="0">
                <a:latin typeface="HG丸ｺﾞｼｯｸM-PRO" panose="020F0600000000000000" pitchFamily="50" charset="-128"/>
                <a:ea typeface="HG丸ｺﾞｼｯｸM-PRO" panose="020F0600000000000000" pitchFamily="50" charset="-128"/>
              </a:rPr>
              <a:t>（令和</a:t>
            </a:r>
            <a:r>
              <a:rPr lang="en-US" altLang="ja-JP" sz="1200" dirty="0" smtClean="0">
                <a:latin typeface="HG丸ｺﾞｼｯｸM-PRO" panose="020F0600000000000000" pitchFamily="50" charset="-128"/>
                <a:ea typeface="HG丸ｺﾞｼｯｸM-PRO" panose="020F0600000000000000" pitchFamily="50" charset="-128"/>
              </a:rPr>
              <a:t>4</a:t>
            </a:r>
            <a:r>
              <a:rPr lang="ja-JP" altLang="en-US" sz="1200" dirty="0" smtClean="0">
                <a:latin typeface="HG丸ｺﾞｼｯｸM-PRO" panose="020F0600000000000000" pitchFamily="50" charset="-128"/>
                <a:ea typeface="HG丸ｺﾞｼｯｸM-PRO" panose="020F0600000000000000" pitchFamily="50" charset="-128"/>
              </a:rPr>
              <a:t>年</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月実施）結果より</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5" name="横巻き 4"/>
          <p:cNvSpPr/>
          <p:nvPr/>
        </p:nvSpPr>
        <p:spPr>
          <a:xfrm>
            <a:off x="452788" y="1389407"/>
            <a:ext cx="3975196" cy="671442"/>
          </a:xfrm>
          <a:prstGeom prst="horizontalScroll">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b="1" kern="100" dirty="0" smtClean="0">
                <a:latin typeface="HG丸ｺﾞｼｯｸM-PRO" panose="020F0600000000000000" pitchFamily="50" charset="-128"/>
                <a:ea typeface="HG丸ｺﾞｼｯｸM-PRO" panose="020F0600000000000000" pitchFamily="50" charset="-128"/>
                <a:cs typeface="Times New Roman"/>
              </a:rPr>
              <a:t>学校が事業所に望むこと</a:t>
            </a:r>
            <a:endParaRPr lang="ja-JP" sz="20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9" name="スライド番号プレースホルダー 8"/>
          <p:cNvSpPr>
            <a:spLocks noGrp="1"/>
          </p:cNvSpPr>
          <p:nvPr>
            <p:ph type="sldNum" sz="quarter" idx="12"/>
          </p:nvPr>
        </p:nvSpPr>
        <p:spPr/>
        <p:txBody>
          <a:bodyPr/>
          <a:lstStyle/>
          <a:p>
            <a:fld id="{EEEE5596-2FE9-4F0F-AED5-CB628AE69FAA}" type="slidenum">
              <a:rPr kumimoji="1" lang="ja-JP" altLang="en-US" smtClean="0"/>
              <a:t>9</a:t>
            </a:fld>
            <a:endParaRPr kumimoji="1" lang="ja-JP" altLang="en-US" dirty="0"/>
          </a:p>
        </p:txBody>
      </p:sp>
      <p:sp>
        <p:nvSpPr>
          <p:cNvPr id="7" name="正方形/長方形 6"/>
          <p:cNvSpPr/>
          <p:nvPr/>
        </p:nvSpPr>
        <p:spPr>
          <a:xfrm>
            <a:off x="284994" y="2060848"/>
            <a:ext cx="9327565" cy="4001095"/>
          </a:xfrm>
          <a:prstGeom prst="rect">
            <a:avLst/>
          </a:prstGeom>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＊求人票</a:t>
            </a:r>
            <a:r>
              <a:rPr lang="ja-JP" altLang="en-US" dirty="0">
                <a:latin typeface="HG丸ｺﾞｼｯｸM-PRO" panose="020F0600000000000000" pitchFamily="50" charset="-128"/>
                <a:ea typeface="HG丸ｺﾞｼｯｸM-PRO" panose="020F0600000000000000" pitchFamily="50" charset="-128"/>
              </a:rPr>
              <a:t>の送付など求人業務を仲介業者に依頼するのは、迷惑でトラブルの元</a:t>
            </a:r>
            <a:r>
              <a:rPr lang="ja-JP" altLang="en-US" dirty="0" smtClean="0">
                <a:latin typeface="HG丸ｺﾞｼｯｸM-PRO" panose="020F0600000000000000" pitchFamily="50" charset="-128"/>
                <a:ea typeface="HG丸ｺﾞｼｯｸM-PRO" panose="020F0600000000000000" pitchFamily="50" charset="-128"/>
              </a:rPr>
              <a:t>に</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なる</a:t>
            </a:r>
            <a:r>
              <a:rPr lang="ja-JP" altLang="en-US" dirty="0">
                <a:latin typeface="HG丸ｺﾞｼｯｸM-PRO" panose="020F0600000000000000" pitchFamily="50" charset="-128"/>
                <a:ea typeface="HG丸ｺﾞｼｯｸM-PRO" panose="020F0600000000000000" pitchFamily="50" charset="-128"/>
              </a:rPr>
              <a:t>ためやめてほしい</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＊事業</a:t>
            </a:r>
            <a:r>
              <a:rPr lang="ja-JP" altLang="en-US" dirty="0">
                <a:latin typeface="HG丸ｺﾞｼｯｸM-PRO" panose="020F0600000000000000" pitchFamily="50" charset="-128"/>
                <a:ea typeface="HG丸ｺﾞｼｯｸM-PRO" panose="020F0600000000000000" pitchFamily="50" charset="-128"/>
              </a:rPr>
              <a:t>内容欄には、キャッチコピー等の事業内容以外のことは書かないでほしい</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＊就業</a:t>
            </a:r>
            <a:r>
              <a:rPr lang="ja-JP" altLang="en-US" dirty="0">
                <a:latin typeface="HG丸ｺﾞｼｯｸM-PRO" panose="020F0600000000000000" pitchFamily="50" charset="-128"/>
                <a:ea typeface="HG丸ｺﾞｼｯｸM-PRO" panose="020F0600000000000000" pitchFamily="50" charset="-128"/>
              </a:rPr>
              <a:t>場所を正確に記載してほしい</a:t>
            </a:r>
            <a:r>
              <a:rPr lang="ja-JP" altLang="en-US"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＊入社前</a:t>
            </a:r>
            <a:r>
              <a:rPr lang="ja-JP" altLang="en-US" dirty="0">
                <a:latin typeface="HG丸ｺﾞｼｯｸM-PRO" panose="020F0600000000000000" pitchFamily="50" charset="-128"/>
                <a:ea typeface="HG丸ｺﾞｼｯｸM-PRO" panose="020F0600000000000000" pitchFamily="50" charset="-128"/>
              </a:rPr>
              <a:t>の内定者への連絡は郵送のみとし、電話番号・</a:t>
            </a:r>
            <a:r>
              <a:rPr lang="en-US" altLang="ja-JP" dirty="0">
                <a:latin typeface="HG丸ｺﾞｼｯｸM-PRO" panose="020F0600000000000000" pitchFamily="50" charset="-128"/>
                <a:ea typeface="HG丸ｺﾞｼｯｸM-PRO" panose="020F0600000000000000" pitchFamily="50" charset="-128"/>
              </a:rPr>
              <a:t>LINE</a:t>
            </a:r>
            <a:r>
              <a:rPr lang="ja-JP" altLang="en-US" dirty="0">
                <a:latin typeface="HG丸ｺﾞｼｯｸM-PRO" panose="020F0600000000000000" pitchFamily="50" charset="-128"/>
                <a:ea typeface="HG丸ｺﾞｼｯｸM-PRO" panose="020F0600000000000000" pitchFamily="50" charset="-128"/>
              </a:rPr>
              <a:t>の</a:t>
            </a:r>
            <a:r>
              <a:rPr lang="en-US" altLang="ja-JP" dirty="0">
                <a:latin typeface="HG丸ｺﾞｼｯｸM-PRO" panose="020F0600000000000000" pitchFamily="50" charset="-128"/>
                <a:ea typeface="HG丸ｺﾞｼｯｸM-PRO" panose="020F0600000000000000" pitchFamily="50" charset="-128"/>
              </a:rPr>
              <a:t>ID</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メールアド</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レス</a:t>
            </a:r>
            <a:r>
              <a:rPr lang="ja-JP" altLang="en-US" dirty="0">
                <a:latin typeface="HG丸ｺﾞｼｯｸM-PRO" panose="020F0600000000000000" pitchFamily="50" charset="-128"/>
                <a:ea typeface="HG丸ｺﾞｼｯｸM-PRO" panose="020F0600000000000000" pitchFamily="50" charset="-128"/>
              </a:rPr>
              <a:t>などを学校へ照会</a:t>
            </a:r>
            <a:r>
              <a:rPr lang="ja-JP" altLang="en-US" dirty="0" smtClean="0">
                <a:latin typeface="HG丸ｺﾞｼｯｸM-PRO" panose="020F0600000000000000" pitchFamily="50" charset="-128"/>
                <a:ea typeface="HG丸ｺﾞｼｯｸM-PRO" panose="020F0600000000000000" pitchFamily="50" charset="-128"/>
              </a:rPr>
              <a:t>する事はやめて</a:t>
            </a:r>
            <a:r>
              <a:rPr lang="ja-JP" altLang="en-US" dirty="0">
                <a:latin typeface="HG丸ｺﾞｼｯｸM-PRO" panose="020F0600000000000000" pitchFamily="50" charset="-128"/>
                <a:ea typeface="HG丸ｺﾞｼｯｸM-PRO" panose="020F0600000000000000" pitchFamily="50" charset="-128"/>
              </a:rPr>
              <a:t>ほしい</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＊資格</a:t>
            </a:r>
            <a:r>
              <a:rPr lang="ja-JP" altLang="en-US" dirty="0">
                <a:latin typeface="HG丸ｺﾞｼｯｸM-PRO" panose="020F0600000000000000" pitchFamily="50" charset="-128"/>
                <a:ea typeface="HG丸ｺﾞｼｯｸM-PRO" panose="020F0600000000000000" pitchFamily="50" charset="-128"/>
              </a:rPr>
              <a:t>取得などに向けた研修等の補助制度を記載してほしい</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＊介護</a:t>
            </a:r>
            <a:r>
              <a:rPr lang="ja-JP" altLang="en-US" dirty="0">
                <a:latin typeface="HG丸ｺﾞｼｯｸM-PRO" panose="020F0600000000000000" pitchFamily="50" charset="-128"/>
                <a:ea typeface="HG丸ｺﾞｼｯｸM-PRO" panose="020F0600000000000000" pitchFamily="50" charset="-128"/>
              </a:rPr>
              <a:t>や美容系の事業所などですが、資格を取れるまで育成してほしい、将来</a:t>
            </a:r>
            <a:r>
              <a:rPr lang="ja-JP" altLang="en-US" dirty="0" smtClean="0">
                <a:latin typeface="HG丸ｺﾞｼｯｸM-PRO" panose="020F0600000000000000" pitchFamily="50" charset="-128"/>
                <a:ea typeface="HG丸ｺﾞｼｯｸM-PRO" panose="020F0600000000000000" pitchFamily="50" charset="-128"/>
              </a:rPr>
              <a:t>の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ため</a:t>
            </a:r>
            <a:r>
              <a:rPr lang="ja-JP" altLang="en-US" dirty="0">
                <a:latin typeface="HG丸ｺﾞｼｯｸM-PRO" panose="020F0600000000000000" pitchFamily="50" charset="-128"/>
                <a:ea typeface="HG丸ｺﾞｼｯｸM-PRO" panose="020F0600000000000000" pitchFamily="50" charset="-128"/>
              </a:rPr>
              <a:t>に育ててくれるところに生徒を送りたい</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＊求人票</a:t>
            </a:r>
            <a:r>
              <a:rPr lang="ja-JP" altLang="en-US" dirty="0">
                <a:latin typeface="HG丸ｺﾞｼｯｸM-PRO" panose="020F0600000000000000" pitchFamily="50" charset="-128"/>
                <a:ea typeface="HG丸ｺﾞｼｯｸM-PRO" panose="020F0600000000000000" pitchFamily="50" charset="-128"/>
              </a:rPr>
              <a:t>を持参して来校される際は、事前のアポイントを取り、昼食時と</a:t>
            </a:r>
            <a:r>
              <a:rPr lang="ja-JP" altLang="en-US" dirty="0" smtClean="0">
                <a:latin typeface="HG丸ｺﾞｼｯｸM-PRO" panose="020F0600000000000000" pitchFamily="50" charset="-128"/>
                <a:ea typeface="HG丸ｺﾞｼｯｸM-PRO" panose="020F0600000000000000" pitchFamily="50" charset="-128"/>
              </a:rPr>
              <a:t>時間外</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を</a:t>
            </a:r>
            <a:r>
              <a:rPr lang="ja-JP" altLang="en-US" dirty="0">
                <a:latin typeface="HG丸ｺﾞｼｯｸM-PRO" panose="020F0600000000000000" pitchFamily="50" charset="-128"/>
                <a:ea typeface="HG丸ｺﾞｼｯｸM-PRO" panose="020F0600000000000000" pitchFamily="50" charset="-128"/>
              </a:rPr>
              <a:t>避けるようにしていただきたい。</a:t>
            </a:r>
          </a:p>
        </p:txBody>
      </p:sp>
    </p:spTree>
    <p:extLst>
      <p:ext uri="{BB962C8B-B14F-4D97-AF65-F5344CB8AC3E}">
        <p14:creationId xmlns:p14="http://schemas.microsoft.com/office/powerpoint/2010/main" val="25772211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spDef>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kumimoji="1" sz="1200" dirty="0">
            <a:solidFill>
              <a:schemeClr val="tx2"/>
            </a:solidFill>
            <a:latin typeface="ＭＳ Ｐゴシック" panose="020B0600070205080204" pitchFamily="50" charset="-128"/>
            <a:ea typeface="ＭＳ Ｐゴシック" panose="020B060007020508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5080</TotalTime>
  <Words>7519</Words>
  <Application>Microsoft Office PowerPoint</Application>
  <PresentationFormat>画面に合わせる (4:3)</PresentationFormat>
  <Paragraphs>502</Paragraphs>
  <Slides>19</Slides>
  <Notes>19</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19</vt:i4>
      </vt:variant>
    </vt:vector>
  </HeadingPairs>
  <TitlesOfParts>
    <vt:vector size="34" baseType="lpstr">
      <vt:lpstr>HGP創英角ﾎﾟｯﾌﾟ体</vt:lpstr>
      <vt:lpstr>HGP明朝E</vt:lpstr>
      <vt:lpstr>HGS創英角ﾎﾟｯﾌﾟ体</vt:lpstr>
      <vt:lpstr>HGｺﾞｼｯｸM</vt:lpstr>
      <vt:lpstr>HG丸ｺﾞｼｯｸM-PRO</vt:lpstr>
      <vt:lpstr>ＭＳ Ｐゴシック</vt:lpstr>
      <vt:lpstr>ＭＳ ゴシック</vt:lpstr>
      <vt:lpstr>メイリオ</vt:lpstr>
      <vt:lpstr>Arial</vt:lpstr>
      <vt:lpstr>Calibri</vt:lpstr>
      <vt:lpstr>Candara</vt:lpstr>
      <vt:lpstr>Century</vt:lpstr>
      <vt:lpstr>Symbol</vt:lpstr>
      <vt:lpstr>Times New Roman</vt:lpstr>
      <vt:lpstr>ウェーブ</vt:lpstr>
      <vt:lpstr>高卒求人申込セミナー ～求人票を工夫しましょう～</vt:lpstr>
      <vt:lpstr>今日お伝えしたいこと</vt:lpstr>
      <vt:lpstr>１．就職希望者の状況について ～高校３年生のスケジュール～</vt:lpstr>
      <vt:lpstr>１．就職希望者の状況について ～新卒採用の現状～</vt:lpstr>
      <vt:lpstr>２．応募を決める際、重視している点は…</vt:lpstr>
      <vt:lpstr>２．応募を決める際、重視している点は…</vt:lpstr>
      <vt:lpstr>２．応募を決める際、重視している点は…</vt:lpstr>
      <vt:lpstr>２．応募を決める際、重視している点は…</vt:lpstr>
      <vt:lpstr>２．先生の声</vt:lpstr>
      <vt:lpstr> 3.求人票作成時に注意する点は…</vt:lpstr>
      <vt:lpstr> 3.求人票作成時に注意する点は…</vt:lpstr>
      <vt:lpstr> 3.求人票作成時に注意する点は…</vt:lpstr>
      <vt:lpstr> 3.求人票作成時に注意する点は…</vt:lpstr>
      <vt:lpstr> 3.求人票作成時に注意する点は…</vt:lpstr>
      <vt:lpstr>４．複数応募について</vt:lpstr>
      <vt:lpstr>４．複数応募について</vt:lpstr>
      <vt:lpstr>５．高卒採用ルールで注意する点は…</vt:lpstr>
      <vt:lpstr>５．高卒採用ルールで注意する点は…</vt:lpstr>
      <vt:lpstr>最後に</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職場体験の心得</dc:title>
  <dc:creator>ハローワークシステム</dc:creator>
  <cp:lastModifiedBy>竹中智宏</cp:lastModifiedBy>
  <cp:revision>1000</cp:revision>
  <cp:lastPrinted>2022-05-17T07:33:14Z</cp:lastPrinted>
  <dcterms:created xsi:type="dcterms:W3CDTF">2017-04-24T05:55:47Z</dcterms:created>
  <dcterms:modified xsi:type="dcterms:W3CDTF">2022-05-18T01:29:59Z</dcterms:modified>
</cp:coreProperties>
</file>