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5" r:id="rId5"/>
    <p:sldId id="266" r:id="rId6"/>
  </p:sldIdLst>
  <p:sldSz cx="6858000" cy="9906000" type="A4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0C0"/>
    <a:srgbClr val="5789C5"/>
    <a:srgbClr val="00FF00"/>
    <a:srgbClr val="FFFFC5"/>
    <a:srgbClr val="FFFF99"/>
    <a:srgbClr val="4E82C2"/>
    <a:srgbClr val="5F95D7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581" autoAdjust="0"/>
  </p:normalViewPr>
  <p:slideViewPr>
    <p:cSldViewPr>
      <p:cViewPr varScale="1">
        <p:scale>
          <a:sx n="65" d="100"/>
          <a:sy n="65" d="100"/>
        </p:scale>
        <p:origin x="900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42" tIns="47819" rIns="95642" bIns="47819" numCol="1" anchor="t" anchorCtr="0" compatLnSpc="1">
            <a:prstTxWarp prst="textNoShape">
              <a:avLst/>
            </a:prstTxWarp>
          </a:bodyPr>
          <a:lstStyle>
            <a:lvl1pPr defTabSz="913971" eaLnBrk="1" hangingPunct="1">
              <a:defRPr sz="13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42" tIns="47819" rIns="95642" bIns="47819" numCol="1" anchor="t" anchorCtr="0" compatLnSpc="1">
            <a:prstTxWarp prst="textNoShape">
              <a:avLst/>
            </a:prstTxWarp>
          </a:bodyPr>
          <a:lstStyle>
            <a:lvl1pPr algn="r" defTabSz="913971" eaLnBrk="1" hangingPunct="1">
              <a:defRPr sz="13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999E6E3-356F-4B6F-9252-BA1DA120F460}" type="datetimeFigureOut">
              <a:rPr lang="ja-JP" altLang="en-US"/>
              <a:pPr>
                <a:defRPr/>
              </a:pPr>
              <a:t>2026/3/18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6125"/>
            <a:ext cx="25796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07" tIns="47654" rIns="95307" bIns="4765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42" tIns="47819" rIns="95642" bIns="47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42" tIns="47819" rIns="95642" bIns="47819" numCol="1" anchor="b" anchorCtr="0" compatLnSpc="1">
            <a:prstTxWarp prst="textNoShape">
              <a:avLst/>
            </a:prstTxWarp>
          </a:bodyPr>
          <a:lstStyle>
            <a:lvl1pPr defTabSz="913971" eaLnBrk="1" hangingPunct="1">
              <a:defRPr sz="13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42" tIns="47819" rIns="95642" bIns="4781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D70F2C-69A9-4258-94B8-E42AE0653AE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12963" y="746125"/>
            <a:ext cx="2579687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81E0-E924-4024-A676-F215E004F5A5}" type="slidenum"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1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225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387B-411E-4208-BA64-FAB8B49D33C4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8750-5717-401F-860E-713243152C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193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7B49-B2D0-455C-9E3B-1CE4F2317BC3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1DF6-4820-4D96-A06A-4662FD77EA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320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8"/>
            <a:ext cx="3357563" cy="112680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A971-F984-4DD3-808E-6C60F1CCEFAA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1FF8-D662-49B9-96B3-EA149270A9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57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0EA8-1AAD-46D0-B0A1-E3CA342004F6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52B4-C27B-4D3A-80BB-74FE0B8FD6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87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6D10-71DE-433F-9264-040D4B415FE4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67A1-CB20-47A9-BEF1-46ED27396D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344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8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3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90A6-8DB1-4E31-A50D-538F1E2DE17E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B8E1-FD18-4EC2-9BAD-63806DD30F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646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37F4-72D3-46C4-85DF-1779552CBF9E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FE75-A7FC-46A8-A1C2-AE72E02F3A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49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91B9-8B38-4367-A289-486648E9EAC9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5386-AE39-4CAB-B2B2-1A4D7CF23F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93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53D1-5E8C-4A3B-9297-C1389EC86A5E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B1D0-A4B6-4BB9-806F-B72E9B1389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980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0" y="394407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43D8-B0F3-400A-A5AF-BB6200A20811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FB2-90FD-4E1F-B351-87FC68A517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44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0A71-56C5-4EE1-8C20-B100ADFF7B3A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978D-4FC0-4DCB-BAC7-53686C29DC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32471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.png" Type="http://schemas.openxmlformats.org/officeDocument/2006/relationships/imag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062E54-5841-43BE-9FA6-0B2C396BF6E0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3BF223-A033-4CD2-9BC3-9C876AE975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-68531" y="0"/>
            <a:ext cx="7047281" cy="5785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8115" y="6023328"/>
            <a:ext cx="6970625" cy="240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432028" y="8145009"/>
            <a:ext cx="1033009" cy="503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92" b="0" i="0" u="none" strike="noStrike" kern="100" cap="none" spc="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pic>
        <p:nvPicPr>
          <p:cNvPr id="307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31" y="554228"/>
            <a:ext cx="7098716" cy="16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3" y="8080313"/>
            <a:ext cx="764484" cy="7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" y="77940"/>
            <a:ext cx="982462" cy="36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0551" y="8937112"/>
            <a:ext cx="6971988" cy="850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-347045" y="1841143"/>
            <a:ext cx="7701256" cy="14748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012" y="1075609"/>
            <a:ext cx="6894809" cy="224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1" kern="100" spc="-100" dirty="0">
                <a:ln w="9525" cap="rnd" cmpd="sng" algn="ctr">
                  <a:noFill/>
                  <a:prstDash val="solid"/>
                  <a:bevel/>
                </a:ln>
                <a:solidFill>
                  <a:srgbClr val="0070C0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/>
              </a:rPr>
              <a:t> </a:t>
            </a:r>
            <a:r>
              <a:rPr kumimoji="0" lang="en-US" altLang="ja-JP" sz="6000" b="1" i="0" u="none" strike="noStrike" kern="100" cap="none" spc="-10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/>
              </a:rPr>
              <a:t>Dail</a:t>
            </a:r>
            <a:r>
              <a:rPr kumimoji="0" lang="en-US" altLang="ja-JP" sz="6000" b="1" i="0" u="none" strike="noStrike" kern="100" cap="none" spc="13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丸ｺﾞｼｯｸM-PRO" panose="020F0600000000000000" pitchFamily="50" charset="-128"/>
                <a:cs typeface="Times New Roman"/>
              </a:rPr>
              <a:t>y</a:t>
            </a:r>
            <a:endParaRPr kumimoji="0" lang="en-US" altLang="ja-JP" sz="6000" b="1" i="0" u="none" strike="noStrike" kern="100" cap="none" spc="-10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1" i="0" u="none" strike="noStrike" kern="100" cap="none" spc="-10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F0502020204030204" pitchFamily="2" charset="0"/>
                <a:ea typeface="メイリオ" panose="020B0604030504040204" pitchFamily="50" charset="-128"/>
                <a:cs typeface="ADLaM Display" panose="020F0502020204030204" pitchFamily="2" charset="0"/>
              </a:rPr>
              <a:t>企業説明</a:t>
            </a:r>
            <a:r>
              <a:rPr kumimoji="0" lang="en-US" altLang="ja-JP" sz="6000" b="1" i="0" u="none" strike="noStrike" kern="100" cap="none" spc="-10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×</a:t>
            </a:r>
            <a:r>
              <a:rPr kumimoji="0" lang="ja-JP" altLang="en-US" sz="6000" b="1" i="0" u="none" strike="noStrike" kern="100" cap="none" spc="-10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F0502020204030204" pitchFamily="2" charset="0"/>
                <a:ea typeface="メイリオ" panose="020B0604030504040204" pitchFamily="50" charset="-128"/>
                <a:cs typeface="ADLaM Display" panose="020F0502020204030204" pitchFamily="2" charset="0"/>
              </a:rPr>
              <a:t>業界研究</a:t>
            </a:r>
            <a:endParaRPr kumimoji="0" lang="en-US" altLang="ja-JP" sz="6000" b="1" i="0" u="none" strike="noStrike" kern="100" cap="none" spc="-10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FF0000"/>
              </a:solidFill>
              <a:effectLst/>
              <a:uLnTx/>
              <a:uFillTx/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kern="100" spc="-100" dirty="0">
                <a:ln w="9525" cap="rnd" cmpd="sng" algn="ctr">
                  <a:noFill/>
                  <a:prstDash val="solid"/>
                  <a:bevel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で貴社を</a:t>
            </a:r>
            <a:r>
              <a:rPr kumimoji="0" lang="en-US" altLang="ja-JP" sz="3600" b="1" kern="100" spc="-100" dirty="0">
                <a:ln w="9525" cap="rnd" cmpd="sng" algn="ctr">
                  <a:noFill/>
                  <a:prstDash val="solid"/>
                  <a:bevel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PR</a:t>
            </a:r>
            <a:r>
              <a:rPr kumimoji="0" lang="ja-JP" altLang="en-US" sz="3600" b="1" kern="100" spc="-100" dirty="0">
                <a:ln w="9525" cap="rnd" cmpd="sng" algn="ctr">
                  <a:noFill/>
                  <a:prstDash val="solid"/>
                  <a:bevel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しませんか</a:t>
            </a:r>
            <a:endParaRPr kumimoji="0" lang="ja-JP" altLang="en-US" sz="4400" b="0" i="0" u="none" strike="noStrike" kern="100" cap="none" spc="-10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0382" y="3320556"/>
            <a:ext cx="6701264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86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大阪府内</a:t>
            </a:r>
            <a:r>
              <a:rPr kumimoji="0" lang="ja-JP" altLang="en-US" sz="228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に就業場所がある企業限定の説明会</a:t>
            </a:r>
            <a:endParaRPr kumimoji="0" lang="en-US" altLang="ja-JP" sz="228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-5942336" y="7093282"/>
            <a:ext cx="5699404" cy="14618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46636" y="2407783"/>
            <a:ext cx="3106549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29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就活学生及び既卒</a:t>
            </a:r>
            <a:r>
              <a:rPr kumimoji="0" lang="en-US" altLang="ja-JP" sz="1429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en-US" sz="1429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年以内の方と</a:t>
            </a: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29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企業様との出会いの機会をつくる</a:t>
            </a: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29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企業説明会です！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2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9510" y="8981232"/>
            <a:ext cx="6203008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参加企業の情報は大阪新卒応援ハローワーク内で掲示・周知するほか、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大阪新卒応援ハローワークのホームページで随時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していきます！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11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02" y="4409002"/>
            <a:ext cx="1136742" cy="97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上矢印 25"/>
          <p:cNvSpPr/>
          <p:nvPr/>
        </p:nvSpPr>
        <p:spPr>
          <a:xfrm rot="5400000">
            <a:off x="8069670" y="8132034"/>
            <a:ext cx="479632" cy="366490"/>
          </a:xfrm>
          <a:prstGeom prst="upArrow">
            <a:avLst>
              <a:gd name="adj1" fmla="val 50000"/>
              <a:gd name="adj2" fmla="val 5378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-1765147" y="3818425"/>
            <a:ext cx="1072914" cy="36933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New</a:t>
            </a:r>
            <a:endParaRPr lang="ja-JP" alt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6715195" y="6722289"/>
            <a:ext cx="6368150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卒業年次ではない学生（全学年対象）及び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大阪わかものハローワークを利用している方（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→どんな業界や職種があるのか知りたいという方の為に、業界の特徴や動向、仕組みなどについて説明していただきます。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 bwMode="auto">
          <a:xfrm>
            <a:off x="-58801" y="9547637"/>
            <a:ext cx="7442952" cy="532023"/>
          </a:xfrm>
          <a:prstGeom prst="roundRect">
            <a:avLst>
              <a:gd name="adj" fmla="val 1181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31" b="1" i="0" u="none" strike="noStrike" kern="100" cap="none" spc="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-4335383" y="4556347"/>
            <a:ext cx="4161111" cy="608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286" b="1" i="0" u="none" strike="noStrike" kern="100" cap="none" spc="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ＭＳ 明朝"/>
              <a:cs typeface="Times New Roman"/>
            </a:endParaRPr>
          </a:p>
        </p:txBody>
      </p:sp>
      <p:sp>
        <p:nvSpPr>
          <p:cNvPr id="29" name="テキスト ボックス 23"/>
          <p:cNvSpPr txBox="1">
            <a:spLocks noChangeArrowheads="1"/>
          </p:cNvSpPr>
          <p:nvPr/>
        </p:nvSpPr>
        <p:spPr bwMode="auto">
          <a:xfrm>
            <a:off x="-5313833" y="2475420"/>
            <a:ext cx="4628892" cy="4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Lucida Fax" panose="02060602050505020204" pitchFamily="18" charset="0"/>
                <a:ea typeface="Meiryo UI" panose="020B0604030504040204" pitchFamily="50" charset="-128"/>
                <a:cs typeface="Arial" panose="020B0604020202020204" pitchFamily="34" charset="0"/>
              </a:rPr>
              <a:t>平日　１４：００～１６：００</a:t>
            </a:r>
            <a:endParaRPr lang="en-US" altLang="ja-JP" sz="2400" dirty="0">
              <a:latin typeface="Lucida Fax" panose="02060602050505020204" pitchFamily="18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22"/>
          <p:cNvSpPr txBox="1"/>
          <p:nvPr/>
        </p:nvSpPr>
        <p:spPr bwMode="auto">
          <a:xfrm>
            <a:off x="-4683093" y="6058084"/>
            <a:ext cx="4575177" cy="424734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en-US" sz="16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https://jsite.mhlw.go.jp/osaka-young/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0382" y="3686744"/>
            <a:ext cx="6788345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企業説明及び業界研究の両方についてご説明頂くことが条件です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62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44" y="6829184"/>
            <a:ext cx="693324" cy="69332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30232" y="5451766"/>
            <a:ext cx="6468373" cy="206210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自社の業務内容や入社後の仕事内容、福利厚生、選考フローなど　　　　について説明していただきます。</a:t>
            </a:r>
            <a:endParaRPr lang="en-US" altLang="ja-JP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また、どんな業界や職種があるのか知りたいという方の為に、業界の特徴や動向、仕組みなどについて説明していただきます。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参加対象者：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大学（院）、短大、高等専門学校、専修学校等の学生（全学年対象）</a:t>
            </a: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及び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大阪わかものハローワークを利用している方（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53469" y="4279797"/>
            <a:ext cx="6680772" cy="3564329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 fromWordArt="1" anchor="ctr">
            <a:prstTxWarp prst="textDeflate">
              <a:avLst>
                <a:gd name="adj" fmla="val 9542"/>
              </a:avLst>
            </a:prstTxWarp>
          </a:bodyPr>
          <a:lstStyle/>
          <a:p>
            <a:pPr algn="ctr"/>
            <a:endParaRPr kumimoji="1" lang="ja-JP" altLang="en-US" sz="4000" b="1" kern="1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-4960089" y="6244444"/>
            <a:ext cx="4640394" cy="1726132"/>
          </a:xfrm>
          <a:prstGeom prst="roundRect">
            <a:avLst/>
          </a:prstGeom>
          <a:noFill/>
          <a:ln w="31750">
            <a:solidFill>
              <a:srgbClr val="008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 fromWordArt="1" anchor="ctr">
            <a:prstTxWarp prst="textDeflate">
              <a:avLst>
                <a:gd name="adj" fmla="val 9542"/>
              </a:avLst>
            </a:prstTxWarp>
          </a:bodyPr>
          <a:lstStyle/>
          <a:p>
            <a:pPr algn="ctr"/>
            <a:endParaRPr kumimoji="1" lang="ja-JP" altLang="en-US" sz="4000" b="1" kern="1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5801231" y="3957265"/>
            <a:ext cx="475560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Daily</a:t>
            </a:r>
            <a:r>
              <a:rPr lang="ja-JP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企業説明会</a:t>
            </a:r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kumimoji="1" lang="ja-JP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業界研究</a:t>
            </a:r>
            <a:endParaRPr kumimoji="1" lang="ja-JP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5789C5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2343364" y="5349653"/>
            <a:ext cx="14452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業界研究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79331" y="8303153"/>
            <a:ext cx="62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）大阪</a:t>
            </a:r>
            <a:r>
              <a:rPr kumimoji="0" lang="ja-JP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わか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ものハローワークは、正社員を希望する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概ね３５歳未満の方が対象の、国のサポート施設です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734" y="8204600"/>
            <a:ext cx="690306" cy="69185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780835" y="7907954"/>
            <a:ext cx="2719527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（大阪</a:t>
            </a:r>
            <a:r>
              <a:rPr kumimoji="0" lang="ja-JP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わか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ものハローワーク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09874" y="6058084"/>
            <a:ext cx="2313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Daily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企業説明会のご案内）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BB84AC21-A4B3-9CA2-B029-EE92F5EC79D1}"/>
              </a:ext>
            </a:extLst>
          </p:cNvPr>
          <p:cNvSpPr/>
          <p:nvPr/>
        </p:nvSpPr>
        <p:spPr bwMode="auto">
          <a:xfrm>
            <a:off x="729510" y="4514200"/>
            <a:ext cx="4621100" cy="656272"/>
          </a:xfrm>
          <a:prstGeom prst="wedgeRoundRectCallout">
            <a:avLst>
              <a:gd name="adj1" fmla="val 54378"/>
              <a:gd name="adj2" fmla="val 49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tx1"/>
            </a:solidFill>
          </a:ln>
          <a:effectLst>
            <a:glow rad="139700">
              <a:schemeClr val="bg1">
                <a:alpha val="40000"/>
              </a:schemeClr>
            </a:glow>
            <a:outerShdw blurRad="63500" sx="102000" sy="102000" algn="ctr" rotWithShape="0">
              <a:srgbClr val="FF0000">
                <a:alpha val="40000"/>
              </a:srgbClr>
            </a:outerShdw>
          </a:effectLst>
        </p:spPr>
        <p:txBody>
          <a:bodyPr wrap="none" lIns="90000" rtlCol="0" fromWordArt="1" anchor="ctr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kumimoji="1" lang="ja-JP" altLang="en-US" sz="4000" b="1" kern="1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567E510-74B1-720E-20B7-6CFFD037480A}"/>
              </a:ext>
            </a:extLst>
          </p:cNvPr>
          <p:cNvSpPr/>
          <p:nvPr/>
        </p:nvSpPr>
        <p:spPr bwMode="auto">
          <a:xfrm>
            <a:off x="-5926258" y="986538"/>
            <a:ext cx="4161111" cy="608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286" b="1" i="0" u="none" strike="noStrike" kern="100" cap="none" spc="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HG丸ｺﾞｼｯｸM-PRO"/>
                <a:cs typeface="Times New Roman"/>
              </a:rPr>
              <a:t>大阪新卒平日応ハローワーク</a:t>
            </a:r>
            <a:endParaRPr kumimoji="0" lang="en-US" altLang="ja-JP" sz="2286" b="1" i="0" u="none" strike="noStrike" kern="100" cap="none" spc="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明朝"/>
              <a:cs typeface="Times New Roman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39B41C-58AC-61C1-C5FE-C29896ED41A8}"/>
              </a:ext>
            </a:extLst>
          </p:cNvPr>
          <p:cNvSpPr txBox="1"/>
          <p:nvPr/>
        </p:nvSpPr>
        <p:spPr>
          <a:xfrm>
            <a:off x="943819" y="4626391"/>
            <a:ext cx="5074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00" cap="none" spc="0" normalizeH="0" baseline="0" noProof="0" dirty="0">
                <a:ln w="9525" cap="rnd" cmpd="sng" algn="ctr">
                  <a:noFill/>
                  <a:prstDash val="solid"/>
                  <a:beve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明朝"/>
                <a:cs typeface="Times New Roman"/>
              </a:rPr>
              <a:t>平日１４：００～１６：００</a:t>
            </a:r>
            <a:endParaRPr kumimoji="0" lang="en-US" altLang="ja-JP" sz="2400" b="1" i="0" u="none" strike="noStrike" kern="100" cap="none" spc="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ＭＳ 明朝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00" cap="none" spc="0" normalizeH="0" baseline="0" noProof="0" dirty="0">
              <a:ln w="9525" cap="rnd" cmpd="sng" algn="ctr">
                <a:noFill/>
                <a:prstDash val="solid"/>
                <a:beve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966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404664" y="200471"/>
            <a:ext cx="6048672" cy="2930042"/>
          </a:xfrm>
          <a:prstGeom prst="roundRect">
            <a:avLst>
              <a:gd name="adj" fmla="val 727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fromWordArt="1" anchor="ctr">
            <a:prstTxWarp prst="textDeflate">
              <a:avLst>
                <a:gd name="adj" fmla="val 9542"/>
              </a:avLst>
            </a:prstTxWarp>
          </a:bodyPr>
          <a:lstStyle/>
          <a:p>
            <a:pPr algn="ctr"/>
            <a:endParaRPr kumimoji="1" lang="ja-JP" altLang="en-US" sz="4000" b="1" kern="1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04664" y="3241805"/>
            <a:ext cx="6048672" cy="3655411"/>
          </a:xfrm>
          <a:prstGeom prst="roundRect">
            <a:avLst>
              <a:gd name="adj" fmla="val 727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fromWordArt="1" anchor="ctr">
            <a:prstTxWarp prst="textDeflate">
              <a:avLst>
                <a:gd name="adj" fmla="val 9542"/>
              </a:avLst>
            </a:prstTxWarp>
          </a:bodyPr>
          <a:lstStyle/>
          <a:p>
            <a:pPr algn="ctr"/>
            <a:endParaRPr kumimoji="1" lang="ja-JP" altLang="en-US" sz="4000" b="1" kern="1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6673" y="375963"/>
            <a:ext cx="2520280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利用対象企業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460" y="726740"/>
            <a:ext cx="5568061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☆ハローワークで正社員の大卒等求人（派遣・請負求人を除く）を出しており、大阪府内に就業場所（支店・工場等）がある企業 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☆企業説明及び業界研究の両方についてご説明頂ける企業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Daily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企業説明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業界研究での面談状況及び選考結果を速やかにご報告頂ける企業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☆当ハローワークからの事業所訪問にご協力頂ける企業 </a:t>
            </a:r>
            <a:endParaRPr lang="ja-JP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673" y="3439949"/>
            <a:ext cx="2520280" cy="257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利用方法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2460" y="3808619"/>
            <a:ext cx="557485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☆ブースの利用は完全予約制となります。大阪新卒応援ハローワークにお電話もしくは来所にてご相談ください。諸条件を確認の上日程をご案内します。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（お申し込みには 「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Daily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企業説明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業界研究 利用申込書」の提出が必要です）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☆予約状況によりご希望に添えない場合もありますので、日程には余裕を持ってお申し込みください。 </a:t>
            </a: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☆参加企業の告知を、所内掲示や当所ホームページで行いますので、企業ＰＲシートの作成にもご協力ください。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回目以降は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ヶ月以上期間を空けてお申し込みください。</a:t>
            </a:r>
            <a:endParaRPr lang="ja-JP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en-US" altLang="ja-JP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8461" y="7131375"/>
            <a:ext cx="500074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その他、利用方法詳細、禁止事項、利用停止事項は大阪新卒応援ハローワークホームページをご参照ください。ご不明な点は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Daily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企業説明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業界研究担当者にお尋ねください。</a:t>
            </a:r>
          </a:p>
        </p:txBody>
      </p:sp>
      <p:sp>
        <p:nvSpPr>
          <p:cNvPr id="18" name="テキスト ボックス 22"/>
          <p:cNvSpPr txBox="1"/>
          <p:nvPr/>
        </p:nvSpPr>
        <p:spPr bwMode="auto">
          <a:xfrm>
            <a:off x="858461" y="9122553"/>
            <a:ext cx="4575177" cy="424734"/>
          </a:xfrm>
          <a:prstGeom prst="rect">
            <a:avLst/>
          </a:prstGeom>
          <a:noFill/>
          <a:ln w="6350">
            <a:noFill/>
          </a:ln>
          <a:effectLst/>
        </p:spPr>
        <p:txBody>
          <a:bodyPr/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en-US" sz="1600" b="1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https://jsite.mhlw.go.jp/osaka-young/</a:t>
            </a:r>
          </a:p>
        </p:txBody>
      </p:sp>
      <p:sp>
        <p:nvSpPr>
          <p:cNvPr id="19" name="テキスト ボックス 23"/>
          <p:cNvSpPr txBox="1">
            <a:spLocks noChangeArrowheads="1"/>
          </p:cNvSpPr>
          <p:nvPr/>
        </p:nvSpPr>
        <p:spPr bwMode="auto">
          <a:xfrm>
            <a:off x="524094" y="8595793"/>
            <a:ext cx="5844791" cy="49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12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530-0017</a:t>
            </a:r>
            <a:r>
              <a:rPr lang="ja-JP" altLang="ja-JP" sz="1200" dirty="0">
                <a:solidFill>
                  <a:srgbClr val="002060"/>
                </a:solidFill>
                <a:latin typeface="ＭＳ 明朝" panose="02020609040205080304" pitchFamily="17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大阪市北区角田町８－４７　阪急グランドビル１８階</a:t>
            </a:r>
            <a:endParaRPr lang="ja-JP" altLang="ja-JP" sz="1200" dirty="0">
              <a:latin typeface="ＭＳ 明朝" panose="02020609040205080304" pitchFamily="17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ja-JP" altLang="ja-JP" sz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ＴＥＬ</a:t>
            </a:r>
            <a:r>
              <a:rPr lang="en-US" altLang="ja-JP" sz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 06-7709-9455  </a:t>
            </a:r>
            <a:r>
              <a:rPr lang="ja-JP" altLang="en-US" sz="1200" b="1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Ｅメール：</a:t>
            </a:r>
            <a:r>
              <a:rPr lang="en-US" altLang="ja-JP" sz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rial" panose="020B0604020202020204" pitchFamily="34" charset="0"/>
              </a:rPr>
              <a:t>ji2-oshinsotsu@mhlw.go.jp</a:t>
            </a:r>
          </a:p>
        </p:txBody>
      </p:sp>
      <p:pic>
        <p:nvPicPr>
          <p:cNvPr id="17" name="図 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616" y="7352741"/>
            <a:ext cx="507910" cy="5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8"/>
          <p:cNvSpPr txBox="1"/>
          <p:nvPr/>
        </p:nvSpPr>
        <p:spPr>
          <a:xfrm>
            <a:off x="739249" y="8102246"/>
            <a:ext cx="5094240" cy="5422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 eaLnBrk="1" hangingPunct="1">
              <a:defRPr/>
            </a:pPr>
            <a:r>
              <a:rPr lang="ja-JP" altLang="ja-JP" sz="2800" spc="100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latin typeface="ＭＳ 明朝" pitchFamily="17" charset="-128"/>
                <a:ea typeface="HG創英角ｺﾞｼｯｸUB" pitchFamily="49" charset="-128"/>
                <a:cs typeface="Times New Roman" pitchFamily="18" charset="0"/>
              </a:rPr>
              <a:t>大阪新卒応援</a:t>
            </a:r>
            <a:r>
              <a:rPr lang="ja-JP" altLang="ja-JP" sz="2800" dirty="0">
                <a:ln w="19050">
                  <a:noFill/>
                </a:ln>
                <a:solidFill>
                  <a:schemeClr val="tx2">
                    <a:lumMod val="75000"/>
                  </a:schemeClr>
                </a:solidFill>
                <a:latin typeface="ＭＳ 明朝" pitchFamily="17" charset="-128"/>
                <a:ea typeface="HG創英角ｺﾞｼｯｸUB" pitchFamily="49" charset="-128"/>
                <a:cs typeface="Times New Roman" pitchFamily="18" charset="0"/>
              </a:rPr>
              <a:t>ハローワーク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0" y="8073704"/>
            <a:ext cx="1123767" cy="112376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933056" y="7744982"/>
            <a:ext cx="304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Daily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企業説明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業界研究のお申込み）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27525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1750">
          <a:solidFill>
            <a:schemeClr val="accent6">
              <a:lumMod val="75000"/>
            </a:schemeClr>
          </a:solidFill>
        </a:ln>
        <a:effectLst>
          <a:glow rad="139700">
            <a:schemeClr val="bg1">
              <a:alpha val="40000"/>
            </a:schemeClr>
          </a:glow>
          <a:outerShdw blurRad="63500" sx="102000" sy="102000" algn="ctr" rotWithShape="0">
            <a:srgbClr val="FF0000">
              <a:alpha val="40000"/>
            </a:srgbClr>
          </a:outerShdw>
        </a:effectLst>
      </a:spPr>
      <a:bodyPr wrap="none" rtlCol="0" fromWordArt="1" anchor="ctr">
        <a:prstTxWarp prst="textDeflate">
          <a:avLst>
            <a:gd name="adj" fmla="val 9542"/>
          </a:avLst>
        </a:prstTxWarp>
      </a:bodyPr>
      <a:lstStyle>
        <a:defPPr algn="ctr">
          <a:defRPr kumimoji="1" sz="4000" b="1" kern="10" dirty="0">
            <a:ln w="1270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solidFill>
              <a:srgbClr val="FFFF00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C13D5FA7011DD499CA7E19CC2618559" ma:contentTypeVersion="15" ma:contentTypeDescription="新しいドキュメントを作成します。" ma:contentTypeScope="" ma:versionID="8060fb225c4dd6ac7ba38231e1df728f">
  <xsd:schema xmlns:xsd="http://www.w3.org/2001/XMLSchema" xmlns:xs="http://www.w3.org/2001/XMLSchema" xmlns:p="http://schemas.microsoft.com/office/2006/metadata/properties" xmlns:ns2="aae39448-783f-4b7e-806e-8f6f4bc69162" xmlns:ns3="44856c1c-163a-4db4-9f2d-e69ab44d016d" targetNamespace="http://schemas.microsoft.com/office/2006/metadata/properties" ma:root="true" ma:fieldsID="7ecd54335ba42997d6b16b326803a1a8" ns2:_="" ns3:_="">
    <xsd:import namespace="aae39448-783f-4b7e-806e-8f6f4bc69162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39448-783f-4b7e-806e-8f6f4bc69162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ba26771-b1a8-497a-a30f-9694bf764c4c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e39448-783f-4b7e-806e-8f6f4bc69162">
      <Terms xmlns="http://schemas.microsoft.com/office/infopath/2007/PartnerControls"/>
    </lcf76f155ced4ddcb4097134ff3c332f>
    <TaxCatchAll xmlns="44856c1c-163a-4db4-9f2d-e69ab44d016d" xsi:nil="true"/>
    <Owner xmlns="aae39448-783f-4b7e-806e-8f6f4bc69162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8EBD02C-179F-4A08-884C-9DCD502EC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39448-783f-4b7e-806e-8f6f4bc69162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2A9043-2B88-4436-9D9D-16014ADA63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55994-D1C5-40D7-99AE-E104222E525E}">
  <ds:schemaRefs>
    <ds:schemaRef ds:uri="http://schemas.microsoft.com/office/2006/metadata/properties"/>
    <ds:schemaRef ds:uri="http://purl.org/dc/dcmitype/"/>
    <ds:schemaRef ds:uri="44856c1c-163a-4db4-9f2d-e69ab44d016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ae39448-783f-4b7e-806e-8f6f4bc6916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Words>599</Words>
  <PresentationFormat>A4 210 x 297 mm</PresentationFormat>
  <Paragraphs>50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HGP創英角ｺﾞｼｯｸUB</vt:lpstr>
      <vt:lpstr>HGS創英角ｺﾞｼｯｸUB</vt:lpstr>
      <vt:lpstr>HG丸ｺﾞｼｯｸM-PRO</vt:lpstr>
      <vt:lpstr>Meiryo UI</vt:lpstr>
      <vt:lpstr>ＭＳ 明朝</vt:lpstr>
      <vt:lpstr>メイリオ</vt:lpstr>
      <vt:lpstr>游ゴシック</vt:lpstr>
      <vt:lpstr>ADLaM Display</vt:lpstr>
      <vt:lpstr>Arial</vt:lpstr>
      <vt:lpstr>Arial Black</vt:lpstr>
      <vt:lpstr>Calibri</vt:lpstr>
      <vt:lpstr>Lucida Fax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0x0101006C13D5FA7011DD499CA7E19CC2618559</vt:lpwstr>
  </property>
</Properties>
</file>