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vnd.openxmlformats-officedocument.spreadsheetml.sheet" Extension="xlsx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changesinfo+xml" PartName="/ppt/changesInfos/changesInfo1.xml"/>
  <Override ContentType="application/vnd.openxmlformats-officedocument.drawingml.chart+xml" PartName="/ppt/charts/chart1.xml"/>
  <Override ContentType="application/vnd.openxmlformats-officedocument.drawingml.chart+xml" PartName="/ppt/charts/chart2.xml"/>
  <Override ContentType="application/vnd.openxmlformats-officedocument.drawingml.chart+xml" PartName="/ppt/charts/chart3.xml"/>
  <Override ContentType="application/vnd.ms-office.chartcolorstyle+xml" PartName="/ppt/charts/colors1.xml"/>
  <Override ContentType="application/vnd.ms-office.chartcolorstyle+xml" PartName="/ppt/charts/colors2.xml"/>
  <Override ContentType="application/vnd.ms-office.chartcolorstyle+xml" PartName="/ppt/charts/colors3.xml"/>
  <Override ContentType="application/vnd.ms-office.chartstyle+xml" PartName="/ppt/charts/style1.xml"/>
  <Override ContentType="application/vnd.ms-office.chartstyle+xml" PartName="/ppt/charts/style2.xml"/>
  <Override ContentType="application/vnd.ms-office.chartstyle+xml" PartName="/ppt/charts/style3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66" r:id="rId6"/>
    <p:sldId id="259" r:id="rId7"/>
    <p:sldId id="262" r:id="rId8"/>
  </p:sldIdLst>
  <p:sldSz cx="12192000" cy="6858000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E572B4-89E5-45DF-9E1B-C709276A7BA5}" v="13" dt="2026-01-22T02:37:30.7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90" autoAdjust="0"/>
    <p:restoredTop sz="94660"/>
  </p:normalViewPr>
  <p:slideViewPr>
    <p:cSldViewPr snapToGrid="0">
      <p:cViewPr varScale="1">
        <p:scale>
          <a:sx n="79" d="100"/>
          <a:sy n="79" d="100"/>
        </p:scale>
        <p:origin x="114" y="5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handoutMasters/handoutMaster1.xml" Type="http://schemas.openxmlformats.org/officeDocument/2006/relationships/handoutMaster"/><Relationship Id="rId11" Target="presProps.xml" Type="http://schemas.openxmlformats.org/officeDocument/2006/relationships/presProps"/><Relationship Id="rId12" Target="viewProps.xml" Type="http://schemas.openxmlformats.org/officeDocument/2006/relationships/viewProps"/><Relationship Id="rId13" Target="theme/theme1.xml" Type="http://schemas.openxmlformats.org/officeDocument/2006/relationships/theme"/><Relationship Id="rId14" Target="tableStyles.xml" Type="http://schemas.openxmlformats.org/officeDocument/2006/relationships/tableStyles"/><Relationship Id="rId15" Target="changesInfos/changesInfo1.xml" Type="http://schemas.microsoft.com/office/2016/11/relationships/changesInfo"/><Relationship Id="rId16" Target="revisionInfo.xml" Type="http://schemas.microsoft.com/office/2015/10/relationships/revision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slides/slide3.xml" Type="http://schemas.openxmlformats.org/officeDocument/2006/relationships/slide"/><Relationship Id="rId8" Target="slides/slide4.xml" Type="http://schemas.openxmlformats.org/officeDocument/2006/relationships/slide"/><Relationship Id="rId9" Target="notesMasters/notesMaster1.xml" Type="http://schemas.openxmlformats.org/officeDocument/2006/relationships/notesMaster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石野峻吾" userId="2a1b2006-e1de-403b-938b-3da71bef9a72" providerId="ADAL" clId="{1BE572B4-89E5-45DF-9E1B-C709276A7BA5}"/>
    <pc:docChg chg="undo redo custSel addSld delSld modSld sldOrd">
      <pc:chgData name="石野峻吾" userId="2a1b2006-e1de-403b-938b-3da71bef9a72" providerId="ADAL" clId="{1BE572B4-89E5-45DF-9E1B-C709276A7BA5}" dt="2026-01-22T02:37:30.786" v="121"/>
      <pc:docMkLst>
        <pc:docMk/>
      </pc:docMkLst>
      <pc:sldChg chg="addSp modSp mod">
        <pc:chgData name="石野峻吾" userId="2a1b2006-e1de-403b-938b-3da71bef9a72" providerId="ADAL" clId="{1BE572B4-89E5-45DF-9E1B-C709276A7BA5}" dt="2026-01-22T02:37:30.786" v="121"/>
        <pc:sldMkLst>
          <pc:docMk/>
          <pc:sldMk cId="495299411" sldId="256"/>
        </pc:sldMkLst>
        <pc:spChg chg="mod">
          <ac:chgData name="石野峻吾" userId="2a1b2006-e1de-403b-938b-3da71bef9a72" providerId="ADAL" clId="{1BE572B4-89E5-45DF-9E1B-C709276A7BA5}" dt="2026-01-22T02:37:30.786" v="121"/>
          <ac:spMkLst>
            <pc:docMk/>
            <pc:sldMk cId="495299411" sldId="256"/>
            <ac:spMk id="2" creationId="{00000000-0000-0000-0000-000000000000}"/>
          </ac:spMkLst>
        </pc:spChg>
        <pc:spChg chg="mod">
          <ac:chgData name="石野峻吾" userId="2a1b2006-e1de-403b-938b-3da71bef9a72" providerId="ADAL" clId="{1BE572B4-89E5-45DF-9E1B-C709276A7BA5}" dt="2026-01-22T02:35:02.117" v="74" actId="6549"/>
          <ac:spMkLst>
            <pc:docMk/>
            <pc:sldMk cId="495299411" sldId="256"/>
            <ac:spMk id="3" creationId="{00000000-0000-0000-0000-000000000000}"/>
          </ac:spMkLst>
        </pc:spChg>
        <pc:spChg chg="add mod">
          <ac:chgData name="石野峻吾" userId="2a1b2006-e1de-403b-938b-3da71bef9a72" providerId="ADAL" clId="{1BE572B4-89E5-45DF-9E1B-C709276A7BA5}" dt="2026-01-22T02:37:10.068" v="113" actId="1076"/>
          <ac:spMkLst>
            <pc:docMk/>
            <pc:sldMk cId="495299411" sldId="256"/>
            <ac:spMk id="4" creationId="{26512915-44F0-1133-9789-C3FF0EF785C7}"/>
          </ac:spMkLst>
        </pc:spChg>
      </pc:sldChg>
      <pc:sldChg chg="del">
        <pc:chgData name="石野峻吾" userId="2a1b2006-e1de-403b-938b-3da71bef9a72" providerId="ADAL" clId="{1BE572B4-89E5-45DF-9E1B-C709276A7BA5}" dt="2026-01-22T02:28:50.668" v="0" actId="47"/>
        <pc:sldMkLst>
          <pc:docMk/>
          <pc:sldMk cId="761093309" sldId="257"/>
        </pc:sldMkLst>
      </pc:sldChg>
      <pc:sldChg chg="del">
        <pc:chgData name="石野峻吾" userId="2a1b2006-e1de-403b-938b-3da71bef9a72" providerId="ADAL" clId="{1BE572B4-89E5-45DF-9E1B-C709276A7BA5}" dt="2026-01-22T02:28:52.502" v="1" actId="47"/>
        <pc:sldMkLst>
          <pc:docMk/>
          <pc:sldMk cId="55271156" sldId="258"/>
        </pc:sldMkLst>
      </pc:sldChg>
      <pc:sldChg chg="add del">
        <pc:chgData name="石野峻吾" userId="2a1b2006-e1de-403b-938b-3da71bef9a72" providerId="ADAL" clId="{1BE572B4-89E5-45DF-9E1B-C709276A7BA5}" dt="2026-01-22T02:29:46.627" v="10" actId="47"/>
        <pc:sldMkLst>
          <pc:docMk/>
          <pc:sldMk cId="996930442" sldId="259"/>
        </pc:sldMkLst>
      </pc:sldChg>
      <pc:sldChg chg="add del">
        <pc:chgData name="石野峻吾" userId="2a1b2006-e1de-403b-938b-3da71bef9a72" providerId="ADAL" clId="{1BE572B4-89E5-45DF-9E1B-C709276A7BA5}" dt="2026-01-22T02:29:54.734" v="13" actId="47"/>
        <pc:sldMkLst>
          <pc:docMk/>
          <pc:sldMk cId="4153062293" sldId="263"/>
        </pc:sldMkLst>
      </pc:sldChg>
      <pc:sldChg chg="add del">
        <pc:chgData name="石野峻吾" userId="2a1b2006-e1de-403b-938b-3da71bef9a72" providerId="ADAL" clId="{1BE572B4-89E5-45DF-9E1B-C709276A7BA5}" dt="2026-01-22T02:29:51.440" v="11" actId="47"/>
        <pc:sldMkLst>
          <pc:docMk/>
          <pc:sldMk cId="1636269400" sldId="265"/>
        </pc:sldMkLst>
      </pc:sldChg>
      <pc:sldChg chg="delSp modSp mod ord">
        <pc:chgData name="石野峻吾" userId="2a1b2006-e1de-403b-938b-3da71bef9a72" providerId="ADAL" clId="{1BE572B4-89E5-45DF-9E1B-C709276A7BA5}" dt="2026-01-22T02:34:40.769" v="72" actId="1076"/>
        <pc:sldMkLst>
          <pc:docMk/>
          <pc:sldMk cId="3875232556" sldId="266"/>
        </pc:sldMkLst>
        <pc:spChg chg="del">
          <ac:chgData name="石野峻吾" userId="2a1b2006-e1de-403b-938b-3da71bef9a72" providerId="ADAL" clId="{1BE572B4-89E5-45DF-9E1B-C709276A7BA5}" dt="2026-01-22T02:30:04.614" v="15" actId="478"/>
          <ac:spMkLst>
            <pc:docMk/>
            <pc:sldMk cId="3875232556" sldId="266"/>
            <ac:spMk id="2" creationId="{00000000-0000-0000-0000-000000000000}"/>
          </ac:spMkLst>
        </pc:spChg>
        <pc:spChg chg="mod">
          <ac:chgData name="石野峻吾" userId="2a1b2006-e1de-403b-938b-3da71bef9a72" providerId="ADAL" clId="{1BE572B4-89E5-45DF-9E1B-C709276A7BA5}" dt="2026-01-22T02:34:22.504" v="70" actId="1076"/>
          <ac:spMkLst>
            <pc:docMk/>
            <pc:sldMk cId="3875232556" sldId="266"/>
            <ac:spMk id="11" creationId="{00000000-0000-0000-0000-000000000000}"/>
          </ac:spMkLst>
        </pc:spChg>
        <pc:spChg chg="del">
          <ac:chgData name="石野峻吾" userId="2a1b2006-e1de-403b-938b-3da71bef9a72" providerId="ADAL" clId="{1BE572B4-89E5-45DF-9E1B-C709276A7BA5}" dt="2026-01-22T02:30:01.406" v="14" actId="478"/>
          <ac:spMkLst>
            <pc:docMk/>
            <pc:sldMk cId="3875232556" sldId="266"/>
            <ac:spMk id="12" creationId="{00000000-0000-0000-0000-000000000000}"/>
          </ac:spMkLst>
        </pc:spChg>
        <pc:graphicFrameChg chg="mod">
          <ac:chgData name="石野峻吾" userId="2a1b2006-e1de-403b-938b-3da71bef9a72" providerId="ADAL" clId="{1BE572B4-89E5-45DF-9E1B-C709276A7BA5}" dt="2026-01-22T02:34:40.769" v="72" actId="1076"/>
          <ac:graphicFrameMkLst>
            <pc:docMk/>
            <pc:sldMk cId="3875232556" sldId="266"/>
            <ac:graphicFrameMk id="7" creationId="{00000000-0000-0000-0000-000000000000}"/>
          </ac:graphicFrameMkLst>
        </pc:graphicFrameChg>
        <pc:graphicFrameChg chg="del">
          <ac:chgData name="石野峻吾" userId="2a1b2006-e1de-403b-938b-3da71bef9a72" providerId="ADAL" clId="{1BE572B4-89E5-45DF-9E1B-C709276A7BA5}" dt="2026-01-22T02:30:01.406" v="14" actId="478"/>
          <ac:graphicFrameMkLst>
            <pc:docMk/>
            <pc:sldMk cId="3875232556" sldId="266"/>
            <ac:graphicFrameMk id="8" creationId="{00000000-0000-0000-0000-000000000000}"/>
          </ac:graphicFrameMkLst>
        </pc:graphicFrameChg>
      </pc:sldChg>
      <pc:sldChg chg="del">
        <pc:chgData name="石野峻吾" userId="2a1b2006-e1de-403b-938b-3da71bef9a72" providerId="ADAL" clId="{1BE572B4-89E5-45DF-9E1B-C709276A7BA5}" dt="2026-01-22T02:28:54.334" v="2" actId="47"/>
        <pc:sldMkLst>
          <pc:docMk/>
          <pc:sldMk cId="4232239203" sldId="267"/>
        </pc:sldMkLst>
      </pc:sldChg>
      <pc:sldChg chg="add del">
        <pc:chgData name="石野峻吾" userId="2a1b2006-e1de-403b-938b-3da71bef9a72" providerId="ADAL" clId="{1BE572B4-89E5-45DF-9E1B-C709276A7BA5}" dt="2026-01-22T02:29:53.466" v="12" actId="47"/>
        <pc:sldMkLst>
          <pc:docMk/>
          <pc:sldMk cId="3721703010" sldId="268"/>
        </pc:sldMkLst>
      </pc:sldChg>
    </pc:docChg>
  </pc:docChgLst>
</pc:chgInfo>
</file>

<file path=ppt/charts/_rels/chart1.xml.rels><?xml version="1.0" encoding="UTF-8" standalone="yes"?><Relationships xmlns="http://schemas.openxmlformats.org/package/2006/relationships"><Relationship Id="rId1" Target="style1.xml" Type="http://schemas.microsoft.com/office/2011/relationships/chartStyle"/><Relationship Id="rId2" Target="colors1.xml" Type="http://schemas.microsoft.com/office/2011/relationships/chartColorStyle"/><Relationship Id="rId3" Target="../embeddings/Microsoft_Excel_Worksheet.xlsx" Type="http://schemas.openxmlformats.org/officeDocument/2006/relationships/package"/></Relationships>
</file>

<file path=ppt/charts/_rels/chart2.xml.rels><?xml version="1.0" encoding="UTF-8" standalone="yes"?><Relationships xmlns="http://schemas.openxmlformats.org/package/2006/relationships"><Relationship Id="rId1" Target="style2.xml" Type="http://schemas.microsoft.com/office/2011/relationships/chartStyle"/><Relationship Id="rId2" Target="colors2.xml" Type="http://schemas.microsoft.com/office/2011/relationships/chartColorStyle"/><Relationship Id="rId3" Target="../embeddings/Microsoft_Excel_Worksheet1.xlsx" Type="http://schemas.openxmlformats.org/officeDocument/2006/relationships/package"/></Relationships>
</file>

<file path=ppt/charts/_rels/chart3.xml.rels><?xml version="1.0" encoding="UTF-8" standalone="yes"?><Relationships xmlns="http://schemas.openxmlformats.org/package/2006/relationships"><Relationship Id="rId1" Target="style3.xml" Type="http://schemas.microsoft.com/office/2011/relationships/chartStyle"/><Relationship Id="rId2" Target="colors3.xml" Type="http://schemas.microsoft.com/office/2011/relationships/chartColorStyle"/><Relationship Id="rId3" Target="../embeddings/Microsoft_Excel_Worksheet2.xlsx" Type="http://schemas.openxmlformats.org/officeDocument/2006/relationships/package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36E-41A6-9672-7AA12693E35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36E-41A6-9672-7AA12693E35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36E-41A6-9672-7AA12693E35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36E-41A6-9672-7AA12693E35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236E-41A6-9672-7AA12693E35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236E-41A6-9672-7AA12693E358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236E-41A6-9672-7AA12693E358}"/>
              </c:ext>
            </c:extLst>
          </c:dPt>
          <c:dLbls>
            <c:dLbl>
              <c:idx val="0"/>
              <c:layout>
                <c:manualLayout>
                  <c:x val="4.8958977530406102E-2"/>
                  <c:y val="6.9768400042117401E-2"/>
                </c:manualLayout>
              </c:layout>
              <c:tx>
                <c:rich>
                  <a:bodyPr/>
                  <a:lstStyle/>
                  <a:p>
                    <a:fld id="{41200B15-3B83-47C9-986B-96BF1E9A6A9C}" type="CATEGORYNAME">
                      <a:rPr lang="ja-JP" altLang="en-US" smtClean="0"/>
                      <a:pPr/>
                      <a:t>[分類名]</a:t>
                    </a:fld>
                    <a:r>
                      <a:rPr lang="ja-JP" altLang="en-US" dirty="0"/>
                      <a:t>　</a:t>
                    </a:r>
                    <a:fld id="{B3B2D765-EFAA-4296-A00D-308CC46E206F}" type="VALUE">
                      <a:rPr lang="en-US" altLang="ja-JP" baseline="0" smtClean="0"/>
                      <a:pPr/>
                      <a:t>[値]</a:t>
                    </a:fld>
                    <a:r>
                      <a:rPr lang="ja-JP" altLang="en-US" baseline="0" dirty="0"/>
                      <a:t>名 </a:t>
                    </a:r>
                    <a:fld id="{ECCB43FC-B507-485C-AC80-13631390B134}" type="PERCENTAGE">
                      <a:rPr lang="en-US" altLang="ja-JP" baseline="0"/>
                      <a:pPr/>
                      <a:t>[パーセンテージ]</a:t>
                    </a:fld>
                    <a:endParaRPr lang="ja-JP" altLang="en-US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36E-41A6-9672-7AA12693E358}"/>
                </c:ext>
              </c:extLst>
            </c:dLbl>
            <c:dLbl>
              <c:idx val="1"/>
              <c:layout>
                <c:manualLayout>
                  <c:x val="-0.18424036281179146"/>
                  <c:y val="0.19477011678424438"/>
                </c:manualLayout>
              </c:layout>
              <c:tx>
                <c:rich>
                  <a:bodyPr/>
                  <a:lstStyle/>
                  <a:p>
                    <a:fld id="{207F7921-9723-41A7-A156-7C65C02A2520}" type="CATEGORYNAME">
                      <a:rPr lang="ja-JP" altLang="en-US" smtClean="0"/>
                      <a:pPr/>
                      <a:t>[分類名]</a:t>
                    </a:fld>
                    <a:r>
                      <a:rPr lang="ja-JP" altLang="en-US" dirty="0"/>
                      <a:t>　</a:t>
                    </a:r>
                    <a:fld id="{B08964F8-0A4A-4C24-A76C-A2C23597AE4D}" type="VALUE">
                      <a:rPr lang="en-US" altLang="ja-JP" baseline="0" smtClean="0"/>
                      <a:pPr/>
                      <a:t>[値]</a:t>
                    </a:fld>
                    <a:r>
                      <a:rPr lang="ja-JP" altLang="en-US" baseline="0" dirty="0"/>
                      <a:t>名 </a:t>
                    </a:r>
                    <a:fld id="{D6F40416-BB0E-490E-90D7-6226154F5CBE}" type="PERCENTAGE">
                      <a:rPr lang="en-US" altLang="ja-JP" baseline="0"/>
                      <a:pPr/>
                      <a:t>[パーセンテージ]</a:t>
                    </a:fld>
                    <a:endParaRPr lang="ja-JP" altLang="en-US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556311142925317"/>
                      <c:h val="0.1499189697716046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36E-41A6-9672-7AA12693E358}"/>
                </c:ext>
              </c:extLst>
            </c:dLbl>
            <c:dLbl>
              <c:idx val="2"/>
              <c:layout>
                <c:manualLayout>
                  <c:x val="-0.20485466914038353"/>
                  <c:y val="-0.20785157734266629"/>
                </c:manualLayout>
              </c:layout>
              <c:tx>
                <c:rich>
                  <a:bodyPr/>
                  <a:lstStyle/>
                  <a:p>
                    <a:fld id="{1E42996A-B3A6-48A8-BA9B-6133F596DB32}" type="CATEGORYNAME">
                      <a:rPr lang="ja-JP" altLang="en-US" smtClean="0"/>
                      <a:pPr/>
                      <a:t>[分類名]</a:t>
                    </a:fld>
                    <a:r>
                      <a:rPr lang="ja-JP" altLang="en-US" baseline="0" dirty="0"/>
                      <a:t> </a:t>
                    </a:r>
                    <a:fld id="{AADC8B22-3F07-4CF5-ADFC-5C695AE870F1}" type="VALUE">
                      <a:rPr lang="en-US" altLang="ja-JP" baseline="0" smtClean="0"/>
                      <a:pPr/>
                      <a:t>[値]</a:t>
                    </a:fld>
                    <a:r>
                      <a:rPr lang="ja-JP" altLang="en-US" baseline="0" dirty="0"/>
                      <a:t>名 </a:t>
                    </a:r>
                    <a:fld id="{077CFA00-C84C-4F89-8AF2-707A7F395101}" type="PERCENTAGE">
                      <a:rPr lang="en-US" altLang="ja-JP" baseline="0"/>
                      <a:pPr/>
                      <a:t>[パーセンテージ]</a:t>
                    </a:fld>
                    <a:endParaRPr lang="ja-JP" altLang="en-US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900626869693236"/>
                      <c:h val="0.1586400197768692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236E-41A6-9672-7AA12693E358}"/>
                </c:ext>
              </c:extLst>
            </c:dLbl>
            <c:dLbl>
              <c:idx val="3"/>
              <c:layout>
                <c:manualLayout>
                  <c:x val="0.16233766233766228"/>
                  <c:y val="-0.18314193566108306"/>
                </c:manualLayout>
              </c:layout>
              <c:tx>
                <c:rich>
                  <a:bodyPr/>
                  <a:lstStyle/>
                  <a:p>
                    <a:fld id="{F701BDB3-0D3F-4B42-89A4-4BBAAD120F6C}" type="CATEGORYNAME">
                      <a:rPr lang="ja-JP" altLang="en-US" smtClean="0"/>
                      <a:pPr/>
                      <a:t>[分類名]</a:t>
                    </a:fld>
                    <a:r>
                      <a:rPr lang="ja-JP" altLang="en-US" baseline="0" dirty="0"/>
                      <a:t> </a:t>
                    </a:r>
                    <a:fld id="{216A98C7-C3B4-4619-BAB0-D3A4F8C50FB8}" type="VALUE">
                      <a:rPr lang="en-US" altLang="ja-JP" baseline="0" smtClean="0"/>
                      <a:pPr/>
                      <a:t>[値]</a:t>
                    </a:fld>
                    <a:r>
                      <a:rPr lang="ja-JP" altLang="en-US" baseline="0" dirty="0"/>
                      <a:t>名 </a:t>
                    </a:r>
                    <a:fld id="{AAE3DB1D-2207-4161-BE7F-BA258F37B458}" type="PERCENTAGE">
                      <a:rPr lang="en-US" altLang="ja-JP" baseline="0"/>
                      <a:pPr/>
                      <a:t>[パーセンテージ]</a:t>
                    </a:fld>
                    <a:endParaRPr lang="ja-JP" altLang="en-US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782652980065807"/>
                      <c:h val="0.1316889995742479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236E-41A6-9672-7AA12693E358}"/>
                </c:ext>
              </c:extLst>
            </c:dLbl>
            <c:dLbl>
              <c:idx val="4"/>
              <c:layout>
                <c:manualLayout>
                  <c:x val="0.13012780869923724"/>
                  <c:y val="-3.4884200021058687E-2"/>
                </c:manualLayout>
              </c:layout>
              <c:tx>
                <c:rich>
                  <a:bodyPr/>
                  <a:lstStyle/>
                  <a:p>
                    <a:fld id="{4AF91B03-8F92-4A8C-A108-5C744B15B93A}" type="CATEGORYNAME">
                      <a:rPr lang="ja-JP" altLang="en-US" smtClean="0"/>
                      <a:pPr/>
                      <a:t>[分類名]</a:t>
                    </a:fld>
                    <a:r>
                      <a:rPr lang="ja-JP" altLang="en-US" baseline="0" dirty="0"/>
                      <a:t> </a:t>
                    </a:r>
                    <a:fld id="{FAB4C8C4-F6F3-42A3-B353-E1B1A8F50202}" type="VALUE">
                      <a:rPr lang="en-US" altLang="ja-JP" baseline="0" smtClean="0"/>
                      <a:pPr/>
                      <a:t>[値]</a:t>
                    </a:fld>
                    <a:r>
                      <a:rPr lang="ja-JP" altLang="en-US" baseline="0" dirty="0"/>
                      <a:t>名 </a:t>
                    </a:r>
                    <a:fld id="{684C1CB3-CC32-42D9-A1B8-B3FFD648AAAB}" type="PERCENTAGE">
                      <a:rPr lang="en-US" altLang="ja-JP" baseline="0"/>
                      <a:pPr/>
                      <a:t>[パーセンテージ]</a:t>
                    </a:fld>
                    <a:endParaRPr lang="ja-JP" altLang="en-US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524974150958402"/>
                      <c:h val="0.1607591662584635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236E-41A6-9672-7AA12693E358}"/>
                </c:ext>
              </c:extLst>
            </c:dLbl>
            <c:dLbl>
              <c:idx val="5"/>
              <c:layout>
                <c:manualLayout>
                  <c:x val="0.14687693259121831"/>
                  <c:y val="0.16424644176581799"/>
                </c:manualLayout>
              </c:layout>
              <c:tx>
                <c:rich>
                  <a:bodyPr/>
                  <a:lstStyle/>
                  <a:p>
                    <a:fld id="{68EFB3E5-FC02-4BEE-BE6E-09CE70AE8109}" type="CATEGORYNAME">
                      <a:rPr lang="ja-JP" altLang="en-US" smtClean="0"/>
                      <a:pPr/>
                      <a:t>[分類名]</a:t>
                    </a:fld>
                    <a:r>
                      <a:rPr lang="ja-JP" altLang="en-US" baseline="0" dirty="0"/>
                      <a:t> </a:t>
                    </a:r>
                    <a:fld id="{D266A268-565A-43EA-B6CB-EBB0A9CC22D6}" type="VALUE">
                      <a:rPr lang="en-US" altLang="ja-JP" baseline="0" smtClean="0"/>
                      <a:pPr/>
                      <a:t>[値]</a:t>
                    </a:fld>
                    <a:r>
                      <a:rPr lang="ja-JP" altLang="en-US" baseline="0" dirty="0"/>
                      <a:t>名 </a:t>
                    </a:r>
                    <a:fld id="{B9D1D6ED-5BEE-45E2-A6C5-BD46EFB09079}" type="PERCENTAGE">
                      <a:rPr lang="en-US" altLang="ja-JP" baseline="0"/>
                      <a:pPr/>
                      <a:t>[パーセンテージ]</a:t>
                    </a:fld>
                    <a:endParaRPr lang="ja-JP" altLang="en-US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813368296495402"/>
                      <c:h val="0.1520381162531988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236E-41A6-9672-7AA12693E358}"/>
                </c:ext>
              </c:extLst>
            </c:dLbl>
            <c:dLbl>
              <c:idx val="6"/>
              <c:layout>
                <c:manualLayout>
                  <c:x val="-7.8591941429399251E-2"/>
                  <c:y val="2.9069022189464242E-3"/>
                </c:manualLayout>
              </c:layout>
              <c:tx>
                <c:rich>
                  <a:bodyPr/>
                  <a:lstStyle/>
                  <a:p>
                    <a:fld id="{7D9B9957-7728-4025-AAF5-09FED73A460A}" type="CATEGORYNAME">
                      <a:rPr lang="ja-JP" altLang="en-US" smtClean="0"/>
                      <a:pPr/>
                      <a:t>[分類名]</a:t>
                    </a:fld>
                    <a:r>
                      <a:rPr lang="ja-JP" altLang="en-US" baseline="0" dirty="0"/>
                      <a:t> </a:t>
                    </a:r>
                    <a:fld id="{08A7C69D-EF56-420B-AB5A-B1D676ADD82C}" type="VALUE">
                      <a:rPr lang="en-US" altLang="ja-JP" baseline="0" smtClean="0"/>
                      <a:pPr/>
                      <a:t>[値]</a:t>
                    </a:fld>
                    <a:r>
                      <a:rPr lang="ja-JP" altLang="en-US" baseline="0" dirty="0"/>
                      <a:t>名 </a:t>
                    </a:r>
                    <a:fld id="{6500525F-87B3-47C0-89DD-DB4AC37C97E2}" type="PERCENTAGE">
                      <a:rPr lang="en-US" altLang="ja-JP" baseline="0"/>
                      <a:pPr/>
                      <a:t>[パーセンテージ]</a:t>
                    </a:fld>
                    <a:endParaRPr lang="ja-JP" altLang="en-US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913745359752105"/>
                      <c:h val="5.1080403045271637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236E-41A6-9672-7AA12693E358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'5月30日'!$M$25:$M$31</c:f>
              <c:strCache>
                <c:ptCount val="7"/>
                <c:pt idx="0">
                  <c:v>1社</c:v>
                </c:pt>
                <c:pt idx="1">
                  <c:v>2社</c:v>
                </c:pt>
                <c:pt idx="2">
                  <c:v>3社</c:v>
                </c:pt>
                <c:pt idx="3">
                  <c:v>4社</c:v>
                </c:pt>
                <c:pt idx="4">
                  <c:v>5社</c:v>
                </c:pt>
                <c:pt idx="5">
                  <c:v>6社</c:v>
                </c:pt>
                <c:pt idx="6">
                  <c:v>未記入</c:v>
                </c:pt>
              </c:strCache>
            </c:strRef>
          </c:cat>
          <c:val>
            <c:numRef>
              <c:f>'5月30日'!$N$25:$N$31</c:f>
              <c:numCache>
                <c:formatCode>General</c:formatCode>
                <c:ptCount val="7"/>
                <c:pt idx="0">
                  <c:v>5</c:v>
                </c:pt>
                <c:pt idx="1">
                  <c:v>24</c:v>
                </c:pt>
                <c:pt idx="2">
                  <c:v>34</c:v>
                </c:pt>
                <c:pt idx="3">
                  <c:v>18</c:v>
                </c:pt>
                <c:pt idx="4">
                  <c:v>19</c:v>
                </c:pt>
                <c:pt idx="5">
                  <c:v>21</c:v>
                </c:pt>
                <c:pt idx="6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236E-41A6-9672-7AA12693E3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8105214152700187E-2"/>
          <c:y val="9.5520919732152917E-2"/>
          <c:w val="0.88896648044692739"/>
          <c:h val="0.87199852125798005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BB86-47CF-BA40-B096D8137C8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BB86-47CF-BA40-B096D8137C8E}"/>
              </c:ext>
            </c:extLst>
          </c:dPt>
          <c:dPt>
            <c:idx val="2"/>
            <c:bubble3D val="0"/>
            <c:explosion val="2"/>
            <c:spPr>
              <a:solidFill>
                <a:srgbClr val="92D05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BB86-47CF-BA40-B096D8137C8E}"/>
              </c:ext>
            </c:extLst>
          </c:dPt>
          <c:dLbls>
            <c:dLbl>
              <c:idx val="0"/>
              <c:layout>
                <c:manualLayout>
                  <c:x val="-0.39334869279608203"/>
                  <c:y val="3.034375788152241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spc="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B763C99-6B6F-4EC7-99A1-D832B1348DC7}" type="CATEGORYNAME">
                      <a:rPr lang="ja-JP" altLang="en-US" sz="1200" smtClean="0"/>
                      <a:pPr>
                        <a:defRPr sz="1200">
                          <a:solidFill>
                            <a:sysClr val="windowText" lastClr="000000"/>
                          </a:solidFill>
                        </a:defRPr>
                      </a:pPr>
                      <a:t>[分類名]</a:t>
                    </a:fld>
                    <a:r>
                      <a:rPr lang="ja-JP" altLang="en-US" sz="1200" baseline="0" dirty="0"/>
                      <a:t> </a:t>
                    </a:r>
                    <a:fld id="{594B8A58-D952-4BA4-AED7-DB960D2082C2}" type="VALUE">
                      <a:rPr lang="en-US" altLang="ja-JP" sz="1200" baseline="0" smtClean="0"/>
                      <a:pPr>
                        <a:defRPr sz="1200">
                          <a:solidFill>
                            <a:sysClr val="windowText" lastClr="000000"/>
                          </a:solidFill>
                        </a:defRPr>
                      </a:pPr>
                      <a:t>[値]</a:t>
                    </a:fld>
                    <a:r>
                      <a:rPr lang="ja-JP" altLang="en-US" sz="1200" baseline="0" dirty="0"/>
                      <a:t>名 </a:t>
                    </a:r>
                    <a:fld id="{03DB5FCF-9CDD-4703-A663-16F0F2A95261}" type="PERCENTAGE">
                      <a:rPr lang="en-US" altLang="ja-JP" sz="1200" baseline="0"/>
                      <a:pPr>
                        <a:defRPr sz="1200">
                          <a:solidFill>
                            <a:sysClr val="windowText" lastClr="000000"/>
                          </a:solidFill>
                        </a:defRPr>
                      </a:pPr>
                      <a:t>[パーセンテージ]</a:t>
                    </a:fld>
                    <a:endParaRPr lang="ja-JP" altLang="en-US" sz="1200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5847299813780259"/>
                      <c:h val="0.1295329316746020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BB86-47CF-BA40-B096D8137C8E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spc="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C7F0E7B-5144-445D-A17B-25B50A97A6E1}" type="CATEGORYNAME">
                      <a:rPr lang="ja-JP" altLang="en-US" sz="1200" smtClean="0"/>
                      <a:pPr>
                        <a:defRPr sz="1200">
                          <a:solidFill>
                            <a:sysClr val="windowText" lastClr="000000"/>
                          </a:solidFill>
                        </a:defRPr>
                      </a:pPr>
                      <a:t>[分類名]</a:t>
                    </a:fld>
                    <a:r>
                      <a:rPr lang="ja-JP" altLang="en-US" sz="1200" baseline="0" dirty="0"/>
                      <a:t> </a:t>
                    </a:r>
                    <a:fld id="{5E58AA7D-02E1-4DF1-9301-290AA327F70A}" type="VALUE">
                      <a:rPr lang="en-US" altLang="ja-JP" sz="1200" baseline="0" smtClean="0"/>
                      <a:pPr>
                        <a:defRPr sz="1200">
                          <a:solidFill>
                            <a:sysClr val="windowText" lastClr="000000"/>
                          </a:solidFill>
                        </a:defRPr>
                      </a:pPr>
                      <a:t>[値]</a:t>
                    </a:fld>
                    <a:r>
                      <a:rPr lang="ja-JP" altLang="en-US" sz="1200" baseline="0" dirty="0"/>
                      <a:t>名 </a:t>
                    </a:r>
                    <a:fld id="{F6F5A6AE-C012-4177-84CF-08774995630D}" type="PERCENTAGE">
                      <a:rPr lang="en-US" altLang="ja-JP" sz="1200" baseline="0"/>
                      <a:pPr>
                        <a:defRPr sz="1200">
                          <a:solidFill>
                            <a:sysClr val="windowText" lastClr="000000"/>
                          </a:solidFill>
                        </a:defRPr>
                      </a:pPr>
                      <a:t>[パーセンテージ]</a:t>
                    </a:fld>
                    <a:endParaRPr lang="ja-JP" altLang="en-US" sz="1200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BB86-47CF-BA40-B096D8137C8E}"/>
                </c:ext>
              </c:extLst>
            </c:dLbl>
            <c:dLbl>
              <c:idx val="2"/>
              <c:layout>
                <c:manualLayout>
                  <c:x val="0.19087523277467411"/>
                  <c:y val="-0.3343238099920508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spc="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5634B04-D264-4F5D-9B53-6C9B48E49FA0}" type="CATEGORYNAME">
                      <a:rPr lang="ja-JP" altLang="en-US" sz="1200" smtClean="0"/>
                      <a:pPr>
                        <a:defRPr sz="1200">
                          <a:solidFill>
                            <a:sysClr val="windowText" lastClr="000000"/>
                          </a:solidFill>
                        </a:defRPr>
                      </a:pPr>
                      <a:t>[分類名]</a:t>
                    </a:fld>
                    <a:r>
                      <a:rPr lang="ja-JP" altLang="en-US" sz="1200" baseline="0" dirty="0"/>
                      <a:t> </a:t>
                    </a:r>
                    <a:fld id="{C66A80FC-C8AD-4710-8182-226D0A564945}" type="VALUE">
                      <a:rPr lang="en-US" altLang="ja-JP" sz="1200" baseline="0" smtClean="0"/>
                      <a:pPr>
                        <a:defRPr sz="1200">
                          <a:solidFill>
                            <a:sysClr val="windowText" lastClr="000000"/>
                          </a:solidFill>
                        </a:defRPr>
                      </a:pPr>
                      <a:t>[値]</a:t>
                    </a:fld>
                    <a:r>
                      <a:rPr lang="ja-JP" altLang="en-US" sz="1200" baseline="0" dirty="0"/>
                      <a:t>名 </a:t>
                    </a:r>
                    <a:fld id="{1975DCAE-62E8-4FB6-9580-A3B6A5A2D470}" type="PERCENTAGE">
                      <a:rPr lang="en-US" altLang="ja-JP" sz="1200" baseline="0"/>
                      <a:pPr>
                        <a:defRPr sz="1200">
                          <a:solidFill>
                            <a:sysClr val="windowText" lastClr="000000"/>
                          </a:solidFill>
                        </a:defRPr>
                      </a:pPr>
                      <a:t>[パーセンテージ]</a:t>
                    </a:fld>
                    <a:endParaRPr lang="ja-JP" altLang="en-US" sz="1200" baseline="0" dirty="0"/>
                  </a:p>
                </c:rich>
              </c:tx>
              <c:spPr>
                <a:solidFill>
                  <a:schemeClr val="bg1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615921787709497"/>
                      <c:h val="0.2176393405888447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BB86-47CF-BA40-B096D8137C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spc="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bestFit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'5月30日'!$M$20:$M$22</c:f>
              <c:strCache>
                <c:ptCount val="3"/>
                <c:pt idx="0">
                  <c:v>どちらでもない</c:v>
                </c:pt>
                <c:pt idx="1">
                  <c:v>良くなかった</c:v>
                </c:pt>
                <c:pt idx="2">
                  <c:v>良かった</c:v>
                </c:pt>
              </c:strCache>
            </c:strRef>
          </c:cat>
          <c:val>
            <c:numRef>
              <c:f>'5月30日'!$N$20:$N$22</c:f>
              <c:numCache>
                <c:formatCode>General</c:formatCode>
                <c:ptCount val="3"/>
                <c:pt idx="0">
                  <c:v>6</c:v>
                </c:pt>
                <c:pt idx="1">
                  <c:v>1</c:v>
                </c:pt>
                <c:pt idx="2">
                  <c:v>117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B86-47CF-BA40-B096D8137C8E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5730216457609"/>
          <c:y val="2.4559618958478774E-2"/>
          <c:w val="0.82997578115341475"/>
          <c:h val="0.9140537101462167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'5月30日'!$V$19:$V$31</c:f>
              <c:strCache>
                <c:ptCount val="13"/>
                <c:pt idx="0">
                  <c:v>その他</c:v>
                </c:pt>
                <c:pt idx="1">
                  <c:v>環境への取組</c:v>
                </c:pt>
                <c:pt idx="2">
                  <c:v>知名度</c:v>
                </c:pt>
                <c:pt idx="3">
                  <c:v>企業規模</c:v>
                </c:pt>
                <c:pt idx="4">
                  <c:v>経営状況</c:v>
                </c:pt>
                <c:pt idx="5">
                  <c:v>採用者の人柄</c:v>
                </c:pt>
                <c:pt idx="6">
                  <c:v>研修制度</c:v>
                </c:pt>
                <c:pt idx="7">
                  <c:v>離職率</c:v>
                </c:pt>
                <c:pt idx="8">
                  <c:v>残業</c:v>
                </c:pt>
                <c:pt idx="9">
                  <c:v>福利厚生</c:v>
                </c:pt>
                <c:pt idx="10">
                  <c:v>賃金</c:v>
                </c:pt>
                <c:pt idx="11">
                  <c:v>休暇・休日</c:v>
                </c:pt>
                <c:pt idx="12">
                  <c:v>仕事内容</c:v>
                </c:pt>
              </c:strCache>
            </c:strRef>
          </c:cat>
          <c:val>
            <c:numRef>
              <c:f>'5月30日'!$W$19:$W$31</c:f>
              <c:numCache>
                <c:formatCode>General</c:formatCode>
                <c:ptCount val="13"/>
                <c:pt idx="0">
                  <c:v>6</c:v>
                </c:pt>
                <c:pt idx="1">
                  <c:v>2</c:v>
                </c:pt>
                <c:pt idx="2">
                  <c:v>5</c:v>
                </c:pt>
                <c:pt idx="3">
                  <c:v>10</c:v>
                </c:pt>
                <c:pt idx="4">
                  <c:v>18</c:v>
                </c:pt>
                <c:pt idx="5">
                  <c:v>20</c:v>
                </c:pt>
                <c:pt idx="6">
                  <c:v>22</c:v>
                </c:pt>
                <c:pt idx="7">
                  <c:v>28</c:v>
                </c:pt>
                <c:pt idx="8">
                  <c:v>38</c:v>
                </c:pt>
                <c:pt idx="9">
                  <c:v>49</c:v>
                </c:pt>
                <c:pt idx="10">
                  <c:v>50</c:v>
                </c:pt>
                <c:pt idx="11">
                  <c:v>82</c:v>
                </c:pt>
                <c:pt idx="12">
                  <c:v>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2F-4C44-AD69-BF61000C56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15442495"/>
        <c:axId val="2015436671"/>
      </c:barChart>
      <c:catAx>
        <c:axId val="201544249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2015436671"/>
        <c:crosses val="autoZero"/>
        <c:auto val="1"/>
        <c:lblAlgn val="ctr"/>
        <c:lblOffset val="100"/>
        <c:noMultiLvlLbl val="0"/>
      </c:catAx>
      <c:valAx>
        <c:axId val="201543667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201544249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A866B-EF36-4D6C-BBD2-E30F6E5BE78E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445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87A521-A4F3-4AF1-B93C-E40BADF624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44407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5E7E69-354D-448C-8754-C012FDDD150D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1063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3537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620DD4-56AF-46C9-A1E3-DD19566552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17172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.xml" Type="http://schemas.openxmlformats.org/officeDocument/2006/relationships/slide"/></Relationships>
</file>

<file path=ppt/notesSlides/_rels/notesSlide2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3.xml" Type="http://schemas.openxmlformats.org/officeDocument/2006/relationships/slide"/></Relationships>
</file>

<file path=ppt/notesSlides/_rels/notesSlide3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4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20DD4-56AF-46C9-A1E3-DD19566552EF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97414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20DD4-56AF-46C9-A1E3-DD19566552EF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42575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20DD4-56AF-46C9-A1E3-DD19566552EF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0284533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0575C-22AF-49D9-BB71-4FF2E82F33CE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B0864-27B2-43CD-839F-94A108C181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8277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0575C-22AF-49D9-BB71-4FF2E82F33CE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B0864-27B2-43CD-839F-94A108C181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4728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0575C-22AF-49D9-BB71-4FF2E82F33CE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B0864-27B2-43CD-839F-94A108C181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4511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0575C-22AF-49D9-BB71-4FF2E82F33CE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B0864-27B2-43CD-839F-94A108C181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9603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0575C-22AF-49D9-BB71-4FF2E82F33CE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B0864-27B2-43CD-839F-94A108C181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607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0575C-22AF-49D9-BB71-4FF2E82F33CE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B0864-27B2-43CD-839F-94A108C181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4123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0575C-22AF-49D9-BB71-4FF2E82F33CE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B0864-27B2-43CD-839F-94A108C181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6207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0575C-22AF-49D9-BB71-4FF2E82F33CE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B0864-27B2-43CD-839F-94A108C181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6357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0575C-22AF-49D9-BB71-4FF2E82F33CE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B0864-27B2-43CD-839F-94A108C181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51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0575C-22AF-49D9-BB71-4FF2E82F33CE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B0864-27B2-43CD-839F-94A108C181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9035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0575C-22AF-49D9-BB71-4FF2E82F33CE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B0864-27B2-43CD-839F-94A108C181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2347374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0575C-22AF-49D9-BB71-4FF2E82F33CE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1B0864-27B2-43CD-839F-94A108C181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9529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charts/chart1.xml" Type="http://schemas.openxmlformats.org/officeDocument/2006/relationships/chart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2.xml" Type="http://schemas.openxmlformats.org/officeDocument/2006/relationships/notesSlide"/><Relationship Id="rId3" Target="../charts/chart2.xml" Type="http://schemas.openxmlformats.org/officeDocument/2006/relationships/chart"/></Relationships>
</file>

<file path=ppt/slides/_rels/slide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3.xml" Type="http://schemas.openxmlformats.org/officeDocument/2006/relationships/notesSlide"/><Relationship Id="rId3" Target="../charts/chart3.xml" Type="http://schemas.openxmlformats.org/officeDocument/2006/relationships/char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50976" y="2144461"/>
            <a:ext cx="10290048" cy="1655763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ctr" anchorCtr="0">
            <a:noAutofit/>
          </a:bodyPr>
          <a:lstStyle/>
          <a:p>
            <a:r>
              <a:rPr kumimoji="1" lang="ja-JP" altLang="en-US" sz="40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２０２５年６月に開催した同様イベントの</a:t>
            </a:r>
            <a:br>
              <a:rPr kumimoji="1" lang="ja-JP" altLang="en-US" sz="40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</a:br>
            <a:r>
              <a:rPr kumimoji="1" lang="ja-JP" altLang="en-US" sz="40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参加求職者アンケート結果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5176838"/>
            <a:ext cx="9144000" cy="1655762"/>
          </a:xfrm>
        </p:spPr>
        <p:txBody>
          <a:bodyPr/>
          <a:lstStyle/>
          <a:p>
            <a:r>
              <a:rPr kumimoji="1" lang="ja-JP" altLang="en-US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大阪新卒応援ハローワーク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6512915-44F0-1133-9789-C3FF0EF785C7}"/>
              </a:ext>
            </a:extLst>
          </p:cNvPr>
          <p:cNvSpPr txBox="1"/>
          <p:nvPr/>
        </p:nvSpPr>
        <p:spPr>
          <a:xfrm>
            <a:off x="4486656" y="848585"/>
            <a:ext cx="32186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dirty="0"/>
              <a:t>参考資料</a:t>
            </a:r>
          </a:p>
        </p:txBody>
      </p:sp>
    </p:spTree>
    <p:extLst>
      <p:ext uri="{BB962C8B-B14F-4D97-AF65-F5344CB8AC3E}">
        <p14:creationId xmlns:p14="http://schemas.microsoft.com/office/powerpoint/2010/main" val="495299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1889760" y="485797"/>
            <a:ext cx="8412480" cy="1005697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40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説明を聞いた企業数</a:t>
            </a:r>
            <a:r>
              <a:rPr kumimoji="1" lang="ja-JP" altLang="en-US" sz="28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（参加者数</a:t>
            </a:r>
            <a:r>
              <a:rPr kumimoji="1" lang="en-US" altLang="ja-JP" sz="28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124</a:t>
            </a:r>
            <a:r>
              <a:rPr kumimoji="1" lang="ja-JP" altLang="en-US" sz="28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名）</a:t>
            </a:r>
            <a:endParaRPr kumimoji="1" lang="ja-JP" altLang="en-US" sz="4000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graphicFrame>
        <p:nvGraphicFramePr>
          <p:cNvPr id="7" name="グラフ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3612082"/>
              </p:ext>
            </p:extLst>
          </p:nvPr>
        </p:nvGraphicFramePr>
        <p:xfrm>
          <a:off x="3257339" y="1645920"/>
          <a:ext cx="5677321" cy="5059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75232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参加者の感想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79172" y="3762129"/>
            <a:ext cx="20701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良かった！</a:t>
            </a:r>
            <a:br>
              <a:rPr kumimoji="1" lang="en-US" altLang="ja-JP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</a:br>
            <a:r>
              <a:rPr lang="en-US" altLang="ja-JP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187</a:t>
            </a:r>
            <a:r>
              <a:rPr kumimoji="1" lang="ja-JP" altLang="en-US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名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096000" y="365125"/>
            <a:ext cx="5327904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kumimoji="1" lang="ja-JP" altLang="en-US" sz="12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良かった感想</a:t>
            </a:r>
            <a:r>
              <a:rPr kumimoji="1" lang="en-US" altLang="ja-JP" sz="12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</a:t>
            </a:r>
            <a:endParaRPr kumimoji="1" lang="ja-JP" altLang="en-US" sz="12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・一度に多くの企業の方と直接話ができた、話が聞けた（</a:t>
            </a:r>
            <a:r>
              <a:rPr lang="en-US" altLang="ja-JP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13</a:t>
            </a:r>
            <a:r>
              <a:rPr kumimoji="1" lang="ja-JP" altLang="en-US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</a:t>
            </a:r>
          </a:p>
          <a:p>
            <a:r>
              <a:rPr lang="ja-JP" altLang="en-US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・知らなかった会社の事が知れた（</a:t>
            </a:r>
            <a:r>
              <a:rPr lang="en-US" altLang="ja-JP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6</a:t>
            </a:r>
            <a:r>
              <a:rPr lang="ja-JP" altLang="en-US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</a:t>
            </a:r>
            <a:endParaRPr kumimoji="1" lang="ja-JP" altLang="en-US" sz="1200" dirty="0">
              <a:solidFill>
                <a:srgbClr val="0070C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・様々な企業を比較検討できた（</a:t>
            </a:r>
            <a:r>
              <a:rPr kumimoji="1" lang="en-US" altLang="ja-JP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3</a:t>
            </a:r>
            <a:r>
              <a:rPr kumimoji="1" lang="ja-JP" altLang="en-US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</a:t>
            </a:r>
          </a:p>
          <a:p>
            <a:r>
              <a:rPr lang="ja-JP" altLang="en-US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・企業のことを知ることができた（</a:t>
            </a:r>
            <a:r>
              <a:rPr lang="en-US" altLang="ja-JP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3</a:t>
            </a:r>
            <a:r>
              <a:rPr lang="ja-JP" altLang="en-US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</a:t>
            </a:r>
          </a:p>
          <a:p>
            <a:r>
              <a:rPr lang="ja-JP" altLang="en-US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</a:t>
            </a:r>
            <a:r>
              <a:rPr lang="en-US" altLang="ja-JP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HP</a:t>
            </a:r>
            <a:r>
              <a:rPr lang="ja-JP" altLang="en-US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やパンフレットでは知ることのできない情報を知ることができた（</a:t>
            </a:r>
            <a:r>
              <a:rPr lang="en-US" altLang="ja-JP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3</a:t>
            </a:r>
            <a:r>
              <a:rPr lang="ja-JP" altLang="en-US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</a:t>
            </a:r>
          </a:p>
          <a:p>
            <a:r>
              <a:rPr lang="ja-JP" altLang="en-US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・聞きたいことをしっかり質問することができた（</a:t>
            </a:r>
            <a:r>
              <a:rPr lang="en-US" altLang="ja-JP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</a:t>
            </a:r>
            <a:r>
              <a:rPr lang="ja-JP" altLang="en-US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</a:t>
            </a:r>
            <a:endParaRPr lang="en-US" altLang="ja-JP" sz="1200" dirty="0">
              <a:solidFill>
                <a:srgbClr val="0070C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・短時間で多くの企業を見ることができた（</a:t>
            </a:r>
            <a:r>
              <a:rPr lang="en-US" altLang="ja-JP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</a:t>
            </a:r>
            <a:r>
              <a:rPr lang="ja-JP" altLang="en-US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</a:t>
            </a:r>
            <a:br>
              <a:rPr lang="ja-JP" altLang="en-US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・良い企業を見つけることができた（</a:t>
            </a:r>
            <a:r>
              <a:rPr lang="en-US" altLang="ja-JP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</a:t>
            </a:r>
            <a:r>
              <a:rPr lang="ja-JP" altLang="en-US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</a:t>
            </a:r>
            <a:endParaRPr kumimoji="1" lang="ja-JP" altLang="en-US" sz="1200" dirty="0">
              <a:solidFill>
                <a:srgbClr val="0070C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・業界の理解を深めることができた（</a:t>
            </a:r>
            <a:r>
              <a:rPr kumimoji="1" lang="en-US" altLang="ja-JP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</a:t>
            </a:r>
            <a:r>
              <a:rPr kumimoji="1" lang="ja-JP" altLang="en-US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</a:t>
            </a:r>
          </a:p>
          <a:p>
            <a:r>
              <a:rPr kumimoji="1" lang="ja-JP" altLang="en-US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・職種、業界について研究ができた</a:t>
            </a:r>
            <a:endParaRPr kumimoji="1" lang="en-US" altLang="ja-JP" sz="1200" dirty="0">
              <a:solidFill>
                <a:srgbClr val="0070C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・様々な業界の仕事を知れた</a:t>
            </a:r>
            <a:br>
              <a:rPr kumimoji="1" lang="ja-JP" altLang="en-US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kumimoji="1" lang="ja-JP" altLang="en-US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・自分の知らなかった詳しい採用情報が知れた</a:t>
            </a:r>
            <a:br>
              <a:rPr kumimoji="1" lang="ja-JP" altLang="en-US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kumimoji="1" lang="ja-JP" altLang="en-US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・自分ではあまりたどりつけない企業の情報が知れた</a:t>
            </a:r>
          </a:p>
          <a:p>
            <a:r>
              <a:rPr kumimoji="1" lang="ja-JP" altLang="en-US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・マイナビなどの就活サイトにはない企業に出会えた</a:t>
            </a:r>
          </a:p>
          <a:p>
            <a:r>
              <a:rPr kumimoji="1" lang="ja-JP" altLang="en-US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・担当の方からお話を伺って、イメージや業務内容をつかむことができた</a:t>
            </a:r>
            <a:br>
              <a:rPr kumimoji="1" lang="ja-JP" altLang="en-US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kumimoji="1" lang="ja-JP" altLang="en-US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・企業で働く方々から直接対面で説明を聞くことができた</a:t>
            </a:r>
          </a:p>
          <a:p>
            <a:r>
              <a:rPr kumimoji="1" lang="ja-JP" altLang="en-US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・就活意識が高くなった</a:t>
            </a:r>
            <a:br>
              <a:rPr kumimoji="1" lang="ja-JP" altLang="en-US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kumimoji="1" lang="ja-JP" altLang="en-US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・説明がわかりやすく良かった</a:t>
            </a:r>
            <a:br>
              <a:rPr kumimoji="1" lang="ja-JP" altLang="en-US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kumimoji="1" lang="ja-JP" altLang="en-US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・少人数で落ち着いた雰囲気だった</a:t>
            </a:r>
          </a:p>
          <a:p>
            <a:r>
              <a:rPr kumimoji="1" lang="ja-JP" altLang="en-US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・気になっていた企業の説明が聞けた</a:t>
            </a:r>
          </a:p>
          <a:p>
            <a:r>
              <a:rPr kumimoji="1" lang="ja-JP" altLang="en-US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・ふらっと言った企業がすごく気になった</a:t>
            </a:r>
            <a:br>
              <a:rPr kumimoji="1" lang="ja-JP" altLang="en-US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kumimoji="1" lang="ja-JP" altLang="en-US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・新しく興味のある職種を見つけられた</a:t>
            </a:r>
          </a:p>
          <a:p>
            <a:r>
              <a:rPr kumimoji="1" lang="ja-JP" altLang="en-US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・仕事内容、休日、給与など働く上で必要となる情報が得られた</a:t>
            </a:r>
          </a:p>
          <a:p>
            <a:r>
              <a:rPr kumimoji="1" lang="ja-JP" altLang="en-US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・自身では解決できない悩みを話すことで、現状を落ち着いて見ることができた</a:t>
            </a:r>
          </a:p>
          <a:p>
            <a:r>
              <a:rPr kumimoji="1" lang="ja-JP" altLang="en-US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・志望したい企業ができた</a:t>
            </a:r>
          </a:p>
          <a:p>
            <a:r>
              <a:rPr kumimoji="1" lang="ja-JP" altLang="en-US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・志望している企業の</a:t>
            </a:r>
            <a:r>
              <a:rPr kumimoji="1" lang="en-US" altLang="ja-JP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</a:t>
            </a:r>
            <a:r>
              <a:rPr kumimoji="1" lang="ja-JP" altLang="en-US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次面接が予約できた</a:t>
            </a:r>
          </a:p>
          <a:p>
            <a:r>
              <a:rPr kumimoji="1" lang="ja-JP" altLang="en-US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</a:t>
            </a:r>
            <a:r>
              <a:rPr kumimoji="1" lang="en-US" altLang="ja-JP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</a:t>
            </a:r>
            <a:r>
              <a:rPr kumimoji="1" lang="ja-JP" altLang="en-US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社ずつの説明時間が長く、細かいことまで知ることができた</a:t>
            </a:r>
            <a:br>
              <a:rPr kumimoji="1" lang="ja-JP" altLang="en-US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kumimoji="1" lang="ja-JP" altLang="en-US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・地元で働く選択肢が広がった</a:t>
            </a:r>
            <a:br>
              <a:rPr kumimoji="1" lang="ja-JP" altLang="en-US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en-US" altLang="ja-JP" sz="1200" dirty="0">
                <a:solidFill>
                  <a:srgbClr val="7030A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lang="ja-JP" altLang="en-US" sz="1200" dirty="0">
                <a:solidFill>
                  <a:srgbClr val="7030A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どちらでもない感想</a:t>
            </a:r>
            <a:r>
              <a:rPr lang="en-US" altLang="ja-JP" sz="1200" dirty="0">
                <a:solidFill>
                  <a:srgbClr val="7030A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</a:t>
            </a:r>
            <a:endParaRPr lang="ja-JP" altLang="en-US" sz="1200" dirty="0">
              <a:solidFill>
                <a:srgbClr val="7030A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・記載無し</a:t>
            </a:r>
          </a:p>
          <a:p>
            <a:r>
              <a:rPr lang="en-US" altLang="ja-JP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lang="ja-JP" altLang="en-US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良くなかった感想</a:t>
            </a:r>
            <a:r>
              <a:rPr lang="en-US" altLang="ja-JP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</a:t>
            </a:r>
            <a:br>
              <a:rPr lang="ja-JP" altLang="en-US" sz="1200" dirty="0">
                <a:solidFill>
                  <a:srgbClr val="7030A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sz="12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・記載無し</a:t>
            </a:r>
            <a:endParaRPr kumimoji="1" lang="ja-JP" altLang="en-US" sz="1200" dirty="0">
              <a:solidFill>
                <a:srgbClr val="0070C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graphicFrame>
        <p:nvGraphicFramePr>
          <p:cNvPr id="8" name="グラフ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4894842"/>
              </p:ext>
            </p:extLst>
          </p:nvPr>
        </p:nvGraphicFramePr>
        <p:xfrm>
          <a:off x="505968" y="1646817"/>
          <a:ext cx="5455920" cy="42306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96930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457110" y="0"/>
            <a:ext cx="7857586" cy="1325563"/>
          </a:xfrm>
        </p:spPr>
        <p:txBody>
          <a:bodyPr>
            <a:normAutofit/>
          </a:bodyPr>
          <a:lstStyle/>
          <a:p>
            <a:r>
              <a:rPr kumimoji="1"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就職先を決める際重視していること</a:t>
            </a:r>
            <a:endParaRPr kumimoji="1" lang="ja-JP" altLang="en-US" sz="2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0846676" y="6388288"/>
            <a:ext cx="11351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未記入：なし</a:t>
            </a:r>
            <a:endParaRPr lang="en-US" altLang="ja-JP" sz="1200" dirty="0"/>
          </a:p>
        </p:txBody>
      </p:sp>
      <p:graphicFrame>
        <p:nvGraphicFramePr>
          <p:cNvPr id="9" name="グラフ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3882087"/>
              </p:ext>
            </p:extLst>
          </p:nvPr>
        </p:nvGraphicFramePr>
        <p:xfrm>
          <a:off x="738483" y="1067859"/>
          <a:ext cx="11243310" cy="5171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片側の 2 つの角を丸めた四角形 11"/>
          <p:cNvSpPr/>
          <p:nvPr/>
        </p:nvSpPr>
        <p:spPr>
          <a:xfrm>
            <a:off x="4700202" y="4607983"/>
            <a:ext cx="1234267" cy="393326"/>
          </a:xfrm>
          <a:prstGeom prst="round2Same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/>
              <a:t>その他詳細</a:t>
            </a:r>
          </a:p>
        </p:txBody>
      </p:sp>
      <p:sp>
        <p:nvSpPr>
          <p:cNvPr id="8" name="角丸四角形吹き出し 7"/>
          <p:cNvSpPr/>
          <p:nvPr/>
        </p:nvSpPr>
        <p:spPr>
          <a:xfrm>
            <a:off x="4197724" y="5001308"/>
            <a:ext cx="2188179" cy="802950"/>
          </a:xfrm>
          <a:prstGeom prst="wedgeRoundRectCallout">
            <a:avLst>
              <a:gd name="adj1" fmla="val -73507"/>
              <a:gd name="adj2" fmla="val 39915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207863" y="5056535"/>
            <a:ext cx="2218943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00" dirty="0">
                <a:latin typeface="+mn-ea"/>
              </a:rPr>
              <a:t>・勤務地　</a:t>
            </a:r>
            <a:r>
              <a:rPr kumimoji="1" lang="en-US" altLang="ja-JP" sz="1300" dirty="0">
                <a:latin typeface="+mn-ea"/>
              </a:rPr>
              <a:t>3</a:t>
            </a:r>
            <a:br>
              <a:rPr kumimoji="1" lang="ja-JP" altLang="en-US" sz="1300" dirty="0">
                <a:latin typeface="+mn-ea"/>
              </a:rPr>
            </a:br>
            <a:r>
              <a:rPr kumimoji="1" lang="ja-JP" altLang="en-US" sz="1300" dirty="0">
                <a:latin typeface="+mn-ea"/>
              </a:rPr>
              <a:t>・職場環境　</a:t>
            </a:r>
            <a:r>
              <a:rPr kumimoji="1" lang="en-US" altLang="ja-JP" sz="1300" dirty="0">
                <a:latin typeface="+mn-ea"/>
              </a:rPr>
              <a:t>1</a:t>
            </a:r>
            <a:endParaRPr kumimoji="1" lang="ja-JP" altLang="en-US" sz="1300" dirty="0">
              <a:latin typeface="+mn-ea"/>
            </a:endParaRPr>
          </a:p>
          <a:p>
            <a:r>
              <a:rPr kumimoji="1" lang="ja-JP" altLang="en-US" sz="1300" dirty="0">
                <a:latin typeface="+mn-ea"/>
              </a:rPr>
              <a:t>・今後やっていけるか</a:t>
            </a:r>
            <a:r>
              <a:rPr kumimoji="1" lang="en-US" altLang="ja-JP" sz="1300" dirty="0">
                <a:latin typeface="+mn-ea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8329761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ae39448-783f-4b7e-806e-8f6f4bc69162">
      <Terms xmlns="http://schemas.microsoft.com/office/infopath/2007/PartnerControls"/>
    </lcf76f155ced4ddcb4097134ff3c332f>
    <TaxCatchAll xmlns="44856c1c-163a-4db4-9f2d-e69ab44d016d" xsi:nil="true"/>
    <Owner xmlns="aae39448-783f-4b7e-806e-8f6f4bc69162">
      <UserInfo>
        <DisplayName/>
        <AccountId xsi:nil="true"/>
        <AccountType/>
      </UserInfo>
    </Owner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6C13D5FA7011DD499CA7E19CC2618559" ma:contentTypeVersion="15" ma:contentTypeDescription="新しいドキュメントを作成します。" ma:contentTypeScope="" ma:versionID="9d956b3342ceefce1a45c7451ddc5697">
  <xsd:schema xmlns:xsd="http://www.w3.org/2001/XMLSchema" xmlns:xs="http://www.w3.org/2001/XMLSchema" xmlns:p="http://schemas.microsoft.com/office/2006/metadata/properties" xmlns:ns2="aae39448-783f-4b7e-806e-8f6f4bc69162" xmlns:ns3="44856c1c-163a-4db4-9f2d-e69ab44d016d" targetNamespace="http://schemas.microsoft.com/office/2006/metadata/properties" ma:root="true" ma:fieldsID="3b1dcf431744a2a26f4519992a5dc256" ns2:_="" ns3:_="">
    <xsd:import namespace="aae39448-783f-4b7e-806e-8f6f4bc69162"/>
    <xsd:import namespace="44856c1c-163a-4db4-9f2d-e69ab44d016d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e39448-783f-4b7e-806e-8f6f4bc69162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856c1c-163a-4db4-9f2d-e69ab44d016d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7ba26771-b1a8-497a-a30f-9694bf764c4c}" ma:internalName="TaxCatchAll" ma:showField="CatchAllData" ma:web="44856c1c-163a-4db4-9f2d-e69ab44d01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6C6794D-B258-42A5-9521-91E76C4DD9F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2B96F49-4A17-4FD3-9424-64B54994AC96}">
  <ds:schemaRefs>
    <ds:schemaRef ds:uri="http://purl.org/dc/terms/"/>
    <ds:schemaRef ds:uri="http://schemas.microsoft.com/office/2006/documentManagement/types"/>
    <ds:schemaRef ds:uri="http://purl.org/dc/elements/1.1/"/>
    <ds:schemaRef ds:uri="http://purl.org/dc/dcmitype/"/>
    <ds:schemaRef ds:uri="44856c1c-163a-4db4-9f2d-e69ab44d016d"/>
    <ds:schemaRef ds:uri="http://schemas.openxmlformats.org/package/2006/metadata/core-properties"/>
    <ds:schemaRef ds:uri="aae39448-783f-4b7e-806e-8f6f4bc69162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A34C202-29D4-4144-B66C-2C316C05B8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ae39448-783f-4b7e-806e-8f6f4bc69162"/>
    <ds:schemaRef ds:uri="44856c1c-163a-4db4-9f2d-e69ab44d01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Words>473</Words>
  <PresentationFormat>ワイド画面</PresentationFormat>
  <Paragraphs>47</Paragraphs>
  <Slides>4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HGP創英角ｺﾞｼｯｸUB</vt:lpstr>
      <vt:lpstr>HG創英角ｺﾞｼｯｸUB</vt:lpstr>
      <vt:lpstr>游ゴシック</vt:lpstr>
      <vt:lpstr>游ゴシック Light</vt:lpstr>
      <vt:lpstr>Arial</vt:lpstr>
      <vt:lpstr>Office テーマ</vt:lpstr>
      <vt:lpstr>２０２５年６月に開催した同様イベントの 参加求職者アンケート結果</vt:lpstr>
      <vt:lpstr>説明を聞いた企業数（参加者数124名）</vt:lpstr>
      <vt:lpstr>参加者の感想</vt:lpstr>
      <vt:lpstr>就職先を決める際重視していること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0x0101006C13D5FA7011DD499CA7E19CC2618559</vt:lpwstr>
  </property>
  <property fmtid="{D5CDD505-2E9C-101B-9397-08002B2CF9AE}" pid="3" name="MediaServiceImageTags">
    <vt:lpwstr/>
  </property>
</Properties>
</file>