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6858000" cy="9906000" type="A4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中村光宏" initials="中村光宏" lastIdx="1" clrIdx="0">
    <p:extLst>
      <p:ext uri="{19B8F6BF-5375-455C-9EA6-DF929625EA0E}">
        <p15:presenceInfo xmlns:p15="http://schemas.microsoft.com/office/powerpoint/2012/main" userId="中村光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644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5613-6C96-4100-BFFC-097E6D4401F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0896-6EAA-4979-BBC0-1E27739C8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78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5613-6C96-4100-BFFC-097E6D4401F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0896-6EAA-4979-BBC0-1E27739C8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6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5613-6C96-4100-BFFC-097E6D4401F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0896-6EAA-4979-BBC0-1E27739C8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0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5613-6C96-4100-BFFC-097E6D4401F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0896-6EAA-4979-BBC0-1E27739C8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3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5613-6C96-4100-BFFC-097E6D4401F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0896-6EAA-4979-BBC0-1E27739C8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11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5613-6C96-4100-BFFC-097E6D4401F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0896-6EAA-4979-BBC0-1E27739C8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7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5613-6C96-4100-BFFC-097E6D4401F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0896-6EAA-4979-BBC0-1E27739C8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39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5613-6C96-4100-BFFC-097E6D4401F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0896-6EAA-4979-BBC0-1E27739C8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51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5613-6C96-4100-BFFC-097E6D4401F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0896-6EAA-4979-BBC0-1E27739C8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91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5613-6C96-4100-BFFC-097E6D4401F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0896-6EAA-4979-BBC0-1E27739C8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11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5613-6C96-4100-BFFC-097E6D4401F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0896-6EAA-4979-BBC0-1E27739C8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43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15613-6C96-4100-BFFC-097E6D4401F5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0896-6EAA-4979-BBC0-1E27739C8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44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21599"/>
            <a:ext cx="6857999" cy="99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「企業ＰＲシート」について</a:t>
            </a:r>
            <a:endParaRPr lang="ja-JP" altLang="ja-JP" sz="1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sz="1600" kern="100" dirty="0"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大阪新卒応援</a:t>
            </a:r>
            <a:r>
              <a:rPr lang="ja-JP" altLang="ja-JP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ハローワーク</a:t>
            </a:r>
            <a:endParaRPr lang="en-US" altLang="ja-JP" sz="1200" kern="100" dirty="0" smtClean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en-US" altLang="ja-JP" sz="1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「</a:t>
            </a:r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企業ＰＲシート」は、求人票と併せて学生等に所内掲示や紙媒体</a:t>
            </a:r>
            <a:r>
              <a:rPr lang="ja-JP" altLang="ja-JP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</a:t>
            </a:r>
            <a:endParaRPr lang="en-US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の</a:t>
            </a:r>
            <a:r>
              <a:rPr lang="ja-JP" altLang="ja-JP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配架</a:t>
            </a:r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、</a:t>
            </a:r>
            <a:r>
              <a:rPr lang="en-US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HP</a:t>
            </a:r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公開等により広く周知を行い参加勧奨をするため（</a:t>
            </a:r>
            <a:r>
              <a:rPr lang="ja-JP" altLang="ja-JP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不参加</a:t>
            </a:r>
            <a:endParaRPr lang="en-US" altLang="ja-JP" sz="16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なった企業は業界・企業</a:t>
            </a:r>
            <a:r>
              <a:rPr lang="ja-JP" altLang="ja-JP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研究</a:t>
            </a:r>
            <a:r>
              <a:rPr lang="ja-JP" altLang="en-US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のため</a:t>
            </a:r>
            <a:r>
              <a:rPr lang="ja-JP" altLang="ja-JP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）</a:t>
            </a:r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活用させていただきます。</a:t>
            </a:r>
            <a:endParaRPr lang="ja-JP" altLang="ja-JP" sz="1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sz="1600" kern="100" dirty="0"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【作成に当たって</a:t>
            </a:r>
            <a:r>
              <a:rPr lang="ja-JP" altLang="ja-JP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】</a:t>
            </a:r>
            <a:endParaRPr lang="en-US" altLang="ja-JP" sz="16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1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○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「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企業名」「ひとことアピールポイント」「企業概要」「企業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特徴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・事業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内容など」「</a:t>
            </a:r>
            <a:r>
              <a:rPr lang="ja-JP" altLang="en-US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新卒採用者が従事している主な職種・仕事　</a:t>
            </a:r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対象学部</a:t>
            </a:r>
            <a:r>
              <a:rPr lang="ja-JP" altLang="en-US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既卒者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の募集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」</a:t>
            </a:r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「インターンシップの実施」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欄の記載をお願いします</a:t>
            </a:r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1500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ja-JP" sz="1500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当イベント</a:t>
            </a:r>
            <a:r>
              <a:rPr lang="ja-JP" altLang="ja-JP" sz="1500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は業界のことを知らない学生も多数参加しますので</a:t>
            </a:r>
            <a:r>
              <a:rPr lang="ja-JP" altLang="ja-JP" sz="1500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、できる</a:t>
            </a:r>
            <a:endParaRPr lang="en-US" altLang="ja-JP" sz="1500" kern="100" dirty="0" smtClean="0">
              <a:solidFill>
                <a:srgbClr val="FF0000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1500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500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だけ</a:t>
            </a:r>
            <a:r>
              <a:rPr lang="ja-JP" altLang="ja-JP" sz="1500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わかりやすく企業の魅力を記載いただくようお願いします。</a:t>
            </a:r>
            <a:endParaRPr lang="ja-JP" altLang="ja-JP" sz="15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04800" indent="-304800"/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貴社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のホームページサイトの２次元バーコードを掲載いただいても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結構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-304800"/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です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（なくても可）。貴社以外のサイト（就活ナビサイトなど）の掲載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-304800"/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ご遠慮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いただくようお願いします。</a:t>
            </a:r>
            <a:endParaRPr lang="ja-JP" altLang="ja-JP" sz="15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04800" indent="-304800"/>
            <a:endParaRPr lang="ja-JP" altLang="ja-JP" sz="12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285750" indent="-152400"/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※　冊子や掲示の都合上、</a:t>
            </a:r>
            <a:r>
              <a:rPr lang="ja-JP" altLang="ja-JP" sz="1500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「各記入欄の大きさや色は変更不可」「文字はフォント変更なし、色は黒、ハイライトなし」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とさせていただきます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285750" indent="-152400"/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また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、こちらで内容を修正することがあります。</a:t>
            </a:r>
            <a:endParaRPr lang="ja-JP" altLang="ja-JP" sz="15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lang="en-US" altLang="ja-JP" sz="1200" kern="100" dirty="0" smtClean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○</a:t>
            </a:r>
            <a:r>
              <a:rPr lang="ja-JP" altLang="ja-JP" sz="1500" b="1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「</a:t>
            </a:r>
            <a:r>
              <a:rPr lang="ja-JP" altLang="ja-JP" sz="1500" b="1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写真や企業ロゴなど」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には、貴社の製品や社内、従業員の方の写真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、企業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名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のロゴなど、特徴が分かるものを貼り付けてください。欄内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であればレイ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アウト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は自由です。</a:t>
            </a:r>
            <a:endParaRPr lang="ja-JP" altLang="ja-JP" sz="15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sz="1600" kern="100" dirty="0"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en-US" altLang="ja-JP" sz="1200" kern="100" dirty="0" smtClean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○</a:t>
            </a:r>
            <a:r>
              <a:rPr lang="ja-JP" altLang="ja-JP" sz="1500" b="1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「</a:t>
            </a:r>
            <a:r>
              <a:rPr lang="ja-JP" altLang="ja-JP" sz="1500" b="1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ひとことアピールポイント」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の欄には、貴社が学生等に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向けてアピール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できる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キャッチフレーズ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等を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記載してください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en-US" altLang="ja-JP" sz="1500" kern="100" dirty="0" smtClean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例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：「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○○○の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世界シェア○○％」「日本で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初めて○○○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開発</a:t>
            </a:r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」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「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○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○○</a:t>
            </a:r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製品メーカー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」</a:t>
            </a:r>
            <a:endParaRPr lang="ja-JP" altLang="ja-JP" sz="15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04800" indent="-304800"/>
            <a:endParaRPr lang="en-US" altLang="ja-JP" sz="1200" kern="100" dirty="0" smtClean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04800" indent="-304800"/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○</a:t>
            </a:r>
            <a:r>
              <a:rPr lang="ja-JP" altLang="ja-JP" sz="1500" b="1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「</a:t>
            </a:r>
            <a:r>
              <a:rPr lang="ja-JP" altLang="ja-JP" sz="1500" b="1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企業の特徴・事業内容など」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欄には、貴社の特徴や事業内容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、</a:t>
            </a:r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将来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性など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-304800"/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ご記載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ください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-304800"/>
            <a:endParaRPr lang="en-US" altLang="ja-JP" sz="1600" b="1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-304800"/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○</a:t>
            </a:r>
            <a:r>
              <a:rPr lang="ja-JP" altLang="ja-JP" sz="1500" b="1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「</a:t>
            </a:r>
            <a:r>
              <a:rPr lang="ja-JP" altLang="ja-JP" sz="1500" b="1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新卒採用者が従事している主な職種・仕事　対象学部　既卒者の</a:t>
            </a:r>
            <a:r>
              <a:rPr lang="ja-JP" altLang="ja-JP" sz="1500" b="1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募集</a:t>
            </a:r>
            <a:r>
              <a:rPr lang="ja-JP" altLang="ja-JP" sz="1500" b="1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」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欄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-304800"/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ついては、通常、新卒採用者が就くこととなる職種や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仕事内容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などを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記載</a:t>
            </a:r>
            <a:endParaRPr lang="en-US" altLang="ja-JP" sz="1500" kern="100" dirty="0" smtClean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-304800"/>
            <a:r>
              <a:rPr lang="ja-JP" altLang="en-US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5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いただく</a:t>
            </a:r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ようお願いします。</a:t>
            </a:r>
            <a:endParaRPr lang="ja-JP" altLang="ja-JP" sz="15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04800" indent="-304800"/>
            <a:r>
              <a:rPr lang="ja-JP" altLang="ja-JP" sz="15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なお、職種ごとに</a:t>
            </a:r>
            <a:r>
              <a:rPr lang="ja-JP" altLang="ja-JP" sz="1500" u="sng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「対象となる学部（理系・文系など）」と「</a:t>
            </a:r>
            <a:r>
              <a:rPr lang="ja-JP" altLang="ja-JP" sz="1500" u="sng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既卒者の</a:t>
            </a:r>
            <a:endParaRPr lang="en-US" altLang="ja-JP" sz="1500" u="sng" kern="100" dirty="0" smtClean="0">
              <a:solidFill>
                <a:srgbClr val="FF0000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-304800"/>
            <a:r>
              <a:rPr lang="ja-JP" altLang="en-US" sz="1500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500" u="sng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募集</a:t>
            </a:r>
            <a:r>
              <a:rPr lang="ja-JP" altLang="ja-JP" sz="1500" u="sng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を行われるか」を必ず明記してください</a:t>
            </a:r>
            <a:r>
              <a:rPr lang="ja-JP" altLang="ja-JP" sz="1500" u="sng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en-US" altLang="ja-JP" sz="1500" u="sng" kern="100" dirty="0" smtClean="0">
              <a:solidFill>
                <a:srgbClr val="FF0000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-304800"/>
            <a:endParaRPr lang="en-US" altLang="ja-JP" sz="1500" u="sng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-304800"/>
            <a:r>
              <a:rPr lang="ja-JP" altLang="en-US" sz="15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○</a:t>
            </a:r>
            <a:r>
              <a:rPr lang="ja-JP" altLang="en-US" sz="1500" b="1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「</a:t>
            </a:r>
            <a:r>
              <a:rPr lang="ja-JP" altLang="en-US" sz="1500" b="1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インターンシップ実施予定」</a:t>
            </a:r>
            <a:r>
              <a:rPr lang="ja-JP" altLang="en-US" sz="15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欄には、インターンシップの</a:t>
            </a:r>
            <a:r>
              <a:rPr lang="ja-JP" altLang="en-US" sz="15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実施予定の</a:t>
            </a:r>
            <a:r>
              <a:rPr lang="ja-JP" altLang="en-US" sz="15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有無</a:t>
            </a:r>
            <a:r>
              <a:rPr lang="ja-JP" altLang="en-US" sz="1500" kern="10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1500" kern="10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実施時期等</a:t>
            </a:r>
            <a:r>
              <a:rPr lang="ja-JP" altLang="en-US" sz="15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をご記載ください。</a:t>
            </a:r>
            <a:endParaRPr lang="ja-JP" altLang="ja-JP" sz="15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31313" y="43651"/>
            <a:ext cx="4045759" cy="1418640"/>
            <a:chOff x="36221" y="10736"/>
            <a:chExt cx="6777156" cy="2449713"/>
          </a:xfrm>
        </p:grpSpPr>
        <p:sp>
          <p:nvSpPr>
            <p:cNvPr id="4" name="正方形/長方形 3"/>
            <p:cNvSpPr/>
            <p:nvPr/>
          </p:nvSpPr>
          <p:spPr>
            <a:xfrm>
              <a:off x="36221" y="10736"/>
              <a:ext cx="1052738" cy="936104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800" b="1" dirty="0" smtClean="0">
                  <a:solidFill>
                    <a:schemeClr val="bg1"/>
                  </a:solidFill>
                </a:rPr>
                <a:t>ブース</a:t>
              </a:r>
              <a:endParaRPr lang="en-US" altLang="ja-JP" sz="800" b="1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800" b="1" dirty="0" smtClean="0">
                  <a:solidFill>
                    <a:schemeClr val="bg1"/>
                  </a:solidFill>
                </a:rPr>
                <a:t>番号</a:t>
              </a:r>
              <a:endParaRPr lang="en-US" altLang="ja-JP" sz="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700" b="1" dirty="0" smtClean="0">
                  <a:solidFill>
                    <a:schemeClr val="bg1"/>
                  </a:solidFill>
                </a:rPr>
                <a:t>（記入不要）</a:t>
              </a:r>
              <a:endParaRPr kumimoji="1" lang="en-US" altLang="ja-JP" sz="7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088958" y="10736"/>
              <a:ext cx="5724419" cy="93610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 smtClean="0">
                  <a:solidFill>
                    <a:schemeClr val="tx1"/>
                  </a:solidFill>
                </a:rPr>
                <a:t>株式</a:t>
              </a:r>
              <a:r>
                <a:rPr lang="ja-JP" altLang="en-US" b="1" dirty="0">
                  <a:solidFill>
                    <a:schemeClr val="tx1"/>
                  </a:solidFill>
                </a:rPr>
                <a:t>会社 ○○○</a:t>
              </a:r>
              <a:r>
                <a:rPr lang="ja-JP" altLang="en-US" b="1" dirty="0" smtClean="0">
                  <a:solidFill>
                    <a:schemeClr val="tx1"/>
                  </a:solidFill>
                </a:rPr>
                <a:t>○</a:t>
              </a:r>
              <a:endParaRPr lang="ja-JP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6221" y="1334263"/>
              <a:ext cx="6776460" cy="11261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 smtClean="0">
                  <a:solidFill>
                    <a:schemeClr val="tx1"/>
                  </a:solidFill>
                </a:rPr>
                <a:t>●●で世界シェア</a:t>
              </a:r>
              <a:r>
                <a:rPr kumimoji="1" lang="en-US" altLang="ja-JP" sz="1600" b="1" dirty="0" smtClean="0">
                  <a:solidFill>
                    <a:schemeClr val="tx1"/>
                  </a:solidFill>
                </a:rPr>
                <a:t>No.1!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6221" y="946840"/>
              <a:ext cx="6776459" cy="38742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schemeClr val="bg1"/>
                  </a:solidFill>
                </a:rPr>
                <a:t>ひとことアピールポイント</a:t>
              </a:r>
              <a:endParaRPr lang="en-US" altLang="ja-JP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31315" y="3353070"/>
            <a:ext cx="6763193" cy="7936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 smtClean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企業の特徴・事業内容など簡潔にご記入ください。</a:t>
            </a:r>
            <a:endParaRPr lang="en-US" altLang="ja-JP" sz="1100" dirty="0" smtClean="0">
              <a:ln w="1270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314" y="3101313"/>
            <a:ext cx="6763194" cy="25175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企業の特徴・事業内容など</a:t>
            </a:r>
            <a:endParaRPr kumimoji="1" lang="ja-JP" altLang="en-US" sz="1100" dirty="0">
              <a:ln w="1270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313" y="4469220"/>
            <a:ext cx="4909855" cy="5139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 smtClean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職種・仕事、対象学部（文理など）・既卒者の応募の有無を</a:t>
            </a:r>
            <a:endParaRPr lang="en-US" altLang="ja-JP" sz="1100" dirty="0" smtClean="0">
              <a:ln w="1270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ご記入ください。</a:t>
            </a:r>
            <a:endParaRPr lang="en-US" altLang="ja-JP" sz="1100" dirty="0" smtClean="0">
              <a:ln w="1270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313" y="4188555"/>
            <a:ext cx="4909855" cy="280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新卒採用者が従事している主な職種・仕事　対象学部　既卒者の募集</a:t>
            </a:r>
            <a:endParaRPr kumimoji="1" lang="ja-JP" altLang="en-US" sz="1100" dirty="0">
              <a:ln w="1270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1437" y="5025008"/>
            <a:ext cx="6826563" cy="48196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記入しないでください</a:t>
            </a:r>
            <a:endParaRPr lang="en-US" altLang="ja-JP" sz="2000" dirty="0" smtClean="0">
              <a:solidFill>
                <a:schemeClr val="bg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6106" y="1539835"/>
            <a:ext cx="6706117" cy="148995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写真や企業ロゴ</a:t>
            </a:r>
            <a:r>
              <a:rPr lang="ja-JP" altLang="en-US" sz="2000" dirty="0">
                <a:solidFill>
                  <a:schemeClr val="tx1"/>
                </a:solidFill>
              </a:rPr>
              <a:t>など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21288" y="863290"/>
            <a:ext cx="681537" cy="54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会社</a:t>
            </a:r>
            <a:r>
              <a:rPr kumimoji="1" lang="en-US" altLang="ja-JP" sz="1000" dirty="0" smtClean="0"/>
              <a:t>HP</a:t>
            </a:r>
          </a:p>
          <a:p>
            <a:pPr algn="ctr"/>
            <a:r>
              <a:rPr kumimoji="1" lang="ja-JP" altLang="en-US" sz="600" dirty="0" smtClean="0"/>
              <a:t>（</a:t>
            </a:r>
            <a:r>
              <a:rPr kumimoji="1" lang="en-US" altLang="ja-JP" sz="600" dirty="0" smtClean="0"/>
              <a:t>2</a:t>
            </a:r>
            <a:r>
              <a:rPr kumimoji="1" lang="ja-JP" altLang="en-US" sz="600" dirty="0" smtClean="0"/>
              <a:t>次元</a:t>
            </a:r>
            <a:endParaRPr kumimoji="1" lang="en-US" altLang="ja-JP" sz="600" dirty="0" smtClean="0"/>
          </a:p>
          <a:p>
            <a:pPr algn="ctr"/>
            <a:r>
              <a:rPr kumimoji="1" lang="ja-JP" altLang="en-US" sz="600" dirty="0" smtClean="0"/>
              <a:t>バーコード）</a:t>
            </a:r>
            <a:endParaRPr kumimoji="1" lang="en-US" altLang="ja-JP" sz="600" dirty="0" smtClean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4149080" y="84829"/>
            <a:ext cx="2653143" cy="1377462"/>
            <a:chOff x="36221" y="2144688"/>
            <a:chExt cx="6750875" cy="1358522"/>
          </a:xfrm>
        </p:grpSpPr>
        <p:sp>
          <p:nvSpPr>
            <p:cNvPr id="25" name="正方形/長方形 24"/>
            <p:cNvSpPr/>
            <p:nvPr/>
          </p:nvSpPr>
          <p:spPr>
            <a:xfrm>
              <a:off x="36221" y="2432720"/>
              <a:ext cx="6750875" cy="107049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・住所　　　　○○○○○○○ 　　</a:t>
              </a:r>
              <a:endParaRPr lang="en-US" altLang="ja-JP" sz="9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・最寄駅　　　○○駅から徒歩○○分</a:t>
              </a:r>
              <a:endParaRPr lang="en-US" altLang="ja-JP" sz="9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・創業　　　　昭和○○年</a:t>
              </a:r>
              <a:endParaRPr lang="en-US" altLang="ja-JP" sz="9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・従業員数　　○○○名　　</a:t>
              </a:r>
              <a:r>
                <a:rPr lang="ja-JP" altLang="en-US" sz="900" dirty="0" smtClean="0">
                  <a:ln w="12700">
                    <a:noFill/>
                  </a:ln>
                  <a:noFill/>
                </a:rPr>
                <a:t>●</a:t>
              </a:r>
              <a:endParaRPr lang="en-US" altLang="ja-JP" sz="900" dirty="0" smtClean="0">
                <a:ln w="12700">
                  <a:noFill/>
                </a:ln>
                <a:noFill/>
              </a:endParaRPr>
            </a:p>
            <a:p>
              <a:endParaRPr lang="en-US" altLang="ja-JP" sz="900" dirty="0">
                <a:ln w="12700">
                  <a:noFill/>
                </a:ln>
                <a:noFill/>
              </a:endParaRPr>
            </a:p>
            <a:p>
              <a:endParaRPr lang="ja-JP" altLang="en-US" sz="900" dirty="0">
                <a:ln w="12700">
                  <a:noFill/>
                </a:ln>
                <a:noFill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36221" y="2144688"/>
              <a:ext cx="6750875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 smtClean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企業</a:t>
              </a:r>
              <a:r>
                <a:rPr lang="ja-JP" altLang="en-US" sz="11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概要</a:t>
              </a:r>
              <a:endParaRPr kumimoji="1" lang="ja-JP" altLang="en-US" sz="11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7" name="上矢印吹き出し 6"/>
          <p:cNvSpPr/>
          <p:nvPr/>
        </p:nvSpPr>
        <p:spPr>
          <a:xfrm>
            <a:off x="892631" y="5360496"/>
            <a:ext cx="5040560" cy="1142762"/>
          </a:xfrm>
          <a:prstGeom prst="upArrowCallout">
            <a:avLst>
              <a:gd name="adj1" fmla="val 39120"/>
              <a:gd name="adj2" fmla="val 43827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業界のことを全く知らない学生が多数参加します。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出来るだけ簡潔にご記入願います</a:t>
            </a:r>
            <a:r>
              <a:rPr lang="ja-JP" altLang="en-US" b="1" dirty="0" smtClean="0">
                <a:solidFill>
                  <a:srgbClr val="FF0000"/>
                </a:solidFill>
              </a:rPr>
              <a:t>。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957399" y="4427339"/>
            <a:ext cx="1844824" cy="5647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 smtClean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有無及び実施時期等を</a:t>
            </a:r>
            <a:endParaRPr lang="en-US" altLang="ja-JP" sz="1100" dirty="0" smtClean="0">
              <a:ln w="1270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 dirty="0" smtClean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ご記入ください。</a:t>
            </a:r>
            <a:endParaRPr lang="en-US" altLang="ja-JP" sz="1100" dirty="0" smtClean="0">
              <a:ln w="1270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957398" y="4175581"/>
            <a:ext cx="1844824" cy="27514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100" dirty="0" smtClean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インターンシップ実施予定</a:t>
            </a:r>
            <a:endParaRPr lang="en-US" altLang="ja-JP" sz="1100" dirty="0" smtClean="0">
              <a:ln w="1270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47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31313" y="43651"/>
            <a:ext cx="4045344" cy="1418640"/>
            <a:chOff x="36221" y="10736"/>
            <a:chExt cx="6776460" cy="2449713"/>
          </a:xfrm>
        </p:grpSpPr>
        <p:sp>
          <p:nvSpPr>
            <p:cNvPr id="4" name="正方形/長方形 3"/>
            <p:cNvSpPr/>
            <p:nvPr/>
          </p:nvSpPr>
          <p:spPr>
            <a:xfrm>
              <a:off x="36221" y="10736"/>
              <a:ext cx="1052738" cy="936104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800" b="1" dirty="0" smtClean="0">
                  <a:solidFill>
                    <a:schemeClr val="bg1"/>
                  </a:solidFill>
                </a:rPr>
                <a:t>ブース</a:t>
              </a:r>
              <a:endParaRPr lang="en-US" altLang="ja-JP" sz="800" b="1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800" b="1" dirty="0" smtClean="0">
                  <a:solidFill>
                    <a:schemeClr val="bg1"/>
                  </a:solidFill>
                </a:rPr>
                <a:t>番号</a:t>
              </a:r>
              <a:endParaRPr lang="en-US" altLang="ja-JP" sz="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800" b="1" dirty="0" smtClean="0">
                  <a:solidFill>
                    <a:schemeClr val="bg1"/>
                  </a:solidFill>
                </a:rPr>
                <a:t>（記入不要）</a:t>
              </a:r>
              <a:endParaRPr kumimoji="1" lang="en-US" altLang="ja-JP" sz="8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1088957" y="10736"/>
              <a:ext cx="5723722" cy="93610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600" b="1" dirty="0">
                  <a:solidFill>
                    <a:schemeClr val="tx1"/>
                  </a:solidFill>
                </a:rPr>
                <a:t>大阪新卒応援ハローワーク</a:t>
              </a: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6221" y="1334263"/>
              <a:ext cx="6776460" cy="11261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 smtClean="0">
                  <a:solidFill>
                    <a:schemeClr val="tx1"/>
                  </a:solidFill>
                </a:rPr>
                <a:t>学生専用の就職支援機関</a:t>
              </a:r>
              <a:endParaRPr lang="en-US" altLang="ja-JP" sz="1600" dirty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1600" b="1" dirty="0">
                  <a:solidFill>
                    <a:schemeClr val="tx1"/>
                  </a:solidFill>
                </a:rPr>
                <a:t>就職件数は日本</a:t>
              </a:r>
              <a:r>
                <a:rPr lang="ja-JP" altLang="en-US" sz="1600" b="1" dirty="0" smtClean="0">
                  <a:solidFill>
                    <a:schemeClr val="tx1"/>
                  </a:solidFill>
                </a:rPr>
                <a:t>トップ！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6221" y="946840"/>
              <a:ext cx="6776459" cy="38742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solidFill>
                    <a:schemeClr val="bg1"/>
                  </a:solidFill>
                </a:rPr>
                <a:t>ひとことアピールポイント</a:t>
              </a:r>
              <a:endParaRPr lang="en-US" altLang="ja-JP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31315" y="3353070"/>
            <a:ext cx="6763193" cy="7936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当ハローワークでは、大学院、大学、短大、専門学校等の卒業予定者と既卒３年以内の方の就職支援を行っています。</a:t>
            </a:r>
            <a:endParaRPr lang="en-US" altLang="ja-JP" sz="900" dirty="0">
              <a:ln w="1270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9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「内定が出ない」「どんな仕事がしたいか分からない」など、就活の悩みや不安は、経験豊富なスタッフと相談ができます。ＥＳ（エントリーシート）・履歴書の添削や 面接練習を行っている他、独自の合同企業説明会や就職面接会も開催しています</a:t>
            </a:r>
            <a:r>
              <a:rPr lang="ja-JP" altLang="en-US" sz="900" dirty="0" smtClean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900" dirty="0">
              <a:ln w="1270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1314" y="3101313"/>
            <a:ext cx="6763194" cy="25175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企業の特徴・事業内容など</a:t>
            </a:r>
            <a:endParaRPr kumimoji="1" lang="ja-JP" altLang="en-US" sz="1100" dirty="0">
              <a:ln w="1270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1313" y="4188555"/>
            <a:ext cx="4837847" cy="794603"/>
            <a:chOff x="43028" y="5451605"/>
            <a:chExt cx="6743382" cy="956795"/>
          </a:xfrm>
        </p:grpSpPr>
        <p:sp>
          <p:nvSpPr>
            <p:cNvPr id="17" name="正方形/長方形 16"/>
            <p:cNvSpPr/>
            <p:nvPr/>
          </p:nvSpPr>
          <p:spPr>
            <a:xfrm>
              <a:off x="43028" y="5789559"/>
              <a:ext cx="6743382" cy="6188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・総合職（技術）　　対象学部：理系（電気・機械系学科）　　既卒者の募集：有り</a:t>
              </a:r>
              <a:endParaRPr lang="en-US" altLang="ja-JP" sz="9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・総合職（営業）　　対象学部：文理不問　　　　　　　　　　既卒者の募集：有り</a:t>
              </a:r>
              <a:endParaRPr lang="en-US" altLang="ja-JP" sz="9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・総合職（事務）　　対象学部：文理不問　　　　　　　　　　既卒者の募集：</a:t>
              </a:r>
              <a:r>
                <a:rPr lang="ja-JP" altLang="en-US" sz="900" dirty="0" smtClean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有り</a:t>
              </a:r>
              <a:endParaRPr lang="en-US" altLang="ja-JP" sz="9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43028" y="5451605"/>
              <a:ext cx="6743382" cy="3379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 smtClean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新卒採用者が従事している主な職種・仕事　対象学部　既卒者の募集</a:t>
              </a:r>
              <a:endParaRPr kumimoji="1" lang="ja-JP" altLang="en-US" sz="11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149079" y="79621"/>
            <a:ext cx="2653143" cy="1377462"/>
            <a:chOff x="36221" y="2144688"/>
            <a:chExt cx="6750875" cy="1358522"/>
          </a:xfrm>
        </p:grpSpPr>
        <p:sp>
          <p:nvSpPr>
            <p:cNvPr id="19" name="正方形/長方形 18"/>
            <p:cNvSpPr/>
            <p:nvPr/>
          </p:nvSpPr>
          <p:spPr>
            <a:xfrm>
              <a:off x="36221" y="2432720"/>
              <a:ext cx="6750875" cy="107049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・住所　　　</a:t>
              </a:r>
              <a:r>
                <a:rPr lang="ja-JP" altLang="en-US" sz="900" dirty="0" smtClean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大阪市北区</a:t>
              </a:r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角田町８－４７　</a:t>
              </a:r>
              <a:endParaRPr lang="en-US" altLang="ja-JP" sz="900" dirty="0" smtClean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dirty="0" smtClean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　　 阪</a:t>
              </a:r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急グランドビル１８Ｆ</a:t>
              </a:r>
              <a:endParaRPr lang="en-US" altLang="ja-JP" sz="9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・最寄駅　　</a:t>
              </a:r>
              <a:r>
                <a:rPr lang="ja-JP" altLang="en-US" sz="900" dirty="0" smtClean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ＪＲ</a:t>
              </a:r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大阪駅から徒歩５分</a:t>
              </a:r>
              <a:endParaRPr lang="en-US" altLang="ja-JP" sz="9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・創業　　　</a:t>
              </a:r>
              <a:r>
                <a:rPr lang="ja-JP" altLang="en-US" sz="900" dirty="0" smtClean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平成</a:t>
              </a:r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２２年</a:t>
              </a:r>
              <a:endParaRPr lang="en-US" altLang="ja-JP" sz="9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9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・従業員数　</a:t>
              </a:r>
              <a:r>
                <a:rPr lang="ja-JP" altLang="en-US" sz="900" dirty="0" smtClean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４５名</a:t>
              </a:r>
              <a:r>
                <a:rPr lang="ja-JP" altLang="en-US" sz="900" dirty="0" smtClean="0">
                  <a:ln w="12700">
                    <a:noFill/>
                  </a:ln>
                  <a:noFill/>
                </a:rPr>
                <a:t>●</a:t>
              </a:r>
              <a:endParaRPr lang="en-US" altLang="ja-JP" sz="900" dirty="0" smtClean="0">
                <a:ln w="12700">
                  <a:noFill/>
                </a:ln>
                <a:noFill/>
              </a:endParaRPr>
            </a:p>
            <a:p>
              <a:endParaRPr lang="en-US" altLang="ja-JP" sz="900" dirty="0">
                <a:ln w="12700">
                  <a:noFill/>
                </a:ln>
                <a:noFill/>
              </a:endParaRPr>
            </a:p>
            <a:p>
              <a:endParaRPr lang="ja-JP" altLang="en-US" sz="900" dirty="0">
                <a:ln w="12700">
                  <a:noFill/>
                </a:ln>
                <a:noFill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6221" y="2144688"/>
              <a:ext cx="6750875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 smtClean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企業</a:t>
              </a:r>
              <a:r>
                <a:rPr lang="ja-JP" altLang="en-US" sz="1100" dirty="0">
                  <a:ln w="12700">
                    <a:noFill/>
                  </a:ln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概要</a:t>
              </a:r>
              <a:endParaRPr kumimoji="1" lang="ja-JP" altLang="en-US" sz="1100" dirty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0" y="4996269"/>
            <a:ext cx="6826563" cy="48196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記入しないでください</a:t>
            </a:r>
            <a:endParaRPr lang="en-US" altLang="ja-JP" sz="2000" dirty="0" smtClean="0">
              <a:solidFill>
                <a:schemeClr val="bg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6105" y="1498935"/>
            <a:ext cx="6706117" cy="1489953"/>
          </a:xfrm>
          <a:prstGeom prst="rect">
            <a:avLst/>
          </a:prstGeom>
          <a:solidFill>
            <a:schemeClr val="bg1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7211" y="937785"/>
            <a:ext cx="576064" cy="4720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/>
              <a:t>会社</a:t>
            </a:r>
            <a:r>
              <a:rPr kumimoji="1" lang="en-US" altLang="ja-JP" sz="1000" dirty="0" smtClean="0"/>
              <a:t>HP</a:t>
            </a:r>
          </a:p>
          <a:p>
            <a:pPr algn="ctr"/>
            <a:r>
              <a:rPr kumimoji="1" lang="ja-JP" altLang="en-US" sz="600" dirty="0" smtClean="0"/>
              <a:t>（</a:t>
            </a:r>
            <a:r>
              <a:rPr kumimoji="1" lang="en-US" altLang="ja-JP" sz="600" dirty="0" smtClean="0"/>
              <a:t>2</a:t>
            </a:r>
            <a:r>
              <a:rPr kumimoji="1" lang="ja-JP" altLang="en-US" sz="600" dirty="0" smtClean="0"/>
              <a:t>次元</a:t>
            </a:r>
            <a:endParaRPr kumimoji="1" lang="en-US" altLang="ja-JP" sz="600" dirty="0" smtClean="0"/>
          </a:p>
          <a:p>
            <a:pPr algn="ctr"/>
            <a:r>
              <a:rPr kumimoji="1" lang="ja-JP" altLang="en-US" sz="600" dirty="0" smtClean="0"/>
              <a:t>バーコード）</a:t>
            </a:r>
            <a:endParaRPr kumimoji="1" lang="en-US" altLang="ja-JP" sz="600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892582" y="39466"/>
            <a:ext cx="142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rgbClr val="FF0000"/>
                </a:solidFill>
              </a:rPr>
              <a:t>（記入例）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7" y="1646542"/>
            <a:ext cx="5963035" cy="1374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グループ化 25"/>
          <p:cNvGrpSpPr>
            <a:grpSpLocks noChangeAspect="1"/>
          </p:cNvGrpSpPr>
          <p:nvPr/>
        </p:nvGrpSpPr>
        <p:grpSpPr>
          <a:xfrm>
            <a:off x="50642" y="1936493"/>
            <a:ext cx="1062482" cy="1124839"/>
            <a:chOff x="215583" y="0"/>
            <a:chExt cx="1247775" cy="1320756"/>
          </a:xfrm>
        </p:grpSpPr>
        <p:sp>
          <p:nvSpPr>
            <p:cNvPr id="27" name="角丸四角形 26"/>
            <p:cNvSpPr/>
            <p:nvPr/>
          </p:nvSpPr>
          <p:spPr>
            <a:xfrm>
              <a:off x="215583" y="0"/>
              <a:ext cx="1247775" cy="1320756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33" y="85725"/>
              <a:ext cx="1069340" cy="11518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グループ化 28"/>
          <p:cNvGrpSpPr>
            <a:grpSpLocks noChangeAspect="1"/>
          </p:cNvGrpSpPr>
          <p:nvPr/>
        </p:nvGrpSpPr>
        <p:grpSpPr>
          <a:xfrm>
            <a:off x="2449965" y="1975755"/>
            <a:ext cx="999198" cy="1057160"/>
            <a:chOff x="-358383" y="0"/>
            <a:chExt cx="1552575" cy="1600200"/>
          </a:xfrm>
        </p:grpSpPr>
        <p:sp>
          <p:nvSpPr>
            <p:cNvPr id="31" name="角丸四角形 30"/>
            <p:cNvSpPr/>
            <p:nvPr/>
          </p:nvSpPr>
          <p:spPr>
            <a:xfrm>
              <a:off x="-358383" y="0"/>
              <a:ext cx="1552575" cy="1600200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364" y="140156"/>
              <a:ext cx="1343025" cy="13430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" name="グループ化 37"/>
          <p:cNvGrpSpPr>
            <a:grpSpLocks noChangeAspect="1"/>
          </p:cNvGrpSpPr>
          <p:nvPr/>
        </p:nvGrpSpPr>
        <p:grpSpPr>
          <a:xfrm>
            <a:off x="5053294" y="1619551"/>
            <a:ext cx="1766303" cy="1401801"/>
            <a:chOff x="0" y="0"/>
            <a:chExt cx="1638300" cy="1300213"/>
          </a:xfrm>
        </p:grpSpPr>
        <p:sp>
          <p:nvSpPr>
            <p:cNvPr id="39" name="角丸四角形 38"/>
            <p:cNvSpPr/>
            <p:nvPr/>
          </p:nvSpPr>
          <p:spPr>
            <a:xfrm>
              <a:off x="0" y="0"/>
              <a:ext cx="1638300" cy="1300213"/>
            </a:xfrm>
            <a:prstGeom prst="roundRect">
              <a:avLst>
                <a:gd name="adj" fmla="val 9934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" y="85725"/>
              <a:ext cx="1485900" cy="11290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テキスト ボックス 18"/>
          <p:cNvSpPr txBox="1"/>
          <p:nvPr/>
        </p:nvSpPr>
        <p:spPr>
          <a:xfrm>
            <a:off x="0" y="1501561"/>
            <a:ext cx="3286839" cy="45289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ja-JP" sz="20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38100">
                    <a:srgbClr val="0066FF">
                      <a:alpha val="40000"/>
                    </a:srgb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大阪新卒応援</a:t>
            </a:r>
            <a:r>
              <a:rPr lang="ja-JP" altLang="ja-JP" sz="2000" dirty="0" smtClean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38100">
                    <a:srgbClr val="0066FF">
                      <a:alpha val="40000"/>
                    </a:srgb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itchFamily="18" charset="0"/>
              </a:rPr>
              <a:t>ハローワーク</a:t>
            </a:r>
            <a:endParaRPr lang="ja-JP" altLang="ja-JP" sz="200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38100">
                  <a:srgbClr val="0066FF">
                    <a:alpha val="40000"/>
                  </a:srgbClr>
                </a:glo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913095" y="4431515"/>
            <a:ext cx="1881413" cy="5647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 smtClean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有：８月、９月</a:t>
            </a:r>
            <a:endParaRPr lang="en-US" altLang="ja-JP" sz="900" dirty="0" smtClean="0">
              <a:ln w="1270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913094" y="4179757"/>
            <a:ext cx="1881413" cy="27514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100" dirty="0" smtClean="0">
                <a:ln w="12700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インターンシップ実施予定</a:t>
            </a:r>
            <a:endParaRPr kumimoji="1" lang="ja-JP" altLang="en-US" sz="1100" dirty="0">
              <a:ln w="12700">
                <a:noFill/>
              </a:ln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2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947</Words>
  <Application>Microsoft Office PowerPoint</Application>
  <PresentationFormat>A4 210 x 297 mm</PresentationFormat>
  <Paragraphs>95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HG丸ｺﾞｼｯｸM-PRO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>厚生労働省職業安定局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ハローワークシステム</dc:creator>
  <cp:lastModifiedBy>石野峻吾</cp:lastModifiedBy>
  <cp:revision>77</cp:revision>
  <cp:lastPrinted>2024-11-14T06:02:52Z</cp:lastPrinted>
  <dcterms:created xsi:type="dcterms:W3CDTF">2017-12-21T03:14:26Z</dcterms:created>
  <dcterms:modified xsi:type="dcterms:W3CDTF">2024-11-14T07:06:13Z</dcterms:modified>
</cp:coreProperties>
</file>