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crdownload" ContentType="image/p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
  </p:notesMasterIdLst>
  <p:handoutMasterIdLst>
    <p:handoutMasterId r:id="rId13"/>
  </p:handoutMasterIdLst>
  <p:sldIdLst>
    <p:sldId id="256" r:id="rId2"/>
    <p:sldId id="271" r:id="rId3"/>
    <p:sldId id="310" r:id="rId4"/>
    <p:sldId id="312" r:id="rId5"/>
    <p:sldId id="313" r:id="rId6"/>
    <p:sldId id="314" r:id="rId7"/>
    <p:sldId id="315" r:id="rId8"/>
    <p:sldId id="286" r:id="rId9"/>
    <p:sldId id="279" r:id="rId10"/>
    <p:sldId id="284" r:id="rId11"/>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坂本美江" initials="坂本美江" lastIdx="0" clrIdx="0">
    <p:extLst>
      <p:ext uri="{19B8F6BF-5375-455C-9EA6-DF929625EA0E}">
        <p15:presenceInfo xmlns:p15="http://schemas.microsoft.com/office/powerpoint/2012/main" userId="坂本美江"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9" autoAdjust="0"/>
    <p:restoredTop sz="63263" autoAdjust="0"/>
  </p:normalViewPr>
  <p:slideViewPr>
    <p:cSldViewPr>
      <p:cViewPr varScale="1">
        <p:scale>
          <a:sx n="68" d="100"/>
          <a:sy n="68" d="100"/>
        </p:scale>
        <p:origin x="105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2184" y="7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2948993" cy="496967"/>
          </a:xfrm>
          <a:prstGeom prst="rect">
            <a:avLst/>
          </a:prstGeom>
        </p:spPr>
        <p:txBody>
          <a:bodyPr vert="horz" lIns="91718" tIns="45859" rIns="91718" bIns="45859"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5028" y="1"/>
            <a:ext cx="2948993" cy="496967"/>
          </a:xfrm>
          <a:prstGeom prst="rect">
            <a:avLst/>
          </a:prstGeom>
        </p:spPr>
        <p:txBody>
          <a:bodyPr vert="horz" lIns="91718" tIns="45859" rIns="91718" bIns="45859" rtlCol="0"/>
          <a:lstStyle>
            <a:lvl1pPr algn="r">
              <a:defRPr sz="1200"/>
            </a:lvl1pPr>
          </a:lstStyle>
          <a:p>
            <a:fld id="{0C98336A-05D1-45F1-9837-5F75DA8514C5}" type="datetimeFigureOut">
              <a:rPr kumimoji="1" lang="ja-JP" altLang="en-US" smtClean="0"/>
              <a:pPr/>
              <a:t>2023/2/24</a:t>
            </a:fld>
            <a:endParaRPr kumimoji="1" lang="ja-JP" altLang="en-US"/>
          </a:p>
        </p:txBody>
      </p:sp>
      <p:sp>
        <p:nvSpPr>
          <p:cNvPr id="4" name="フッター プレースホルダ 3"/>
          <p:cNvSpPr>
            <a:spLocks noGrp="1"/>
          </p:cNvSpPr>
          <p:nvPr>
            <p:ph type="ftr" sz="quarter" idx="2"/>
          </p:nvPr>
        </p:nvSpPr>
        <p:spPr>
          <a:xfrm>
            <a:off x="0" y="9440780"/>
            <a:ext cx="2948993" cy="496967"/>
          </a:xfrm>
          <a:prstGeom prst="rect">
            <a:avLst/>
          </a:prstGeom>
        </p:spPr>
        <p:txBody>
          <a:bodyPr vert="horz" lIns="91718" tIns="45859" rIns="91718" bIns="45859"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5028" y="9440780"/>
            <a:ext cx="2948993" cy="496967"/>
          </a:xfrm>
          <a:prstGeom prst="rect">
            <a:avLst/>
          </a:prstGeom>
        </p:spPr>
        <p:txBody>
          <a:bodyPr vert="horz" lIns="91718" tIns="45859" rIns="91718" bIns="45859" rtlCol="0" anchor="b"/>
          <a:lstStyle>
            <a:lvl1pPr algn="r">
              <a:defRPr sz="1200"/>
            </a:lvl1pPr>
          </a:lstStyle>
          <a:p>
            <a:fld id="{91151B79-579D-480E-A4F8-3D2434AA2F95}" type="slidenum">
              <a:rPr kumimoji="1" lang="ja-JP" altLang="en-US" smtClean="0"/>
              <a:pPr/>
              <a:t>‹#›</a:t>
            </a:fld>
            <a:endParaRPr kumimoji="1" lang="ja-JP" altLang="en-US"/>
          </a:p>
        </p:txBody>
      </p:sp>
    </p:spTree>
    <p:extLst>
      <p:ext uri="{BB962C8B-B14F-4D97-AF65-F5344CB8AC3E}">
        <p14:creationId xmlns:p14="http://schemas.microsoft.com/office/powerpoint/2010/main" val="22328157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2949099" cy="496967"/>
          </a:xfrm>
          <a:prstGeom prst="rect">
            <a:avLst/>
          </a:prstGeom>
        </p:spPr>
        <p:txBody>
          <a:bodyPr vert="horz" lIns="91718" tIns="45859" rIns="91718" bIns="45859" rtlCol="0"/>
          <a:lstStyle>
            <a:lvl1pPr algn="l">
              <a:defRPr sz="1200"/>
            </a:lvl1pPr>
          </a:lstStyle>
          <a:p>
            <a:endParaRPr kumimoji="1" lang="ja-JP" altLang="en-US"/>
          </a:p>
        </p:txBody>
      </p:sp>
      <p:sp>
        <p:nvSpPr>
          <p:cNvPr id="3" name="日付プレースホルダ 2"/>
          <p:cNvSpPr>
            <a:spLocks noGrp="1"/>
          </p:cNvSpPr>
          <p:nvPr>
            <p:ph type="dt" idx="1"/>
          </p:nvPr>
        </p:nvSpPr>
        <p:spPr>
          <a:xfrm>
            <a:off x="3854940" y="1"/>
            <a:ext cx="2949099" cy="496967"/>
          </a:xfrm>
          <a:prstGeom prst="rect">
            <a:avLst/>
          </a:prstGeom>
        </p:spPr>
        <p:txBody>
          <a:bodyPr vert="horz" lIns="91718" tIns="45859" rIns="91718" bIns="45859" rtlCol="0"/>
          <a:lstStyle>
            <a:lvl1pPr algn="r">
              <a:defRPr sz="1200"/>
            </a:lvl1pPr>
          </a:lstStyle>
          <a:p>
            <a:fld id="{D59D3AFC-4953-4D6A-A805-1DB752031333}" type="datetimeFigureOut">
              <a:rPr kumimoji="1" lang="ja-JP" altLang="en-US" smtClean="0"/>
              <a:pPr/>
              <a:t>2023/2/24</a:t>
            </a:fld>
            <a:endParaRPr kumimoji="1" lang="ja-JP" altLang="en-US"/>
          </a:p>
        </p:txBody>
      </p:sp>
      <p:sp>
        <p:nvSpPr>
          <p:cNvPr id="4" name="スライド イメージ プレースホルダ 3"/>
          <p:cNvSpPr>
            <a:spLocks noGrp="1" noRot="1" noChangeAspect="1"/>
          </p:cNvSpPr>
          <p:nvPr>
            <p:ph type="sldImg" idx="2"/>
          </p:nvPr>
        </p:nvSpPr>
        <p:spPr>
          <a:xfrm>
            <a:off x="917575" y="744538"/>
            <a:ext cx="4970463" cy="3727450"/>
          </a:xfrm>
          <a:prstGeom prst="rect">
            <a:avLst/>
          </a:prstGeom>
          <a:noFill/>
          <a:ln w="12700">
            <a:solidFill>
              <a:prstClr val="black"/>
            </a:solidFill>
          </a:ln>
        </p:spPr>
        <p:txBody>
          <a:bodyPr vert="horz" lIns="91718" tIns="45859" rIns="91718" bIns="45859" rtlCol="0" anchor="ctr"/>
          <a:lstStyle/>
          <a:p>
            <a:endParaRPr lang="ja-JP" altLang="en-US"/>
          </a:p>
        </p:txBody>
      </p:sp>
      <p:sp>
        <p:nvSpPr>
          <p:cNvPr id="5" name="ノート プレースホルダ 4"/>
          <p:cNvSpPr>
            <a:spLocks noGrp="1"/>
          </p:cNvSpPr>
          <p:nvPr>
            <p:ph type="body" sz="quarter" idx="3"/>
          </p:nvPr>
        </p:nvSpPr>
        <p:spPr>
          <a:xfrm>
            <a:off x="680562" y="4721187"/>
            <a:ext cx="5444490" cy="4472702"/>
          </a:xfrm>
          <a:prstGeom prst="rect">
            <a:avLst/>
          </a:prstGeom>
        </p:spPr>
        <p:txBody>
          <a:bodyPr vert="horz" lIns="91718" tIns="45859" rIns="91718" bIns="45859"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648"/>
            <a:ext cx="2949099" cy="496967"/>
          </a:xfrm>
          <a:prstGeom prst="rect">
            <a:avLst/>
          </a:prstGeom>
        </p:spPr>
        <p:txBody>
          <a:bodyPr vert="horz" lIns="91718" tIns="45859" rIns="91718" bIns="45859"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4940" y="9440648"/>
            <a:ext cx="2949099" cy="496967"/>
          </a:xfrm>
          <a:prstGeom prst="rect">
            <a:avLst/>
          </a:prstGeom>
        </p:spPr>
        <p:txBody>
          <a:bodyPr vert="horz" lIns="91718" tIns="45859" rIns="91718" bIns="45859" rtlCol="0" anchor="b"/>
          <a:lstStyle>
            <a:lvl1pPr algn="r">
              <a:defRPr sz="1200"/>
            </a:lvl1pPr>
          </a:lstStyle>
          <a:p>
            <a:fld id="{B8E92225-6864-43AB-9ABC-9B02A5FB65BA}" type="slidenum">
              <a:rPr kumimoji="1" lang="ja-JP" altLang="en-US" smtClean="0"/>
              <a:pPr/>
              <a:t>‹#›</a:t>
            </a:fld>
            <a:endParaRPr kumimoji="1" lang="ja-JP" altLang="en-US"/>
          </a:p>
        </p:txBody>
      </p:sp>
    </p:spTree>
    <p:extLst>
      <p:ext uri="{BB962C8B-B14F-4D97-AF65-F5344CB8AC3E}">
        <p14:creationId xmlns:p14="http://schemas.microsoft.com/office/powerpoint/2010/main" val="10856027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400" b="1" dirty="0"/>
              <a:t>初めに、お願いについて。</a:t>
            </a:r>
            <a:endParaRPr lang="ja-JP" altLang="ja-JP" sz="1400" dirty="0"/>
          </a:p>
          <a:p>
            <a:pPr lvl="0"/>
            <a:r>
              <a:rPr lang="ja-JP" altLang="en-US" sz="1400" dirty="0"/>
              <a:t>①</a:t>
            </a:r>
            <a:r>
              <a:rPr lang="ja-JP" altLang="ja-JP" sz="1400" dirty="0"/>
              <a:t>携帯電話の電源を切る（マナーモードもＮＧ</a:t>
            </a:r>
            <a:r>
              <a:rPr lang="ja-JP" altLang="ja-JP" sz="1400" dirty="0" smtClean="0"/>
              <a:t>）</a:t>
            </a:r>
            <a:endParaRPr lang="ja-JP" altLang="ja-JP" sz="1400" dirty="0"/>
          </a:p>
          <a:p>
            <a:pPr lvl="0"/>
            <a:endParaRPr lang="ja-JP" altLang="ja-JP" sz="1400" dirty="0"/>
          </a:p>
          <a:p>
            <a:endParaRPr lang="en-US" altLang="ja-JP" sz="1400" dirty="0"/>
          </a:p>
          <a:p>
            <a:endParaRPr lang="ja-JP" altLang="en-US" sz="1400" dirty="0"/>
          </a:p>
        </p:txBody>
      </p:sp>
      <p:sp>
        <p:nvSpPr>
          <p:cNvPr id="4" name="スライド番号プレースホルダ 3"/>
          <p:cNvSpPr>
            <a:spLocks noGrp="1"/>
          </p:cNvSpPr>
          <p:nvPr>
            <p:ph type="sldNum" sz="quarter" idx="10"/>
          </p:nvPr>
        </p:nvSpPr>
        <p:spPr/>
        <p:txBody>
          <a:bodyPr/>
          <a:lstStyle/>
          <a:p>
            <a:fld id="{B8E92225-6864-43AB-9ABC-9B02A5FB65BA}" type="slidenum">
              <a:rPr kumimoji="1" lang="ja-JP" altLang="en-US" smtClean="0"/>
              <a:pPr/>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8E92225-6864-43AB-9ABC-9B02A5FB65BA}" type="slidenum">
              <a:rPr kumimoji="1" lang="ja-JP" altLang="en-US" smtClean="0"/>
              <a:pPr/>
              <a:t>10</a:t>
            </a:fld>
            <a:endParaRPr kumimoji="1" lang="ja-JP" altLang="en-US"/>
          </a:p>
        </p:txBody>
      </p:sp>
    </p:spTree>
    <p:extLst>
      <p:ext uri="{BB962C8B-B14F-4D97-AF65-F5344CB8AC3E}">
        <p14:creationId xmlns:p14="http://schemas.microsoft.com/office/powerpoint/2010/main" val="1022747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a:xfrm>
            <a:off x="730407" y="4752918"/>
            <a:ext cx="5444490" cy="4472702"/>
          </a:xfrm>
        </p:spPr>
        <p:txBody>
          <a:bodyPr>
            <a:normAutofit/>
          </a:bodyPr>
          <a:lstStyle/>
          <a:p>
            <a:r>
              <a:rPr lang="ja-JP" altLang="ja-JP" sz="1400" dirty="0"/>
              <a:t>本日のスケジュール</a:t>
            </a:r>
            <a:r>
              <a:rPr lang="ja-JP" altLang="en-US" sz="1400" dirty="0"/>
              <a:t>について</a:t>
            </a:r>
            <a:endParaRPr lang="en-US" altLang="ja-JP" sz="1400" dirty="0"/>
          </a:p>
          <a:p>
            <a:r>
              <a:rPr lang="ja-JP" altLang="ja-JP" sz="1400" dirty="0"/>
              <a:t>前半は</a:t>
            </a:r>
            <a:r>
              <a:rPr lang="ja-JP" altLang="en-US" sz="1400" dirty="0"/>
              <a:t>講座の目的と注意点と、</a:t>
            </a:r>
            <a:r>
              <a:rPr lang="ja-JP" altLang="ja-JP" sz="1400" dirty="0"/>
              <a:t>検査</a:t>
            </a:r>
            <a:r>
              <a:rPr lang="ja-JP" altLang="en-US" sz="1400" dirty="0"/>
              <a:t>の</a:t>
            </a:r>
            <a:r>
              <a:rPr lang="ja-JP" altLang="ja-JP" sz="1400" dirty="0"/>
              <a:t>実施～採点</a:t>
            </a:r>
            <a:r>
              <a:rPr lang="ja-JP" altLang="en-US" sz="1400" dirty="0"/>
              <a:t>まで。</a:t>
            </a:r>
            <a:r>
              <a:rPr lang="ja-JP" altLang="ja-JP" sz="1400" dirty="0"/>
              <a:t>休憩</a:t>
            </a:r>
            <a:r>
              <a:rPr lang="ja-JP" altLang="en-US" sz="1400" dirty="0"/>
              <a:t>を挟み、</a:t>
            </a:r>
            <a:r>
              <a:rPr lang="ja-JP" altLang="ja-JP" sz="1400" dirty="0"/>
              <a:t>後半は、</a:t>
            </a:r>
            <a:r>
              <a:rPr lang="ja-JP" altLang="en-US" sz="1400" dirty="0"/>
              <a:t>検査</a:t>
            </a:r>
            <a:r>
              <a:rPr lang="ja-JP" altLang="ja-JP" sz="1400" dirty="0"/>
              <a:t>結果について</a:t>
            </a:r>
            <a:r>
              <a:rPr lang="ja-JP" altLang="en-US" sz="1400" dirty="0"/>
              <a:t>見方と解釈について説明。</a:t>
            </a:r>
            <a:r>
              <a:rPr lang="en-US" altLang="ja-JP" sz="1400" dirty="0"/>
              <a:t/>
            </a:r>
            <a:br>
              <a:rPr lang="en-US" altLang="ja-JP" sz="1400" dirty="0"/>
            </a:br>
            <a:r>
              <a:rPr lang="ja-JP" altLang="en-US" sz="1400" dirty="0" smtClean="0"/>
              <a:t>その後個別にスタッフより個別のフィードバックを行います。</a:t>
            </a:r>
            <a:r>
              <a:rPr lang="en-US" altLang="ja-JP" sz="1400" dirty="0"/>
              <a:t>※</a:t>
            </a:r>
            <a:r>
              <a:rPr lang="ja-JP" altLang="en-US" sz="1400" dirty="0"/>
              <a:t>わからないことや質問などありましたらその都度お聞き下さい。</a:t>
            </a:r>
            <a:endParaRPr lang="ja-JP" altLang="ja-JP" sz="1400" dirty="0"/>
          </a:p>
          <a:p>
            <a:endParaRPr lang="ja-JP" altLang="ja-JP" sz="1400" dirty="0"/>
          </a:p>
          <a:p>
            <a:endParaRPr kumimoji="1" lang="ja-JP" altLang="en-US" dirty="0"/>
          </a:p>
        </p:txBody>
      </p:sp>
      <p:sp>
        <p:nvSpPr>
          <p:cNvPr id="4" name="スライド番号プレースホルダ 3"/>
          <p:cNvSpPr>
            <a:spLocks noGrp="1"/>
          </p:cNvSpPr>
          <p:nvPr>
            <p:ph type="sldNum" sz="quarter" idx="10"/>
          </p:nvPr>
        </p:nvSpPr>
        <p:spPr/>
        <p:txBody>
          <a:bodyPr/>
          <a:lstStyle/>
          <a:p>
            <a:fld id="{B8E92225-6864-43AB-9ABC-9B02A5FB65BA}" type="slidenum">
              <a:rPr kumimoji="1" lang="ja-JP" altLang="en-US" smtClean="0"/>
              <a:pPr/>
              <a:t>2</a:t>
            </a:fld>
            <a:endParaRPr kumimoji="1"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a:xfrm>
            <a:off x="730407" y="4752918"/>
            <a:ext cx="5444490" cy="4472702"/>
          </a:xfrm>
        </p:spPr>
        <p:txBody>
          <a:bodyPr>
            <a:normAutofit/>
          </a:bodyPr>
          <a:lstStyle/>
          <a:p>
            <a:r>
              <a:rPr lang="ja-JP" altLang="en-US" sz="1400" dirty="0" smtClean="0"/>
              <a:t>今回皆様に受けていただく「ＲＣＣ就職レディネス・チェック」は就活のスタート段階の方、そもそも働くとは？そもそも就活とは？いまから就活を進めていこうと思っているけどどこから手を付けていこうかな、という方を対象としています。</a:t>
            </a:r>
            <a:endParaRPr lang="en-US" altLang="ja-JP" sz="1400" dirty="0" smtClean="0"/>
          </a:p>
          <a:p>
            <a:r>
              <a:rPr lang="ja-JP" altLang="en-US" sz="1400" dirty="0" smtClean="0"/>
              <a:t>就活には６つのステップがあります。いまから先をみると「長い、しんどそう」と思ってしまうかもしれないですね。</a:t>
            </a:r>
            <a:endParaRPr lang="en-US" altLang="ja-JP" sz="1400" dirty="0" smtClean="0"/>
          </a:p>
          <a:p>
            <a:r>
              <a:rPr lang="ja-JP" altLang="en-US" sz="1400" dirty="0" smtClean="0"/>
              <a:t>さて、そんな就活や就職の具体的なイメージを持っていただくことが本日の目的です。すこし細かく言うと</a:t>
            </a:r>
            <a:r>
              <a:rPr lang="en-US" altLang="ja-JP" sz="1400" dirty="0" smtClean="0"/>
              <a:t>…</a:t>
            </a:r>
            <a:endParaRPr kumimoji="1" lang="ja-JP" altLang="en-US" sz="1400" dirty="0"/>
          </a:p>
        </p:txBody>
      </p:sp>
      <p:sp>
        <p:nvSpPr>
          <p:cNvPr id="4" name="スライド番号プレースホルダ 3"/>
          <p:cNvSpPr>
            <a:spLocks noGrp="1"/>
          </p:cNvSpPr>
          <p:nvPr>
            <p:ph type="sldNum" sz="quarter" idx="10"/>
          </p:nvPr>
        </p:nvSpPr>
        <p:spPr/>
        <p:txBody>
          <a:bodyPr/>
          <a:lstStyle/>
          <a:p>
            <a:fld id="{B8E92225-6864-43AB-9ABC-9B02A5FB65BA}" type="slidenum">
              <a:rPr kumimoji="1" lang="ja-JP" altLang="en-US" smtClean="0"/>
              <a:pPr/>
              <a:t>3</a:t>
            </a:fld>
            <a:endParaRPr kumimoji="1" lang="ja-JP" altLang="en-US" dirty="0"/>
          </a:p>
        </p:txBody>
      </p:sp>
    </p:spTree>
    <p:extLst>
      <p:ext uri="{BB962C8B-B14F-4D97-AF65-F5344CB8AC3E}">
        <p14:creationId xmlns:p14="http://schemas.microsoft.com/office/powerpoint/2010/main" val="4087385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a:xfrm>
            <a:off x="730407" y="4752918"/>
            <a:ext cx="5444490" cy="4472702"/>
          </a:xfrm>
        </p:spPr>
        <p:txBody>
          <a:bodyPr>
            <a:normAutofit/>
          </a:bodyPr>
          <a:lstStyle/>
          <a:p>
            <a:r>
              <a:rPr lang="ja-JP" altLang="en-US" sz="1400" dirty="0" smtClean="0"/>
              <a:t>今日の講義・ワークを通して、</a:t>
            </a:r>
            <a:endParaRPr lang="en-US" altLang="ja-JP" sz="1400" dirty="0" smtClean="0"/>
          </a:p>
          <a:p>
            <a:r>
              <a:rPr kumimoji="1" lang="ja-JP" altLang="en-US" sz="1400" dirty="0" smtClean="0"/>
              <a:t>・いまの段階での就活準備度をチェックする</a:t>
            </a:r>
          </a:p>
          <a:p>
            <a:r>
              <a:rPr kumimoji="1" lang="ja-JP" altLang="en-US" sz="1400" dirty="0" smtClean="0"/>
              <a:t>・就活の視野・選択肢を広げる</a:t>
            </a:r>
            <a:endParaRPr kumimoji="1" lang="en-US" altLang="ja-JP" sz="1400" dirty="0" smtClean="0"/>
          </a:p>
          <a:p>
            <a:r>
              <a:rPr kumimoji="1" lang="ja-JP" altLang="en-US" sz="1400" dirty="0" smtClean="0"/>
              <a:t>・就職後のことをイメージする</a:t>
            </a:r>
            <a:endParaRPr kumimoji="1" lang="en-US" altLang="ja-JP" sz="1400" dirty="0" smtClean="0"/>
          </a:p>
          <a:p>
            <a:r>
              <a:rPr kumimoji="1" lang="ja-JP" altLang="en-US" sz="1400" dirty="0" smtClean="0"/>
              <a:t>ことを目指しましょう。</a:t>
            </a:r>
            <a:endParaRPr kumimoji="1" lang="en-US" altLang="ja-JP" sz="1400" dirty="0" smtClean="0"/>
          </a:p>
          <a:p>
            <a:endParaRPr kumimoji="1" lang="en-US" altLang="ja-JP" sz="1400" dirty="0" smtClean="0"/>
          </a:p>
        </p:txBody>
      </p:sp>
      <p:sp>
        <p:nvSpPr>
          <p:cNvPr id="4" name="スライド番号プレースホルダ 3"/>
          <p:cNvSpPr>
            <a:spLocks noGrp="1"/>
          </p:cNvSpPr>
          <p:nvPr>
            <p:ph type="sldNum" sz="quarter" idx="10"/>
          </p:nvPr>
        </p:nvSpPr>
        <p:spPr/>
        <p:txBody>
          <a:bodyPr/>
          <a:lstStyle/>
          <a:p>
            <a:fld id="{B8E92225-6864-43AB-9ABC-9B02A5FB65BA}" type="slidenum">
              <a:rPr kumimoji="1" lang="ja-JP" altLang="en-US" smtClean="0"/>
              <a:pPr/>
              <a:t>4</a:t>
            </a:fld>
            <a:endParaRPr kumimoji="1" lang="ja-JP" altLang="en-US" dirty="0"/>
          </a:p>
        </p:txBody>
      </p:sp>
    </p:spTree>
    <p:extLst>
      <p:ext uri="{BB962C8B-B14F-4D97-AF65-F5344CB8AC3E}">
        <p14:creationId xmlns:p14="http://schemas.microsoft.com/office/powerpoint/2010/main" val="516527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a:xfrm>
            <a:off x="730407" y="4752918"/>
            <a:ext cx="5444490" cy="4472702"/>
          </a:xfrm>
        </p:spPr>
        <p:txBody>
          <a:bodyPr>
            <a:normAutofit/>
          </a:bodyPr>
          <a:lstStyle/>
          <a:p>
            <a:r>
              <a:rPr lang="ja-JP" altLang="en-US" sz="1400" dirty="0" smtClean="0"/>
              <a:t>本日皆さんに受けていただくのはこちらの「ＲＣＣ就職レディネス・チェック」です。</a:t>
            </a:r>
            <a:endParaRPr lang="en-US" altLang="ja-JP" sz="1400" dirty="0" smtClean="0"/>
          </a:p>
          <a:p>
            <a:r>
              <a:rPr kumimoji="1" lang="ja-JP" altLang="en-US" sz="1400" dirty="0" smtClean="0"/>
              <a:t>表紙のメッセージを確認いただいた方からページを開いていただき、６０の設問に回答してください。</a:t>
            </a:r>
            <a:endParaRPr kumimoji="1" lang="en-US" altLang="ja-JP" sz="1400" dirty="0" smtClean="0"/>
          </a:p>
          <a:p>
            <a:r>
              <a:rPr kumimoji="1" lang="ja-JP" altLang="en-US" sz="1400" dirty="0" smtClean="0"/>
              <a:t>回答は青の回答用紙にご記入ください。</a:t>
            </a:r>
            <a:endParaRPr kumimoji="1" lang="en-US" altLang="ja-JP" sz="1400" dirty="0" smtClean="0"/>
          </a:p>
          <a:p>
            <a:endParaRPr kumimoji="1" lang="en-US" altLang="ja-JP" sz="1400" dirty="0" smtClean="0"/>
          </a:p>
        </p:txBody>
      </p:sp>
      <p:sp>
        <p:nvSpPr>
          <p:cNvPr id="4" name="スライド番号プレースホルダ 3"/>
          <p:cNvSpPr>
            <a:spLocks noGrp="1"/>
          </p:cNvSpPr>
          <p:nvPr>
            <p:ph type="sldNum" sz="quarter" idx="10"/>
          </p:nvPr>
        </p:nvSpPr>
        <p:spPr/>
        <p:txBody>
          <a:bodyPr/>
          <a:lstStyle/>
          <a:p>
            <a:fld id="{B8E92225-6864-43AB-9ABC-9B02A5FB65BA}" type="slidenum">
              <a:rPr kumimoji="1" lang="ja-JP" altLang="en-US" smtClean="0"/>
              <a:pPr/>
              <a:t>5</a:t>
            </a:fld>
            <a:endParaRPr kumimoji="1" lang="ja-JP" altLang="en-US" dirty="0"/>
          </a:p>
        </p:txBody>
      </p:sp>
    </p:spTree>
    <p:extLst>
      <p:ext uri="{BB962C8B-B14F-4D97-AF65-F5344CB8AC3E}">
        <p14:creationId xmlns:p14="http://schemas.microsoft.com/office/powerpoint/2010/main" val="2747374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a:xfrm>
            <a:off x="730407" y="4752918"/>
            <a:ext cx="5444490" cy="4472702"/>
          </a:xfrm>
        </p:spPr>
        <p:txBody>
          <a:bodyPr>
            <a:normAutofit/>
          </a:bodyPr>
          <a:lstStyle/>
          <a:p>
            <a:endParaRPr kumimoji="1" lang="en-US" altLang="ja-JP" sz="1400" dirty="0" smtClean="0"/>
          </a:p>
        </p:txBody>
      </p:sp>
      <p:sp>
        <p:nvSpPr>
          <p:cNvPr id="4" name="スライド番号プレースホルダ 3"/>
          <p:cNvSpPr>
            <a:spLocks noGrp="1"/>
          </p:cNvSpPr>
          <p:nvPr>
            <p:ph type="sldNum" sz="quarter" idx="10"/>
          </p:nvPr>
        </p:nvSpPr>
        <p:spPr/>
        <p:txBody>
          <a:bodyPr/>
          <a:lstStyle/>
          <a:p>
            <a:fld id="{B8E92225-6864-43AB-9ABC-9B02A5FB65BA}" type="slidenum">
              <a:rPr kumimoji="1" lang="ja-JP" altLang="en-US" smtClean="0"/>
              <a:pPr/>
              <a:t>6</a:t>
            </a:fld>
            <a:endParaRPr kumimoji="1" lang="ja-JP" altLang="en-US" dirty="0"/>
          </a:p>
        </p:txBody>
      </p:sp>
    </p:spTree>
    <p:extLst>
      <p:ext uri="{BB962C8B-B14F-4D97-AF65-F5344CB8AC3E}">
        <p14:creationId xmlns:p14="http://schemas.microsoft.com/office/powerpoint/2010/main" val="324533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a:xfrm>
            <a:off x="730407" y="4752918"/>
            <a:ext cx="5444490" cy="4472702"/>
          </a:xfrm>
        </p:spPr>
        <p:txBody>
          <a:bodyPr>
            <a:normAutofit/>
          </a:bodyPr>
          <a:lstStyle/>
          <a:p>
            <a:endParaRPr kumimoji="1" lang="en-US" altLang="ja-JP" sz="1400" dirty="0" smtClean="0"/>
          </a:p>
        </p:txBody>
      </p:sp>
      <p:sp>
        <p:nvSpPr>
          <p:cNvPr id="4" name="スライド番号プレースホルダ 3"/>
          <p:cNvSpPr>
            <a:spLocks noGrp="1"/>
          </p:cNvSpPr>
          <p:nvPr>
            <p:ph type="sldNum" sz="quarter" idx="10"/>
          </p:nvPr>
        </p:nvSpPr>
        <p:spPr/>
        <p:txBody>
          <a:bodyPr/>
          <a:lstStyle/>
          <a:p>
            <a:fld id="{B8E92225-6864-43AB-9ABC-9B02A5FB65BA}" type="slidenum">
              <a:rPr kumimoji="1" lang="ja-JP" altLang="en-US" smtClean="0"/>
              <a:pPr/>
              <a:t>7</a:t>
            </a:fld>
            <a:endParaRPr kumimoji="1" lang="ja-JP" altLang="en-US" dirty="0"/>
          </a:p>
        </p:txBody>
      </p:sp>
    </p:spTree>
    <p:extLst>
      <p:ext uri="{BB962C8B-B14F-4D97-AF65-F5344CB8AC3E}">
        <p14:creationId xmlns:p14="http://schemas.microsoft.com/office/powerpoint/2010/main" val="204944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興味は職種だけで生かそうとするのではなく、業界選びや、職場での役割、生活の中で生かすことができます。</a:t>
            </a:r>
            <a:r>
              <a:rPr kumimoji="1" lang="en-US" altLang="ja-JP" dirty="0" smtClean="0"/>
              <a:t/>
            </a:r>
            <a:br>
              <a:rPr kumimoji="1" lang="en-US" altLang="ja-JP" dirty="0" smtClean="0"/>
            </a:br>
            <a:r>
              <a:rPr kumimoji="1" lang="ja-JP" altLang="en-US" dirty="0" smtClean="0"/>
              <a:t>やりたい仕事は何ですかと聞かれても、すぐには思いつかないことが多いです。</a:t>
            </a:r>
            <a:r>
              <a:rPr kumimoji="1" lang="en-US" altLang="ja-JP" dirty="0" smtClean="0"/>
              <a:t/>
            </a:r>
            <a:br>
              <a:rPr kumimoji="1" lang="en-US" altLang="ja-JP" dirty="0" smtClean="0"/>
            </a:br>
            <a:r>
              <a:rPr kumimoji="1" lang="ja-JP" altLang="en-US" dirty="0" smtClean="0"/>
              <a:t>今回の検査でたとえば、「医師」に興味ありとでて現実的でないと解釈するのではなくで、医師のどこに興味があるのか、なぜそう思うのかを考えてみることは有効です。</a:t>
            </a:r>
            <a:r>
              <a:rPr kumimoji="1" lang="en-US" altLang="ja-JP" dirty="0" smtClean="0"/>
              <a:t/>
            </a:r>
            <a:br>
              <a:rPr kumimoji="1" lang="en-US" altLang="ja-JP" dirty="0" smtClean="0"/>
            </a:br>
            <a:r>
              <a:rPr kumimoji="1" lang="ja-JP" altLang="en-US" dirty="0" smtClean="0"/>
              <a:t>たとえば、地域の人を助けるところとか、社会情勢から医療の大切さを感じることが多いからとか、感謝されることが多いから</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B8E92225-6864-43AB-9ABC-9B02A5FB65BA}" type="slidenum">
              <a:rPr kumimoji="1" lang="ja-JP" altLang="en-US" smtClean="0"/>
              <a:pPr/>
              <a:t>8</a:t>
            </a:fld>
            <a:endParaRPr kumimoji="1" lang="ja-JP" altLang="en-US"/>
          </a:p>
        </p:txBody>
      </p:sp>
    </p:spTree>
    <p:extLst>
      <p:ext uri="{BB962C8B-B14F-4D97-AF65-F5344CB8AC3E}">
        <p14:creationId xmlns:p14="http://schemas.microsoft.com/office/powerpoint/2010/main" val="1125468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お疲れ様でした。</a:t>
            </a:r>
            <a:r>
              <a:rPr kumimoji="1" lang="en-US" altLang="ja-JP" dirty="0" smtClean="0"/>
              <a:t/>
            </a:r>
            <a:br>
              <a:rPr kumimoji="1" lang="en-US" altLang="ja-JP" dirty="0" smtClean="0"/>
            </a:br>
            <a:r>
              <a:rPr kumimoji="1" lang="ja-JP" altLang="en-US" dirty="0" smtClean="0"/>
              <a:t>アンケートのこと</a:t>
            </a:r>
            <a:r>
              <a:rPr kumimoji="1" lang="en-US" altLang="ja-JP" dirty="0" smtClean="0"/>
              <a:t/>
            </a:r>
            <a:br>
              <a:rPr kumimoji="1" lang="en-US" altLang="ja-JP" dirty="0" smtClean="0"/>
            </a:br>
            <a:r>
              <a:rPr kumimoji="1" lang="ja-JP" altLang="en-US" dirty="0" smtClean="0"/>
              <a:t>検査結果のＷＯＲＫ</a:t>
            </a:r>
            <a:r>
              <a:rPr kumimoji="1" lang="en-US" altLang="ja-JP" dirty="0" smtClean="0"/>
              <a:t>1</a:t>
            </a:r>
            <a:r>
              <a:rPr kumimoji="1" lang="ja-JP" altLang="en-US" dirty="0" smtClean="0"/>
              <a:t>・</a:t>
            </a:r>
            <a:r>
              <a:rPr kumimoji="1" lang="en-US" altLang="ja-JP" dirty="0" smtClean="0"/>
              <a:t>2</a:t>
            </a:r>
            <a:r>
              <a:rPr kumimoji="1" lang="ja-JP" altLang="en-US" dirty="0" smtClean="0"/>
              <a:t>・＋をコピーさせていただく旨の説明。（今後の支援の参考にさせてもらう）</a:t>
            </a:r>
            <a:endParaRPr kumimoji="1" lang="en-US" altLang="ja-JP" dirty="0" smtClean="0"/>
          </a:p>
          <a:p>
            <a:r>
              <a:rPr kumimoji="1" lang="ja-JP" altLang="en-US" dirty="0" smtClean="0"/>
              <a:t>これから検査の結果を基にしてスタッフと振り返りを実施しましょう。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B8E92225-6864-43AB-9ABC-9B02A5FB65BA}" type="slidenum">
              <a:rPr kumimoji="1" lang="ja-JP" altLang="en-US" smtClean="0"/>
              <a:pPr/>
              <a:t>9</a:t>
            </a:fld>
            <a:endParaRPr kumimoji="1" lang="ja-JP" altLang="en-US"/>
          </a:p>
        </p:txBody>
      </p:sp>
    </p:spTree>
    <p:extLst>
      <p:ext uri="{BB962C8B-B14F-4D97-AF65-F5344CB8AC3E}">
        <p14:creationId xmlns:p14="http://schemas.microsoft.com/office/powerpoint/2010/main" val="2310046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21249B-A016-4FB9-9485-2AE9FAD0215B}" type="slidenum">
              <a:rPr kumimoji="1" lang="ja-JP" altLang="en-US" smtClean="0"/>
              <a:pPr/>
              <a:t>‹#›</a:t>
            </a:fld>
            <a:endParaRPr kumimoji="1" lang="ja-JP" altLang="en-US"/>
          </a:p>
        </p:txBody>
      </p:sp>
    </p:spTree>
    <p:extLst>
      <p:ext uri="{BB962C8B-B14F-4D97-AF65-F5344CB8AC3E}">
        <p14:creationId xmlns:p14="http://schemas.microsoft.com/office/powerpoint/2010/main" val="35884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21249B-A016-4FB9-9485-2AE9FAD0215B}" type="slidenum">
              <a:rPr kumimoji="1" lang="ja-JP" altLang="en-US" smtClean="0"/>
              <a:pPr/>
              <a:t>‹#›</a:t>
            </a:fld>
            <a:endParaRPr kumimoji="1" lang="ja-JP" altLang="en-US"/>
          </a:p>
        </p:txBody>
      </p:sp>
    </p:spTree>
    <p:extLst>
      <p:ext uri="{BB962C8B-B14F-4D97-AF65-F5344CB8AC3E}">
        <p14:creationId xmlns:p14="http://schemas.microsoft.com/office/powerpoint/2010/main" val="2607278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21249B-A016-4FB9-9485-2AE9FAD0215B}" type="slidenum">
              <a:rPr kumimoji="1" lang="ja-JP" altLang="en-US" smtClean="0"/>
              <a:pPr/>
              <a:t>‹#›</a:t>
            </a:fld>
            <a:endParaRPr kumimoji="1" lang="ja-JP" altLang="en-US"/>
          </a:p>
        </p:txBody>
      </p:sp>
    </p:spTree>
    <p:extLst>
      <p:ext uri="{BB962C8B-B14F-4D97-AF65-F5344CB8AC3E}">
        <p14:creationId xmlns:p14="http://schemas.microsoft.com/office/powerpoint/2010/main" val="779511065"/>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CE3C7A-DBB5-485F-8C1D-96D42C2117F1}" type="datetimeFigureOut">
              <a:rPr kumimoji="1" lang="ja-JP" altLang="en-US" smtClean="0"/>
              <a:t>2023/2/24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5E537EE-B637-4DAB-9920-AE8F2035E285}" type="slidenum">
              <a:rPr kumimoji="1" lang="ja-JP" altLang="en-US" smtClean="0"/>
              <a:t>‹#›</a:t>
            </a:fld>
            <a:endParaRPr kumimoji="1" lang="ja-JP" altLang="en-US"/>
          </a:p>
        </p:txBody>
      </p:sp>
    </p:spTree>
    <p:extLst>
      <p:ext uri="{BB962C8B-B14F-4D97-AF65-F5344CB8AC3E}">
        <p14:creationId xmlns:p14="http://schemas.microsoft.com/office/powerpoint/2010/main" val="1734941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21249B-A016-4FB9-9485-2AE9FAD0215B}" type="slidenum">
              <a:rPr kumimoji="1" lang="ja-JP" altLang="en-US" smtClean="0"/>
              <a:pPr/>
              <a:t>‹#›</a:t>
            </a:fld>
            <a:endParaRPr kumimoji="1" lang="ja-JP" altLang="en-US"/>
          </a:p>
        </p:txBody>
      </p:sp>
    </p:spTree>
    <p:extLst>
      <p:ext uri="{BB962C8B-B14F-4D97-AF65-F5344CB8AC3E}">
        <p14:creationId xmlns:p14="http://schemas.microsoft.com/office/powerpoint/2010/main" val="2550908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721249B-A016-4FB9-9485-2AE9FAD0215B}" type="slidenum">
              <a:rPr kumimoji="1" lang="ja-JP" altLang="en-US" smtClean="0"/>
              <a:pPr/>
              <a:t>‹#›</a:t>
            </a:fld>
            <a:endParaRPr kumimoji="1" lang="ja-JP" altLang="en-US"/>
          </a:p>
        </p:txBody>
      </p:sp>
    </p:spTree>
    <p:extLst>
      <p:ext uri="{BB962C8B-B14F-4D97-AF65-F5344CB8AC3E}">
        <p14:creationId xmlns:p14="http://schemas.microsoft.com/office/powerpoint/2010/main" val="773447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721249B-A016-4FB9-9485-2AE9FAD0215B}" type="slidenum">
              <a:rPr kumimoji="1" lang="ja-JP" altLang="en-US" smtClean="0"/>
              <a:pPr/>
              <a:t>‹#›</a:t>
            </a:fld>
            <a:endParaRPr kumimoji="1" lang="ja-JP" altLang="en-US"/>
          </a:p>
        </p:txBody>
      </p:sp>
    </p:spTree>
    <p:extLst>
      <p:ext uri="{BB962C8B-B14F-4D97-AF65-F5344CB8AC3E}">
        <p14:creationId xmlns:p14="http://schemas.microsoft.com/office/powerpoint/2010/main" val="3944784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721249B-A016-4FB9-9485-2AE9FAD0215B}" type="slidenum">
              <a:rPr kumimoji="1" lang="ja-JP" altLang="en-US" smtClean="0"/>
              <a:pPr/>
              <a:t>‹#›</a:t>
            </a:fld>
            <a:endParaRPr kumimoji="1" lang="ja-JP" altLang="en-US" dirty="0"/>
          </a:p>
        </p:txBody>
      </p:sp>
    </p:spTree>
    <p:extLst>
      <p:ext uri="{BB962C8B-B14F-4D97-AF65-F5344CB8AC3E}">
        <p14:creationId xmlns:p14="http://schemas.microsoft.com/office/powerpoint/2010/main" val="3390751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721249B-A016-4FB9-9485-2AE9FAD0215B}" type="slidenum">
              <a:rPr kumimoji="1" lang="ja-JP" altLang="en-US" smtClean="0"/>
              <a:pPr/>
              <a:t>‹#›</a:t>
            </a:fld>
            <a:endParaRPr kumimoji="1" lang="ja-JP" altLang="en-US"/>
          </a:p>
        </p:txBody>
      </p:sp>
    </p:spTree>
    <p:extLst>
      <p:ext uri="{BB962C8B-B14F-4D97-AF65-F5344CB8AC3E}">
        <p14:creationId xmlns:p14="http://schemas.microsoft.com/office/powerpoint/2010/main" val="1904611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721249B-A016-4FB9-9485-2AE9FAD0215B}" type="slidenum">
              <a:rPr kumimoji="1" lang="ja-JP" altLang="en-US" smtClean="0"/>
              <a:pPr/>
              <a:t>‹#›</a:t>
            </a:fld>
            <a:endParaRPr kumimoji="1" lang="ja-JP" altLang="en-US"/>
          </a:p>
        </p:txBody>
      </p:sp>
    </p:spTree>
    <p:extLst>
      <p:ext uri="{BB962C8B-B14F-4D97-AF65-F5344CB8AC3E}">
        <p14:creationId xmlns:p14="http://schemas.microsoft.com/office/powerpoint/2010/main" val="51576566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721249B-A016-4FB9-9485-2AE9FAD0215B}" type="slidenum">
              <a:rPr kumimoji="1" lang="ja-JP" altLang="en-US" smtClean="0"/>
              <a:pPr/>
              <a:t>‹#›</a:t>
            </a:fld>
            <a:endParaRPr kumimoji="1" lang="ja-JP" altLang="en-US"/>
          </a:p>
        </p:txBody>
      </p:sp>
    </p:spTree>
    <p:extLst>
      <p:ext uri="{BB962C8B-B14F-4D97-AF65-F5344CB8AC3E}">
        <p14:creationId xmlns:p14="http://schemas.microsoft.com/office/powerpoint/2010/main" val="1101149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21249B-A016-4FB9-9485-2AE9FAD0215B}" type="slidenum">
              <a:rPr kumimoji="1" lang="ja-JP" altLang="en-US" smtClean="0"/>
              <a:pPr/>
              <a:t>‹#›</a:t>
            </a:fld>
            <a:endParaRPr kumimoji="1" lang="ja-JP" altLang="en-US"/>
          </a:p>
        </p:txBody>
      </p:sp>
    </p:spTree>
    <p:extLst>
      <p:ext uri="{BB962C8B-B14F-4D97-AF65-F5344CB8AC3E}">
        <p14:creationId xmlns:p14="http://schemas.microsoft.com/office/powerpoint/2010/main" val="34820763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crdownload"/><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43608" y="1988840"/>
            <a:ext cx="7344816" cy="1728192"/>
          </a:xfrm>
        </p:spPr>
        <p:txBody>
          <a:bodyPr>
            <a:normAutofit/>
          </a:bodyPr>
          <a:lstStyle/>
          <a:p>
            <a:r>
              <a:rPr kumimoji="1" lang="ja-JP" altLang="en-US" sz="6600" dirty="0" smtClean="0">
                <a:solidFill>
                  <a:schemeClr val="accent1">
                    <a:lumMod val="75000"/>
                  </a:schemeClr>
                </a:solidFill>
                <a:latin typeface="HGPｺﾞｼｯｸE" panose="020B0900000000000000" pitchFamily="50" charset="-128"/>
                <a:ea typeface="HGPｺﾞｼｯｸE" panose="020B0900000000000000" pitchFamily="50" charset="-128"/>
              </a:rPr>
              <a:t>就活準備度チェック</a:t>
            </a:r>
            <a:r>
              <a:rPr kumimoji="1" lang="en-US" altLang="ja-JP" sz="6600" dirty="0" smtClean="0">
                <a:solidFill>
                  <a:schemeClr val="accent1">
                    <a:lumMod val="75000"/>
                  </a:schemeClr>
                </a:solidFill>
                <a:latin typeface="+mj-ea"/>
              </a:rPr>
              <a:t/>
            </a:r>
            <a:br>
              <a:rPr kumimoji="1" lang="en-US" altLang="ja-JP" sz="6600" dirty="0" smtClean="0">
                <a:solidFill>
                  <a:schemeClr val="accent1">
                    <a:lumMod val="75000"/>
                  </a:schemeClr>
                </a:solidFill>
                <a:latin typeface="+mj-ea"/>
              </a:rPr>
            </a:br>
            <a:r>
              <a:rPr kumimoji="1" lang="ja-JP" altLang="en-US" sz="3600" dirty="0" smtClean="0">
                <a:latin typeface="HGPｺﾞｼｯｸE" panose="020B0900000000000000" pitchFamily="50" charset="-128"/>
                <a:ea typeface="HGPｺﾞｼｯｸE" panose="020B0900000000000000" pitchFamily="50" charset="-128"/>
              </a:rPr>
              <a:t>～</a:t>
            </a:r>
            <a:r>
              <a:rPr kumimoji="1" lang="en-US" altLang="ja-JP" sz="3600" dirty="0" smtClean="0">
                <a:latin typeface="HGPｺﾞｼｯｸE" panose="020B0900000000000000" pitchFamily="50" charset="-128"/>
                <a:ea typeface="HGPｺﾞｼｯｸE" panose="020B0900000000000000" pitchFamily="50" charset="-128"/>
              </a:rPr>
              <a:t>RCC</a:t>
            </a:r>
            <a:r>
              <a:rPr kumimoji="1" lang="ja-JP" altLang="en-US" sz="3600" dirty="0" smtClean="0">
                <a:latin typeface="HGPｺﾞｼｯｸE" panose="020B0900000000000000" pitchFamily="50" charset="-128"/>
                <a:ea typeface="HGPｺﾞｼｯｸE" panose="020B0900000000000000" pitchFamily="50" charset="-128"/>
              </a:rPr>
              <a:t>就職レディネス･チェック～</a:t>
            </a:r>
            <a:endParaRPr kumimoji="1" lang="ja-JP" altLang="en-US" sz="3600" dirty="0">
              <a:latin typeface="HGPｺﾞｼｯｸE" panose="020B0900000000000000" pitchFamily="50" charset="-128"/>
              <a:ea typeface="HGPｺﾞｼｯｸE" panose="020B0900000000000000" pitchFamily="50" charset="-128"/>
            </a:endParaRPr>
          </a:p>
        </p:txBody>
      </p:sp>
      <p:sp>
        <p:nvSpPr>
          <p:cNvPr id="5" name="スライド番号プレースホルダ 4"/>
          <p:cNvSpPr>
            <a:spLocks noGrp="1"/>
          </p:cNvSpPr>
          <p:nvPr>
            <p:ph type="sldNum" sz="quarter" idx="12"/>
          </p:nvPr>
        </p:nvSpPr>
        <p:spPr/>
        <p:txBody>
          <a:bodyPr/>
          <a:lstStyle/>
          <a:p>
            <a:fld id="{2721249B-A016-4FB9-9485-2AE9FAD0215B}" type="slidenum">
              <a:rPr kumimoji="1" lang="ja-JP" altLang="en-US" smtClean="0"/>
              <a:pPr/>
              <a:t>1</a:t>
            </a:fld>
            <a:endParaRPr kumimoji="1" lang="ja-JP" altLang="en-US" dirty="0"/>
          </a:p>
        </p:txBody>
      </p:sp>
      <p:sp>
        <p:nvSpPr>
          <p:cNvPr id="6" name="正方形/長方形 5"/>
          <p:cNvSpPr/>
          <p:nvPr/>
        </p:nvSpPr>
        <p:spPr>
          <a:xfrm>
            <a:off x="4853385" y="5837202"/>
            <a:ext cx="3672408" cy="400110"/>
          </a:xfrm>
          <a:prstGeom prst="rect">
            <a:avLst/>
          </a:prstGeom>
        </p:spPr>
        <p:txBody>
          <a:bodyPr wrap="square">
            <a:spAutoFit/>
          </a:bodyPr>
          <a:lstStyle/>
          <a:p>
            <a:pPr algn="just">
              <a:defRPr/>
            </a:pPr>
            <a:r>
              <a:rPr lang="ja-JP" altLang="en-US" dirty="0" smtClean="0">
                <a:ln w="19050">
                  <a:solidFill>
                    <a:srgbClr val="0000FF"/>
                  </a:solidFill>
                </a:ln>
                <a:effectLst>
                  <a:glow rad="38100">
                    <a:srgbClr val="0066FF">
                      <a:alpha val="40000"/>
                    </a:srgbClr>
                  </a:glow>
                </a:effectLst>
                <a:latin typeface="HG丸ｺﾞｼｯｸM-PRO" panose="020F0600000000000000" pitchFamily="50" charset="-128"/>
                <a:ea typeface="HG丸ｺﾞｼｯｸM-PRO" panose="020F0600000000000000" pitchFamily="50" charset="-128"/>
                <a:cs typeface="Times New Roman" pitchFamily="18" charset="0"/>
              </a:rPr>
              <a:t>　</a:t>
            </a:r>
            <a:r>
              <a:rPr lang="ja-JP" altLang="ja-JP" sz="2000" dirty="0">
                <a:ln w="19050">
                  <a:solidFill>
                    <a:srgbClr val="0000FF"/>
                  </a:solidFill>
                </a:ln>
                <a:effectLst>
                  <a:glow rad="38100">
                    <a:srgbClr val="0066FF">
                      <a:alpha val="40000"/>
                    </a:srgbClr>
                  </a:glow>
                </a:effectLst>
                <a:latin typeface="HG丸ｺﾞｼｯｸM-PRO" panose="020F0600000000000000" pitchFamily="50" charset="-128"/>
                <a:ea typeface="HG丸ｺﾞｼｯｸM-PRO" panose="020F0600000000000000" pitchFamily="50" charset="-128"/>
                <a:cs typeface="Times New Roman" pitchFamily="18" charset="0"/>
              </a:rPr>
              <a:t>大阪新卒応援ハローワーク</a:t>
            </a:r>
            <a:r>
              <a:rPr lang="ja-JP" altLang="en-US" dirty="0" smtClean="0">
                <a:ln w="19050">
                  <a:solidFill>
                    <a:srgbClr val="0000FF"/>
                  </a:solidFill>
                </a:ln>
                <a:effectLst>
                  <a:glow rad="38100">
                    <a:srgbClr val="0066FF">
                      <a:alpha val="40000"/>
                    </a:srgbClr>
                  </a:glow>
                </a:effectLst>
                <a:latin typeface="HG丸ｺﾞｼｯｸM-PRO" panose="020F0600000000000000" pitchFamily="50" charset="-128"/>
                <a:ea typeface="HG丸ｺﾞｼｯｸM-PRO" panose="020F0600000000000000" pitchFamily="50" charset="-128"/>
                <a:cs typeface="Times New Roman" pitchFamily="18" charset="0"/>
              </a:rPr>
              <a:t>　</a:t>
            </a:r>
            <a:endParaRPr lang="ja-JP" altLang="ja-JP" sz="2000" dirty="0">
              <a:ln w="19050">
                <a:solidFill>
                  <a:srgbClr val="0000FF"/>
                </a:solidFill>
              </a:ln>
              <a:effectLst>
                <a:glow rad="38100">
                  <a:srgbClr val="0066FF">
                    <a:alpha val="40000"/>
                  </a:srgbClr>
                </a:glow>
              </a:effectLst>
              <a:latin typeface="HG丸ｺﾞｼｯｸM-PRO" panose="020F0600000000000000" pitchFamily="50" charset="-128"/>
              <a:ea typeface="HG丸ｺﾞｼｯｸM-PRO" panose="020F0600000000000000" pitchFamily="50" charset="-128"/>
              <a:cs typeface="Times New Roman" pitchFamily="18" charset="0"/>
            </a:endParaRPr>
          </a:p>
        </p:txBody>
      </p:sp>
      <p:pic>
        <p:nvPicPr>
          <p:cNvPr id="10" name="図 9"/>
          <p:cNvPicPr>
            <a:picLocks noChangeAspect="1"/>
          </p:cNvPicPr>
          <p:nvPr/>
        </p:nvPicPr>
        <p:blipFill>
          <a:blip r:embed="rId3"/>
          <a:stretch>
            <a:fillRect/>
          </a:stretch>
        </p:blipFill>
        <p:spPr>
          <a:xfrm>
            <a:off x="2987822" y="5661248"/>
            <a:ext cx="2160242" cy="7920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　　　</a:t>
            </a:r>
            <a:endParaRPr lang="en-US" altLang="ja-JP" dirty="0" smtClean="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r>
              <a:rPr lang="ja-JP" altLang="en-US" dirty="0" smtClean="0">
                <a:ln w="19050">
                  <a:solidFill>
                    <a:srgbClr val="0000FF"/>
                  </a:solidFill>
                </a:ln>
                <a:solidFill>
                  <a:srgbClr val="0000FF"/>
                </a:solidFill>
                <a:effectLst>
                  <a:glow rad="38100">
                    <a:srgbClr val="0066FF">
                      <a:alpha val="40000"/>
                    </a:srgbClr>
                  </a:glow>
                </a:effectLst>
                <a:latin typeface="HG丸ｺﾞｼｯｸM-PRO" panose="020F0600000000000000" pitchFamily="50" charset="-128"/>
                <a:ea typeface="HG丸ｺﾞｼｯｸM-PRO" panose="020F0600000000000000" pitchFamily="50" charset="-128"/>
                <a:cs typeface="Times New Roman" pitchFamily="18" charset="0"/>
              </a:rPr>
              <a:t>　　　　　　　　　　　</a:t>
            </a:r>
            <a:endParaRPr lang="en-US" altLang="ja-JP" dirty="0" smtClean="0">
              <a:ln w="19050">
                <a:solidFill>
                  <a:srgbClr val="0000FF"/>
                </a:solidFill>
              </a:ln>
              <a:solidFill>
                <a:srgbClr val="0000FF"/>
              </a:solidFill>
              <a:effectLst>
                <a:glow rad="38100">
                  <a:srgbClr val="0066FF">
                    <a:alpha val="40000"/>
                  </a:srgbClr>
                </a:glow>
              </a:effectLst>
              <a:latin typeface="HG丸ｺﾞｼｯｸM-PRO" panose="020F0600000000000000" pitchFamily="50" charset="-128"/>
              <a:ea typeface="HG丸ｺﾞｼｯｸM-PRO" panose="020F0600000000000000" pitchFamily="50" charset="-128"/>
              <a:cs typeface="Times New Roman" pitchFamily="18" charset="0"/>
            </a:endParaRPr>
          </a:p>
          <a:p>
            <a:pPr marL="0" indent="0">
              <a:buNone/>
            </a:pPr>
            <a:r>
              <a:rPr lang="ja-JP" altLang="en-US" dirty="0" smtClean="0">
                <a:ln w="19050">
                  <a:solidFill>
                    <a:srgbClr val="0000FF"/>
                  </a:solidFill>
                </a:ln>
                <a:solidFill>
                  <a:srgbClr val="0000FF"/>
                </a:solidFill>
                <a:effectLst>
                  <a:glow rad="38100">
                    <a:srgbClr val="0066FF">
                      <a:alpha val="40000"/>
                    </a:srgbClr>
                  </a:glow>
                </a:effectLst>
                <a:latin typeface="HG丸ｺﾞｼｯｸM-PRO" panose="020F0600000000000000" pitchFamily="50" charset="-128"/>
                <a:ea typeface="HG丸ｺﾞｼｯｸM-PRO" panose="020F0600000000000000" pitchFamily="50" charset="-128"/>
                <a:cs typeface="Times New Roman" pitchFamily="18" charset="0"/>
              </a:rPr>
              <a:t>　　　　　　　　</a:t>
            </a:r>
            <a:endParaRPr lang="en-US" altLang="ja-JP" dirty="0" smtClean="0">
              <a:ln w="19050">
                <a:solidFill>
                  <a:srgbClr val="0000FF"/>
                </a:solidFill>
              </a:ln>
              <a:solidFill>
                <a:srgbClr val="0000FF"/>
              </a:solidFill>
              <a:effectLst>
                <a:glow rad="38100">
                  <a:srgbClr val="0066FF">
                    <a:alpha val="40000"/>
                  </a:srgbClr>
                </a:glow>
              </a:effectLst>
              <a:latin typeface="HG丸ｺﾞｼｯｸM-PRO" panose="020F0600000000000000" pitchFamily="50" charset="-128"/>
              <a:ea typeface="HG丸ｺﾞｼｯｸM-PRO" panose="020F0600000000000000" pitchFamily="50" charset="-128"/>
              <a:cs typeface="Times New Roman" pitchFamily="18" charset="0"/>
            </a:endParaRPr>
          </a:p>
          <a:p>
            <a:pPr marL="0" indent="0">
              <a:buNone/>
            </a:pPr>
            <a:endParaRPr lang="en-US" altLang="ja-JP" dirty="0">
              <a:ln w="19050">
                <a:solidFill>
                  <a:srgbClr val="0000FF"/>
                </a:solidFill>
              </a:ln>
              <a:solidFill>
                <a:srgbClr val="0000FF"/>
              </a:solidFill>
              <a:effectLst>
                <a:glow rad="38100">
                  <a:srgbClr val="0066FF">
                    <a:alpha val="40000"/>
                  </a:srgbClr>
                </a:glow>
              </a:effectLst>
              <a:latin typeface="HG丸ｺﾞｼｯｸM-PRO" panose="020F0600000000000000" pitchFamily="50" charset="-128"/>
              <a:ea typeface="HG丸ｺﾞｼｯｸM-PRO" panose="020F0600000000000000" pitchFamily="50" charset="-128"/>
              <a:cs typeface="Times New Roman" pitchFamily="18" charset="0"/>
            </a:endParaRPr>
          </a:p>
          <a:p>
            <a:pPr marL="0" indent="0">
              <a:buNone/>
            </a:pPr>
            <a:endParaRPr lang="en-US" altLang="ja-JP" dirty="0" smtClean="0">
              <a:ln w="19050">
                <a:solidFill>
                  <a:srgbClr val="0000FF"/>
                </a:solidFill>
              </a:ln>
              <a:solidFill>
                <a:srgbClr val="0000FF"/>
              </a:solidFill>
              <a:effectLst>
                <a:glow rad="38100">
                  <a:srgbClr val="0066FF">
                    <a:alpha val="40000"/>
                  </a:srgbClr>
                </a:glow>
              </a:effectLst>
              <a:latin typeface="HG丸ｺﾞｼｯｸM-PRO" panose="020F0600000000000000" pitchFamily="50" charset="-128"/>
              <a:ea typeface="HG丸ｺﾞｼｯｸM-PRO" panose="020F0600000000000000" pitchFamily="50" charset="-128"/>
              <a:cs typeface="Times New Roman" pitchFamily="18" charset="0"/>
            </a:endParaRPr>
          </a:p>
          <a:p>
            <a:pPr marL="0" indent="0">
              <a:buNone/>
            </a:pPr>
            <a:r>
              <a:rPr lang="ja-JP" altLang="en-US" dirty="0" smtClean="0">
                <a:ln w="19050">
                  <a:solidFill>
                    <a:srgbClr val="0000FF"/>
                  </a:solidFill>
                </a:ln>
                <a:solidFill>
                  <a:srgbClr val="0000FF"/>
                </a:solidFill>
                <a:effectLst>
                  <a:glow rad="38100">
                    <a:srgbClr val="0066FF">
                      <a:alpha val="40000"/>
                    </a:srgbClr>
                  </a:glow>
                </a:effectLst>
                <a:latin typeface="HG丸ｺﾞｼｯｸM-PRO" panose="020F0600000000000000" pitchFamily="50" charset="-128"/>
                <a:ea typeface="HG丸ｺﾞｼｯｸM-PRO" panose="020F0600000000000000" pitchFamily="50" charset="-128"/>
                <a:cs typeface="Times New Roman" pitchFamily="18" charset="0"/>
              </a:rPr>
              <a:t>　　　　　　　　　　　</a:t>
            </a:r>
            <a:r>
              <a:rPr lang="ja-JP" altLang="ja-JP" dirty="0" smtClean="0">
                <a:ln w="19050">
                  <a:solidFill>
                    <a:srgbClr val="0000FF"/>
                  </a:solidFill>
                </a:ln>
                <a:solidFill>
                  <a:srgbClr val="0000FF"/>
                </a:solidFill>
                <a:effectLst>
                  <a:glow rad="38100">
                    <a:srgbClr val="0066FF">
                      <a:alpha val="40000"/>
                    </a:srgbClr>
                  </a:glow>
                </a:effectLst>
                <a:latin typeface="HG丸ｺﾞｼｯｸM-PRO" panose="020F0600000000000000" pitchFamily="50" charset="-128"/>
                <a:ea typeface="HG丸ｺﾞｼｯｸM-PRO" panose="020F0600000000000000" pitchFamily="50" charset="-128"/>
                <a:cs typeface="Times New Roman" pitchFamily="18" charset="0"/>
              </a:rPr>
              <a:t>大阪</a:t>
            </a:r>
            <a:r>
              <a:rPr lang="ja-JP" altLang="ja-JP" dirty="0">
                <a:ln w="19050">
                  <a:solidFill>
                    <a:srgbClr val="0000FF"/>
                  </a:solidFill>
                </a:ln>
                <a:solidFill>
                  <a:srgbClr val="0000FF"/>
                </a:solidFill>
                <a:effectLst>
                  <a:glow rad="38100">
                    <a:srgbClr val="0066FF">
                      <a:alpha val="40000"/>
                    </a:srgbClr>
                  </a:glow>
                </a:effectLst>
                <a:latin typeface="HG丸ｺﾞｼｯｸM-PRO" panose="020F0600000000000000" pitchFamily="50" charset="-128"/>
                <a:ea typeface="HG丸ｺﾞｼｯｸM-PRO" panose="020F0600000000000000" pitchFamily="50" charset="-128"/>
                <a:cs typeface="Times New Roman" pitchFamily="18" charset="0"/>
              </a:rPr>
              <a:t>新卒応援ハローワーク</a:t>
            </a:r>
          </a:p>
          <a:p>
            <a:pPr marL="0" indent="0">
              <a:buNone/>
            </a:pPr>
            <a:endParaRPr kumimoji="1" lang="ja-JP" altLang="en-US" dirty="0"/>
          </a:p>
        </p:txBody>
      </p:sp>
      <p:sp>
        <p:nvSpPr>
          <p:cNvPr id="5" name="角丸四角形 4"/>
          <p:cNvSpPr/>
          <p:nvPr/>
        </p:nvSpPr>
        <p:spPr>
          <a:xfrm>
            <a:off x="1187624" y="1772816"/>
            <a:ext cx="6480720" cy="2880320"/>
          </a:xfrm>
          <a:prstGeom prst="roundRect">
            <a:avLst/>
          </a:prstGeom>
          <a:solidFill>
            <a:schemeClr val="accent1">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smtClean="0">
                <a:solidFill>
                  <a:srgbClr val="FF0000"/>
                </a:solidFill>
              </a:rPr>
              <a:t>　</a:t>
            </a:r>
            <a:r>
              <a:rPr lang="ja-JP" altLang="en-US" sz="4000" b="1" dirty="0" smtClean="0">
                <a:solidFill>
                  <a:srgbClr val="FF0000"/>
                </a:solidFill>
              </a:rPr>
              <a:t>本日</a:t>
            </a:r>
            <a:r>
              <a:rPr lang="ja-JP" altLang="en-US" sz="4000" b="1" dirty="0">
                <a:solidFill>
                  <a:srgbClr val="FF0000"/>
                </a:solidFill>
              </a:rPr>
              <a:t>はお疲れ様でした。</a:t>
            </a:r>
            <a:endParaRPr lang="en-US" altLang="ja-JP" sz="4000" b="1" dirty="0">
              <a:solidFill>
                <a:srgbClr val="FF0000"/>
              </a:solidFill>
            </a:endParaRPr>
          </a:p>
          <a:p>
            <a:endParaRPr lang="en-US" altLang="ja-JP" dirty="0"/>
          </a:p>
          <a:p>
            <a:r>
              <a:rPr lang="ja-JP" altLang="en-US" dirty="0"/>
              <a:t>　　　　　</a:t>
            </a:r>
            <a:endParaRPr lang="en-US" altLang="ja-JP" dirty="0" smtClean="0"/>
          </a:p>
          <a:p>
            <a:r>
              <a:rPr lang="ja-JP" altLang="en-US" dirty="0" smtClean="0"/>
              <a:t>　　　　　</a:t>
            </a:r>
            <a:r>
              <a:rPr lang="ja-JP" altLang="en-US" sz="2000" b="1" dirty="0" smtClean="0">
                <a:solidFill>
                  <a:schemeClr val="tx1"/>
                </a:solidFill>
              </a:rPr>
              <a:t>皆様</a:t>
            </a:r>
            <a:r>
              <a:rPr lang="ja-JP" altLang="en-US" sz="2000" b="1" dirty="0">
                <a:solidFill>
                  <a:schemeClr val="tx1"/>
                </a:solidFill>
              </a:rPr>
              <a:t>の就職活動の参考になりますように。</a:t>
            </a:r>
            <a:endParaRPr lang="en-US" altLang="ja-JP" sz="2000" b="1" dirty="0">
              <a:solidFill>
                <a:schemeClr val="tx1"/>
              </a:solidFill>
            </a:endParaRPr>
          </a:p>
        </p:txBody>
      </p:sp>
    </p:spTree>
    <p:extLst>
      <p:ext uri="{BB962C8B-B14F-4D97-AF65-F5344CB8AC3E}">
        <p14:creationId xmlns:p14="http://schemas.microsoft.com/office/powerpoint/2010/main" val="4077393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628650" y="365127"/>
            <a:ext cx="7886700" cy="543593"/>
          </a:xfrm>
        </p:spPr>
        <p:style>
          <a:lnRef idx="1">
            <a:schemeClr val="accent1"/>
          </a:lnRef>
          <a:fillRef idx="2">
            <a:schemeClr val="accent1"/>
          </a:fillRef>
          <a:effectRef idx="1">
            <a:schemeClr val="accent1"/>
          </a:effectRef>
          <a:fontRef idx="minor">
            <a:schemeClr val="dk1"/>
          </a:fontRef>
        </p:style>
        <p:txBody>
          <a:bodyPr>
            <a:normAutofit/>
          </a:bodyPr>
          <a:lstStyle/>
          <a:p>
            <a:pPr algn="ctr"/>
            <a:r>
              <a:rPr kumimoji="1" lang="ja-JP" altLang="en-US" sz="2800" b="1" dirty="0" smtClean="0"/>
              <a:t>本日のスケジュール</a:t>
            </a:r>
            <a:endParaRPr kumimoji="1" lang="ja-JP" altLang="en-US" sz="2800" b="1" dirty="0"/>
          </a:p>
        </p:txBody>
      </p:sp>
      <p:sp>
        <p:nvSpPr>
          <p:cNvPr id="3" name="コンテンツ プレースホルダ 2"/>
          <p:cNvSpPr>
            <a:spLocks noGrp="1"/>
          </p:cNvSpPr>
          <p:nvPr>
            <p:ph idx="1"/>
          </p:nvPr>
        </p:nvSpPr>
        <p:spPr>
          <a:xfrm>
            <a:off x="584126" y="1484784"/>
            <a:ext cx="7931224" cy="2620888"/>
          </a:xfrm>
        </p:spPr>
        <p:txBody>
          <a:bodyPr>
            <a:normAutofit/>
          </a:bodyPr>
          <a:lstStyle/>
          <a:p>
            <a:pPr marL="0" indent="0">
              <a:lnSpc>
                <a:spcPct val="150000"/>
              </a:lnSpc>
              <a:buNone/>
            </a:pPr>
            <a:r>
              <a:rPr lang="ja-JP" altLang="en-US" sz="3200" b="1" dirty="0" smtClean="0"/>
              <a:t>１．講座</a:t>
            </a:r>
            <a:r>
              <a:rPr lang="ja-JP" altLang="en-US" sz="3200" b="1" dirty="0"/>
              <a:t>の</a:t>
            </a:r>
            <a:r>
              <a:rPr lang="ja-JP" altLang="en-US" sz="3200" b="1" dirty="0" smtClean="0"/>
              <a:t>目的</a:t>
            </a:r>
            <a:endParaRPr lang="en-US" altLang="ja-JP" sz="3200" b="1" dirty="0" smtClean="0"/>
          </a:p>
          <a:p>
            <a:pPr marL="0" indent="0">
              <a:lnSpc>
                <a:spcPct val="150000"/>
              </a:lnSpc>
              <a:buNone/>
            </a:pPr>
            <a:r>
              <a:rPr lang="ja-JP" altLang="en-US" sz="3200" b="1" dirty="0" smtClean="0"/>
              <a:t>２．ワークブックの実施と採点</a:t>
            </a:r>
            <a:endParaRPr lang="en-US" altLang="ja-JP" sz="3200" b="1" dirty="0" smtClean="0"/>
          </a:p>
          <a:p>
            <a:pPr marL="0" indent="0">
              <a:lnSpc>
                <a:spcPct val="150000"/>
              </a:lnSpc>
              <a:buNone/>
            </a:pPr>
            <a:r>
              <a:rPr lang="ja-JP" altLang="en-US" sz="3200" b="1" dirty="0" smtClean="0"/>
              <a:t>３．結果の解説</a:t>
            </a:r>
            <a:endParaRPr lang="en-US" altLang="ja-JP" sz="3200" b="1" dirty="0"/>
          </a:p>
        </p:txBody>
      </p:sp>
      <p:sp>
        <p:nvSpPr>
          <p:cNvPr id="4" name="スライド番号プレースホルダ 3"/>
          <p:cNvSpPr>
            <a:spLocks noGrp="1"/>
          </p:cNvSpPr>
          <p:nvPr>
            <p:ph type="sldNum" sz="quarter" idx="12"/>
          </p:nvPr>
        </p:nvSpPr>
        <p:spPr>
          <a:xfrm>
            <a:off x="8129016" y="5734050"/>
            <a:ext cx="609600" cy="521208"/>
          </a:xfrm>
        </p:spPr>
        <p:txBody>
          <a:bodyPr/>
          <a:lstStyle/>
          <a:p>
            <a:fld id="{2721249B-A016-4FB9-9485-2AE9FAD0215B}" type="slidenum">
              <a:rPr kumimoji="1" lang="ja-JP" altLang="en-US" smtClean="0"/>
              <a:pPr/>
              <a:t>2</a:t>
            </a:fld>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628650" y="365127"/>
            <a:ext cx="7886700" cy="543593"/>
          </a:xfrm>
        </p:spPr>
        <p:style>
          <a:lnRef idx="1">
            <a:schemeClr val="accent1"/>
          </a:lnRef>
          <a:fillRef idx="2">
            <a:schemeClr val="accent1"/>
          </a:fillRef>
          <a:effectRef idx="1">
            <a:schemeClr val="accent1"/>
          </a:effectRef>
          <a:fontRef idx="minor">
            <a:schemeClr val="dk1"/>
          </a:fontRef>
        </p:style>
        <p:txBody>
          <a:bodyPr>
            <a:normAutofit/>
          </a:bodyPr>
          <a:lstStyle/>
          <a:p>
            <a:pPr algn="ctr"/>
            <a:r>
              <a:rPr kumimoji="1" lang="ja-JP" altLang="en-US" sz="2800" b="1" dirty="0" smtClean="0"/>
              <a:t>講座の目的</a:t>
            </a:r>
            <a:endParaRPr kumimoji="1" lang="ja-JP" altLang="en-US" sz="2800" b="1" dirty="0"/>
          </a:p>
        </p:txBody>
      </p:sp>
      <p:sp>
        <p:nvSpPr>
          <p:cNvPr id="4" name="スライド番号プレースホルダ 3"/>
          <p:cNvSpPr>
            <a:spLocks noGrp="1"/>
          </p:cNvSpPr>
          <p:nvPr>
            <p:ph type="sldNum" sz="quarter" idx="12"/>
          </p:nvPr>
        </p:nvSpPr>
        <p:spPr>
          <a:xfrm>
            <a:off x="8129016" y="5734050"/>
            <a:ext cx="609600" cy="521208"/>
          </a:xfrm>
        </p:spPr>
        <p:txBody>
          <a:bodyPr/>
          <a:lstStyle/>
          <a:p>
            <a:fld id="{2721249B-A016-4FB9-9485-2AE9FAD0215B}" type="slidenum">
              <a:rPr kumimoji="1" lang="ja-JP" altLang="en-US" smtClean="0"/>
              <a:pPr/>
              <a:t>3</a:t>
            </a:fld>
            <a:endParaRPr kumimoji="1" lang="ja-JP" altLang="en-US" dirty="0"/>
          </a:p>
        </p:txBody>
      </p:sp>
      <p:grpSp>
        <p:nvGrpSpPr>
          <p:cNvPr id="26" name="グループ化 25"/>
          <p:cNvGrpSpPr/>
          <p:nvPr/>
        </p:nvGrpSpPr>
        <p:grpSpPr>
          <a:xfrm>
            <a:off x="107504" y="1772816"/>
            <a:ext cx="8750832" cy="3454749"/>
            <a:chOff x="257895" y="3131051"/>
            <a:chExt cx="8750832" cy="3454749"/>
          </a:xfrm>
        </p:grpSpPr>
        <p:pic>
          <p:nvPicPr>
            <p:cNvPr id="7" name="図 6" descr="http://4.bp.blogspot.com/-PLIEx4gIuaY/VP6LowCei-I/AAAAAAAAsMM/F77N-UjhtAk/s800/syukatsu_naitei_wo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7644" y="3464122"/>
              <a:ext cx="1329422" cy="1435273"/>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descr="おもちゃ, 人形, 時計, 部屋 が含まれている画像&#10;&#10;自動的に生成された説明">
              <a:extLst>
                <a:ext uri="{FF2B5EF4-FFF2-40B4-BE49-F238E27FC236}">
                  <a16:creationId xmlns:a16="http://schemas.microsoft.com/office/drawing/2014/main" id="{051462E9-5C79-4437-872F-A63C1CDFA6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8714" y="3343644"/>
              <a:ext cx="1126994" cy="1101032"/>
            </a:xfrm>
            <a:prstGeom prst="rect">
              <a:avLst/>
            </a:prstGeom>
          </p:spPr>
        </p:pic>
        <p:pic>
          <p:nvPicPr>
            <p:cNvPr id="9" name="図 8" descr="おもちゃ, 人形, テーブル, グループ が含まれている画像&#10;&#10;自動的に生成された説明">
              <a:extLst>
                <a:ext uri="{FF2B5EF4-FFF2-40B4-BE49-F238E27FC236}">
                  <a16:creationId xmlns:a16="http://schemas.microsoft.com/office/drawing/2014/main" id="{045B2AC6-EF21-4552-A937-6F4FEBC4B4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4670" y="3883777"/>
              <a:ext cx="531803" cy="531803"/>
            </a:xfrm>
            <a:prstGeom prst="rect">
              <a:avLst/>
            </a:prstGeom>
          </p:spPr>
        </p:pic>
        <p:pic>
          <p:nvPicPr>
            <p:cNvPr id="10" name="図 9" descr="人形, おもちゃ, 時計 が含まれている画像&#10;&#10;自動的に生成された説明">
              <a:extLst>
                <a:ext uri="{FF2B5EF4-FFF2-40B4-BE49-F238E27FC236}">
                  <a16:creationId xmlns:a16="http://schemas.microsoft.com/office/drawing/2014/main" id="{BDEA681A-3052-4E6D-9681-D0982DF0FE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7775" y="3268352"/>
              <a:ext cx="518698" cy="531473"/>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2677" y="4962471"/>
              <a:ext cx="1356050" cy="1543157"/>
            </a:xfrm>
            <a:prstGeom prst="rect">
              <a:avLst/>
            </a:prstGeom>
          </p:spPr>
        </p:pic>
        <p:pic>
          <p:nvPicPr>
            <p:cNvPr id="12" name="図 11"/>
            <p:cNvPicPr>
              <a:picLocks noChangeAspect="1"/>
            </p:cNvPicPr>
            <p:nvPr/>
          </p:nvPicPr>
          <p:blipFill>
            <a:blip r:embed="rId8"/>
            <a:stretch>
              <a:fillRect/>
            </a:stretch>
          </p:blipFill>
          <p:spPr>
            <a:xfrm>
              <a:off x="1187624" y="4261486"/>
              <a:ext cx="6362812" cy="2324314"/>
            </a:xfrm>
            <a:prstGeom prst="rect">
              <a:avLst/>
            </a:prstGeom>
          </p:spPr>
        </p:pic>
        <p:pic>
          <p:nvPicPr>
            <p:cNvPr id="13" name="図 12"/>
            <p:cNvPicPr>
              <a:picLocks noChangeAspect="1"/>
            </p:cNvPicPr>
            <p:nvPr/>
          </p:nvPicPr>
          <p:blipFill>
            <a:blip r:embed="rId9"/>
            <a:stretch>
              <a:fillRect/>
            </a:stretch>
          </p:blipFill>
          <p:spPr>
            <a:xfrm>
              <a:off x="3015887" y="3653077"/>
              <a:ext cx="1152622" cy="839109"/>
            </a:xfrm>
            <a:prstGeom prst="rect">
              <a:avLst/>
            </a:prstGeom>
          </p:spPr>
        </p:pic>
        <p:pic>
          <p:nvPicPr>
            <p:cNvPr id="14" name="図 13"/>
            <p:cNvPicPr>
              <a:picLocks noChangeAspect="1"/>
            </p:cNvPicPr>
            <p:nvPr/>
          </p:nvPicPr>
          <p:blipFill>
            <a:blip r:embed="rId10"/>
            <a:stretch>
              <a:fillRect/>
            </a:stretch>
          </p:blipFill>
          <p:spPr>
            <a:xfrm>
              <a:off x="4586017" y="3744209"/>
              <a:ext cx="569517" cy="617363"/>
            </a:xfrm>
            <a:prstGeom prst="rect">
              <a:avLst/>
            </a:prstGeom>
          </p:spPr>
        </p:pic>
        <p:pic>
          <p:nvPicPr>
            <p:cNvPr id="16" name="図 15"/>
            <p:cNvPicPr>
              <a:picLocks noChangeAspect="1"/>
            </p:cNvPicPr>
            <p:nvPr/>
          </p:nvPicPr>
          <p:blipFill>
            <a:blip r:embed="rId11"/>
            <a:stretch>
              <a:fillRect/>
            </a:stretch>
          </p:blipFill>
          <p:spPr>
            <a:xfrm>
              <a:off x="4101606" y="3756102"/>
              <a:ext cx="593575" cy="593575"/>
            </a:xfrm>
            <a:prstGeom prst="rect">
              <a:avLst/>
            </a:prstGeom>
          </p:spPr>
        </p:pic>
        <p:pic>
          <p:nvPicPr>
            <p:cNvPr id="18" name="図 17"/>
            <p:cNvPicPr>
              <a:picLocks noChangeAspect="1"/>
            </p:cNvPicPr>
            <p:nvPr/>
          </p:nvPicPr>
          <p:blipFill>
            <a:blip r:embed="rId12"/>
            <a:stretch>
              <a:fillRect/>
            </a:stretch>
          </p:blipFill>
          <p:spPr>
            <a:xfrm>
              <a:off x="2386261" y="3662852"/>
              <a:ext cx="644542" cy="716068"/>
            </a:xfrm>
            <a:prstGeom prst="rect">
              <a:avLst/>
            </a:prstGeom>
          </p:spPr>
        </p:pic>
        <p:grpSp>
          <p:nvGrpSpPr>
            <p:cNvPr id="24" name="グループ化 23"/>
            <p:cNvGrpSpPr/>
            <p:nvPr/>
          </p:nvGrpSpPr>
          <p:grpSpPr>
            <a:xfrm>
              <a:off x="257895" y="3131051"/>
              <a:ext cx="2158674" cy="1247869"/>
              <a:chOff x="268082" y="3051822"/>
              <a:chExt cx="2158674" cy="1247869"/>
            </a:xfrm>
          </p:grpSpPr>
          <p:pic>
            <p:nvPicPr>
              <p:cNvPr id="2" name="図 1"/>
              <p:cNvPicPr>
                <a:picLocks noChangeAspect="1"/>
              </p:cNvPicPr>
              <p:nvPr/>
            </p:nvPicPr>
            <p:blipFill>
              <a:blip r:embed="rId13"/>
              <a:stretch>
                <a:fillRect/>
              </a:stretch>
            </p:blipFill>
            <p:spPr>
              <a:xfrm>
                <a:off x="1211946" y="3084881"/>
                <a:ext cx="1214810" cy="1214810"/>
              </a:xfrm>
              <a:prstGeom prst="rect">
                <a:avLst/>
              </a:prstGeom>
            </p:spPr>
          </p:pic>
          <p:grpSp>
            <p:nvGrpSpPr>
              <p:cNvPr id="21" name="グループ化 20"/>
              <p:cNvGrpSpPr/>
              <p:nvPr/>
            </p:nvGrpSpPr>
            <p:grpSpPr>
              <a:xfrm>
                <a:off x="268082" y="3051822"/>
                <a:ext cx="1176939" cy="1247869"/>
                <a:chOff x="1183233" y="2996952"/>
                <a:chExt cx="1176939" cy="1247869"/>
              </a:xfrm>
            </p:grpSpPr>
            <p:pic>
              <p:nvPicPr>
                <p:cNvPr id="19" name="図 18"/>
                <p:cNvPicPr>
                  <a:picLocks noChangeAspect="1"/>
                </p:cNvPicPr>
                <p:nvPr/>
              </p:nvPicPr>
              <p:blipFill>
                <a:blip r:embed="rId14"/>
                <a:stretch>
                  <a:fillRect/>
                </a:stretch>
              </p:blipFill>
              <p:spPr>
                <a:xfrm>
                  <a:off x="1183233" y="3067882"/>
                  <a:ext cx="1176939" cy="1176939"/>
                </a:xfrm>
                <a:prstGeom prst="rect">
                  <a:avLst/>
                </a:prstGeom>
              </p:spPr>
            </p:pic>
            <p:sp>
              <p:nvSpPr>
                <p:cNvPr id="20" name="正方形/長方形 19"/>
                <p:cNvSpPr/>
                <p:nvPr/>
              </p:nvSpPr>
              <p:spPr>
                <a:xfrm>
                  <a:off x="1183233" y="2996952"/>
                  <a:ext cx="558424" cy="801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楕円 21"/>
              <p:cNvSpPr/>
              <p:nvPr/>
            </p:nvSpPr>
            <p:spPr>
              <a:xfrm>
                <a:off x="1114177" y="3343644"/>
                <a:ext cx="59244" cy="5907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p:cNvSpPr/>
              <p:nvPr/>
            </p:nvSpPr>
            <p:spPr>
              <a:xfrm>
                <a:off x="1148684" y="3258674"/>
                <a:ext cx="129333" cy="93017"/>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733298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628650" y="365127"/>
            <a:ext cx="7886700" cy="543593"/>
          </a:xfrm>
        </p:spPr>
        <p:style>
          <a:lnRef idx="1">
            <a:schemeClr val="accent1"/>
          </a:lnRef>
          <a:fillRef idx="2">
            <a:schemeClr val="accent1"/>
          </a:fillRef>
          <a:effectRef idx="1">
            <a:schemeClr val="accent1"/>
          </a:effectRef>
          <a:fontRef idx="minor">
            <a:schemeClr val="dk1"/>
          </a:fontRef>
        </p:style>
        <p:txBody>
          <a:bodyPr>
            <a:normAutofit/>
          </a:bodyPr>
          <a:lstStyle/>
          <a:p>
            <a:pPr algn="ctr"/>
            <a:r>
              <a:rPr kumimoji="1" lang="ja-JP" altLang="en-US" sz="2800" b="1" dirty="0" smtClean="0"/>
              <a:t>講座の目的</a:t>
            </a:r>
            <a:endParaRPr kumimoji="1" lang="ja-JP" altLang="en-US" sz="2800" b="1" dirty="0"/>
          </a:p>
        </p:txBody>
      </p:sp>
      <p:sp>
        <p:nvSpPr>
          <p:cNvPr id="4" name="スライド番号プレースホルダ 3"/>
          <p:cNvSpPr>
            <a:spLocks noGrp="1"/>
          </p:cNvSpPr>
          <p:nvPr>
            <p:ph type="sldNum" sz="quarter" idx="12"/>
          </p:nvPr>
        </p:nvSpPr>
        <p:spPr>
          <a:xfrm>
            <a:off x="8129016" y="5734050"/>
            <a:ext cx="609600" cy="521208"/>
          </a:xfrm>
        </p:spPr>
        <p:txBody>
          <a:bodyPr/>
          <a:lstStyle/>
          <a:p>
            <a:fld id="{2721249B-A016-4FB9-9485-2AE9FAD0215B}" type="slidenum">
              <a:rPr kumimoji="1" lang="ja-JP" altLang="en-US" smtClean="0"/>
              <a:pPr/>
              <a:t>4</a:t>
            </a:fld>
            <a:endParaRPr kumimoji="1" lang="ja-JP" altLang="en-US" dirty="0"/>
          </a:p>
        </p:txBody>
      </p:sp>
      <p:sp>
        <p:nvSpPr>
          <p:cNvPr id="26" name="コンテンツ プレースホルダ 2"/>
          <p:cNvSpPr txBox="1">
            <a:spLocks/>
          </p:cNvSpPr>
          <p:nvPr/>
        </p:nvSpPr>
        <p:spPr>
          <a:xfrm>
            <a:off x="323528" y="1825625"/>
            <a:ext cx="8640960" cy="267398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ja-JP" altLang="en-US" sz="3200" b="1" dirty="0" smtClean="0"/>
              <a:t>・いまの段階での就活準備度をチェックする</a:t>
            </a:r>
            <a:endParaRPr lang="en-US" altLang="ja-JP" sz="3200" b="1" dirty="0" smtClean="0"/>
          </a:p>
          <a:p>
            <a:pPr marL="0" indent="0">
              <a:lnSpc>
                <a:spcPct val="150000"/>
              </a:lnSpc>
              <a:buFont typeface="Arial" panose="020B0604020202020204" pitchFamily="34" charset="0"/>
              <a:buNone/>
            </a:pPr>
            <a:r>
              <a:rPr lang="ja-JP" altLang="en-US" sz="3200" b="1" dirty="0" smtClean="0"/>
              <a:t>・</a:t>
            </a:r>
            <a:r>
              <a:rPr lang="ja-JP" altLang="en-US" sz="3200" b="1" dirty="0"/>
              <a:t>就活</a:t>
            </a:r>
            <a:r>
              <a:rPr lang="ja-JP" altLang="en-US" sz="3200" b="1" dirty="0" smtClean="0"/>
              <a:t>の視野・</a:t>
            </a:r>
            <a:r>
              <a:rPr lang="ja-JP" altLang="en-US" sz="3200" b="1" dirty="0"/>
              <a:t>選択肢</a:t>
            </a:r>
            <a:r>
              <a:rPr lang="ja-JP" altLang="en-US" sz="3200" b="1" dirty="0" smtClean="0"/>
              <a:t>を広げる</a:t>
            </a:r>
            <a:endParaRPr lang="en-US" altLang="ja-JP" sz="3200" b="1" dirty="0" smtClean="0"/>
          </a:p>
          <a:p>
            <a:pPr marL="0" indent="0">
              <a:lnSpc>
                <a:spcPct val="150000"/>
              </a:lnSpc>
              <a:buFont typeface="Arial" panose="020B0604020202020204" pitchFamily="34" charset="0"/>
              <a:buNone/>
            </a:pPr>
            <a:r>
              <a:rPr lang="ja-JP" altLang="en-US" sz="3200" b="1" dirty="0" smtClean="0"/>
              <a:t>・就職後のことをイメージする</a:t>
            </a:r>
            <a:endParaRPr lang="en-US" altLang="ja-JP" sz="3200" b="1" dirty="0" smtClean="0"/>
          </a:p>
          <a:p>
            <a:pPr marL="0" indent="0">
              <a:lnSpc>
                <a:spcPct val="150000"/>
              </a:lnSpc>
              <a:buFont typeface="Arial" panose="020B0604020202020204" pitchFamily="34" charset="0"/>
              <a:buNone/>
            </a:pPr>
            <a:endParaRPr lang="en-US" altLang="ja-JP" sz="3200" b="1" dirty="0"/>
          </a:p>
        </p:txBody>
      </p:sp>
      <p:sp>
        <p:nvSpPr>
          <p:cNvPr id="6" name="コンテンツ プレースホルダー 5"/>
          <p:cNvSpPr>
            <a:spLocks noGrp="1"/>
          </p:cNvSpPr>
          <p:nvPr>
            <p:ph idx="1"/>
          </p:nvPr>
        </p:nvSpPr>
        <p:spPr>
          <a:xfrm>
            <a:off x="628650" y="1825625"/>
            <a:ext cx="7886700" cy="2827511"/>
          </a:xfrm>
        </p:spPr>
        <p:txBody>
          <a:bodyPr/>
          <a:lstStyle/>
          <a:p>
            <a:endParaRPr kumimoji="1" lang="en-US" altLang="ja-JP" dirty="0" smtClean="0"/>
          </a:p>
          <a:p>
            <a:endParaRPr kumimoji="1" lang="ja-JP" altLang="en-US" dirty="0"/>
          </a:p>
        </p:txBody>
      </p:sp>
      <p:pic>
        <p:nvPicPr>
          <p:cNvPr id="27" name="図 26"/>
          <p:cNvPicPr>
            <a:picLocks noChangeAspect="1"/>
          </p:cNvPicPr>
          <p:nvPr/>
        </p:nvPicPr>
        <p:blipFill>
          <a:blip r:embed="rId3"/>
          <a:stretch>
            <a:fillRect/>
          </a:stretch>
        </p:blipFill>
        <p:spPr>
          <a:xfrm>
            <a:off x="5202982" y="4634343"/>
            <a:ext cx="3312368" cy="1871395"/>
          </a:xfrm>
          <a:prstGeom prst="rect">
            <a:avLst/>
          </a:prstGeom>
        </p:spPr>
      </p:pic>
    </p:spTree>
    <p:extLst>
      <p:ext uri="{BB962C8B-B14F-4D97-AF65-F5344CB8AC3E}">
        <p14:creationId xmlns:p14="http://schemas.microsoft.com/office/powerpoint/2010/main" val="3499190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628650" y="365127"/>
            <a:ext cx="7886700" cy="543593"/>
          </a:xfrm>
        </p:spPr>
        <p:style>
          <a:lnRef idx="1">
            <a:schemeClr val="accent1"/>
          </a:lnRef>
          <a:fillRef idx="2">
            <a:schemeClr val="accent1"/>
          </a:fillRef>
          <a:effectRef idx="1">
            <a:schemeClr val="accent1"/>
          </a:effectRef>
          <a:fontRef idx="minor">
            <a:schemeClr val="dk1"/>
          </a:fontRef>
        </p:style>
        <p:txBody>
          <a:bodyPr>
            <a:normAutofit/>
          </a:bodyPr>
          <a:lstStyle/>
          <a:p>
            <a:pPr algn="ctr"/>
            <a:r>
              <a:rPr kumimoji="1" lang="ja-JP" altLang="en-US" sz="2800" b="1" dirty="0" smtClean="0"/>
              <a:t>ワークブックの実施と採点</a:t>
            </a:r>
            <a:endParaRPr kumimoji="1" lang="ja-JP" altLang="en-US" sz="2800" b="1" dirty="0"/>
          </a:p>
        </p:txBody>
      </p:sp>
      <p:sp>
        <p:nvSpPr>
          <p:cNvPr id="4" name="スライド番号プレースホルダ 3"/>
          <p:cNvSpPr>
            <a:spLocks noGrp="1"/>
          </p:cNvSpPr>
          <p:nvPr>
            <p:ph type="sldNum" sz="quarter" idx="12"/>
          </p:nvPr>
        </p:nvSpPr>
        <p:spPr>
          <a:xfrm>
            <a:off x="8129016" y="5734050"/>
            <a:ext cx="609600" cy="521208"/>
          </a:xfrm>
        </p:spPr>
        <p:txBody>
          <a:bodyPr/>
          <a:lstStyle/>
          <a:p>
            <a:fld id="{2721249B-A016-4FB9-9485-2AE9FAD0215B}" type="slidenum">
              <a:rPr kumimoji="1" lang="ja-JP" altLang="en-US" smtClean="0"/>
              <a:pPr/>
              <a:t>5</a:t>
            </a:fld>
            <a:endParaRPr kumimoji="1" lang="ja-JP" altLang="en-US" dirty="0"/>
          </a:p>
        </p:txBody>
      </p:sp>
      <p:grpSp>
        <p:nvGrpSpPr>
          <p:cNvPr id="9" name="グループ化 8"/>
          <p:cNvGrpSpPr/>
          <p:nvPr/>
        </p:nvGrpSpPr>
        <p:grpSpPr>
          <a:xfrm>
            <a:off x="627137" y="980728"/>
            <a:ext cx="3799334" cy="5430888"/>
            <a:chOff x="628650" y="1166464"/>
            <a:chExt cx="4010256" cy="5675934"/>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166464"/>
              <a:ext cx="4010256" cy="5675934"/>
            </a:xfrm>
            <a:prstGeom prst="rect">
              <a:avLst/>
            </a:prstGeom>
            <a:ln w="3175">
              <a:solidFill>
                <a:schemeClr val="bg1">
                  <a:lumMod val="65000"/>
                </a:schemeClr>
              </a:solidFill>
            </a:ln>
          </p:spPr>
        </p:pic>
        <p:sp>
          <p:nvSpPr>
            <p:cNvPr id="8" name="正方形/長方形 7"/>
            <p:cNvSpPr/>
            <p:nvPr/>
          </p:nvSpPr>
          <p:spPr>
            <a:xfrm>
              <a:off x="4211960" y="1340768"/>
              <a:ext cx="360040"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 name="図 9"/>
          <p:cNvPicPr>
            <a:picLocks noChangeAspect="1"/>
          </p:cNvPicPr>
          <p:nvPr/>
        </p:nvPicPr>
        <p:blipFill>
          <a:blip r:embed="rId4"/>
          <a:stretch>
            <a:fillRect/>
          </a:stretch>
        </p:blipFill>
        <p:spPr>
          <a:xfrm>
            <a:off x="6300192" y="4221088"/>
            <a:ext cx="2232248" cy="2242126"/>
          </a:xfrm>
          <a:prstGeom prst="rect">
            <a:avLst/>
          </a:prstGeom>
        </p:spPr>
      </p:pic>
      <p:sp>
        <p:nvSpPr>
          <p:cNvPr id="11" name="角丸四角形吹き出し 10"/>
          <p:cNvSpPr/>
          <p:nvPr/>
        </p:nvSpPr>
        <p:spPr>
          <a:xfrm>
            <a:off x="4572000" y="1147506"/>
            <a:ext cx="3960440" cy="3217598"/>
          </a:xfrm>
          <a:prstGeom prst="wedgeRoundRectCallout">
            <a:avLst>
              <a:gd name="adj1" fmla="val -1352"/>
              <a:gd name="adj2" fmla="val 62856"/>
              <a:gd name="adj3" fmla="val 16667"/>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それではこれから６０の設問に</a:t>
            </a:r>
            <a:endParaRPr lang="en-US" altLang="ja-JP" dirty="0" smtClean="0">
              <a:solidFill>
                <a:schemeClr val="tx1"/>
              </a:solidFill>
            </a:endParaRPr>
          </a:p>
          <a:p>
            <a:pPr algn="ctr"/>
            <a:r>
              <a:rPr lang="ja-JP" altLang="en-US" dirty="0">
                <a:solidFill>
                  <a:schemeClr val="tx1"/>
                </a:solidFill>
              </a:rPr>
              <a:t>回答</a:t>
            </a:r>
            <a:r>
              <a:rPr lang="ja-JP" altLang="en-US" dirty="0" smtClean="0">
                <a:solidFill>
                  <a:schemeClr val="tx1"/>
                </a:solidFill>
              </a:rPr>
              <a:t>していただきます。</a:t>
            </a:r>
            <a:endParaRPr lang="en-US" altLang="ja-JP" dirty="0" smtClean="0">
              <a:solidFill>
                <a:schemeClr val="tx1"/>
              </a:solidFill>
            </a:endParaRPr>
          </a:p>
          <a:p>
            <a:pPr algn="ctr"/>
            <a:endParaRPr lang="en-US" altLang="ja-JP" dirty="0">
              <a:solidFill>
                <a:schemeClr val="tx1"/>
              </a:solidFill>
            </a:endParaRPr>
          </a:p>
          <a:p>
            <a:pPr algn="ctr"/>
            <a:r>
              <a:rPr lang="ja-JP" altLang="en-US" dirty="0" smtClean="0">
                <a:solidFill>
                  <a:schemeClr val="tx1"/>
                </a:solidFill>
              </a:rPr>
              <a:t>表紙の</a:t>
            </a:r>
            <a:r>
              <a:rPr lang="ja-JP" altLang="en-US" dirty="0">
                <a:solidFill>
                  <a:schemeClr val="tx1"/>
                </a:solidFill>
              </a:rPr>
              <a:t>説明</a:t>
            </a:r>
            <a:r>
              <a:rPr lang="ja-JP" altLang="en-US" dirty="0" smtClean="0">
                <a:solidFill>
                  <a:schemeClr val="tx1"/>
                </a:solidFill>
              </a:rPr>
              <a:t>をご一読の上、</a:t>
            </a:r>
            <a:endParaRPr lang="en-US" altLang="ja-JP" dirty="0" smtClean="0">
              <a:solidFill>
                <a:schemeClr val="tx1"/>
              </a:solidFill>
            </a:endParaRPr>
          </a:p>
          <a:p>
            <a:pPr algn="ctr"/>
            <a:r>
              <a:rPr kumimoji="1" lang="ja-JP" altLang="en-US" dirty="0">
                <a:solidFill>
                  <a:schemeClr val="tx1"/>
                </a:solidFill>
              </a:rPr>
              <a:t>ページ</a:t>
            </a:r>
            <a:r>
              <a:rPr kumimoji="1" lang="ja-JP" altLang="en-US" dirty="0" smtClean="0">
                <a:solidFill>
                  <a:schemeClr val="tx1"/>
                </a:solidFill>
              </a:rPr>
              <a:t>を開いてワークを</a:t>
            </a:r>
            <a:endParaRPr kumimoji="1" lang="en-US" altLang="ja-JP" dirty="0" smtClean="0">
              <a:solidFill>
                <a:schemeClr val="tx1"/>
              </a:solidFill>
            </a:endParaRPr>
          </a:p>
          <a:p>
            <a:pPr algn="ctr"/>
            <a:r>
              <a:rPr lang="ja-JP" altLang="en-US" dirty="0" smtClean="0">
                <a:solidFill>
                  <a:schemeClr val="tx1"/>
                </a:solidFill>
              </a:rPr>
              <a:t>スタートしてください♪</a:t>
            </a:r>
            <a:endParaRPr lang="en-US" altLang="ja-JP" dirty="0" smtClean="0">
              <a:solidFill>
                <a:schemeClr val="tx1"/>
              </a:solidFill>
            </a:endParaRPr>
          </a:p>
          <a:p>
            <a:pPr algn="ctr"/>
            <a:endParaRPr kumimoji="1" lang="en-US" altLang="ja-JP" dirty="0">
              <a:solidFill>
                <a:schemeClr val="tx1"/>
              </a:solidFill>
            </a:endParaRPr>
          </a:p>
          <a:p>
            <a:pPr algn="ctr"/>
            <a:r>
              <a:rPr kumimoji="1" lang="ja-JP" altLang="en-US" dirty="0" smtClean="0">
                <a:solidFill>
                  <a:schemeClr val="tx1"/>
                </a:solidFill>
              </a:rPr>
              <a:t>ご不明なことがありま</a:t>
            </a:r>
            <a:r>
              <a:rPr lang="ja-JP" altLang="en-US" dirty="0" smtClean="0">
                <a:solidFill>
                  <a:schemeClr val="tx1"/>
                </a:solidFill>
              </a:rPr>
              <a:t>したら</a:t>
            </a:r>
            <a:endParaRPr lang="en-US" altLang="ja-JP" dirty="0" smtClean="0">
              <a:solidFill>
                <a:schemeClr val="tx1"/>
              </a:solidFill>
            </a:endParaRPr>
          </a:p>
          <a:p>
            <a:pPr algn="ctr"/>
            <a:r>
              <a:rPr kumimoji="1" lang="ja-JP" altLang="en-US" dirty="0">
                <a:solidFill>
                  <a:schemeClr val="tx1"/>
                </a:solidFill>
              </a:rPr>
              <a:t>スタッフ</a:t>
            </a:r>
            <a:r>
              <a:rPr kumimoji="1" lang="ja-JP" altLang="en-US" dirty="0" smtClean="0">
                <a:solidFill>
                  <a:schemeClr val="tx1"/>
                </a:solidFill>
              </a:rPr>
              <a:t>までお声掛けください。</a:t>
            </a:r>
            <a:endParaRPr kumimoji="1" lang="ja-JP" altLang="en-US" dirty="0">
              <a:solidFill>
                <a:schemeClr val="tx1"/>
              </a:solidFill>
            </a:endParaRPr>
          </a:p>
        </p:txBody>
      </p:sp>
    </p:spTree>
    <p:extLst>
      <p:ext uri="{BB962C8B-B14F-4D97-AF65-F5344CB8AC3E}">
        <p14:creationId xmlns:p14="http://schemas.microsoft.com/office/powerpoint/2010/main" val="2913251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628650" y="365127"/>
            <a:ext cx="7886700" cy="543593"/>
          </a:xfrm>
        </p:spPr>
        <p:style>
          <a:lnRef idx="1">
            <a:schemeClr val="accent1"/>
          </a:lnRef>
          <a:fillRef idx="2">
            <a:schemeClr val="accent1"/>
          </a:fillRef>
          <a:effectRef idx="1">
            <a:schemeClr val="accent1"/>
          </a:effectRef>
          <a:fontRef idx="minor">
            <a:schemeClr val="dk1"/>
          </a:fontRef>
        </p:style>
        <p:txBody>
          <a:bodyPr>
            <a:normAutofit/>
          </a:bodyPr>
          <a:lstStyle/>
          <a:p>
            <a:pPr algn="ctr"/>
            <a:r>
              <a:rPr kumimoji="1" lang="ja-JP" altLang="en-US" sz="2800" b="1" dirty="0" smtClean="0"/>
              <a:t>ワークブックの実施と採点</a:t>
            </a:r>
            <a:endParaRPr kumimoji="1" lang="ja-JP" altLang="en-US" sz="2800" b="1" dirty="0"/>
          </a:p>
        </p:txBody>
      </p:sp>
      <p:sp>
        <p:nvSpPr>
          <p:cNvPr id="4" name="スライド番号プレースホルダ 3"/>
          <p:cNvSpPr>
            <a:spLocks noGrp="1"/>
          </p:cNvSpPr>
          <p:nvPr>
            <p:ph type="sldNum" sz="quarter" idx="12"/>
          </p:nvPr>
        </p:nvSpPr>
        <p:spPr>
          <a:xfrm>
            <a:off x="8129016" y="5734050"/>
            <a:ext cx="609600" cy="521208"/>
          </a:xfrm>
        </p:spPr>
        <p:txBody>
          <a:bodyPr/>
          <a:lstStyle/>
          <a:p>
            <a:fld id="{2721249B-A016-4FB9-9485-2AE9FAD0215B}" type="slidenum">
              <a:rPr kumimoji="1" lang="ja-JP" altLang="en-US" smtClean="0"/>
              <a:pPr/>
              <a:t>6</a:t>
            </a:fld>
            <a:endParaRPr kumimoji="1" lang="ja-JP" altLang="en-US" dirty="0"/>
          </a:p>
        </p:txBody>
      </p:sp>
      <p:sp>
        <p:nvSpPr>
          <p:cNvPr id="11" name="角丸四角形吹き出し 10"/>
          <p:cNvSpPr/>
          <p:nvPr/>
        </p:nvSpPr>
        <p:spPr>
          <a:xfrm>
            <a:off x="628650" y="1147506"/>
            <a:ext cx="5959574" cy="2065470"/>
          </a:xfrm>
          <a:prstGeom prst="wedgeRoundRectCallout">
            <a:avLst>
              <a:gd name="adj1" fmla="val 56600"/>
              <a:gd name="adj2" fmla="val 2777"/>
              <a:gd name="adj3" fmla="val 16667"/>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rPr>
              <a:t>回答が終わった方は回答用紙に</a:t>
            </a:r>
            <a:endParaRPr lang="en-US" altLang="ja-JP" sz="2000" dirty="0" smtClean="0">
              <a:solidFill>
                <a:schemeClr val="tx1"/>
              </a:solidFill>
            </a:endParaRPr>
          </a:p>
          <a:p>
            <a:pPr algn="ctr"/>
            <a:r>
              <a:rPr kumimoji="1" lang="ja-JP" altLang="en-US" sz="2000" dirty="0" smtClean="0">
                <a:solidFill>
                  <a:schemeClr val="tx1"/>
                </a:solidFill>
              </a:rPr>
              <a:t>記入もれがないか確認してください。</a:t>
            </a:r>
            <a:endParaRPr kumimoji="1" lang="en-US" altLang="ja-JP" sz="2000" dirty="0" smtClean="0">
              <a:solidFill>
                <a:schemeClr val="tx1"/>
              </a:solidFill>
            </a:endParaRPr>
          </a:p>
          <a:p>
            <a:pPr algn="ctr"/>
            <a:endParaRPr lang="en-US" altLang="ja-JP" sz="2000" dirty="0">
              <a:solidFill>
                <a:schemeClr val="tx1"/>
              </a:solidFill>
            </a:endParaRPr>
          </a:p>
          <a:p>
            <a:pPr algn="ctr"/>
            <a:r>
              <a:rPr kumimoji="1" lang="ja-JP" altLang="en-US" sz="2000" dirty="0" smtClean="0">
                <a:solidFill>
                  <a:schemeClr val="tx1"/>
                </a:solidFill>
              </a:rPr>
              <a:t>確認後、回答用紙の糊付け部分をはがして</a:t>
            </a:r>
            <a:endParaRPr kumimoji="1" lang="en-US" altLang="ja-JP" sz="2000" dirty="0" smtClean="0">
              <a:solidFill>
                <a:schemeClr val="tx1"/>
              </a:solidFill>
            </a:endParaRPr>
          </a:p>
          <a:p>
            <a:pPr algn="ctr"/>
            <a:r>
              <a:rPr kumimoji="1" lang="ja-JP" altLang="en-US" sz="2000" dirty="0" smtClean="0">
                <a:solidFill>
                  <a:schemeClr val="tx1"/>
                </a:solidFill>
              </a:rPr>
              <a:t>採点を進めてください。</a:t>
            </a:r>
            <a:endParaRPr kumimoji="1" lang="en-US" altLang="ja-JP" sz="2000" dirty="0" smtClean="0">
              <a:solidFill>
                <a:schemeClr val="tx1"/>
              </a:solidFill>
            </a:endParaRPr>
          </a:p>
        </p:txBody>
      </p:sp>
      <p:pic>
        <p:nvPicPr>
          <p:cNvPr id="2" name="図 1"/>
          <p:cNvPicPr>
            <a:picLocks noChangeAspect="1"/>
          </p:cNvPicPr>
          <p:nvPr/>
        </p:nvPicPr>
        <p:blipFill>
          <a:blip r:embed="rId3"/>
          <a:stretch>
            <a:fillRect/>
          </a:stretch>
        </p:blipFill>
        <p:spPr>
          <a:xfrm>
            <a:off x="6885286" y="1282828"/>
            <a:ext cx="1833324" cy="2000777"/>
          </a:xfrm>
          <a:prstGeom prst="rect">
            <a:avLst/>
          </a:prstGeom>
        </p:spPr>
      </p:pic>
      <p:sp>
        <p:nvSpPr>
          <p:cNvPr id="12" name="角丸四角形吹き出し 11"/>
          <p:cNvSpPr/>
          <p:nvPr/>
        </p:nvSpPr>
        <p:spPr>
          <a:xfrm>
            <a:off x="2474242" y="3668580"/>
            <a:ext cx="5959574" cy="2065470"/>
          </a:xfrm>
          <a:prstGeom prst="wedgeRoundRectCallout">
            <a:avLst>
              <a:gd name="adj1" fmla="val -59302"/>
              <a:gd name="adj2" fmla="val 4821"/>
              <a:gd name="adj3" fmla="val 16667"/>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rPr>
              <a:t>採点用紙Ｂの合計点が出せたら</a:t>
            </a:r>
            <a:endParaRPr lang="en-US" altLang="ja-JP" sz="2000" dirty="0" smtClean="0">
              <a:solidFill>
                <a:schemeClr val="tx1"/>
              </a:solidFill>
            </a:endParaRPr>
          </a:p>
          <a:p>
            <a:pPr algn="ctr"/>
            <a:r>
              <a:rPr lang="ja-JP" altLang="en-US" sz="2000" dirty="0" smtClean="0">
                <a:solidFill>
                  <a:schemeClr val="tx1"/>
                </a:solidFill>
              </a:rPr>
              <a:t>回答用紙Ａに転記してください。</a:t>
            </a:r>
            <a:endParaRPr lang="en-US" altLang="ja-JP" sz="2000" dirty="0" smtClean="0">
              <a:solidFill>
                <a:schemeClr val="tx1"/>
              </a:solidFill>
            </a:endParaRPr>
          </a:p>
          <a:p>
            <a:pPr algn="ctr"/>
            <a:endParaRPr kumimoji="1" lang="en-US" altLang="ja-JP" sz="2000" dirty="0">
              <a:solidFill>
                <a:schemeClr val="tx1"/>
              </a:solidFill>
            </a:endParaRPr>
          </a:p>
          <a:p>
            <a:pPr algn="ctr"/>
            <a:r>
              <a:rPr lang="ja-JP" altLang="en-US" sz="2000" dirty="0" smtClean="0">
                <a:solidFill>
                  <a:schemeClr val="tx1"/>
                </a:solidFill>
              </a:rPr>
              <a:t>すべて終わった方はワークブックの</a:t>
            </a:r>
            <a:endParaRPr lang="en-US" altLang="ja-JP" sz="2000" dirty="0" smtClean="0">
              <a:solidFill>
                <a:schemeClr val="tx1"/>
              </a:solidFill>
            </a:endParaRPr>
          </a:p>
          <a:p>
            <a:pPr algn="ctr"/>
            <a:r>
              <a:rPr kumimoji="1" lang="ja-JP" altLang="en-US" sz="2000" dirty="0" smtClean="0">
                <a:solidFill>
                  <a:schemeClr val="tx1"/>
                </a:solidFill>
              </a:rPr>
              <a:t>６ページに進んでくださいね！</a:t>
            </a:r>
            <a:endParaRPr kumimoji="1" lang="en-US" altLang="ja-JP" sz="2000" dirty="0" smtClean="0">
              <a:solidFill>
                <a:schemeClr val="tx1"/>
              </a:solidFill>
            </a:endParaRPr>
          </a:p>
        </p:txBody>
      </p:sp>
      <p:pic>
        <p:nvPicPr>
          <p:cNvPr id="3" name="図 2"/>
          <p:cNvPicPr>
            <a:picLocks noChangeAspect="1"/>
          </p:cNvPicPr>
          <p:nvPr/>
        </p:nvPicPr>
        <p:blipFill>
          <a:blip r:embed="rId4"/>
          <a:stretch>
            <a:fillRect/>
          </a:stretch>
        </p:blipFill>
        <p:spPr>
          <a:xfrm>
            <a:off x="467544" y="4006093"/>
            <a:ext cx="1849314" cy="1728192"/>
          </a:xfrm>
          <a:prstGeom prst="rect">
            <a:avLst/>
          </a:prstGeom>
        </p:spPr>
      </p:pic>
    </p:spTree>
    <p:extLst>
      <p:ext uri="{BB962C8B-B14F-4D97-AF65-F5344CB8AC3E}">
        <p14:creationId xmlns:p14="http://schemas.microsoft.com/office/powerpoint/2010/main" val="3445589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628650" y="365127"/>
            <a:ext cx="7886700" cy="543593"/>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ja-JP" altLang="en-US" sz="2800" b="1" dirty="0"/>
              <a:t>結果</a:t>
            </a:r>
            <a:r>
              <a:rPr lang="ja-JP" altLang="en-US" sz="2800" b="1" dirty="0" smtClean="0"/>
              <a:t>の見方</a:t>
            </a:r>
            <a:endParaRPr kumimoji="1" lang="ja-JP" altLang="en-US" sz="2800" b="1" dirty="0"/>
          </a:p>
        </p:txBody>
      </p:sp>
      <p:sp>
        <p:nvSpPr>
          <p:cNvPr id="4" name="スライド番号プレースホルダ 3"/>
          <p:cNvSpPr>
            <a:spLocks noGrp="1"/>
          </p:cNvSpPr>
          <p:nvPr>
            <p:ph type="sldNum" sz="quarter" idx="12"/>
          </p:nvPr>
        </p:nvSpPr>
        <p:spPr>
          <a:xfrm>
            <a:off x="8129016" y="5734050"/>
            <a:ext cx="609600" cy="521208"/>
          </a:xfrm>
        </p:spPr>
        <p:txBody>
          <a:bodyPr/>
          <a:lstStyle/>
          <a:p>
            <a:fld id="{2721249B-A016-4FB9-9485-2AE9FAD0215B}" type="slidenum">
              <a:rPr kumimoji="1" lang="ja-JP" altLang="en-US" smtClean="0"/>
              <a:pPr/>
              <a:t>7</a:t>
            </a:fld>
            <a:endParaRPr kumimoji="1" lang="ja-JP" altLang="en-US" dirty="0"/>
          </a:p>
        </p:txBody>
      </p:sp>
      <p:sp>
        <p:nvSpPr>
          <p:cNvPr id="8" name="コンテンツ プレースホルダ 2"/>
          <p:cNvSpPr txBox="1">
            <a:spLocks/>
          </p:cNvSpPr>
          <p:nvPr/>
        </p:nvSpPr>
        <p:spPr>
          <a:xfrm>
            <a:off x="467762" y="1124744"/>
            <a:ext cx="8640960" cy="460930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ts val="3000"/>
              </a:lnSpc>
              <a:buFont typeface="Arial" panose="020B0604020202020204" pitchFamily="34" charset="0"/>
              <a:buNone/>
            </a:pPr>
            <a:r>
              <a:rPr lang="ja-JP" altLang="en-US" sz="2800" b="1" dirty="0" smtClean="0"/>
              <a:t>１．基準点</a:t>
            </a:r>
            <a:endParaRPr lang="en-US" altLang="ja-JP" sz="2800" b="1" dirty="0" smtClean="0"/>
          </a:p>
          <a:p>
            <a:pPr marL="0" indent="0">
              <a:lnSpc>
                <a:spcPts val="3000"/>
              </a:lnSpc>
              <a:buFont typeface="Arial" panose="020B0604020202020204" pitchFamily="34" charset="0"/>
              <a:buNone/>
            </a:pPr>
            <a:r>
              <a:rPr lang="ja-JP" altLang="en-US" sz="2800" b="1" dirty="0"/>
              <a:t>　</a:t>
            </a:r>
            <a:r>
              <a:rPr lang="ja-JP" altLang="en-US" sz="2800" b="1" dirty="0" smtClean="0"/>
              <a:t>　２０点</a:t>
            </a:r>
            <a:r>
              <a:rPr lang="ja-JP" altLang="en-US" sz="2800" b="1" dirty="0" smtClean="0"/>
              <a:t>満点　⇒　得点が</a:t>
            </a:r>
            <a:r>
              <a:rPr lang="ja-JP" altLang="en-US" sz="2800" b="1" dirty="0" smtClean="0"/>
              <a:t>高い＝準備度が高い</a:t>
            </a:r>
            <a:endParaRPr lang="en-US" altLang="ja-JP" sz="2800" b="1" dirty="0" smtClean="0"/>
          </a:p>
          <a:p>
            <a:pPr marL="0" indent="0">
              <a:lnSpc>
                <a:spcPts val="3000"/>
              </a:lnSpc>
              <a:buFont typeface="Arial" panose="020B0604020202020204" pitchFamily="34" charset="0"/>
              <a:buNone/>
            </a:pPr>
            <a:r>
              <a:rPr lang="ja-JP" altLang="en-US" sz="2800" b="1" dirty="0" smtClean="0"/>
              <a:t>　</a:t>
            </a:r>
            <a:endParaRPr lang="en-US" altLang="ja-JP" sz="2800" b="1" dirty="0" smtClean="0"/>
          </a:p>
          <a:p>
            <a:pPr marL="0" indent="0">
              <a:lnSpc>
                <a:spcPts val="3000"/>
              </a:lnSpc>
              <a:buFont typeface="Arial" panose="020B0604020202020204" pitchFamily="34" charset="0"/>
              <a:buNone/>
            </a:pPr>
            <a:r>
              <a:rPr lang="ja-JP" altLang="en-US" sz="2800" b="1" dirty="0" smtClean="0"/>
              <a:t>　</a:t>
            </a:r>
            <a:r>
              <a:rPr lang="en-US" altLang="ja-JP" sz="2800" b="1" dirty="0" smtClean="0"/>
              <a:t>※</a:t>
            </a:r>
            <a:r>
              <a:rPr lang="ja-JP" altLang="en-US" sz="2800" b="1" dirty="0" smtClean="0"/>
              <a:t>この検査は、「満点</a:t>
            </a:r>
            <a:r>
              <a:rPr lang="ja-JP" altLang="en-US" sz="2800" b="1" dirty="0" smtClean="0"/>
              <a:t>を目指そう</a:t>
            </a:r>
            <a:r>
              <a:rPr lang="ja-JP" altLang="en-US" sz="2800" b="1" dirty="0" smtClean="0"/>
              <a:t>！」「点数が</a:t>
            </a:r>
            <a:endParaRPr lang="en-US" altLang="ja-JP" sz="2800" b="1" dirty="0" smtClean="0"/>
          </a:p>
          <a:p>
            <a:pPr marL="0" indent="0">
              <a:lnSpc>
                <a:spcPts val="3000"/>
              </a:lnSpc>
              <a:buFont typeface="Arial" panose="020B0604020202020204" pitchFamily="34" charset="0"/>
              <a:buNone/>
            </a:pPr>
            <a:r>
              <a:rPr lang="ja-JP" altLang="en-US" sz="2800" b="1" dirty="0" smtClean="0"/>
              <a:t>　　低いからダメ</a:t>
            </a:r>
            <a:r>
              <a:rPr lang="ja-JP" altLang="en-US" sz="2800" b="1" dirty="0" err="1" smtClean="0"/>
              <a:t>た゛･</a:t>
            </a:r>
            <a:r>
              <a:rPr lang="ja-JP" altLang="en-US" sz="2800" b="1" dirty="0" smtClean="0"/>
              <a:t>･･」ということを見るため</a:t>
            </a:r>
            <a:endParaRPr lang="en-US" altLang="ja-JP" sz="2800" b="1" dirty="0" smtClean="0"/>
          </a:p>
          <a:p>
            <a:pPr marL="0" indent="0">
              <a:lnSpc>
                <a:spcPts val="3000"/>
              </a:lnSpc>
              <a:buFont typeface="Arial" panose="020B0604020202020204" pitchFamily="34" charset="0"/>
              <a:buNone/>
            </a:pPr>
            <a:r>
              <a:rPr lang="ja-JP" altLang="en-US" sz="2800" b="1" dirty="0" smtClean="0"/>
              <a:t>　　のものでは</a:t>
            </a:r>
            <a:r>
              <a:rPr lang="ja-JP" altLang="en-US" sz="2800" b="1" dirty="0" smtClean="0"/>
              <a:t>ありません。</a:t>
            </a:r>
            <a:endParaRPr lang="en-US" altLang="ja-JP" sz="2800" b="1" dirty="0" smtClean="0"/>
          </a:p>
          <a:p>
            <a:pPr marL="0" indent="0">
              <a:lnSpc>
                <a:spcPts val="3000"/>
              </a:lnSpc>
              <a:buFont typeface="Arial" panose="020B0604020202020204" pitchFamily="34" charset="0"/>
              <a:buNone/>
            </a:pPr>
            <a:r>
              <a:rPr lang="ja-JP" altLang="en-US" sz="2800" b="1" dirty="0"/>
              <a:t>　</a:t>
            </a:r>
            <a:r>
              <a:rPr lang="ja-JP" altLang="en-US" sz="2800" b="1" dirty="0" smtClean="0"/>
              <a:t>　</a:t>
            </a:r>
            <a:r>
              <a:rPr lang="ja-JP" altLang="en-US" sz="2800" b="1" dirty="0" smtClean="0"/>
              <a:t>皆さんそれぞれ</a:t>
            </a:r>
            <a:r>
              <a:rPr lang="ja-JP" altLang="en-US" sz="2800" b="1" dirty="0" smtClean="0"/>
              <a:t>の「環境・状況</a:t>
            </a:r>
            <a:r>
              <a:rPr lang="ja-JP" altLang="en-US" sz="2800" b="1" dirty="0" smtClean="0"/>
              <a:t>」を踏まえて、</a:t>
            </a:r>
            <a:endParaRPr lang="en-US" altLang="ja-JP" sz="2800" b="1" dirty="0" smtClean="0"/>
          </a:p>
          <a:p>
            <a:pPr marL="0" indent="0">
              <a:lnSpc>
                <a:spcPts val="3000"/>
              </a:lnSpc>
              <a:buFont typeface="Arial" panose="020B0604020202020204" pitchFamily="34" charset="0"/>
              <a:buNone/>
            </a:pPr>
            <a:r>
              <a:rPr lang="ja-JP" altLang="en-US" sz="2800" b="1" dirty="0" smtClean="0"/>
              <a:t>　　自分の就活を進めていくために有効な準備は</a:t>
            </a:r>
            <a:endParaRPr lang="en-US" altLang="ja-JP" sz="2800" b="1" dirty="0" smtClean="0"/>
          </a:p>
          <a:p>
            <a:pPr marL="0" indent="0">
              <a:lnSpc>
                <a:spcPts val="3000"/>
              </a:lnSpc>
              <a:buFont typeface="Arial" panose="020B0604020202020204" pitchFamily="34" charset="0"/>
              <a:buNone/>
            </a:pPr>
            <a:r>
              <a:rPr lang="ja-JP" altLang="en-US" sz="2800" b="1" dirty="0" smtClean="0"/>
              <a:t>　　何かを一緒に考えましょう♪</a:t>
            </a:r>
            <a:endParaRPr lang="en-US" altLang="ja-JP" sz="2800" b="1" dirty="0" smtClean="0"/>
          </a:p>
        </p:txBody>
      </p:sp>
    </p:spTree>
    <p:extLst>
      <p:ext uri="{BB962C8B-B14F-4D97-AF65-F5344CB8AC3E}">
        <p14:creationId xmlns:p14="http://schemas.microsoft.com/office/powerpoint/2010/main" val="1476347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ln/>
        </p:spPr>
        <p:style>
          <a:lnRef idx="1">
            <a:schemeClr val="accent1"/>
          </a:lnRef>
          <a:fillRef idx="2">
            <a:schemeClr val="accent1"/>
          </a:fillRef>
          <a:effectRef idx="1">
            <a:schemeClr val="accent1"/>
          </a:effectRef>
          <a:fontRef idx="minor">
            <a:schemeClr val="dk1"/>
          </a:fontRef>
        </p:style>
        <p:txBody>
          <a:bodyPr>
            <a:normAutofit/>
          </a:bodyPr>
          <a:lstStyle/>
          <a:p>
            <a:pPr algn="ctr"/>
            <a:r>
              <a:rPr kumimoji="1" lang="ja-JP" altLang="en-US" sz="4400" b="1" dirty="0" smtClean="0">
                <a:solidFill>
                  <a:schemeClr val="tx1"/>
                </a:solidFill>
              </a:rPr>
              <a:t>興味･自信の活かし方</a:t>
            </a:r>
            <a:endParaRPr kumimoji="1" lang="ja-JP" altLang="en-US" sz="4400" b="1" dirty="0">
              <a:solidFill>
                <a:schemeClr val="tx1"/>
              </a:solidFill>
            </a:endParaRPr>
          </a:p>
        </p:txBody>
      </p:sp>
      <p:sp>
        <p:nvSpPr>
          <p:cNvPr id="3" name="コンテンツ プレースホルダー 2"/>
          <p:cNvSpPr>
            <a:spLocks noGrp="1"/>
          </p:cNvSpPr>
          <p:nvPr>
            <p:ph idx="1"/>
          </p:nvPr>
        </p:nvSpPr>
        <p:spPr>
          <a:xfrm>
            <a:off x="395536" y="1772816"/>
            <a:ext cx="7848872" cy="4701136"/>
          </a:xfrm>
        </p:spPr>
        <p:txBody>
          <a:bodyPr>
            <a:normAutofit/>
          </a:bodyPr>
          <a:lstStyle/>
          <a:p>
            <a:pPr marL="0" indent="0">
              <a:buNone/>
            </a:pPr>
            <a:r>
              <a:rPr kumimoji="1" lang="ja-JP" altLang="en-US" sz="3600" dirty="0" smtClean="0"/>
              <a:t>　　</a:t>
            </a:r>
            <a:r>
              <a:rPr lang="en-US" altLang="ja-JP" sz="3600" dirty="0" smtClean="0"/>
              <a:t> </a:t>
            </a:r>
            <a:r>
              <a:rPr kumimoji="1" lang="ja-JP" altLang="en-US" sz="4400" dirty="0" smtClean="0"/>
              <a:t>①職種選び</a:t>
            </a:r>
            <a:endParaRPr kumimoji="1" lang="en-US" altLang="ja-JP" sz="4400" dirty="0" smtClean="0"/>
          </a:p>
          <a:p>
            <a:pPr marL="0" indent="0">
              <a:buNone/>
            </a:pPr>
            <a:r>
              <a:rPr kumimoji="1" lang="ja-JP" altLang="en-US" sz="4400" dirty="0" smtClean="0"/>
              <a:t>　　②業界選び</a:t>
            </a:r>
            <a:endParaRPr kumimoji="1" lang="en-US" altLang="ja-JP" sz="4400" dirty="0" smtClean="0"/>
          </a:p>
          <a:p>
            <a:pPr marL="0" indent="0">
              <a:buNone/>
            </a:pPr>
            <a:r>
              <a:rPr kumimoji="1" lang="ja-JP" altLang="en-US" sz="4400" dirty="0" smtClean="0"/>
              <a:t>　　③職場の中の役割</a:t>
            </a:r>
            <a:endParaRPr kumimoji="1" lang="en-US" altLang="ja-JP" sz="4400" dirty="0" smtClean="0"/>
          </a:p>
          <a:p>
            <a:pPr marL="0" indent="0">
              <a:buNone/>
            </a:pPr>
            <a:r>
              <a:rPr kumimoji="1" lang="ja-JP" altLang="en-US" sz="4400" dirty="0" smtClean="0"/>
              <a:t>　　④生活（ライフキャリア）</a:t>
            </a:r>
            <a:r>
              <a:rPr kumimoji="1" lang="en-US" altLang="ja-JP" sz="4400" dirty="0" smtClean="0"/>
              <a:t/>
            </a:r>
            <a:br>
              <a:rPr kumimoji="1" lang="en-US" altLang="ja-JP" sz="4400" dirty="0" smtClean="0"/>
            </a:br>
            <a:r>
              <a:rPr kumimoji="1" lang="ja-JP" altLang="en-US" sz="3600" dirty="0" smtClean="0"/>
              <a:t>　　　 </a:t>
            </a:r>
            <a:r>
              <a:rPr kumimoji="1" lang="ja-JP" altLang="en-US" sz="3200" dirty="0" smtClean="0"/>
              <a:t>職業生活だけで、</a:t>
            </a:r>
            <a:r>
              <a:rPr kumimoji="1" lang="en-US" altLang="ja-JP" sz="3200" dirty="0" smtClean="0"/>
              <a:t/>
            </a:r>
            <a:br>
              <a:rPr kumimoji="1" lang="en-US" altLang="ja-JP" sz="3200" dirty="0" smtClean="0"/>
            </a:br>
            <a:r>
              <a:rPr kumimoji="1" lang="en-US" altLang="ja-JP" sz="3200" dirty="0" smtClean="0"/>
              <a:t>       </a:t>
            </a:r>
            <a:r>
              <a:rPr kumimoji="1" lang="ja-JP" altLang="en-US" sz="3200" dirty="0" smtClean="0"/>
              <a:t>全ての満足を得る必要はない</a:t>
            </a:r>
            <a:endParaRPr kumimoji="1" lang="ja-JP" altLang="en-US" sz="3200" dirty="0"/>
          </a:p>
        </p:txBody>
      </p:sp>
    </p:spTree>
    <p:extLst>
      <p:ext uri="{BB962C8B-B14F-4D97-AF65-F5344CB8AC3E}">
        <p14:creationId xmlns:p14="http://schemas.microsoft.com/office/powerpoint/2010/main" val="3469599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p:spPr>
        <p:style>
          <a:lnRef idx="1">
            <a:schemeClr val="accent1"/>
          </a:lnRef>
          <a:fillRef idx="2">
            <a:schemeClr val="accent1"/>
          </a:fillRef>
          <a:effectRef idx="1">
            <a:schemeClr val="accent1"/>
          </a:effectRef>
          <a:fontRef idx="minor">
            <a:schemeClr val="dk1"/>
          </a:fontRef>
        </p:style>
        <p:txBody>
          <a:bodyPr>
            <a:normAutofit/>
          </a:bodyPr>
          <a:lstStyle/>
          <a:p>
            <a:pPr algn="ctr"/>
            <a:r>
              <a:rPr kumimoji="1" lang="ja-JP" altLang="en-US" sz="4400" b="1" dirty="0" smtClean="0">
                <a:solidFill>
                  <a:schemeClr val="tx1"/>
                </a:solidFill>
              </a:rPr>
              <a:t>フィードバックタイム</a:t>
            </a:r>
            <a:endParaRPr kumimoji="1" lang="ja-JP" altLang="en-US" sz="4400" b="1" dirty="0">
              <a:solidFill>
                <a:schemeClr val="tx1"/>
              </a:solidFill>
            </a:endParaRPr>
          </a:p>
        </p:txBody>
      </p:sp>
      <p:sp>
        <p:nvSpPr>
          <p:cNvPr id="5" name="コンテンツ プレースホルダー 4"/>
          <p:cNvSpPr>
            <a:spLocks noGrp="1"/>
          </p:cNvSpPr>
          <p:nvPr>
            <p:ph idx="1"/>
          </p:nvPr>
        </p:nvSpPr>
        <p:spPr>
          <a:xfrm>
            <a:off x="683568" y="1600200"/>
            <a:ext cx="7416824" cy="4873752"/>
          </a:xfrm>
        </p:spPr>
        <p:txBody>
          <a:bodyPr>
            <a:normAutofit/>
          </a:bodyPr>
          <a:lstStyle/>
          <a:p>
            <a:r>
              <a:rPr kumimoji="1" lang="ja-JP" altLang="en-US" sz="3200" dirty="0" smtClean="0"/>
              <a:t>一人ひとり結果は違います</a:t>
            </a:r>
            <a:r>
              <a:rPr kumimoji="1" lang="en-US" altLang="ja-JP" sz="2800" dirty="0" smtClean="0"/>
              <a:t/>
            </a:r>
            <a:br>
              <a:rPr kumimoji="1" lang="en-US" altLang="ja-JP" sz="2800" dirty="0" smtClean="0"/>
            </a:br>
            <a:r>
              <a:rPr kumimoji="1" lang="en-US" altLang="ja-JP" sz="2800" dirty="0" smtClean="0"/>
              <a:t/>
            </a:r>
            <a:br>
              <a:rPr kumimoji="1" lang="en-US" altLang="ja-JP" sz="2800" dirty="0" smtClean="0"/>
            </a:br>
            <a:endParaRPr lang="en-US" altLang="ja-JP" sz="2800" dirty="0" smtClean="0"/>
          </a:p>
          <a:p>
            <a:pPr marL="0" indent="0">
              <a:buNone/>
            </a:pPr>
            <a:r>
              <a:rPr lang="ja-JP" altLang="en-US" sz="2800" b="1" dirty="0" smtClean="0"/>
              <a:t>　　今回の結果を使ってスタッフと一緒に</a:t>
            </a:r>
            <a:r>
              <a:rPr lang="en-US" altLang="ja-JP" sz="2800" b="1" dirty="0" smtClean="0"/>
              <a:t/>
            </a:r>
            <a:br>
              <a:rPr lang="en-US" altLang="ja-JP" sz="2800" b="1" dirty="0" smtClean="0"/>
            </a:br>
            <a:r>
              <a:rPr lang="ja-JP" altLang="en-US" sz="2800" b="1" dirty="0" smtClean="0"/>
              <a:t>　　今後やってみたい</a:t>
            </a:r>
            <a:r>
              <a:rPr lang="ja-JP" altLang="en-US" sz="2800" b="1" dirty="0"/>
              <a:t>と考えている仕事と</a:t>
            </a:r>
            <a:r>
              <a:rPr lang="ja-JP" altLang="en-US" sz="2800" b="1" dirty="0" smtClean="0"/>
              <a:t>の</a:t>
            </a:r>
            <a:r>
              <a:rPr lang="en-US" altLang="ja-JP" sz="2800" b="1" dirty="0" smtClean="0"/>
              <a:t/>
            </a:r>
            <a:br>
              <a:rPr lang="en-US" altLang="ja-JP" sz="2800" b="1" dirty="0" smtClean="0"/>
            </a:br>
            <a:r>
              <a:rPr lang="ja-JP" altLang="en-US" sz="2800" b="1" dirty="0" smtClean="0"/>
              <a:t>　　関連性など考えてみましょう</a:t>
            </a:r>
            <a:r>
              <a:rPr lang="en-US" altLang="ja-JP" sz="2800" b="1" dirty="0" smtClean="0"/>
              <a:t/>
            </a:r>
            <a:br>
              <a:rPr lang="en-US" altLang="ja-JP" sz="2800" b="1" dirty="0" smtClean="0"/>
            </a:br>
            <a:r>
              <a:rPr lang="ja-JP" altLang="en-US" sz="2800" b="1" dirty="0" smtClean="0"/>
              <a:t>　　</a:t>
            </a:r>
            <a:endParaRPr lang="en-US" altLang="ja-JP" sz="2800" b="1" dirty="0" smtClean="0"/>
          </a:p>
          <a:p>
            <a:pPr marL="0" indent="0">
              <a:buNone/>
            </a:pPr>
            <a:endParaRPr kumimoji="1" lang="en-US" altLang="ja-JP" sz="2800" dirty="0" smtClean="0"/>
          </a:p>
        </p:txBody>
      </p:sp>
      <p:sp>
        <p:nvSpPr>
          <p:cNvPr id="6" name="スライド番号プレースホルダ 5"/>
          <p:cNvSpPr>
            <a:spLocks noGrp="1"/>
          </p:cNvSpPr>
          <p:nvPr>
            <p:ph type="sldNum" sz="quarter" idx="12"/>
          </p:nvPr>
        </p:nvSpPr>
        <p:spPr>
          <a:xfrm>
            <a:off x="8129016" y="5734050"/>
            <a:ext cx="609600" cy="521208"/>
          </a:xfrm>
        </p:spPr>
        <p:txBody>
          <a:bodyPr/>
          <a:lstStyle/>
          <a:p>
            <a:fld id="{2721249B-A016-4FB9-9485-2AE9FAD0215B}" type="slidenum">
              <a:rPr kumimoji="1" lang="ja-JP" altLang="en-US" smtClean="0"/>
              <a:pPr/>
              <a:t>9</a:t>
            </a:fld>
            <a:endParaRPr kumimoji="1" lang="ja-JP" altLang="en-US" dirty="0"/>
          </a:p>
        </p:txBody>
      </p:sp>
    </p:spTree>
    <p:extLst>
      <p:ext uri="{BB962C8B-B14F-4D97-AF65-F5344CB8AC3E}">
        <p14:creationId xmlns:p14="http://schemas.microsoft.com/office/powerpoint/2010/main" val="3475848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4349</TotalTime>
  <Words>922</Words>
  <Application>Microsoft Office PowerPoint</Application>
  <PresentationFormat>画面に合わせる (4:3)</PresentationFormat>
  <Paragraphs>100</Paragraphs>
  <Slides>10</Slides>
  <Notes>10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10</vt:i4>
      </vt:variant>
    </vt:vector>
  </HeadingPairs>
  <TitlesOfParts>
    <vt:vector size="19" baseType="lpstr">
      <vt:lpstr>HGPｺﾞｼｯｸE</vt:lpstr>
      <vt:lpstr>HG丸ｺﾞｼｯｸM-PRO</vt:lpstr>
      <vt:lpstr>ＭＳ Ｐゴシック</vt:lpstr>
      <vt:lpstr>游ゴシック</vt:lpstr>
      <vt:lpstr>游ゴシック Light</vt:lpstr>
      <vt:lpstr>Arial</vt:lpstr>
      <vt:lpstr>Calibri</vt:lpstr>
      <vt:lpstr>Times New Roman</vt:lpstr>
      <vt:lpstr>Office テーマ</vt:lpstr>
      <vt:lpstr>就活準備度チェック ～RCC就職レディネス･チェック～</vt:lpstr>
      <vt:lpstr>本日のスケジュール</vt:lpstr>
      <vt:lpstr>講座の目的</vt:lpstr>
      <vt:lpstr>講座の目的</vt:lpstr>
      <vt:lpstr>ワークブックの実施と採点</vt:lpstr>
      <vt:lpstr>ワークブックの実施と採点</vt:lpstr>
      <vt:lpstr>結果の見方</vt:lpstr>
      <vt:lpstr>興味･自信の活かし方</vt:lpstr>
      <vt:lpstr>フィードバックタイム</vt:lpstr>
      <vt:lpstr>PowerPoint プレゼンテーション</vt:lpstr>
    </vt:vector>
  </TitlesOfParts>
  <Company>厚生労働省職業安定局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職業興味検査セミナー</dc:title>
  <dc:creator>職業安定行政関係システム</dc:creator>
  <cp:lastModifiedBy>福田雄二</cp:lastModifiedBy>
  <cp:revision>331</cp:revision>
  <cp:lastPrinted>2021-09-16T08:02:13Z</cp:lastPrinted>
  <dcterms:created xsi:type="dcterms:W3CDTF">2014-06-04T02:14:16Z</dcterms:created>
  <dcterms:modified xsi:type="dcterms:W3CDTF">2023-02-24T08:18:18Z</dcterms:modified>
</cp:coreProperties>
</file>