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48" y="55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B299-398B-4979-9E73-E20F41E712D2}" type="datetimeFigureOut">
              <a:rPr kumimoji="1" lang="ja-JP" altLang="en-US" smtClean="0"/>
              <a:pPr/>
              <a:t>2015/10/2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hellowork.go.jp/servicef/130020.do?action=initDisp&amp;screenId=130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テキスト ボックス 63"/>
          <p:cNvSpPr txBox="1"/>
          <p:nvPr/>
        </p:nvSpPr>
        <p:spPr>
          <a:xfrm>
            <a:off x="0" y="355600"/>
            <a:ext cx="7561263" cy="369332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ja-JP" altLang="en-US" sz="1800" b="1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就職活動中の</a:t>
            </a:r>
            <a:r>
              <a:rPr lang="en-US" altLang="ja-JP" sz="1800" b="1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35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itchFamily="50" charset="-128"/>
                <a:ea typeface="HG丸ｺﾞｼｯｸM-PRO" pitchFamily="50" charset="-128"/>
              </a:rPr>
              <a:t>歳未満の皆さま</a:t>
            </a:r>
            <a:endParaRPr lang="ja-JP" altLang="en-US" sz="1800" b="1" dirty="0">
              <a:solidFill>
                <a:srgbClr val="00B0F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6" name="テキスト ボックス 49"/>
          <p:cNvSpPr txBox="1">
            <a:spLocks noChangeArrowheads="1"/>
          </p:cNvSpPr>
          <p:nvPr/>
        </p:nvSpPr>
        <p:spPr bwMode="auto">
          <a:xfrm>
            <a:off x="0" y="565150"/>
            <a:ext cx="7561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smtClean="0">
                <a:latin typeface="HGPｺﾞｼｯｸE" pitchFamily="50" charset="-128"/>
                <a:ea typeface="ＤＨＰ特太ゴシック体" pitchFamily="2" charset="-128"/>
              </a:rPr>
              <a:t>  </a:t>
            </a:r>
            <a:r>
              <a:rPr lang="en-US" altLang="ja-JP" sz="2600" dirty="0" smtClean="0">
                <a:latin typeface="HGPｺﾞｼｯｸE" pitchFamily="50" charset="-128"/>
                <a:ea typeface="ＤＨＰ特太ゴシック体" pitchFamily="2" charset="-128"/>
              </a:rPr>
              <a:t>｢</a:t>
            </a:r>
            <a:r>
              <a:rPr lang="ja-JP" altLang="en-US" sz="2600" dirty="0" smtClean="0">
                <a:latin typeface="HGPｺﾞｼｯｸE" pitchFamily="50" charset="-128"/>
                <a:ea typeface="ＤＨＰ特太ゴシック体" pitchFamily="2" charset="-128"/>
              </a:rPr>
              <a:t>若者応援宣言企業」</a:t>
            </a:r>
            <a:r>
              <a:rPr lang="ja-JP" altLang="en-US" sz="2400" dirty="0" smtClean="0">
                <a:latin typeface="HGPｺﾞｼｯｸE" pitchFamily="50" charset="-128"/>
                <a:ea typeface="ＤＨＰ特太ゴシック体" pitchFamily="2" charset="-128"/>
              </a:rPr>
              <a:t>をご存じですか？</a:t>
            </a:r>
            <a:endParaRPr lang="ja-JP" altLang="en-US" sz="2200" dirty="0">
              <a:latin typeface="HGPｺﾞｼｯｸE" pitchFamily="50" charset="-128"/>
              <a:ea typeface="ＤＨＰ特太ゴシック体" pitchFamily="2" charset="-128"/>
            </a:endParaRPr>
          </a:p>
        </p:txBody>
      </p:sp>
      <p:grpSp>
        <p:nvGrpSpPr>
          <p:cNvPr id="2" name="グループ化 86"/>
          <p:cNvGrpSpPr/>
          <p:nvPr/>
        </p:nvGrpSpPr>
        <p:grpSpPr>
          <a:xfrm>
            <a:off x="1017719" y="9842500"/>
            <a:ext cx="5689600" cy="414754"/>
            <a:chOff x="763102" y="10076014"/>
            <a:chExt cx="5689600" cy="414754"/>
          </a:xfrm>
        </p:grpSpPr>
        <p:sp>
          <p:nvSpPr>
            <p:cNvPr id="68" name="Text Box 42"/>
            <p:cNvSpPr txBox="1">
              <a:spLocks noChangeArrowheads="1"/>
            </p:cNvSpPr>
            <p:nvPr/>
          </p:nvSpPr>
          <p:spPr bwMode="auto">
            <a:xfrm>
              <a:off x="763102" y="10152214"/>
              <a:ext cx="568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600" b="1" spc="-20" dirty="0">
                  <a:latin typeface="HG丸ｺﾞｼｯｸM-PRO" pitchFamily="50" charset="-128"/>
                  <a:ea typeface="HG丸ｺﾞｼｯｸM-PRO" pitchFamily="50" charset="-128"/>
                </a:rPr>
                <a:t>厚生労働省・都道府県労働局・ハローワーク</a:t>
              </a:r>
            </a:p>
          </p:txBody>
        </p:sp>
        <p:pic>
          <p:nvPicPr>
            <p:cNvPr id="69" name="図 30" descr="マーク最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7984" y="10076014"/>
              <a:ext cx="373062" cy="373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177006" y="468576"/>
            <a:ext cx="1190625" cy="295275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72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  <a:cs typeface="ＭＳ Ｐゴシック" charset="-128"/>
              </a:rPr>
              <a:t>（求職者の</a:t>
            </a:r>
            <a:r>
              <a:rPr lang="ja-JP" altLang="en-US" sz="900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  <a:cs typeface="ＭＳ Ｐゴシック" charset="-128"/>
              </a:rPr>
              <a:t>方へ）</a:t>
            </a:r>
            <a:endParaRPr lang="ja-JP" altLang="en-US" dirty="0">
              <a:ea typeface="ＭＳ 明朝" pitchFamily="17" charset="-128"/>
              <a:cs typeface="ＭＳ Ｐゴシック" charset="-128"/>
            </a:endParaRPr>
          </a:p>
        </p:txBody>
      </p: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-234050" y="10246463"/>
            <a:ext cx="6911976" cy="5048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73" name="AutoShape 9"/>
          <p:cNvSpPr>
            <a:spLocks noChangeArrowheads="1"/>
          </p:cNvSpPr>
          <p:nvPr/>
        </p:nvSpPr>
        <p:spPr bwMode="auto">
          <a:xfrm>
            <a:off x="7182751" y="10246463"/>
            <a:ext cx="647700" cy="5048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-191295" y="-88637"/>
            <a:ext cx="647701" cy="504826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76" name="AutoShape 5"/>
          <p:cNvSpPr>
            <a:spLocks noChangeArrowheads="1"/>
          </p:cNvSpPr>
          <p:nvPr/>
        </p:nvSpPr>
        <p:spPr bwMode="auto">
          <a:xfrm>
            <a:off x="961231" y="-88637"/>
            <a:ext cx="6911975" cy="504826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lIns="74295" tIns="8890" rIns="74295" bIns="8890"/>
          <a:lstStyle/>
          <a:p>
            <a:endParaRPr lang="ja-JP" altLang="en-US"/>
          </a:p>
        </p:txBody>
      </p:sp>
      <p:graphicFrame>
        <p:nvGraphicFramePr>
          <p:cNvPr id="86" name="表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13326"/>
              </p:ext>
            </p:extLst>
          </p:nvPr>
        </p:nvGraphicFramePr>
        <p:xfrm>
          <a:off x="427831" y="4508500"/>
          <a:ext cx="6781800" cy="15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4267200"/>
              </a:tblGrid>
              <a:tr h="1449112">
                <a:tc>
                  <a:txBody>
                    <a:bodyPr/>
                    <a:lstStyle/>
                    <a:p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掲載項目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・新卒者の採用実績及び定着状況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・新卒者以外の正規雇用労働者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歳未満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の採用実績と定着状況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・前年度の有給休暇および育児休業の実績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・前年度の所定外労働時間（月平均）実績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・研修の内容</a:t>
                      </a:r>
                    </a:p>
                    <a:p>
                      <a:endParaRPr lang="en-US" altLang="ja-JP" sz="1400" b="0" dirty="0" smtClean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●　左記の掲載項目に加えて、職場の風景の画像なども公開し、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魅力をアピールしている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企業もありますので、職場環境・雰囲気・業務内容の情報を入手しやすくなるとともに、企業イメージとのギャップをより少なくすることができます。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●　「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わか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ものハローワーク」や「新卒応援ハローワーク」などの支援拠点で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「若者応援宣言企業」を宣言している中小企業を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積極的にＰＲ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するほか、厚生労働省が運営する、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若者の採用・育成に積極的な企業等に関するポータルサイト</a:t>
                      </a:r>
                      <a:r>
                        <a:rPr kumimoji="1" lang="en-US" altLang="ja-JP" sz="1000" baseline="30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等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にも企業情報を掲載します。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（公開を希望されている企業のみ。）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ポータルサイトは、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月頃の公開を予定しています。</a:t>
                      </a:r>
                      <a:endParaRPr kumimoji="1" lang="ja-JP" altLang="en-US" sz="800" b="0" dirty="0" smtClean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0000" marR="144000" marT="46800" marB="468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3" name="グループ化 26"/>
          <p:cNvGrpSpPr/>
          <p:nvPr/>
        </p:nvGrpSpPr>
        <p:grpSpPr>
          <a:xfrm>
            <a:off x="432000" y="2962535"/>
            <a:ext cx="6902299" cy="1143700"/>
            <a:chOff x="537560" y="1436750"/>
            <a:chExt cx="6770374" cy="1246468"/>
          </a:xfrm>
          <a:scene3d>
            <a:camera prst="orthographicFront">
              <a:rot lat="0" lon="0" rev="0"/>
            </a:camera>
            <a:lightRig rig="threePt" dir="t"/>
          </a:scene3d>
        </p:grpSpPr>
        <p:grpSp>
          <p:nvGrpSpPr>
            <p:cNvPr id="4" name="グループ化 77"/>
            <p:cNvGrpSpPr/>
            <p:nvPr/>
          </p:nvGrpSpPr>
          <p:grpSpPr>
            <a:xfrm>
              <a:off x="537560" y="1436750"/>
              <a:ext cx="6648089" cy="1246468"/>
              <a:chOff x="178129" y="1170020"/>
              <a:chExt cx="6648089" cy="1246468"/>
            </a:xfrm>
          </p:grpSpPr>
          <p:sp>
            <p:nvSpPr>
              <p:cNvPr id="79" name="円/楕円 78"/>
              <p:cNvSpPr/>
              <p:nvPr/>
            </p:nvSpPr>
            <p:spPr>
              <a:xfrm>
                <a:off x="3715398" y="1194936"/>
                <a:ext cx="1152128" cy="1152128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1600" dirty="0" smtClean="0">
                    <a:ea typeface="ＤＦ特太ゴシック体" pitchFamily="1" charset="-128"/>
                  </a:rPr>
                  <a:t>若者応援宣言企業</a:t>
                </a:r>
                <a:endParaRPr kumimoji="1" lang="ja-JP" altLang="en-US" sz="1600" dirty="0">
                  <a:ea typeface="ＤＦ特太ゴシック体" pitchFamily="1" charset="-128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78129" y="1275259"/>
                <a:ext cx="3096000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3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一定の労務管理体制</a:t>
                </a:r>
                <a:endParaRPr kumimoji="1" lang="ja-JP" altLang="en-US" sz="13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178129" y="1635299"/>
                <a:ext cx="3096000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3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積極的に若者（３５歳未満）を採用</a:t>
                </a:r>
                <a:r>
                  <a:rPr lang="ja-JP" altLang="en-US" sz="13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・育成</a:t>
                </a:r>
                <a:endParaRPr kumimoji="1" lang="ja-JP" altLang="en-US" sz="13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>
                <a:off x="178129" y="1995339"/>
                <a:ext cx="3096000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300" dirty="0" smtClean="0">
                    <a:latin typeface="HGP創英角ｺﾞｼｯｸUB" pitchFamily="50" charset="-128"/>
                    <a:ea typeface="HGP創英角ｺﾞｼｯｸUB" pitchFamily="50" charset="-128"/>
                  </a:rPr>
                  <a:t>詳細な企業情報・採用情報を公開</a:t>
                </a:r>
                <a:endParaRPr kumimoji="1" lang="ja-JP" altLang="en-US" sz="1300" dirty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83" name="二等辺三角形 82"/>
              <p:cNvSpPr/>
              <p:nvPr/>
            </p:nvSpPr>
            <p:spPr>
              <a:xfrm rot="5400000">
                <a:off x="3289462" y="1640632"/>
                <a:ext cx="432048" cy="288032"/>
              </a:xfrm>
              <a:prstGeom prst="triangle">
                <a:avLst>
                  <a:gd name="adj" fmla="val 53159"/>
                </a:avLst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5294172" y="1170020"/>
                <a:ext cx="1532046" cy="1246468"/>
              </a:xfrm>
              <a:prstGeom prst="cloud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200" dirty="0" smtClean="0"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85" name="二等辺三角形 84"/>
              <p:cNvSpPr/>
              <p:nvPr/>
            </p:nvSpPr>
            <p:spPr>
              <a:xfrm rot="16200000">
                <a:off x="4890344" y="1645110"/>
                <a:ext cx="432048" cy="288032"/>
              </a:xfrm>
              <a:prstGeom prst="triangle">
                <a:avLst>
                  <a:gd name="adj" fmla="val 53159"/>
                </a:avLst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5523054" y="1631950"/>
              <a:ext cx="1784880" cy="814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latin typeface="HGP創英角ｺﾞｼｯｸUB" pitchFamily="50" charset="-128"/>
                  <a:ea typeface="HGP創英角ｺﾞｼｯｸUB" pitchFamily="50" charset="-128"/>
                </a:rPr>
                <a:t>ハローワークが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latin typeface="HGP創英角ｺﾞｼｯｸUB" pitchFamily="50" charset="-128"/>
                  <a:ea typeface="HGP創英角ｺﾞｼｯｸUB" pitchFamily="50" charset="-128"/>
                </a:rPr>
                <a:t>積極的に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latin typeface="HGP創英角ｺﾞｼｯｸUB" pitchFamily="50" charset="-128"/>
                  <a:ea typeface="HGP創英角ｺﾞｼｯｸUB" pitchFamily="50" charset="-128"/>
                </a:rPr>
                <a:t>ＰＲ しています</a:t>
              </a:r>
              <a:r>
                <a:rPr lang="en-US" altLang="ja-JP" sz="1400" dirty="0" smtClean="0">
                  <a:latin typeface="HGP創英角ｺﾞｼｯｸUB" pitchFamily="50" charset="-128"/>
                  <a:ea typeface="HGP創英角ｺﾞｼｯｸUB" pitchFamily="50" charset="-128"/>
                </a:rPr>
                <a:t>!!</a:t>
              </a:r>
              <a:r>
                <a:rPr lang="ja-JP" altLang="en-US" sz="1400" dirty="0" smtClean="0"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</a:p>
          </p:txBody>
        </p:sp>
      </p:grpSp>
      <p:sp>
        <p:nvSpPr>
          <p:cNvPr id="30" name="メモ 29"/>
          <p:cNvSpPr/>
          <p:nvPr/>
        </p:nvSpPr>
        <p:spPr>
          <a:xfrm>
            <a:off x="431999" y="6156929"/>
            <a:ext cx="5992469" cy="324000"/>
          </a:xfrm>
          <a:prstGeom prst="foldedCorner">
            <a:avLst>
              <a:gd name="adj" fmla="val 4841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anchor="t"/>
          <a:lstStyle/>
          <a:p>
            <a:pPr>
              <a:lnSpc>
                <a:spcPts val="2200"/>
              </a:lnSpc>
              <a:defRPr/>
            </a:pPr>
            <a:r>
              <a:rPr lang="ja-JP" altLang="en-US" sz="2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どんな企業が 「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若者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応援宣言企業」になっているの？</a:t>
            </a:r>
            <a:endParaRPr lang="ja-JP" altLang="en-US" sz="18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lnSpc>
                <a:spcPts val="2200"/>
              </a:lnSpc>
              <a:defRPr/>
            </a:pPr>
            <a:endParaRPr lang="ja-JP" altLang="en-US" sz="2200" dirty="0">
              <a:solidFill>
                <a:schemeClr val="bg1"/>
              </a:solidFill>
              <a:latin typeface="HGPｺﾞｼｯｸE" pitchFamily="50" charset="-128"/>
              <a:ea typeface="ＤＨＰ特太ゴシック体" pitchFamily="2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418306" y="1050925"/>
            <a:ext cx="6791325" cy="1857375"/>
            <a:chOff x="418306" y="2165350"/>
            <a:chExt cx="6791325" cy="1766870"/>
          </a:xfrm>
        </p:grpSpPr>
        <p:sp>
          <p:nvSpPr>
            <p:cNvPr id="31" name="正方形/長方形 30"/>
            <p:cNvSpPr/>
            <p:nvPr/>
          </p:nvSpPr>
          <p:spPr>
            <a:xfrm>
              <a:off x="427831" y="2374899"/>
              <a:ext cx="6781800" cy="1557321"/>
            </a:xfrm>
            <a:prstGeom prst="rect">
              <a:avLst/>
            </a:prstGeom>
            <a:solidFill>
              <a:srgbClr val="FFC000">
                <a:alpha val="43000"/>
              </a:srgbClr>
            </a:solidFill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0" tIns="180000" rIns="180000" bIns="108000" rtlCol="0" anchor="t" anchorCtr="0"/>
            <a:lstStyle/>
            <a:p>
              <a:pPr>
                <a:lnSpc>
                  <a:spcPts val="1800"/>
                </a:lnSpc>
                <a:defRPr/>
              </a:pP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400" dirty="0" smtClean="0">
                  <a:latin typeface="HGPｺﾞｼｯｸM" pitchFamily="50" charset="-128"/>
                  <a:ea typeface="HGPｺﾞｼｯｸM" pitchFamily="50" charset="-128"/>
                </a:rPr>
                <a:t>一定の労務管理の体制が整備されており、若者（</a:t>
              </a:r>
              <a:r>
                <a:rPr lang="en-US" altLang="ja-JP" sz="1400" dirty="0" smtClean="0">
                  <a:latin typeface="HGPｺﾞｼｯｸM" pitchFamily="50" charset="-128"/>
                  <a:ea typeface="HGPｺﾞｼｯｸM" pitchFamily="50" charset="-128"/>
                </a:rPr>
                <a:t>35</a:t>
              </a:r>
              <a:r>
                <a:rPr lang="ja-JP" altLang="en-US" sz="1400" dirty="0" smtClean="0">
                  <a:latin typeface="HGPｺﾞｼｯｸM" pitchFamily="50" charset="-128"/>
                  <a:ea typeface="HGPｺﾞｼｯｸM" pitchFamily="50" charset="-128"/>
                </a:rPr>
                <a:t>歳未満）を対象とした求人を提出または募集を行っており、通常の求人情報よりも詳細な企業情報・採用情報を積極的に公表する企業のことです。</a:t>
              </a:r>
              <a:endParaRPr lang="en-US" altLang="ja-JP" sz="1400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>
                <a:lnSpc>
                  <a:spcPts val="1800"/>
                </a:lnSpc>
                <a:defRPr/>
              </a:pPr>
              <a:r>
                <a:rPr lang="ja-JP" altLang="en-US" sz="1400" dirty="0" smtClean="0">
                  <a:latin typeface="HGPｺﾞｼｯｸM" pitchFamily="50" charset="-128"/>
                  <a:ea typeface="HGPｺﾞｼｯｸM" pitchFamily="50" charset="-128"/>
                </a:rPr>
                <a:t>　</a:t>
              </a:r>
              <a:r>
                <a:rPr lang="en-US" altLang="ja-JP" sz="1400" b="1" dirty="0" smtClean="0">
                  <a:latin typeface="HGPｺﾞｼｯｸM" pitchFamily="50" charset="-128"/>
                  <a:ea typeface="HGPｺﾞｼｯｸM" pitchFamily="50" charset="-128"/>
                </a:rPr>
                <a:t>※</a:t>
              </a:r>
              <a:r>
                <a:rPr lang="ja-JP" altLang="en-US" sz="1400" b="1" dirty="0" smtClean="0">
                  <a:latin typeface="HGPｺﾞｼｯｸM" pitchFamily="50" charset="-128"/>
                  <a:ea typeface="HGPｺﾞｼｯｸM" pitchFamily="50" charset="-128"/>
                </a:rPr>
                <a:t>ハローワークでは中小企業の「若者応援宣言企業」を積極的にＰＲしています。</a:t>
              </a:r>
              <a:endParaRPr lang="en-US" altLang="ja-JP" sz="1400" b="1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>
                <a:lnSpc>
                  <a:spcPts val="1800"/>
                </a:lnSpc>
                <a:defRPr/>
              </a:pPr>
              <a:r>
                <a:rPr lang="ja-JP" altLang="en-US" sz="1400" dirty="0" smtClean="0">
                  <a:latin typeface="HGPｺﾞｼｯｸM" pitchFamily="50" charset="-128"/>
                  <a:ea typeface="HGPｺﾞｼｯｸM" pitchFamily="50" charset="-128"/>
                </a:rPr>
                <a:t>　 若者応援宣言企業が公表する企業情報・採用情報をご覧になり、皆様の就職活動の参考にして下さい。</a:t>
              </a:r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32" name="正方形/長方形 52"/>
            <p:cNvSpPr>
              <a:spLocks noChangeArrowheads="1"/>
            </p:cNvSpPr>
            <p:nvPr/>
          </p:nvSpPr>
          <p:spPr bwMode="auto">
            <a:xfrm>
              <a:off x="418306" y="2165350"/>
              <a:ext cx="3810000" cy="293961"/>
            </a:xfrm>
            <a:prstGeom prst="foldedCorner">
              <a:avLst>
                <a:gd name="adj" fmla="val 46921"/>
              </a:avLst>
            </a:prstGeom>
            <a:solidFill>
              <a:schemeClr val="accent6">
                <a:lumMod val="7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36000" bIns="216000"/>
            <a:lstStyle/>
            <a:p>
              <a:pPr>
                <a:lnSpc>
                  <a:spcPts val="2200"/>
                </a:lnSpc>
                <a:defRPr/>
              </a:pPr>
              <a:r>
                <a:rPr lang="ja-JP" altLang="en-US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800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「</a:t>
              </a:r>
              <a:r>
                <a:rPr lang="ja-JP" altLang="en-US" sz="1800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若者応援宣言企業」　とは・・・</a:t>
              </a:r>
              <a:endPara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lnSpc>
                  <a:spcPts val="2200"/>
                </a:lnSpc>
                <a:defRPr/>
              </a:pPr>
              <a:endParaRPr lang="en-US" altLang="ja-JP" sz="2000" dirty="0">
                <a:solidFill>
                  <a:schemeClr val="bg1"/>
                </a:solidFill>
                <a:latin typeface="HGPｺﾞｼｯｸE" pitchFamily="50" charset="-128"/>
                <a:ea typeface="ＤＨＰ特太ゴシック体" pitchFamily="2" charset="-128"/>
              </a:endParaRPr>
            </a:p>
          </p:txBody>
        </p:sp>
      </p:grpSp>
      <p:sp>
        <p:nvSpPr>
          <p:cNvPr id="67" name="正方形/長方形 52"/>
          <p:cNvSpPr>
            <a:spLocks noChangeArrowheads="1"/>
          </p:cNvSpPr>
          <p:nvPr/>
        </p:nvSpPr>
        <p:spPr bwMode="auto">
          <a:xfrm>
            <a:off x="432000" y="4203700"/>
            <a:ext cx="6245925" cy="324000"/>
          </a:xfrm>
          <a:prstGeom prst="foldedCorner">
            <a:avLst>
              <a:gd name="adj" fmla="val 46921"/>
            </a:avLst>
          </a:pr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0"/>
          <a:lstStyle/>
          <a:p>
            <a:pPr>
              <a:lnSpc>
                <a:spcPts val="2200"/>
              </a:lnSpc>
              <a:defRPr/>
            </a:pP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若者応援宣言企業」 の企業情報って何が載っているの？</a:t>
            </a:r>
            <a:endParaRPr lang="en-US" altLang="ja-JP" sz="18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2200"/>
              </a:lnSpc>
              <a:defRPr/>
            </a:pPr>
            <a:endParaRPr lang="en-US" altLang="ja-JP" sz="2000" dirty="0">
              <a:solidFill>
                <a:schemeClr val="bg1"/>
              </a:solidFill>
              <a:latin typeface="HGPｺﾞｼｯｸE" pitchFamily="50" charset="-128"/>
              <a:ea typeface="ＤＨＰ特太ゴシック体" pitchFamily="2" charset="-128"/>
            </a:endParaRPr>
          </a:p>
        </p:txBody>
      </p:sp>
      <p:sp>
        <p:nvSpPr>
          <p:cNvPr id="35" name="テキスト ボックス 55"/>
          <p:cNvSpPr txBox="1">
            <a:spLocks noChangeArrowheads="1"/>
          </p:cNvSpPr>
          <p:nvPr/>
        </p:nvSpPr>
        <p:spPr bwMode="auto">
          <a:xfrm>
            <a:off x="427830" y="8945562"/>
            <a:ext cx="3989387" cy="258604"/>
          </a:xfrm>
          <a:prstGeom prst="foldedCorner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「若者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応援宣言企業」の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情報の確認方法</a:t>
            </a:r>
            <a:endParaRPr lang="ja-JP" altLang="en-US" sz="1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36727" y="9232900"/>
            <a:ext cx="4188757" cy="645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108000" rtlCol="0" anchor="ctr" anchorCtr="0"/>
          <a:lstStyle/>
          <a:p>
            <a:pPr eaLnBrk="0" hangingPunct="0">
              <a:lnSpc>
                <a:spcPts val="1200"/>
              </a:lnSpc>
            </a:pPr>
            <a:r>
              <a:rPr lang="ja-JP" altLang="en-US" sz="1000" dirty="0" smtClean="0"/>
              <a:t>企業が所在する都道府県労働局のＨＰ内にある若者応援宣言企業のページや、厚生労働省が運営する、若者の採用・育成に積極的な企業等に関するポータルサイト（平成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11</a:t>
            </a:r>
            <a:r>
              <a:rPr lang="ja-JP" altLang="en-US" sz="1000" dirty="0" smtClean="0"/>
              <a:t>月頃に公開予定）に掲載されている企業情報を確認してみて下さい。</a:t>
            </a:r>
            <a:endParaRPr lang="en-US" altLang="ja-JP" sz="1000" dirty="0" smtClean="0"/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967"/>
              </p:ext>
            </p:extLst>
          </p:nvPr>
        </p:nvGraphicFramePr>
        <p:xfrm>
          <a:off x="424831" y="6461729"/>
          <a:ext cx="6632400" cy="25109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364"/>
                <a:gridCol w="6344036"/>
              </a:tblGrid>
              <a:tr h="247979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b="0" spc="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ja-JP" altLang="en-US" sz="1200" b="0" spc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次の１から７の基準</a:t>
                      </a:r>
                      <a:r>
                        <a:rPr kumimoji="1" lang="en-US" altLang="ja-JP" sz="1200" b="0" spc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200" b="0" spc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宣言基準</a:t>
                      </a:r>
                      <a:r>
                        <a:rPr kumimoji="1" lang="en-US" altLang="ja-JP" sz="1200" b="0" spc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  <a:r>
                        <a:rPr kumimoji="1" lang="ja-JP" altLang="en-US" sz="1200" b="0" spc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をすべて満たす企業が宣言しています。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000" b="1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0" marR="0" marT="0" marB="0" anchor="ctr"/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pc="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学卒求人など、若者対象の正社員</a:t>
                      </a:r>
                      <a:r>
                        <a:rPr kumimoji="1" lang="en-US" altLang="ja-JP" sz="1000" spc="0" baseline="30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1000" spc="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の求人申込みまたは募集を行っていること</a:t>
                      </a:r>
                      <a:endParaRPr kumimoji="1" lang="en-US" altLang="ja-JP" sz="1000" spc="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２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若者の採用や人材育成に積極的に取り組む企業であること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下記の雇用情報項目について公表していること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just">
                        <a:lnSpc>
                          <a:spcPts val="1100"/>
                        </a:lnSpc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新卒者や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35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歳未満の若者の採用者数・離職者数、研修内容、前年度の月平均所定外労働時間、有給休暇の平均取得日数、育児休業の取得対象者数・取得者数（男女別）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】</a:t>
                      </a: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４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過去３年間に新規学卒者の採用内定取消しを行っていないこと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各種助成金の不支給措置を受けていないこと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６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過去１年間に事業主都合による解雇または退職勧奨を行っていないこと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6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７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重大な労働関係法令違反を行っていないこと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2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ここでいう正社員とは、直接雇用であり、期間の定めがなく、社内の他の雇用形態の労働者（役員を除く）に比べて高い責任を負いながら業務に従事する労働者をいいます。</a:t>
                      </a:r>
                    </a:p>
                  </a:txBody>
                  <a:tcPr marL="45720" marR="45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 marL="54000" marR="54000" marT="46800" marB="468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正方形/長方形 43"/>
          <p:cNvSpPr/>
          <p:nvPr/>
        </p:nvSpPr>
        <p:spPr>
          <a:xfrm>
            <a:off x="4695031" y="9232899"/>
            <a:ext cx="2514600" cy="645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108000" rtlCol="0" anchor="ctr" anchorCtr="0"/>
          <a:lstStyle/>
          <a:p>
            <a:r>
              <a:rPr lang="ja-JP" altLang="en-US" sz="1000" dirty="0" smtClean="0"/>
              <a:t>ハローワークに求人を提出している企業については、ハローワークの求人情報提供端末の「事業所情報表示」内に企業情報が掲載されていますので、確認してみて下さい。</a:t>
            </a:r>
            <a:endParaRPr lang="en-US" altLang="ja-JP" sz="10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456406" y="-88638"/>
            <a:ext cx="504824" cy="5048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657181" y="10215563"/>
            <a:ext cx="525570" cy="4866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7506601" y="588010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185567" y="10026422"/>
            <a:ext cx="114873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spc="-20" dirty="0" smtClean="0">
                <a:latin typeface="HG丸ｺﾞｼｯｸM-PRO" pitchFamily="50" charset="-128"/>
                <a:ea typeface="HG丸ｺﾞｼｯｸM-PRO" pitchFamily="50" charset="-128"/>
              </a:rPr>
              <a:t>LL270930</a:t>
            </a:r>
            <a:r>
              <a:rPr lang="ja-JP" altLang="en-US" sz="900" b="1" spc="-20" dirty="0" smtClean="0">
                <a:latin typeface="HG丸ｺﾞｼｯｸM-PRO" pitchFamily="50" charset="-128"/>
                <a:ea typeface="HG丸ｺﾞｼｯｸM-PRO" pitchFamily="50" charset="-128"/>
              </a:rPr>
              <a:t>派若</a:t>
            </a:r>
            <a:r>
              <a:rPr lang="en-US" altLang="ja-JP" sz="900" b="1" spc="-20" dirty="0" smtClean="0">
                <a:latin typeface="HG丸ｺﾞｼｯｸM-PRO" pitchFamily="50" charset="-128"/>
                <a:ea typeface="HG丸ｺﾞｼｯｸM-PRO" pitchFamily="50" charset="-128"/>
              </a:rPr>
              <a:t>07</a:t>
            </a:r>
            <a:endParaRPr lang="ja-JP" altLang="en-US" sz="900" b="1" spc="-2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86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457199" y="764597"/>
            <a:ext cx="2947555" cy="2372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19"/>
          <p:cNvSpPr txBox="1">
            <a:spLocks noChangeArrowheads="1"/>
          </p:cNvSpPr>
          <p:nvPr/>
        </p:nvSpPr>
        <p:spPr bwMode="auto">
          <a:xfrm>
            <a:off x="427831" y="3289300"/>
            <a:ext cx="2414650" cy="287337"/>
          </a:xfrm>
          <a:prstGeom prst="foldedCorner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情報（ＰＲシート）掲載例</a:t>
            </a:r>
            <a:endParaRPr lang="ja-JP" altLang="en-US" sz="1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55"/>
          <p:cNvSpPr txBox="1">
            <a:spLocks noChangeArrowheads="1"/>
          </p:cNvSpPr>
          <p:nvPr/>
        </p:nvSpPr>
        <p:spPr bwMode="auto">
          <a:xfrm>
            <a:off x="123031" y="165100"/>
            <a:ext cx="3348632" cy="533400"/>
          </a:xfrm>
          <a:prstGeom prst="foldedCorner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求人情報提供端末における「若者応援</a:t>
            </a:r>
            <a:endParaRPr lang="en-US" altLang="ja-JP" sz="14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宣言企業」の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企業情報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の確認方法</a:t>
            </a:r>
            <a:endParaRPr lang="ja-JP" altLang="en-US" sz="1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30"/>
          <p:cNvSpPr txBox="1">
            <a:spLocks noChangeArrowheads="1"/>
          </p:cNvSpPr>
          <p:nvPr/>
        </p:nvSpPr>
        <p:spPr bwMode="auto">
          <a:xfrm>
            <a:off x="1439863" y="9985375"/>
            <a:ext cx="6121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詳しくは、都道府県労働局、ハローワークへお問い合わせください。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1188888" y="10201275"/>
            <a:ext cx="568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20" dirty="0">
                <a:latin typeface="HG丸ｺﾞｼｯｸM-PRO" pitchFamily="50" charset="-128"/>
                <a:ea typeface="HG丸ｺﾞｼｯｸM-PRO" pitchFamily="50" charset="-128"/>
              </a:rPr>
              <a:t>厚生労働省・都道府県労働局・ハローワーク</a:t>
            </a:r>
          </a:p>
        </p:txBody>
      </p:sp>
      <p:pic>
        <p:nvPicPr>
          <p:cNvPr id="26" name="図 37" descr="マーク最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8431" y="9975850"/>
            <a:ext cx="504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763504"/>
              </p:ext>
            </p:extLst>
          </p:nvPr>
        </p:nvGraphicFramePr>
        <p:xfrm>
          <a:off x="656431" y="3670300"/>
          <a:ext cx="6276125" cy="6298792"/>
        </p:xfrm>
        <a:graphic>
          <a:graphicData uri="http://schemas.openxmlformats.org/drawingml/2006/table">
            <a:tbl>
              <a:tblPr/>
              <a:tblGrid>
                <a:gridCol w="1496647"/>
                <a:gridCol w="1959069"/>
                <a:gridCol w="818205"/>
                <a:gridCol w="1001102"/>
                <a:gridCol w="1001102"/>
              </a:tblGrid>
              <a:tr h="210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事業所番号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１２３４ー５６７８９０－２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事業所名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（ﾌﾘｶﾞﾅ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）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　　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まるまるこうぎょう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ＭＳ 明朝"/>
                          <a:cs typeface="Times New Roman"/>
                        </a:rPr>
                        <a:t>　　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　　　　（㈱）○　○　工　業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>
                          <a:latin typeface="Century"/>
                          <a:ea typeface="ＭＳ ゴシック"/>
                          <a:cs typeface="Times New Roman"/>
                        </a:rPr>
                        <a:t>所　在　地</a:t>
                      </a:r>
                      <a:endParaRPr lang="ja-JP" sz="8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ＭＳ 明朝"/>
                          <a:cs typeface="Times New Roman"/>
                        </a:rPr>
                        <a:t>　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□□県△△市○○町 １－２－３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kern="100" dirty="0">
                        <a:latin typeface="ＭＳ ゴシック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800" kern="100" dirty="0">
                        <a:latin typeface="ＭＳ ゴシック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1227">
                <a:tc>
                  <a:txBody>
                    <a:bodyPr/>
                    <a:lstStyle/>
                    <a:p>
                      <a:pPr marL="111125" indent="-111125"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①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研修の内容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入社後は先輩社員が担当として就き、</a:t>
                      </a:r>
                      <a:r>
                        <a:rPr lang="en-US" altLang="ja-JP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OJT</a:t>
                      </a:r>
                      <a:r>
                        <a:rPr lang="ja-JP" altLang="en-US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を通して丁寧に指導します。</a:t>
                      </a:r>
                      <a:endParaRPr lang="en-US" altLang="ja-JP" sz="800" strike="noStrike" kern="100" dirty="0" smtClean="0">
                        <a:solidFill>
                          <a:schemeClr val="accent1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スキルアップのために</a:t>
                      </a:r>
                      <a:r>
                        <a:rPr lang="en-US" altLang="ja-JP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2</a:t>
                      </a:r>
                      <a:r>
                        <a:rPr lang="ja-JP" altLang="en-US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ヶ月に</a:t>
                      </a:r>
                      <a:r>
                        <a:rPr lang="en-US" altLang="ja-JP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1</a:t>
                      </a:r>
                      <a:r>
                        <a:rPr lang="ja-JP" altLang="en-US" sz="800" strike="noStrike" kern="100" dirty="0" smtClean="0">
                          <a:solidFill>
                            <a:schemeClr val="accent1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回程度で社内勉強会も実施しています。</a:t>
                      </a:r>
                      <a:endParaRPr lang="en-US" altLang="ja-JP" sz="800" strike="noStrike" kern="100" dirty="0">
                        <a:solidFill>
                          <a:schemeClr val="accent1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707">
                <a:tc rowSpan="3">
                  <a:txBody>
                    <a:bodyPr/>
                    <a:lstStyle/>
                    <a:p>
                      <a:pPr marL="111125" indent="-111125"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②新卒者の採用実績及び定着状況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800" kern="100" dirty="0">
                        <a:latin typeface="ＭＳ ゴシック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２６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２５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２４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採用人数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２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２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0"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うち在籍人数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２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07">
                <a:tc rowSpan="3">
                  <a:txBody>
                    <a:bodyPr/>
                    <a:lstStyle/>
                    <a:p>
                      <a:pPr marL="111125" indent="-111125"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③新卒者以外の正規雇用労働者（</a:t>
                      </a:r>
                      <a:r>
                        <a:rPr lang="en-US" sz="800" kern="100" dirty="0"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歳未満）の採用実績及び定着状況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800" kern="100" dirty="0">
                        <a:latin typeface="ＭＳ ゴシック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２６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２５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２４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採用人数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２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0"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うち在籍人数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２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１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０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④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有給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休暇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の取得実績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10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日／年</a:t>
                      </a:r>
                      <a:endParaRPr lang="en-US" altLang="ja-JP" sz="800" kern="100" dirty="0" smtClean="0"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 latinLnBrk="1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（有休休暇取得総日数／正社員数）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　　　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⑤育児休業の取得実績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（男性）　　　　</a:t>
                      </a:r>
                      <a:r>
                        <a:rPr lang="ja-JP" sz="800" kern="100" dirty="0"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　</a:t>
                      </a:r>
                      <a:r>
                        <a:rPr lang="en-US" altLang="ja-JP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50 </a:t>
                      </a:r>
                      <a:r>
                        <a:rPr lang="ja-JP" sz="800" kern="100" dirty="0" smtClean="0"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　</a:t>
                      </a:r>
                      <a:r>
                        <a:rPr lang="en-US" sz="800" kern="100" dirty="0">
                          <a:latin typeface="Century"/>
                          <a:ea typeface="ＭＳ ゴシック"/>
                          <a:cs typeface="Times New Roman"/>
                        </a:rPr>
                        <a:t>/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　（女性）　　　　</a:t>
                      </a:r>
                      <a:r>
                        <a:rPr lang="ja-JP" sz="800" kern="100" dirty="0"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　</a:t>
                      </a:r>
                      <a:r>
                        <a:rPr lang="en-US" altLang="ja-JP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100</a:t>
                      </a:r>
                      <a:r>
                        <a:rPr lang="en-US" altLang="ja-JP" sz="800" kern="100" dirty="0" smtClean="0"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 </a:t>
                      </a:r>
                      <a:r>
                        <a:rPr lang="ja-JP" sz="800" kern="100" dirty="0" smtClean="0"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en-US" altLang="ja-JP" sz="8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+mn-ea"/>
                          <a:ea typeface="+mn-ea"/>
                          <a:cs typeface="Times New Roman"/>
                        </a:rPr>
                        <a:t>（男性：育児休業取得者数／配偶者が出産した者の総数）</a:t>
                      </a:r>
                      <a:endParaRPr lang="en-US" altLang="ja-JP" sz="8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latin typeface="+mn-ea"/>
                          <a:ea typeface="+mn-ea"/>
                          <a:cs typeface="Times New Roman"/>
                        </a:rPr>
                        <a:t>　　　　　　　　　　　　　　　　</a:t>
                      </a:r>
                      <a:r>
                        <a:rPr lang="ja-JP" altLang="en-US" sz="800" kern="100" baseline="0" dirty="0" smtClean="0">
                          <a:latin typeface="+mn-ea"/>
                          <a:ea typeface="+mn-ea"/>
                          <a:cs typeface="Times New Roman"/>
                        </a:rPr>
                        <a:t>  （</a:t>
                      </a:r>
                      <a:r>
                        <a:rPr lang="ja-JP" altLang="en-US" sz="800" kern="100" dirty="0" smtClean="0">
                          <a:latin typeface="+mn-ea"/>
                          <a:ea typeface="+mn-ea"/>
                          <a:cs typeface="Times New Roman"/>
                        </a:rPr>
                        <a:t>女性：育児休業取得者数／出産した者</a:t>
                      </a:r>
                      <a:r>
                        <a:rPr lang="ja-JP" altLang="en-US" sz="800" kern="100" smtClean="0">
                          <a:latin typeface="+mn-ea"/>
                          <a:ea typeface="+mn-ea"/>
                          <a:cs typeface="Times New Roman"/>
                        </a:rPr>
                        <a:t>の総数）</a:t>
                      </a:r>
                      <a:endParaRPr lang="ja-JP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⑥所定外労働時間</a:t>
                      </a:r>
                      <a:r>
                        <a:rPr lang="en-US" sz="800" kern="100" dirty="0">
                          <a:latin typeface="Century"/>
                          <a:ea typeface="ＭＳ ゴシック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月平均</a:t>
                      </a:r>
                      <a:r>
                        <a:rPr lang="en-US" sz="800" kern="100" dirty="0">
                          <a:latin typeface="Century"/>
                          <a:ea typeface="ＭＳ ゴシック"/>
                          <a:cs typeface="Times New Roman"/>
                        </a:rPr>
                        <a:t>)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２０</a:t>
                      </a:r>
                      <a:r>
                        <a:rPr lang="ja-JP" altLang="en-US" sz="800" kern="100" baseline="0" dirty="0" smtClean="0"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 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時間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　　　　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212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⑦社長や先輩社員からのメッセージ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当社には若い人も多く、活気があります。</a:t>
                      </a:r>
                      <a:endParaRPr lang="en-US" altLang="ja-JP" sz="800" kern="100" dirty="0" smtClean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社内はコミュニケーションが活発ですので、すぐに溶け込むことができると思います。</a:t>
                      </a:r>
                      <a:endParaRPr lang="en-US" altLang="ja-JP" sz="800" kern="100" dirty="0" smtClean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実務経験がなくても周りの先輩社員に尋ねることができるため、経験のある・なし問わず当社の業務内容に興味をもっていただいた方は、ぜひお越しください。社員一同お待ちしております！！</a:t>
                      </a:r>
                      <a:endParaRPr lang="en-US" altLang="ja-JP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⑧求める人材・選考基準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製造業に関心があり、フットワークが軽く、チームワークを重んじる人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⑨福利厚生制度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新婚旅行休暇（１週間）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⑩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職場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の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風景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（　　　有　　　・　　　無　　　）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9759">
                <a:tc>
                  <a:txBody>
                    <a:bodyPr/>
                    <a:lstStyle/>
                    <a:p>
                      <a:pPr marL="111125" indent="-111125"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⑪インターンシップの受入れの可否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（　　　可　　　・　　　否　　　）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・受入可能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時期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　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８月から９月中で５日間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・受入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人数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　　　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２人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・実施できる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内容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製造ラインの軽作業・補助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9759">
                <a:tc>
                  <a:txBody>
                    <a:bodyPr/>
                    <a:lstStyle/>
                    <a:p>
                      <a:pPr marL="111125" indent="-111125"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⑫職場見学・職場体験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の受入れ</a:t>
                      </a: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の可否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（　　　可　　　・　　　否　　　）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・受入可能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時期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　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８月から９月中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・受入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人数</a:t>
                      </a:r>
                      <a:r>
                        <a:rPr lang="ja-JP" altLang="en-US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　　　　</a:t>
                      </a:r>
                      <a:r>
                        <a:rPr lang="ja-JP" sz="800" kern="100" dirty="0" smtClean="0"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２人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・</a:t>
                      </a:r>
                      <a:r>
                        <a:rPr lang="ja-JP" sz="800" kern="100" dirty="0"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実施できる</a:t>
                      </a:r>
                      <a:r>
                        <a:rPr lang="ja-JP" sz="800" kern="100" dirty="0" smtClean="0"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内容</a:t>
                      </a:r>
                      <a:r>
                        <a:rPr lang="ja-JP" altLang="en-US" sz="800" kern="100" dirty="0" smtClean="0"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　</a:t>
                      </a:r>
                      <a:r>
                        <a:rPr lang="ja-JP" sz="800" kern="100" dirty="0" smtClean="0"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：</a:t>
                      </a: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Century"/>
                          <a:ea typeface="ＤＨＰ平成明朝体W7" pitchFamily="2" charset="-128"/>
                          <a:cs typeface="Times New Roman"/>
                        </a:rPr>
                        <a:t>製造ラインの見学、軽作業・補助</a:t>
                      </a:r>
                      <a:endParaRPr lang="ja-JP" sz="800" kern="100" dirty="0">
                        <a:solidFill>
                          <a:srgbClr val="0070C0"/>
                        </a:solidFill>
                        <a:latin typeface="Century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⑬出張講話の可否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（　　　可　　　・　　　否　　　）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latin typeface="Century"/>
                          <a:ea typeface="ＭＳ ゴシック"/>
                          <a:cs typeface="Times New Roman"/>
                        </a:rPr>
                        <a:t>⑭その他</a:t>
                      </a:r>
                      <a:endParaRPr lang="ja-JP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70C0"/>
                          </a:solidFill>
                          <a:latin typeface="ＭＳ ゴシック"/>
                          <a:ea typeface="ＤＨＰ平成明朝体W7" pitchFamily="2" charset="-128"/>
                          <a:cs typeface="Times New Roman"/>
                        </a:rPr>
                        <a:t>製造に興味のある方は職場見学でも結構ですので、ぜひお越しください。</a:t>
                      </a:r>
                      <a:endParaRPr lang="en-US" sz="800" kern="100" dirty="0">
                        <a:solidFill>
                          <a:srgbClr val="0070C0"/>
                        </a:solidFill>
                        <a:latin typeface="ＭＳ ゴシック"/>
                        <a:ea typeface="ＤＨＰ平成明朝体W7" pitchFamily="2" charset="-128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円/楕円 29"/>
          <p:cNvSpPr/>
          <p:nvPr/>
        </p:nvSpPr>
        <p:spPr>
          <a:xfrm>
            <a:off x="4009231" y="8089900"/>
            <a:ext cx="220200" cy="2286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009231" y="8318500"/>
            <a:ext cx="228600" cy="2286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4009231" y="8928100"/>
            <a:ext cx="220200" cy="2286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4009231" y="9537700"/>
            <a:ext cx="220200" cy="2202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27746" y="3289300"/>
            <a:ext cx="397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このような情報</a:t>
            </a:r>
            <a:r>
              <a:rPr lang="ja-JP" altLang="en-US" sz="900" dirty="0"/>
              <a:t>が都道府県労働局の</a:t>
            </a:r>
            <a:r>
              <a:rPr lang="ja-JP" altLang="en-US" sz="900" dirty="0" smtClean="0"/>
              <a:t>ホームページや若者</a:t>
            </a:r>
            <a:r>
              <a:rPr lang="ja-JP" altLang="en-US" sz="900" dirty="0"/>
              <a:t>の採用・育成に積極的な企業等に関する</a:t>
            </a:r>
            <a:r>
              <a:rPr lang="ja-JP" altLang="en-US" sz="900" dirty="0" smtClean="0"/>
              <a:t>ポータルサイト（平成</a:t>
            </a:r>
            <a:r>
              <a:rPr lang="en-US" altLang="ja-JP" sz="900" dirty="0" smtClean="0"/>
              <a:t>27</a:t>
            </a:r>
            <a:r>
              <a:rPr lang="ja-JP" altLang="en-US" sz="900" dirty="0" smtClean="0"/>
              <a:t>年</a:t>
            </a:r>
            <a:r>
              <a:rPr lang="en-US" altLang="ja-JP" sz="900" dirty="0" smtClean="0"/>
              <a:t>11</a:t>
            </a:r>
            <a:r>
              <a:rPr lang="ja-JP" altLang="en-US" sz="900" dirty="0" smtClean="0"/>
              <a:t>月以降）などに掲載されます。</a:t>
            </a:r>
            <a:endParaRPr kumimoji="1" lang="ja-JP" altLang="en-US" sz="9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5" name="図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31" y="854074"/>
            <a:ext cx="2819400" cy="2054226"/>
          </a:xfrm>
          <a:prstGeom prst="rect">
            <a:avLst/>
          </a:prstGeom>
          <a:noFill/>
        </p:spPr>
      </p:pic>
      <p:sp>
        <p:nvSpPr>
          <p:cNvPr id="29" name="角丸四角形吹き出し 28"/>
          <p:cNvSpPr/>
          <p:nvPr/>
        </p:nvSpPr>
        <p:spPr>
          <a:xfrm>
            <a:off x="210740" y="1452273"/>
            <a:ext cx="586581" cy="996950"/>
          </a:xfrm>
          <a:prstGeom prst="wedgeRoundRectCallout">
            <a:avLst>
              <a:gd name="adj1" fmla="val 66320"/>
              <a:gd name="adj2" fmla="val 4786"/>
              <a:gd name="adj3" fmla="val 16667"/>
            </a:avLst>
          </a:prstGeo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00" dirty="0" smtClean="0">
                <a:solidFill>
                  <a:schemeClr val="tx1"/>
                </a:solidFill>
              </a:rPr>
              <a:t>求人票の「仕事の内容欄」などに</a:t>
            </a:r>
            <a:r>
              <a:rPr kumimoji="1" lang="en-US" altLang="ja-JP" sz="6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600" dirty="0" smtClean="0">
                <a:solidFill>
                  <a:schemeClr val="tx1"/>
                </a:solidFill>
              </a:rPr>
              <a:t>若者応援宣言企業</a:t>
            </a:r>
            <a:r>
              <a:rPr kumimoji="1" lang="en-US" altLang="ja-JP" sz="600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600" dirty="0" smtClean="0">
                <a:solidFill>
                  <a:schemeClr val="tx1"/>
                </a:solidFill>
              </a:rPr>
              <a:t>と表記しています。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55"/>
          <p:cNvSpPr txBox="1">
            <a:spLocks noChangeArrowheads="1"/>
          </p:cNvSpPr>
          <p:nvPr/>
        </p:nvSpPr>
        <p:spPr bwMode="auto">
          <a:xfrm>
            <a:off x="3784799" y="165100"/>
            <a:ext cx="3348632" cy="533400"/>
          </a:xfrm>
          <a:prstGeom prst="foldedCorner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インターネット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における「若者応援宣言</a:t>
            </a:r>
            <a:endParaRPr lang="en-US" altLang="ja-JP" sz="14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企業」の求人の確認方法</a:t>
            </a:r>
            <a:endParaRPr lang="ja-JP" altLang="en-US" sz="1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04431" y="854074"/>
            <a:ext cx="3581400" cy="2130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108000" rIns="72000" rtlCol="0" anchor="t"/>
          <a:lstStyle/>
          <a:p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050" b="1" dirty="0" smtClean="0">
                <a:latin typeface="HG丸ｺﾞｼｯｸM-PRO" pitchFamily="50" charset="-128"/>
                <a:ea typeface="HG丸ｺﾞｼｯｸM-PRO" pitchFamily="50" charset="-128"/>
              </a:rPr>
              <a:t>ハローワーク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に提出された若者</a:t>
            </a:r>
            <a:r>
              <a:rPr lang="ja-JP" altLang="en-US" sz="1050" b="1" dirty="0" smtClean="0">
                <a:latin typeface="HG丸ｺﾞｼｯｸM-PRO" pitchFamily="50" charset="-128"/>
                <a:ea typeface="HG丸ｺﾞｼｯｸM-PRO" pitchFamily="50" charset="-128"/>
              </a:rPr>
              <a:t>応援宣言企業</a:t>
            </a:r>
            <a:r>
              <a:rPr lang="ja-JP" altLang="en-US" sz="1050" b="1" dirty="0">
                <a:latin typeface="HG丸ｺﾞｼｯｸM-PRO" pitchFamily="50" charset="-128"/>
                <a:ea typeface="HG丸ｺﾞｼｯｸM-PRO" pitchFamily="50" charset="-128"/>
              </a:rPr>
              <a:t>の求人は、ハローワークインターネットサービスでも検索することが</a:t>
            </a:r>
            <a:r>
              <a:rPr lang="ja-JP" altLang="en-US" sz="1050" b="1" dirty="0" smtClean="0">
                <a:latin typeface="HG丸ｺﾞｼｯｸM-PRO" pitchFamily="50" charset="-128"/>
                <a:ea typeface="HG丸ｺﾞｼｯｸM-PRO" pitchFamily="50" charset="-128"/>
              </a:rPr>
              <a:t>できます！</a:t>
            </a:r>
            <a:endParaRPr lang="en-US" altLang="ja-JP" sz="105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検索方法</a:t>
            </a: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以下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のホームページの</a:t>
            </a: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URL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を入力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9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（ </a:t>
            </a:r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https://</a:t>
            </a: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www.hellowork.go.jp/servicef/130020.do?action=initDisp&amp;screenId=130020</a:t>
            </a: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② 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上記ページ内にて、求人情報の種類（学卒、一般）を選択。</a:t>
            </a:r>
            <a:endParaRPr lang="en-US" altLang="ja-JP" sz="9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③ 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詳細検索条件のフリーワードで「若者</a:t>
            </a:r>
            <a:r>
              <a:rPr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応援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</a:t>
            </a:r>
            <a:r>
              <a:rPr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」と入力。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その他、必要に応じて他の詳細条件を設定した上で、検索をクリックする。</a:t>
            </a:r>
            <a:endParaRPr lang="ja-JP" altLang="en-US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04031" y="2908300"/>
            <a:ext cx="457200" cy="228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2104231" y="2908300"/>
            <a:ext cx="457200" cy="228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2866231" y="2908300"/>
            <a:ext cx="457200" cy="228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266031" y="2908300"/>
            <a:ext cx="457200" cy="228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吹き出し 43"/>
          <p:cNvSpPr/>
          <p:nvPr/>
        </p:nvSpPr>
        <p:spPr>
          <a:xfrm>
            <a:off x="2485231" y="2103148"/>
            <a:ext cx="885031" cy="805152"/>
          </a:xfrm>
          <a:prstGeom prst="wedgeRoundRectCallout">
            <a:avLst>
              <a:gd name="adj1" fmla="val -157135"/>
              <a:gd name="adj2" fmla="val 67038"/>
              <a:gd name="adj3" fmla="val 16667"/>
            </a:avLst>
          </a:prstGeo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50" dirty="0">
                <a:solidFill>
                  <a:schemeClr val="tx1"/>
                </a:solidFill>
              </a:rPr>
              <a:t>企業情報</a:t>
            </a:r>
            <a:r>
              <a:rPr lang="ja-JP" altLang="en-US" sz="650" dirty="0" smtClean="0">
                <a:solidFill>
                  <a:schemeClr val="tx1"/>
                </a:solidFill>
              </a:rPr>
              <a:t>は</a:t>
            </a:r>
            <a:r>
              <a:rPr kumimoji="1" lang="ja-JP" altLang="en-US" sz="650" dirty="0" smtClean="0">
                <a:solidFill>
                  <a:schemeClr val="tx1"/>
                </a:solidFill>
              </a:rPr>
              <a:t>画面下</a:t>
            </a:r>
            <a:r>
              <a:rPr lang="ja-JP" altLang="en-US" sz="650" dirty="0" smtClean="0">
                <a:solidFill>
                  <a:schemeClr val="tx1"/>
                </a:solidFill>
              </a:rPr>
              <a:t>の「事業所情報表示」内に</a:t>
            </a:r>
            <a:r>
              <a:rPr kumimoji="1" lang="ja-JP" altLang="en-US" sz="650" dirty="0" smtClean="0">
                <a:solidFill>
                  <a:schemeClr val="tx1"/>
                </a:solidFill>
              </a:rPr>
              <a:t>添付しております。</a:t>
            </a:r>
            <a:endParaRPr kumimoji="1" lang="en-US" altLang="ja-JP" sz="650" dirty="0" smtClean="0">
              <a:solidFill>
                <a:schemeClr val="tx1"/>
              </a:solidFill>
            </a:endParaRPr>
          </a:p>
          <a:p>
            <a:r>
              <a:rPr lang="ja-JP" altLang="en-US" sz="650" dirty="0" smtClean="0">
                <a:solidFill>
                  <a:schemeClr val="tx1"/>
                </a:solidFill>
              </a:rPr>
              <a:t>（</a:t>
            </a:r>
            <a:r>
              <a:rPr lang="en-US" altLang="ja-JP" sz="650" dirty="0" smtClean="0">
                <a:solidFill>
                  <a:schemeClr val="tx1"/>
                </a:solidFill>
              </a:rPr>
              <a:t>※</a:t>
            </a:r>
            <a:r>
              <a:rPr lang="ja-JP" altLang="en-US" sz="650" dirty="0" smtClean="0">
                <a:solidFill>
                  <a:schemeClr val="tx1"/>
                </a:solidFill>
              </a:rPr>
              <a:t>詳しくは職員にお尋ね下さい。）</a:t>
            </a:r>
            <a:endParaRPr kumimoji="1" lang="ja-JP" altLang="en-US" sz="6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2067</TotalTime>
  <Words>878</Words>
  <Application>Microsoft Office PowerPoint</Application>
  <PresentationFormat>ユーザー設定</PresentationFormat>
  <Paragraphs>135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blank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ハローワークシステム</cp:lastModifiedBy>
  <cp:revision>210</cp:revision>
  <cp:lastPrinted>2015-09-24T04:17:14Z</cp:lastPrinted>
  <dcterms:created xsi:type="dcterms:W3CDTF">2013-02-15T07:50:09Z</dcterms:created>
  <dcterms:modified xsi:type="dcterms:W3CDTF">2015-10-02T02:06:56Z</dcterms:modified>
</cp:coreProperties>
</file>