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75" r:id="rId2"/>
    <p:sldId id="276" r:id="rId3"/>
  </p:sldIdLst>
  <p:sldSz cx="7200900" cy="10333038"/>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77838" indent="-20638"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55675" indent="-4127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33513" indent="-6191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11350" indent="-8255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255">
          <p15:clr>
            <a:srgbClr val="A4A3A4"/>
          </p15:clr>
        </p15:guide>
        <p15:guide id="2" pos="91" userDrawn="1">
          <p15:clr>
            <a:srgbClr val="A4A3A4"/>
          </p15:clr>
        </p15:guide>
        <p15:guide id="3" pos="2268" userDrawn="1">
          <p15:clr>
            <a:srgbClr val="A4A3A4"/>
          </p15:clr>
        </p15:guide>
        <p15:guide id="4" pos="44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FEDFE1"/>
    <a:srgbClr val="FFD9F3"/>
    <a:srgbClr val="D99694"/>
    <a:srgbClr val="FFE1FF"/>
    <a:srgbClr val="D34DA6"/>
    <a:srgbClr val="0000CC"/>
    <a:srgbClr val="F8F8F8"/>
    <a:srgbClr val="D8409A"/>
    <a:srgbClr val="B73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5993" autoAdjust="0"/>
  </p:normalViewPr>
  <p:slideViewPr>
    <p:cSldViewPr>
      <p:cViewPr>
        <p:scale>
          <a:sx n="100" d="100"/>
          <a:sy n="100" d="100"/>
        </p:scale>
        <p:origin x="3222" y="240"/>
      </p:cViewPr>
      <p:guideLst>
        <p:guide orient="horz" pos="3255"/>
        <p:guide pos="91"/>
        <p:guide pos="2268"/>
        <p:guide pos="4445"/>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7324732-5AC9-4330-AE2A-093B7855B9BE}" type="datetimeFigureOut">
              <a:rPr lang="ja-JP" altLang="en-US"/>
              <a:pPr>
                <a:defRPr/>
              </a:pPr>
              <a:t>2024/3/22</a:t>
            </a:fld>
            <a:endParaRPr lang="ja-JP" altLang="en-US"/>
          </a:p>
        </p:txBody>
      </p:sp>
      <p:sp>
        <p:nvSpPr>
          <p:cNvPr id="4" name="スライド イメージ プレースホルダ 3"/>
          <p:cNvSpPr>
            <a:spLocks noGrp="1" noRot="1" noChangeAspect="1"/>
          </p:cNvSpPr>
          <p:nvPr>
            <p:ph type="sldImg" idx="2"/>
          </p:nvPr>
        </p:nvSpPr>
        <p:spPr>
          <a:xfrm>
            <a:off x="2106613" y="746125"/>
            <a:ext cx="2595562"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D15A031-D559-42B5-BB59-62B8FEA1994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7838" algn="l" rtl="0" eaLnBrk="0" fontAlgn="base" hangingPunct="0">
      <a:spcBef>
        <a:spcPct val="30000"/>
      </a:spcBef>
      <a:spcAft>
        <a:spcPct val="0"/>
      </a:spcAft>
      <a:defRPr kumimoji="1" sz="1300" kern="1200">
        <a:solidFill>
          <a:schemeClr val="tx1"/>
        </a:solidFill>
        <a:latin typeface="+mn-lt"/>
        <a:ea typeface="+mn-ea"/>
        <a:cs typeface="+mn-cs"/>
      </a:defRPr>
    </a:lvl2pPr>
    <a:lvl3pPr marL="955675" algn="l" rtl="0" eaLnBrk="0" fontAlgn="base" hangingPunct="0">
      <a:spcBef>
        <a:spcPct val="30000"/>
      </a:spcBef>
      <a:spcAft>
        <a:spcPct val="0"/>
      </a:spcAft>
      <a:defRPr kumimoji="1" sz="1300" kern="1200">
        <a:solidFill>
          <a:schemeClr val="tx1"/>
        </a:solidFill>
        <a:latin typeface="+mn-lt"/>
        <a:ea typeface="+mn-ea"/>
        <a:cs typeface="+mn-cs"/>
      </a:defRPr>
    </a:lvl3pPr>
    <a:lvl4pPr marL="1433513" algn="l" rtl="0" eaLnBrk="0" fontAlgn="base" hangingPunct="0">
      <a:spcBef>
        <a:spcPct val="30000"/>
      </a:spcBef>
      <a:spcAft>
        <a:spcPct val="0"/>
      </a:spcAft>
      <a:defRPr kumimoji="1" sz="1300" kern="1200">
        <a:solidFill>
          <a:schemeClr val="tx1"/>
        </a:solidFill>
        <a:latin typeface="+mn-lt"/>
        <a:ea typeface="+mn-ea"/>
        <a:cs typeface="+mn-cs"/>
      </a:defRPr>
    </a:lvl4pPr>
    <a:lvl5pPr marL="1911350" algn="l" rtl="0" eaLnBrk="0" fontAlgn="base" hangingPunct="0">
      <a:spcBef>
        <a:spcPct val="30000"/>
      </a:spcBef>
      <a:spcAft>
        <a:spcPct val="0"/>
      </a:spcAft>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5"/>
          </p:nvPr>
        </p:nvSpPr>
        <p:spPr/>
        <p:txBody>
          <a:bodyPr/>
          <a:lstStyle/>
          <a:p>
            <a:fld id="{68BC9DEE-02BF-45E4-9E35-B5E69F50DB6D}" type="slidenum">
              <a:rPr lang="ja-JP" altLang="en-US"/>
              <a:pPr/>
              <a:t>1</a:t>
            </a:fld>
            <a:endParaRPr lang="ja-JP" altLang="en-US"/>
          </a:p>
        </p:txBody>
      </p:sp>
    </p:spTree>
    <p:extLst>
      <p:ext uri="{BB962C8B-B14F-4D97-AF65-F5344CB8AC3E}">
        <p14:creationId xmlns:p14="http://schemas.microsoft.com/office/powerpoint/2010/main" val="120724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 3"/>
          <p:cNvSpPr>
            <a:spLocks noGrp="1"/>
          </p:cNvSpPr>
          <p:nvPr>
            <p:ph type="sldNum" sz="quarter" idx="5"/>
          </p:nvPr>
        </p:nvSpPr>
        <p:spPr/>
        <p:txBody>
          <a:bodyPr/>
          <a:lstStyle/>
          <a:p>
            <a:fld id="{CDC48C0D-74CE-4E54-A0B8-C6D3B4D0C016}" type="slidenum">
              <a:rPr lang="ja-JP" altLang="en-US"/>
              <a:pPr/>
              <a:t>2</a:t>
            </a:fld>
            <a:endParaRPr lang="ja-JP" altLang="en-US"/>
          </a:p>
        </p:txBody>
      </p:sp>
    </p:spTree>
    <p:extLst>
      <p:ext uri="{BB962C8B-B14F-4D97-AF65-F5344CB8AC3E}">
        <p14:creationId xmlns:p14="http://schemas.microsoft.com/office/powerpoint/2010/main" val="419248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lang="ja-JP" altLang="en-US"/>
              <a:t>マスタ タイトルの書式設定</a:t>
            </a:r>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9AB38ED-220B-439B-AC44-AAD88843663C}" type="datetimeFigureOut">
              <a:rPr lang="ja-JP" altLang="en-US"/>
              <a:pPr>
                <a:defRPr/>
              </a:pPr>
              <a:t>2024/3/22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77331BD-826F-4D48-9DB7-FD32666F665F}" type="slidenum">
              <a:rPr lang="ja-JP" altLang="en-US"/>
              <a:pPr/>
              <a:t>‹#›</a:t>
            </a:fld>
            <a:endParaRPr lang="ja-JP" altLang="en-US"/>
          </a:p>
        </p:txBody>
      </p:sp>
    </p:spTree>
    <p:extLst>
      <p:ext uri="{BB962C8B-B14F-4D97-AF65-F5344CB8AC3E}">
        <p14:creationId xmlns:p14="http://schemas.microsoft.com/office/powerpoint/2010/main" val="381923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60439DC-CC5A-4DCE-8583-7647AF882F96}" type="datetimeFigureOut">
              <a:rPr lang="ja-JP" altLang="en-US"/>
              <a:pPr>
                <a:defRPr/>
              </a:pPr>
              <a:t>2024/3/22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C0F7C79-8BFC-4300-A478-183087DF063C}" type="slidenum">
              <a:rPr lang="ja-JP" altLang="en-US"/>
              <a:pPr/>
              <a:t>‹#›</a:t>
            </a:fld>
            <a:endParaRPr lang="ja-JP" altLang="en-US"/>
          </a:p>
        </p:txBody>
      </p:sp>
    </p:spTree>
    <p:extLst>
      <p:ext uri="{BB962C8B-B14F-4D97-AF65-F5344CB8AC3E}">
        <p14:creationId xmlns:p14="http://schemas.microsoft.com/office/powerpoint/2010/main" val="127013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F492B59-8720-425C-93DA-A3605C2D542B}" type="datetimeFigureOut">
              <a:rPr lang="ja-JP" altLang="en-US"/>
              <a:pPr>
                <a:defRPr/>
              </a:pPr>
              <a:t>2024/3/22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A2543CC3-94B6-4915-8610-A71764ABA1C8}" type="slidenum">
              <a:rPr lang="ja-JP" altLang="en-US"/>
              <a:pPr/>
              <a:t>‹#›</a:t>
            </a:fld>
            <a:endParaRPr lang="ja-JP" altLang="en-US"/>
          </a:p>
        </p:txBody>
      </p:sp>
    </p:spTree>
    <p:extLst>
      <p:ext uri="{BB962C8B-B14F-4D97-AF65-F5344CB8AC3E}">
        <p14:creationId xmlns:p14="http://schemas.microsoft.com/office/powerpoint/2010/main" val="331047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523E160-D0C7-408D-9F5C-2025BC203035}" type="datetimeFigureOut">
              <a:rPr lang="ja-JP" altLang="en-US"/>
              <a:pPr>
                <a:defRPr/>
              </a:pPr>
              <a:t>2024/3/22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3353014-4127-41AF-A0D9-BD7B473CF8B4}" type="slidenum">
              <a:rPr lang="ja-JP" altLang="en-US"/>
              <a:pPr/>
              <a:t>‹#›</a:t>
            </a:fld>
            <a:endParaRPr lang="ja-JP" altLang="en-US"/>
          </a:p>
        </p:txBody>
      </p:sp>
    </p:spTree>
    <p:extLst>
      <p:ext uri="{BB962C8B-B14F-4D97-AF65-F5344CB8AC3E}">
        <p14:creationId xmlns:p14="http://schemas.microsoft.com/office/powerpoint/2010/main" val="14216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3"/>
            <a:ext cx="6120765" cy="2052257"/>
          </a:xfrm>
        </p:spPr>
        <p:txBody>
          <a:bodyPr anchor="t"/>
          <a:lstStyle>
            <a:lvl1pPr algn="l">
              <a:defRPr sz="4200" b="1" cap="all"/>
            </a:lvl1pPr>
          </a:lstStyle>
          <a:p>
            <a:r>
              <a:rPr lang="ja-JP" altLang="en-US"/>
              <a:t>マスタ タイトルの書式設定</a:t>
            </a:r>
          </a:p>
        </p:txBody>
      </p:sp>
      <p:sp>
        <p:nvSpPr>
          <p:cNvPr id="3" name="テキスト プレースホルダ 2"/>
          <p:cNvSpPr>
            <a:spLocks noGrp="1"/>
          </p:cNvSpPr>
          <p:nvPr>
            <p:ph type="body" idx="1"/>
          </p:nvPr>
        </p:nvSpPr>
        <p:spPr>
          <a:xfrm>
            <a:off x="568822" y="4379584"/>
            <a:ext cx="6120765" cy="2260350"/>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60F7BBF-1A44-413D-9FC0-F2BDD626D863}" type="datetimeFigureOut">
              <a:rPr lang="ja-JP" altLang="en-US"/>
              <a:pPr>
                <a:defRPr/>
              </a:pPr>
              <a:t>2024/3/22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1F05C2C-5EB9-4AB2-98B1-64340A77FC0F}" type="slidenum">
              <a:rPr lang="ja-JP" altLang="en-US"/>
              <a:pPr/>
              <a:t>‹#›</a:t>
            </a:fld>
            <a:endParaRPr lang="ja-JP" altLang="en-US"/>
          </a:p>
        </p:txBody>
      </p:sp>
    </p:spTree>
    <p:extLst>
      <p:ext uri="{BB962C8B-B14F-4D97-AF65-F5344CB8AC3E}">
        <p14:creationId xmlns:p14="http://schemas.microsoft.com/office/powerpoint/2010/main" val="275081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5F1C885-9A62-43FD-9E74-916EF9A033B3}" type="datetimeFigureOut">
              <a:rPr lang="ja-JP" altLang="en-US"/>
              <a:pPr>
                <a:defRPr/>
              </a:pPr>
              <a:t>2024/3/22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D751A28B-C308-493B-86BA-315EC7BC1CA8}" type="slidenum">
              <a:rPr lang="ja-JP" altLang="en-US"/>
              <a:pPr/>
              <a:t>‹#›</a:t>
            </a:fld>
            <a:endParaRPr lang="ja-JP" altLang="en-US"/>
          </a:p>
        </p:txBody>
      </p:sp>
    </p:spTree>
    <p:extLst>
      <p:ext uri="{BB962C8B-B14F-4D97-AF65-F5344CB8AC3E}">
        <p14:creationId xmlns:p14="http://schemas.microsoft.com/office/powerpoint/2010/main" val="26826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657959" y="2312975"/>
            <a:ext cx="318289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657959" y="3276912"/>
            <a:ext cx="318289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8C17523B-E1E0-47C9-952A-2CC2E6A3B373}" type="datetimeFigureOut">
              <a:rPr lang="ja-JP" altLang="en-US"/>
              <a:pPr>
                <a:defRPr/>
              </a:pPr>
              <a:t>2024/3/22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646596CA-794E-49E4-A20D-3DD60683A67B}" type="slidenum">
              <a:rPr lang="ja-JP" altLang="en-US"/>
              <a:pPr/>
              <a:t>‹#›</a:t>
            </a:fld>
            <a:endParaRPr lang="ja-JP" altLang="en-US"/>
          </a:p>
        </p:txBody>
      </p:sp>
    </p:spTree>
    <p:extLst>
      <p:ext uri="{BB962C8B-B14F-4D97-AF65-F5344CB8AC3E}">
        <p14:creationId xmlns:p14="http://schemas.microsoft.com/office/powerpoint/2010/main" val="18055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E6AEAAF-8BA0-4B3E-8D0B-2A12E0311E63}" type="datetimeFigureOut">
              <a:rPr lang="ja-JP" altLang="en-US"/>
              <a:pPr>
                <a:defRPr/>
              </a:pPr>
              <a:t>2024/3/22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1FAD71E9-5A44-4C3C-B81E-809A2EC696E1}" type="slidenum">
              <a:rPr lang="ja-JP" altLang="en-US"/>
              <a:pPr/>
              <a:t>‹#›</a:t>
            </a:fld>
            <a:endParaRPr lang="ja-JP" altLang="en-US"/>
          </a:p>
        </p:txBody>
      </p:sp>
    </p:spTree>
    <p:extLst>
      <p:ext uri="{BB962C8B-B14F-4D97-AF65-F5344CB8AC3E}">
        <p14:creationId xmlns:p14="http://schemas.microsoft.com/office/powerpoint/2010/main" val="36475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3258A8F-CE13-425E-AB04-47F43EFA777A}" type="datetimeFigureOut">
              <a:rPr lang="ja-JP" altLang="en-US"/>
              <a:pPr>
                <a:defRPr/>
              </a:pPr>
              <a:t>2024/3/22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E6D86EC6-9073-4AE3-AA2C-4CD09BBCDBDC}" type="slidenum">
              <a:rPr lang="ja-JP" altLang="en-US"/>
              <a:pPr/>
              <a:t>‹#›</a:t>
            </a:fld>
            <a:endParaRPr lang="ja-JP" altLang="en-US"/>
          </a:p>
        </p:txBody>
      </p:sp>
    </p:spTree>
    <p:extLst>
      <p:ext uri="{BB962C8B-B14F-4D97-AF65-F5344CB8AC3E}">
        <p14:creationId xmlns:p14="http://schemas.microsoft.com/office/powerpoint/2010/main" val="359147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2815353" y="411409"/>
            <a:ext cx="4025504"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4CC45D4-C6A5-4921-BB54-F00A5C0A9989}" type="datetimeFigureOut">
              <a:rPr lang="ja-JP" altLang="en-US"/>
              <a:pPr>
                <a:defRPr/>
              </a:pPr>
              <a:t>2024/3/22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4F1DA95-04E3-4CEE-A09A-57C5B1E7829E}" type="slidenum">
              <a:rPr lang="ja-JP" altLang="en-US"/>
              <a:pPr/>
              <a:t>‹#›</a:t>
            </a:fld>
            <a:endParaRPr lang="ja-JP" altLang="en-US"/>
          </a:p>
        </p:txBody>
      </p:sp>
    </p:spTree>
    <p:extLst>
      <p:ext uri="{BB962C8B-B14F-4D97-AF65-F5344CB8AC3E}">
        <p14:creationId xmlns:p14="http://schemas.microsoft.com/office/powerpoint/2010/main" val="197258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rtlCol="0">
            <a:normAutofit/>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pPr lvl="0"/>
            <a:endParaRPr lang="ja-JP" altLang="en-US" noProof="0"/>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3AC2F7B-5A2E-4EB4-BAF4-43DF72BF44F7}" type="datetimeFigureOut">
              <a:rPr lang="ja-JP" altLang="en-US"/>
              <a:pPr>
                <a:defRPr/>
              </a:pPr>
              <a:t>2024/3/22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F7A9A8-174B-4A56-A5C8-94ECA5B48393}" type="slidenum">
              <a:rPr lang="ja-JP" altLang="en-US"/>
              <a:pPr/>
              <a:t>‹#›</a:t>
            </a:fld>
            <a:endParaRPr lang="ja-JP" altLang="en-US"/>
          </a:p>
        </p:txBody>
      </p:sp>
    </p:spTree>
    <p:extLst>
      <p:ext uri="{BB962C8B-B14F-4D97-AF65-F5344CB8AC3E}">
        <p14:creationId xmlns:p14="http://schemas.microsoft.com/office/powerpoint/2010/main" val="21778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14338"/>
            <a:ext cx="648017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60363" y="2411413"/>
            <a:ext cx="6480175" cy="681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60363" y="9577388"/>
            <a:ext cx="1679575" cy="550862"/>
          </a:xfrm>
          <a:prstGeom prst="rect">
            <a:avLst/>
          </a:prstGeom>
        </p:spPr>
        <p:txBody>
          <a:bodyPr vert="horz" lIns="95637" tIns="47819" rIns="95637" bIns="47819" rtlCol="0" anchor="ctr"/>
          <a:lstStyle>
            <a:lvl1pPr algn="l" fontAlgn="auto">
              <a:spcBef>
                <a:spcPts val="0"/>
              </a:spcBef>
              <a:spcAft>
                <a:spcPts val="0"/>
              </a:spcAft>
              <a:defRPr sz="1300">
                <a:solidFill>
                  <a:schemeClr val="tx1">
                    <a:tint val="75000"/>
                  </a:schemeClr>
                </a:solidFill>
                <a:latin typeface="+mn-lt"/>
                <a:ea typeface="+mn-ea"/>
              </a:defRPr>
            </a:lvl1pPr>
          </a:lstStyle>
          <a:p>
            <a:pPr>
              <a:defRPr/>
            </a:pPr>
            <a:fld id="{9F0B565E-7504-49FD-8A13-39EDC132425C}" type="datetimeFigureOut">
              <a:rPr lang="ja-JP" altLang="en-US"/>
              <a:pPr>
                <a:defRPr/>
              </a:pPr>
              <a:t>2024/3/22</a:t>
            </a:fld>
            <a:endParaRPr lang="ja-JP" altLang="en-US"/>
          </a:p>
        </p:txBody>
      </p:sp>
      <p:sp>
        <p:nvSpPr>
          <p:cNvPr id="5" name="フッター プレースホルダ 4"/>
          <p:cNvSpPr>
            <a:spLocks noGrp="1"/>
          </p:cNvSpPr>
          <p:nvPr>
            <p:ph type="ftr" sz="quarter" idx="3"/>
          </p:nvPr>
        </p:nvSpPr>
        <p:spPr>
          <a:xfrm>
            <a:off x="2460625" y="9577388"/>
            <a:ext cx="2279650" cy="550862"/>
          </a:xfrm>
          <a:prstGeom prst="rect">
            <a:avLst/>
          </a:prstGeom>
        </p:spPr>
        <p:txBody>
          <a:bodyPr vert="horz" lIns="95637" tIns="47819" rIns="95637" bIns="47819" rtlCol="0" anchor="ctr"/>
          <a:lstStyle>
            <a:lvl1pPr algn="ctr"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577388"/>
            <a:ext cx="1679575" cy="550862"/>
          </a:xfrm>
          <a:prstGeom prst="rect">
            <a:avLst/>
          </a:prstGeom>
        </p:spPr>
        <p:txBody>
          <a:bodyPr vert="horz" wrap="square" lIns="95637" tIns="47819" rIns="95637" bIns="47819" numCol="1" anchor="ctr" anchorCtr="0" compatLnSpc="1">
            <a:prstTxWarp prst="textNoShape">
              <a:avLst/>
            </a:prstTxWarp>
          </a:bodyPr>
          <a:lstStyle>
            <a:lvl1pPr algn="r">
              <a:defRPr sz="1300">
                <a:solidFill>
                  <a:srgbClr val="898989"/>
                </a:solidFill>
                <a:latin typeface="Calibri" panose="020F0502020204030204" pitchFamily="34" charset="0"/>
              </a:defRPr>
            </a:lvl1pPr>
          </a:lstStyle>
          <a:p>
            <a:fld id="{27361F20-C711-4BB0-A684-FFAD1527D6F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5pPr>
      <a:lvl6pPr marL="478185" algn="ctr" rtl="0" fontAlgn="base">
        <a:spcBef>
          <a:spcPct val="0"/>
        </a:spcBef>
        <a:spcAft>
          <a:spcPct val="0"/>
        </a:spcAft>
        <a:defRPr kumimoji="1" sz="4600">
          <a:solidFill>
            <a:schemeClr val="tx1"/>
          </a:solidFill>
          <a:latin typeface="Calibri" pitchFamily="34" charset="0"/>
          <a:ea typeface="ＭＳ Ｐゴシック" pitchFamily="50" charset="-128"/>
        </a:defRPr>
      </a:lvl6pPr>
      <a:lvl7pPr marL="956371" algn="ctr" rtl="0" fontAlgn="base">
        <a:spcBef>
          <a:spcPct val="0"/>
        </a:spcBef>
        <a:spcAft>
          <a:spcPct val="0"/>
        </a:spcAft>
        <a:defRPr kumimoji="1" sz="4600">
          <a:solidFill>
            <a:schemeClr val="tx1"/>
          </a:solidFill>
          <a:latin typeface="Calibri" pitchFamily="34" charset="0"/>
          <a:ea typeface="ＭＳ Ｐゴシック" pitchFamily="50" charset="-128"/>
        </a:defRPr>
      </a:lvl7pPr>
      <a:lvl8pPr marL="1434556" algn="ctr" rtl="0" fontAlgn="base">
        <a:spcBef>
          <a:spcPct val="0"/>
        </a:spcBef>
        <a:spcAft>
          <a:spcPct val="0"/>
        </a:spcAft>
        <a:defRPr kumimoji="1" sz="4600">
          <a:solidFill>
            <a:schemeClr val="tx1"/>
          </a:solidFill>
          <a:latin typeface="Calibri" pitchFamily="34" charset="0"/>
          <a:ea typeface="ＭＳ Ｐゴシック" pitchFamily="50" charset="-128"/>
        </a:defRPr>
      </a:lvl8pPr>
      <a:lvl9pPr marL="1912742" algn="ctr" rtl="0" fontAlgn="base">
        <a:spcBef>
          <a:spcPct val="0"/>
        </a:spcBef>
        <a:spcAft>
          <a:spcPct val="0"/>
        </a:spcAft>
        <a:defRPr kumimoji="1" sz="4600">
          <a:solidFill>
            <a:schemeClr val="tx1"/>
          </a:solidFill>
          <a:latin typeface="Calibri" pitchFamily="34" charset="0"/>
          <a:ea typeface="ＭＳ Ｐゴシック" pitchFamily="50" charset="-128"/>
        </a:defRPr>
      </a:lvl9pPr>
    </p:titleStyle>
    <p:bodyStyle>
      <a:lvl1pPr marL="357188" indent="-357188" algn="l" rtl="0" eaLnBrk="0" fontAlgn="base" hangingPunct="0">
        <a:spcBef>
          <a:spcPct val="20000"/>
        </a:spcBef>
        <a:spcAft>
          <a:spcPct val="0"/>
        </a:spcAft>
        <a:buFont typeface="Arial" panose="020B0604020202020204" pitchFamily="34" charset="0"/>
        <a:buChar char="•"/>
        <a:defRPr kumimoji="1" sz="3300" kern="1200">
          <a:solidFill>
            <a:schemeClr val="tx1"/>
          </a:solidFill>
          <a:latin typeface="+mn-lt"/>
          <a:ea typeface="+mn-ea"/>
          <a:cs typeface="+mn-cs"/>
        </a:defRPr>
      </a:lvl1pPr>
      <a:lvl2pPr marL="776288" indent="-298450"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2pPr>
      <a:lvl3pPr marL="1195388" indent="-238125"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3pPr>
      <a:lvl4pPr marL="1673225"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151063"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 Box 42"/>
          <p:cNvSpPr txBox="1">
            <a:spLocks noChangeArrowheads="1"/>
          </p:cNvSpPr>
          <p:nvPr/>
        </p:nvSpPr>
        <p:spPr bwMode="auto">
          <a:xfrm>
            <a:off x="2277729" y="9703023"/>
            <a:ext cx="3680109" cy="327404"/>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500" b="1" spc="-21" dirty="0">
                <a:latin typeface="HG丸ｺﾞｼｯｸM-PRO" pitchFamily="50" charset="-128"/>
                <a:ea typeface="HG丸ｺﾞｼｯｸM-PRO" pitchFamily="50" charset="-128"/>
              </a:rPr>
              <a:t>・都道府県労働局・ハローワーク</a:t>
            </a:r>
          </a:p>
        </p:txBody>
      </p:sp>
      <p:sp>
        <p:nvSpPr>
          <p:cNvPr id="2054" name="Text Box 10"/>
          <p:cNvSpPr txBox="1">
            <a:spLocks noChangeArrowheads="1"/>
          </p:cNvSpPr>
          <p:nvPr/>
        </p:nvSpPr>
        <p:spPr bwMode="auto">
          <a:xfrm>
            <a:off x="127310" y="501636"/>
            <a:ext cx="1249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prstDash val="sysDot"/>
                <a:miter lim="800000"/>
                <a:headEnd/>
                <a:tailEnd/>
              </a14:hiddenLine>
            </a:ext>
          </a:extLst>
        </p:spPr>
        <p:txBody>
          <a:bodyPr lIns="0" tIns="0" rIns="0" bIns="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lnSpc>
                <a:spcPct val="72000"/>
              </a:lnSpc>
              <a:spcBef>
                <a:spcPct val="0"/>
              </a:spcBef>
              <a:buFontTx/>
              <a:buNone/>
            </a:pPr>
            <a:r>
              <a:rPr lang="ja-JP" altLang="en-US" sz="900" dirty="0">
                <a:solidFill>
                  <a:srgbClr val="000000"/>
                </a:solidFill>
                <a:latin typeface="メイリオ" panose="020B0604030504040204" pitchFamily="50" charset="-128"/>
                <a:ea typeface="メイリオ" panose="020B0604030504040204" pitchFamily="50" charset="-128"/>
              </a:rPr>
              <a:t>（事業主の方へ）</a:t>
            </a:r>
            <a:endParaRPr lang="ja-JP" altLang="en-US" sz="1800" dirty="0">
              <a:latin typeface="メイリオ" panose="020B0604030504040204" pitchFamily="50" charset="-128"/>
              <a:ea typeface="メイリオ" panose="020B0604030504040204" pitchFamily="50" charset="-128"/>
            </a:endParaRPr>
          </a:p>
        </p:txBody>
      </p:sp>
      <p:pic>
        <p:nvPicPr>
          <p:cNvPr id="2055"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23013" y="10048875"/>
            <a:ext cx="5286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AutoShape 9"/>
          <p:cNvSpPr>
            <a:spLocks noChangeArrowheads="1"/>
          </p:cNvSpPr>
          <p:nvPr/>
        </p:nvSpPr>
        <p:spPr bwMode="auto">
          <a:xfrm>
            <a:off x="6853238" y="10048875"/>
            <a:ext cx="679450" cy="525463"/>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pic>
        <p:nvPicPr>
          <p:cNvPr id="2057"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513" y="-90488"/>
            <a:ext cx="525462" cy="374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AutoShape 3"/>
          <p:cNvSpPr>
            <a:spLocks noChangeArrowheads="1"/>
          </p:cNvSpPr>
          <p:nvPr/>
        </p:nvSpPr>
        <p:spPr bwMode="auto">
          <a:xfrm>
            <a:off x="-265113" y="-263525"/>
            <a:ext cx="679451" cy="5270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メイリオ" panose="020B0604030504040204" pitchFamily="50" charset="-128"/>
              <a:ea typeface="メイリオ" panose="020B0604030504040204" pitchFamily="50" charset="-128"/>
            </a:endParaRPr>
          </a:p>
        </p:txBody>
      </p:sp>
      <p:sp>
        <p:nvSpPr>
          <p:cNvPr id="2059" name="AutoShape 5"/>
          <p:cNvSpPr>
            <a:spLocks noChangeArrowheads="1"/>
          </p:cNvSpPr>
          <p:nvPr/>
        </p:nvSpPr>
        <p:spPr bwMode="auto">
          <a:xfrm>
            <a:off x="944563" y="-263525"/>
            <a:ext cx="7258050" cy="527050"/>
          </a:xfrm>
          <a:prstGeom prst="roundRect">
            <a:avLst>
              <a:gd name="adj" fmla="val 50000"/>
            </a:avLst>
          </a:prstGeom>
          <a:solidFill>
            <a:srgbClr val="00B050"/>
          </a:solidFill>
          <a:ln w="9525">
            <a:solidFill>
              <a:srgbClr val="000000"/>
            </a:solidFill>
            <a:round/>
            <a:headEnd/>
            <a:tailEnd/>
          </a:ln>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メイリオ" panose="020B0604030504040204" pitchFamily="50" charset="-128"/>
              <a:ea typeface="メイリオ" panose="020B0604030504040204" pitchFamily="50" charset="-128"/>
            </a:endParaRPr>
          </a:p>
        </p:txBody>
      </p:sp>
      <p:sp>
        <p:nvSpPr>
          <p:cNvPr id="2061" name="正方形/長方形 56"/>
          <p:cNvSpPr>
            <a:spLocks noChangeArrowheads="1"/>
          </p:cNvSpPr>
          <p:nvPr/>
        </p:nvSpPr>
        <p:spPr bwMode="auto">
          <a:xfrm>
            <a:off x="150545" y="4378922"/>
            <a:ext cx="6983083" cy="250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p>
            <a:pPr marL="180975" indent="-180975">
              <a:defRPr/>
            </a:pPr>
            <a:r>
              <a:rPr lang="en-US" altLang="ja-JP" sz="1000" dirty="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　対象労働者が母子家庭の母等もしくは父子家庭の父の場合は、いずれも１人あたり月額最大５万円となります。</a:t>
            </a:r>
            <a:endParaRPr lang="en-US" altLang="ja-JP" sz="1000" dirty="0">
              <a:latin typeface="メイリオ" pitchFamily="50" charset="-128"/>
              <a:ea typeface="メイリオ" pitchFamily="50" charset="-128"/>
              <a:cs typeface="メイリオ" pitchFamily="50" charset="-128"/>
            </a:endParaRPr>
          </a:p>
        </p:txBody>
      </p:sp>
      <p:sp>
        <p:nvSpPr>
          <p:cNvPr id="2062" name="テキスト ボックス 49"/>
          <p:cNvSpPr txBox="1">
            <a:spLocks noChangeArrowheads="1"/>
          </p:cNvSpPr>
          <p:nvPr/>
        </p:nvSpPr>
        <p:spPr bwMode="auto">
          <a:xfrm>
            <a:off x="142317" y="978435"/>
            <a:ext cx="6931025" cy="453183"/>
          </a:xfrm>
          <a:prstGeom prst="rect">
            <a:avLst/>
          </a:prstGeom>
          <a:solidFill>
            <a:schemeClr val="accent2"/>
          </a:solidFill>
          <a:ln>
            <a:noFill/>
          </a:ln>
        </p:spPr>
        <p:txBody>
          <a:bodyPr lIns="95637" tIns="108000" rIns="95637" bIns="36000">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000" b="1" dirty="0">
                <a:solidFill>
                  <a:srgbClr val="F8F8F8"/>
                </a:solidFill>
                <a:latin typeface="メイリオ" panose="020B0604030504040204" pitchFamily="50" charset="-128"/>
                <a:ea typeface="メイリオ" panose="020B0604030504040204" pitchFamily="50" charset="-128"/>
              </a:rPr>
              <a:t>トライアル雇用助成金（一般トライアルコース）のご案内</a:t>
            </a:r>
          </a:p>
        </p:txBody>
      </p:sp>
      <p:sp>
        <p:nvSpPr>
          <p:cNvPr id="24" name="テキスト ボックス 23"/>
          <p:cNvSpPr txBox="1"/>
          <p:nvPr/>
        </p:nvSpPr>
        <p:spPr>
          <a:xfrm>
            <a:off x="5529677" y="9741847"/>
            <a:ext cx="1548172" cy="259211"/>
          </a:xfrm>
          <a:prstGeom prst="rect">
            <a:avLst/>
          </a:prstGeom>
          <a:noFill/>
        </p:spPr>
        <p:txBody>
          <a:bodyPr wrap="square" lIns="104304" tIns="52152" rIns="104304" bIns="52152">
            <a:spAutoFit/>
          </a:bodyPr>
          <a:lstStyle/>
          <a:p>
            <a:pPr algn="r" defTabSz="914110" fontAlgn="auto">
              <a:spcBef>
                <a:spcPts val="0"/>
              </a:spcBef>
              <a:spcAft>
                <a:spcPts val="0"/>
              </a:spcAft>
              <a:defRPr/>
            </a:pPr>
            <a:r>
              <a:rPr lang="en-US" altLang="ja-JP" sz="1000" dirty="0">
                <a:latin typeface="メイリオ" panose="020B0604030504040204" pitchFamily="50" charset="-128"/>
                <a:ea typeface="メイリオ" panose="020B0604030504040204" pitchFamily="50" charset="-128"/>
              </a:rPr>
              <a:t>LL060401</a:t>
            </a:r>
            <a:r>
              <a:rPr lang="ja-JP" altLang="en-US" sz="1000" dirty="0">
                <a:latin typeface="メイリオ" panose="020B0604030504040204" pitchFamily="50" charset="-128"/>
                <a:ea typeface="メイリオ" panose="020B0604030504040204" pitchFamily="50" charset="-128"/>
              </a:rPr>
              <a:t>企</a:t>
            </a:r>
            <a:r>
              <a:rPr lang="en-US" altLang="ja-JP" sz="1000" dirty="0">
                <a:latin typeface="メイリオ" panose="020B0604030504040204" pitchFamily="50" charset="-128"/>
                <a:ea typeface="メイリオ" panose="020B0604030504040204" pitchFamily="50" charset="-128"/>
              </a:rPr>
              <a:t>04</a:t>
            </a:r>
          </a:p>
        </p:txBody>
      </p:sp>
      <p:graphicFrame>
        <p:nvGraphicFramePr>
          <p:cNvPr id="2" name="表 1"/>
          <p:cNvGraphicFramePr>
            <a:graphicFrameLocks noGrp="1"/>
          </p:cNvGraphicFramePr>
          <p:nvPr>
            <p:extLst>
              <p:ext uri="{D42A27DB-BD31-4B8C-83A1-F6EECF244321}">
                <p14:modId xmlns:p14="http://schemas.microsoft.com/office/powerpoint/2010/main" val="4269270574"/>
              </p:ext>
            </p:extLst>
          </p:nvPr>
        </p:nvGraphicFramePr>
        <p:xfrm>
          <a:off x="176167" y="3582343"/>
          <a:ext cx="6740006" cy="778302"/>
        </p:xfrm>
        <a:graphic>
          <a:graphicData uri="http://schemas.openxmlformats.org/drawingml/2006/table">
            <a:tbl>
              <a:tblPr firstRow="1" bandRow="1">
                <a:tableStyleId>{E8B1032C-EA38-4F05-BA0D-38AFFFC7BED3}</a:tableStyleId>
              </a:tblPr>
              <a:tblGrid>
                <a:gridCol w="3365320">
                  <a:extLst>
                    <a:ext uri="{9D8B030D-6E8A-4147-A177-3AD203B41FA5}">
                      <a16:colId xmlns:a16="http://schemas.microsoft.com/office/drawing/2014/main" val="2651960645"/>
                    </a:ext>
                  </a:extLst>
                </a:gridCol>
                <a:gridCol w="3374686">
                  <a:extLst>
                    <a:ext uri="{9D8B030D-6E8A-4147-A177-3AD203B41FA5}">
                      <a16:colId xmlns:a16="http://schemas.microsoft.com/office/drawing/2014/main" val="808143359"/>
                    </a:ext>
                  </a:extLst>
                </a:gridCol>
              </a:tblGrid>
              <a:tr h="778302">
                <a:tc>
                  <a:txBody>
                    <a:bodyPr/>
                    <a:lstStyle/>
                    <a:p>
                      <a:pPr algn="ctr"/>
                      <a:r>
                        <a:rPr kumimoji="1" lang="ja-JP" altLang="en-US" sz="1200" dirty="0">
                          <a:latin typeface="メイリオ" panose="020B0604030504040204" pitchFamily="50" charset="-128"/>
                          <a:ea typeface="メイリオ" panose="020B0604030504040204" pitchFamily="50" charset="-128"/>
                        </a:rPr>
                        <a:t>支給額（月額）</a:t>
                      </a:r>
                      <a:endParaRPr kumimoji="1" lang="ja-JP" altLang="en-US" sz="1200" b="0" dirty="0">
                        <a:latin typeface="メイリオ" panose="020B0604030504040204" pitchFamily="50" charset="-128"/>
                        <a:ea typeface="メイリオ" panose="020B0604030504040204" pitchFamily="50" charset="-128"/>
                      </a:endParaRPr>
                    </a:p>
                  </a:txBody>
                  <a:tcPr anchor="ctr">
                    <a:solidFill>
                      <a:schemeClr val="accent6">
                        <a:lumMod val="20000"/>
                        <a:lumOff val="80000"/>
                      </a:schemeClr>
                    </a:solidFill>
                  </a:tcPr>
                </a:tc>
                <a:tc>
                  <a:txBody>
                    <a:bodyPr/>
                    <a:lstStyle/>
                    <a:p>
                      <a:pPr algn="ctr"/>
                      <a:r>
                        <a:rPr kumimoji="1" lang="ja-JP" altLang="en-US" sz="1200" b="1" u="sng" dirty="0">
                          <a:latin typeface="メイリオ" panose="020B0604030504040204" pitchFamily="50" charset="-128"/>
                          <a:ea typeface="メイリオ" panose="020B0604030504040204" pitchFamily="50" charset="-128"/>
                        </a:rPr>
                        <a:t>最大</a:t>
                      </a:r>
                      <a:r>
                        <a:rPr kumimoji="1" lang="ja-JP" altLang="en-US" sz="1600" b="1" u="sng" dirty="0">
                          <a:latin typeface="メイリオ" panose="020B0604030504040204" pitchFamily="50" charset="-128"/>
                          <a:ea typeface="メイリオ" panose="020B0604030504040204" pitchFamily="50" charset="-128"/>
                        </a:rPr>
                        <a:t>４</a:t>
                      </a:r>
                      <a:r>
                        <a:rPr kumimoji="1" lang="ja-JP" altLang="en-US" sz="1200" b="1" u="sng" dirty="0">
                          <a:latin typeface="メイリオ" panose="020B0604030504040204" pitchFamily="50" charset="-128"/>
                          <a:ea typeface="メイリオ" panose="020B0604030504040204" pitchFamily="50" charset="-128"/>
                        </a:rPr>
                        <a:t>万円</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a:t>
                      </a:r>
                      <a:endParaRPr kumimoji="1" lang="en-US" altLang="ja-JP" sz="1200" u="sng"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（最長３か月）</a:t>
                      </a:r>
                      <a:endParaRPr kumimoji="1" lang="ja-JP" altLang="en-US" sz="1100" b="1" dirty="0">
                        <a:latin typeface="メイリオ" panose="020B0604030504040204" pitchFamily="50" charset="-128"/>
                        <a:ea typeface="メイリオ" panose="020B0604030504040204" pitchFamily="50" charset="-128"/>
                      </a:endParaRPr>
                    </a:p>
                  </a:txBody>
                  <a:tcPr anchor="ctr">
                    <a:solidFill>
                      <a:schemeClr val="accent6">
                        <a:lumMod val="20000"/>
                        <a:lumOff val="80000"/>
                      </a:schemeClr>
                    </a:solidFill>
                  </a:tcPr>
                </a:tc>
                <a:extLst>
                  <a:ext uri="{0D108BD9-81ED-4DB2-BD59-A6C34878D82A}">
                    <a16:rowId xmlns:a16="http://schemas.microsoft.com/office/drawing/2014/main" val="411557343"/>
                  </a:ext>
                </a:extLst>
              </a:tr>
            </a:tbl>
          </a:graphicData>
        </a:graphic>
      </p:graphicFrame>
      <p:sp>
        <p:nvSpPr>
          <p:cNvPr id="28" name="テキスト ボックス 27"/>
          <p:cNvSpPr txBox="1"/>
          <p:nvPr/>
        </p:nvSpPr>
        <p:spPr>
          <a:xfrm>
            <a:off x="134830" y="1188420"/>
            <a:ext cx="6822679" cy="1540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112957" tIns="301219" rIns="150610" bIns="75305" anchor="ctr">
            <a:spAutoFit/>
          </a:bodyPr>
          <a:lstStyle/>
          <a:p>
            <a:pPr eaLnBrk="0">
              <a:lnSpc>
                <a:spcPts val="1500"/>
              </a:lnSpc>
              <a:defRP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「トライアル雇用」は、職業経験の不足などから就職が困難な求職者等を原則３か月間試行雇用することにより、その適性や能力を見極め、常用雇用</a:t>
            </a:r>
            <a:r>
              <a:rPr lang="en-US" altLang="ja-JP" sz="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への移行のきっかけとしていただくことを目的とした制度です。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a:lnSpc>
                <a:spcPts val="1500"/>
              </a:lnSpc>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労働者の適性を確認</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した上で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雇用へ移行することができる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、ミスマッチを防ぐことができ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、人材確保・職場定着が期待できます。事業主の皆さまには、「トライアル雇用求人」を積極的に提出していただくようお願いします。</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38"/>
          <p:cNvSpPr>
            <a:spLocks noChangeArrowheads="1"/>
          </p:cNvSpPr>
          <p:nvPr/>
        </p:nvSpPr>
        <p:spPr bwMode="auto">
          <a:xfrm>
            <a:off x="256265" y="4864614"/>
            <a:ext cx="6691517" cy="927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事前にトライアル雇用求人をハローワーク、地方運輸局、職業紹介事業者</a:t>
            </a:r>
            <a:r>
              <a:rPr lang="en-US" altLang="ja-JP" sz="1050" baseline="30000" dirty="0">
                <a:latin typeface="メイリオ" panose="020B0604030504040204" pitchFamily="50" charset="-128"/>
                <a:ea typeface="メイリオ" panose="020B0604030504040204" pitchFamily="50" charset="-128"/>
              </a:rPr>
              <a:t>※</a:t>
            </a:r>
            <a:r>
              <a:rPr lang="ja-JP" altLang="en-US" sz="1050" dirty="0" err="1">
                <a:latin typeface="メイリオ" panose="020B0604030504040204" pitchFamily="50" charset="-128"/>
                <a:ea typeface="メイリオ" panose="020B0604030504040204" pitchFamily="50" charset="-128"/>
              </a:rPr>
              <a:t>に提</a:t>
            </a:r>
            <a:r>
              <a:rPr lang="ja-JP" altLang="en-US" sz="1050" dirty="0">
                <a:latin typeface="メイリオ" panose="020B0604030504040204" pitchFamily="50" charset="-128"/>
                <a:ea typeface="メイリオ" panose="020B0604030504040204" pitchFamily="50" charset="-128"/>
              </a:rPr>
              <a:t>出し、これらの紹介により、対象労働者を原則３か月の有期雇用で雇い入れ、一定の要件を満たした場合に、上記の金額の助成金を受けることができます。</a:t>
            </a:r>
            <a:endParaRPr lang="en-US" altLang="ja-JP" sz="1050" dirty="0">
              <a:latin typeface="メイリオ" panose="020B0604030504040204" pitchFamily="50" charset="-128"/>
              <a:ea typeface="メイリオ" panose="020B0604030504040204" pitchFamily="50" charset="-128"/>
            </a:endParaRPr>
          </a:p>
          <a:p>
            <a:pPr eaLnBrk="1" hangingPunct="1">
              <a:spcBef>
                <a:spcPct val="0"/>
              </a:spcBef>
              <a:buFontTx/>
              <a:buNone/>
            </a:pPr>
            <a:endParaRPr lang="ja-JP" altLang="en-US" sz="300" dirty="0">
              <a:latin typeface="メイリオ" panose="020B0604030504040204" pitchFamily="50" charset="-128"/>
              <a:ea typeface="メイリオ" panose="020B0604030504040204" pitchFamily="50" charset="-128"/>
            </a:endParaRPr>
          </a:p>
          <a:p>
            <a:pPr marL="266700" indent="-174625"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トライアル雇用助成金（一般トライアルコース）の取り扱いを行うに当たって、雇用関係助成金の取り扱いに係る同意書を労働局に提出している職業紹介事業者</a:t>
            </a:r>
          </a:p>
        </p:txBody>
      </p:sp>
      <p:sp>
        <p:nvSpPr>
          <p:cNvPr id="9" name="テキスト ボックス 8"/>
          <p:cNvSpPr txBox="1"/>
          <p:nvPr/>
        </p:nvSpPr>
        <p:spPr>
          <a:xfrm>
            <a:off x="74612" y="654227"/>
            <a:ext cx="6192688" cy="253916"/>
          </a:xfrm>
          <a:prstGeom prst="rect">
            <a:avLst/>
          </a:prstGeom>
          <a:noFill/>
          <a:ln>
            <a:noFill/>
          </a:ln>
        </p:spPr>
        <p:txBody>
          <a:bodyPr wrap="square" rtlCol="0">
            <a:spAutoFit/>
          </a:bodyPr>
          <a:lstStyle/>
          <a:p>
            <a:pPr fontAlgn="base">
              <a:spcBef>
                <a:spcPct val="0"/>
              </a:spcBef>
              <a:spcAft>
                <a:spcPct val="0"/>
              </a:spcAft>
            </a:pPr>
            <a:r>
              <a:rPr kumimoji="1" lang="ja-JP" altLang="en-US" sz="1050" dirty="0">
                <a:latin typeface="メイリオ" panose="020B0604030504040204" pitchFamily="50" charset="-128"/>
                <a:ea typeface="メイリオ" panose="020B0604030504040204" pitchFamily="50" charset="-128"/>
              </a:rPr>
              <a:t>職業経験の不足などから就職が困難な求職者等を試行的に雇用する事業主の皆さまへ</a:t>
            </a:r>
          </a:p>
        </p:txBody>
      </p:sp>
      <p:sp>
        <p:nvSpPr>
          <p:cNvPr id="2063" name="AutoShape 7"/>
          <p:cNvSpPr>
            <a:spLocks noChangeArrowheads="1"/>
          </p:cNvSpPr>
          <p:nvPr/>
        </p:nvSpPr>
        <p:spPr bwMode="auto">
          <a:xfrm>
            <a:off x="-936625" y="10069513"/>
            <a:ext cx="7258050" cy="5254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7" name="正方形/長方形 52"/>
          <p:cNvSpPr>
            <a:spLocks noChangeArrowheads="1"/>
          </p:cNvSpPr>
          <p:nvPr/>
        </p:nvSpPr>
        <p:spPr bwMode="auto">
          <a:xfrm>
            <a:off x="142317" y="3107048"/>
            <a:ext cx="3668713" cy="349009"/>
          </a:xfrm>
          <a:prstGeom prst="foldedCorner">
            <a:avLst>
              <a:gd name="adj" fmla="val 46921"/>
            </a:avLst>
          </a:prstGeom>
          <a:solidFill>
            <a:schemeClr val="accent2">
              <a:lumMod val="60000"/>
              <a:lumOff val="40000"/>
            </a:schemeClr>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助成金の支給額</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52"/>
          <p:cNvSpPr>
            <a:spLocks noChangeArrowheads="1"/>
          </p:cNvSpPr>
          <p:nvPr/>
        </p:nvSpPr>
        <p:spPr bwMode="auto">
          <a:xfrm>
            <a:off x="142317" y="5978936"/>
            <a:ext cx="3668713" cy="349009"/>
          </a:xfrm>
          <a:prstGeom prst="foldedCorner">
            <a:avLst>
              <a:gd name="adj" fmla="val 46921"/>
            </a:avLst>
          </a:prstGeom>
          <a:solidFill>
            <a:schemeClr val="accent2">
              <a:lumMod val="60000"/>
              <a:lumOff val="40000"/>
            </a:schemeClr>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トライアル雇用の仕組み</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163128" y="2646239"/>
            <a:ext cx="6714512" cy="2998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112957" tIns="72000" rIns="150610" bIns="72000" anchor="ctr"/>
          <a:lstStyle/>
          <a:p>
            <a:pPr eaLnBrk="0">
              <a:defRPr/>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期間の定めのない雇用であって、１週間の所定労働時間が同一の事業所に雇用される通常の労働者と同じであるもの</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a:defRPr/>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障害がある方の雇用を希望する事業主の皆さまは、別リーフレット（「障害者トライアル雇用」のご案内）をご覧ください。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76" y="9580857"/>
            <a:ext cx="1619978" cy="531811"/>
          </a:xfrm>
          <a:prstGeom prst="rect">
            <a:avLst/>
          </a:prstGeom>
        </p:spPr>
      </p:pic>
      <p:pic>
        <p:nvPicPr>
          <p:cNvPr id="58" name="BarCodeCtrl1">
            <a:extLst>
              <a:ext uri="{63B3BB69-23CF-44E3-9099-C40C66FF867C}">
                <a14:compatExt xmlns:a14="http://schemas.microsoft.com/office/drawing/2010/main" spid="_x0000_s1025"/>
              </a:ext>
            </a:extLst>
          </p:cNvPr>
          <p:cNvPicPr>
            <a:picLocks noChangeAspect="1"/>
          </p:cNvPicPr>
          <p:nvPr/>
        </p:nvPicPr>
        <p:blipFill>
          <a:blip r:embed="rId5"/>
          <a:stretch>
            <a:fillRect/>
          </a:stretch>
        </p:blipFill>
        <p:spPr>
          <a:xfrm>
            <a:off x="6303763" y="9360"/>
            <a:ext cx="644019" cy="644019"/>
          </a:xfrm>
          <a:prstGeom prst="rect">
            <a:avLst/>
          </a:prstGeom>
        </p:spPr>
      </p:pic>
      <p:pic>
        <p:nvPicPr>
          <p:cNvPr id="5" name="図 4">
            <a:extLst>
              <a:ext uri="{FF2B5EF4-FFF2-40B4-BE49-F238E27FC236}">
                <a16:creationId xmlns:a16="http://schemas.microsoft.com/office/drawing/2014/main" id="{C2C2E735-D93E-4F0A-AA4F-53659B6BF2F6}"/>
              </a:ext>
            </a:extLst>
          </p:cNvPr>
          <p:cNvPicPr>
            <a:picLocks noChangeAspect="1"/>
          </p:cNvPicPr>
          <p:nvPr/>
        </p:nvPicPr>
        <p:blipFill>
          <a:blip r:embed="rId6"/>
          <a:stretch>
            <a:fillRect/>
          </a:stretch>
        </p:blipFill>
        <p:spPr>
          <a:xfrm>
            <a:off x="150545" y="6514333"/>
            <a:ext cx="6742760" cy="2914141"/>
          </a:xfrm>
          <a:prstGeom prst="rect">
            <a:avLst/>
          </a:prstGeom>
        </p:spPr>
      </p:pic>
    </p:spTree>
    <p:extLst>
      <p:ext uri="{BB962C8B-B14F-4D97-AF65-F5344CB8AC3E}">
        <p14:creationId xmlns:p14="http://schemas.microsoft.com/office/powerpoint/2010/main" val="346097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2755" y="8679655"/>
            <a:ext cx="6773268" cy="780094"/>
          </a:xfrm>
          <a:prstGeom prst="rect">
            <a:avLst/>
          </a:prstGeom>
          <a:solidFill>
            <a:srgbClr val="FEDFE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7" name="テキスト ボックス 30"/>
          <p:cNvSpPr txBox="1">
            <a:spLocks noChangeArrowheads="1"/>
          </p:cNvSpPr>
          <p:nvPr/>
        </p:nvSpPr>
        <p:spPr bwMode="auto">
          <a:xfrm>
            <a:off x="807640" y="9583073"/>
            <a:ext cx="5585619" cy="527459"/>
          </a:xfrm>
          <a:prstGeom prst="rect">
            <a:avLst/>
          </a:prstGeom>
          <a:noFill/>
          <a:ln>
            <a:noFill/>
          </a:ln>
        </p:spPr>
        <p:txBody>
          <a:bodyPr wrap="square" lIns="95637" tIns="47819" rIns="95637" bIns="47819">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400" dirty="0">
                <a:latin typeface="メイリオ" pitchFamily="50" charset="-128"/>
                <a:ea typeface="メイリオ" pitchFamily="50" charset="-128"/>
                <a:cs typeface="メイリオ" pitchFamily="50" charset="-128"/>
              </a:rPr>
              <a:t>         助成金を受給するためには、各種要件があります。</a:t>
            </a:r>
            <a:endParaRPr lang="en-US" altLang="ja-JP" sz="1400" dirty="0">
              <a:latin typeface="メイリオ" pitchFamily="50" charset="-128"/>
              <a:ea typeface="メイリオ" pitchFamily="50" charset="-128"/>
              <a:cs typeface="メイリオ" pitchFamily="50" charset="-128"/>
            </a:endParaRPr>
          </a:p>
          <a:p>
            <a:pPr eaLnBrk="1" hangingPunct="1">
              <a:defRPr/>
            </a:pPr>
            <a:r>
              <a:rPr lang="ja-JP" altLang="en-US" sz="1400" dirty="0">
                <a:latin typeface="メイリオ" pitchFamily="50" charset="-128"/>
                <a:ea typeface="メイリオ" pitchFamily="50" charset="-128"/>
                <a:cs typeface="メイリオ" pitchFamily="50" charset="-128"/>
              </a:rPr>
              <a:t>詳しくは、都道府県労働局・ハローワークへお問い合わせください。</a:t>
            </a:r>
          </a:p>
        </p:txBody>
      </p:sp>
      <p:sp>
        <p:nvSpPr>
          <p:cNvPr id="3076" name="正方形/長方形 30"/>
          <p:cNvSpPr>
            <a:spLocks noChangeArrowheads="1"/>
          </p:cNvSpPr>
          <p:nvPr/>
        </p:nvSpPr>
        <p:spPr bwMode="auto">
          <a:xfrm>
            <a:off x="266086" y="2110368"/>
            <a:ext cx="6804025" cy="92756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トライアル雇用開始日から２週間以内</a:t>
            </a:r>
            <a:r>
              <a:rPr lang="ja-JP" altLang="en-US" sz="900" dirty="0">
                <a:latin typeface="メイリオ" panose="020B0604030504040204" pitchFamily="50" charset="-128"/>
                <a:ea typeface="メイリオ" panose="020B0604030504040204" pitchFamily="50" charset="-128"/>
              </a:rPr>
              <a:t>に、対象者を紹介したハローワークに実施計画書を提出してください。</a:t>
            </a:r>
            <a:endParaRPr lang="en-US" altLang="ja-JP" sz="900" dirty="0">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実施計画書を提出する際は、雇用契約書など労働条件が確認できる書類を添付してください。</a:t>
            </a: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助成金を受給するためには、トライアル雇用終了日の翌日から起算して</a:t>
            </a:r>
            <a:r>
              <a:rPr lang="ja-JP" altLang="en-US" sz="900" b="1" dirty="0">
                <a:latin typeface="メイリオ" panose="020B0604030504040204" pitchFamily="50" charset="-128"/>
                <a:ea typeface="メイリオ" panose="020B0604030504040204" pitchFamily="50" charset="-128"/>
              </a:rPr>
              <a:t>２か月以内</a:t>
            </a:r>
            <a:r>
              <a:rPr lang="ja-JP" altLang="en-US" sz="900" dirty="0">
                <a:latin typeface="メイリオ" panose="020B0604030504040204" pitchFamily="50" charset="-128"/>
                <a:ea typeface="メイリオ" panose="020B0604030504040204" pitchFamily="50" charset="-128"/>
              </a:rPr>
              <a:t>に、事業所を管轄するハローワークまたは</a:t>
            </a:r>
            <a:endParaRPr lang="en-US" altLang="ja-JP" sz="90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　労働局に支給申請書を提出する必要があります。申請期限を過ぎると助成金を受給できなくなりますので、ご注意ください。</a:t>
            </a: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トライアル雇用の途中で無期雇用へ移行した場合や自己都合で離職した場合は、支給申請期間も変わりますので、速やかに</a:t>
            </a:r>
            <a:endParaRPr lang="en-US" altLang="ja-JP" sz="90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　紹介を受けたハローワークへ連絡してください。　　</a:t>
            </a:r>
          </a:p>
        </p:txBody>
      </p:sp>
      <p:sp>
        <p:nvSpPr>
          <p:cNvPr id="28" name="テキスト ボックス 55"/>
          <p:cNvSpPr txBox="1">
            <a:spLocks noChangeArrowheads="1"/>
          </p:cNvSpPr>
          <p:nvPr/>
        </p:nvSpPr>
        <p:spPr bwMode="auto">
          <a:xfrm>
            <a:off x="143832" y="225672"/>
            <a:ext cx="3424237" cy="323850"/>
          </a:xfrm>
          <a:prstGeom prst="foldedCorner">
            <a:avLst>
              <a:gd name="adj" fmla="val 50000"/>
            </a:avLst>
          </a:prstGeom>
          <a:solidFill>
            <a:schemeClr val="accent2"/>
          </a:solidFill>
          <a:ln w="9525">
            <a:solidFill>
              <a:schemeClr val="accent2">
                <a:lumMod val="20000"/>
                <a:lumOff val="80000"/>
              </a:schemeClr>
            </a:solidFill>
            <a:headEnd/>
            <a:tailEnd/>
          </a:ln>
          <a:effectLst/>
        </p:spPr>
        <p:style>
          <a:lnRef idx="2">
            <a:schemeClr val="accent1"/>
          </a:lnRef>
          <a:fillRef idx="1">
            <a:schemeClr val="lt1"/>
          </a:fillRef>
          <a:effectRef idx="0">
            <a:schemeClr val="accent1"/>
          </a:effectRef>
          <a:fontRef idx="minor">
            <a:schemeClr val="dk1"/>
          </a:fontRef>
        </p:style>
        <p:txBody>
          <a:bodyPr lIns="95637" tIns="216000" rIns="95637" bIns="0" anchor="ctr"/>
          <a:lstStyle/>
          <a:p>
            <a:pPr fontAlgn="auto">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「トライアル雇用」のイメージ</a:t>
            </a:r>
            <a:r>
              <a:rPr lang="en-US" altLang="ja-JP" sz="1600"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97" name="テキスト ボックス 28"/>
          <p:cNvSpPr txBox="1">
            <a:spLocks noChangeArrowheads="1"/>
          </p:cNvSpPr>
          <p:nvPr/>
        </p:nvSpPr>
        <p:spPr bwMode="auto">
          <a:xfrm>
            <a:off x="3633587" y="286013"/>
            <a:ext cx="22320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ハローワークから紹介を受けた場合</a:t>
            </a:r>
          </a:p>
        </p:txBody>
      </p:sp>
      <p:sp>
        <p:nvSpPr>
          <p:cNvPr id="29" name="正方形/長方形 38"/>
          <p:cNvSpPr>
            <a:spLocks noChangeArrowheads="1"/>
          </p:cNvSpPr>
          <p:nvPr/>
        </p:nvSpPr>
        <p:spPr bwMode="auto">
          <a:xfrm>
            <a:off x="240904" y="3573193"/>
            <a:ext cx="6719090" cy="46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次のいずれかの要件を満たした上で、紹介日に本人がトライアル雇用を希望した場合に対象と</a:t>
            </a:r>
            <a:endParaRPr lang="en-US" altLang="ja-JP" sz="120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なります。</a:t>
            </a:r>
            <a:endParaRPr lang="en-US" altLang="ja-JP" sz="1200" dirty="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219075" y="3984847"/>
            <a:ext cx="6773268" cy="2714452"/>
          </a:xfrm>
          <a:prstGeom prst="rect">
            <a:avLst/>
          </a:prstGeom>
          <a:solidFill>
            <a:schemeClr val="accent6">
              <a:lumMod val="20000"/>
              <a:lumOff val="80000"/>
            </a:schemeClr>
          </a:solidFill>
          <a:ln w="19050">
            <a:solidFill>
              <a:schemeClr val="accent6"/>
            </a:solidFill>
          </a:ln>
        </p:spPr>
        <p:style>
          <a:lnRef idx="2">
            <a:schemeClr val="accent2"/>
          </a:lnRef>
          <a:fillRef idx="1">
            <a:schemeClr val="lt1"/>
          </a:fillRef>
          <a:effectRef idx="0">
            <a:schemeClr val="accent2"/>
          </a:effectRef>
          <a:fontRef idx="minor">
            <a:schemeClr val="dk1"/>
          </a:fontRef>
        </p:style>
        <p:txBody>
          <a:bodyPr wrap="square" lIns="180000" tIns="36000" bIns="36000" anchor="ctr">
            <a:spAutoFit/>
          </a:bodyPr>
          <a:lstStyle/>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紹介日の前日から過去２年以内に、２回以上離職や転職を繰り返している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紹介日の前日時点で、離職している期間が１年を超えている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妊娠、出産・育児を理由に離職し、紹介日の前日時点で、安定した職業</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に就いていない期間が１年を超えている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生年月日が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1968</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年（昭和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日以降の者で、ハローワーク等で担当者制による個別</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支援を受けている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就職の援助を行うに当たって、特別な配慮を要する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1200"/>
              </a:lnSpc>
              <a:spcBef>
                <a:spcPts val="600"/>
              </a:spcBef>
              <a:spcAft>
                <a:spcPts val="0"/>
              </a:spcAft>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パート・アルバイトなどを含め、一切の就労をしていないこと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期間の定めのない労働契約を締結し、１週間の所定労働時間が通常の労働者の所定労働時間と同等であること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生活保護受給者、母子家庭の母等、父子家庭の父、日雇労働者、季節労働者、中国残留邦人等永住帰国者、ホームレス、</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住居喪失不安定就労者、生活困窮者、ウクライナ避難民、補完的保護対象者（出入国管理及び難民認定法第</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61</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条の２第</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２項に規定する補完的保護対象者の認定を受けている者）</a:t>
            </a:r>
          </a:p>
        </p:txBody>
      </p:sp>
      <p:sp>
        <p:nvSpPr>
          <p:cNvPr id="33" name="テキスト ボックス 44"/>
          <p:cNvSpPr txBox="1">
            <a:spLocks noChangeArrowheads="1"/>
          </p:cNvSpPr>
          <p:nvPr/>
        </p:nvSpPr>
        <p:spPr bwMode="auto">
          <a:xfrm>
            <a:off x="170655" y="6795086"/>
            <a:ext cx="68595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750" dirty="0">
                <a:latin typeface="メイリオ" pitchFamily="50" charset="-128"/>
                <a:ea typeface="メイリオ" pitchFamily="50" charset="-128"/>
                <a:cs typeface="メイリオ" pitchFamily="50" charset="-128"/>
              </a:rPr>
              <a:t>◆紹介日時点で、次の方はトライアル雇用の対象者にはなりません。</a:t>
            </a:r>
            <a:endParaRPr lang="en-US" altLang="ja-JP" sz="750" dirty="0">
              <a:latin typeface="メイリオ" pitchFamily="50" charset="-128"/>
              <a:ea typeface="メイリオ" pitchFamily="50" charset="-128"/>
              <a:cs typeface="メイリオ" pitchFamily="50" charset="-128"/>
            </a:endParaRPr>
          </a:p>
          <a:p>
            <a:pPr eaLnBrk="1" hangingPunct="1">
              <a:defRPr/>
            </a:pPr>
            <a:r>
              <a:rPr lang="ja-JP" altLang="en-US" sz="750" dirty="0">
                <a:latin typeface="メイリオ" pitchFamily="50" charset="-128"/>
                <a:ea typeface="メイリオ" pitchFamily="50" charset="-128"/>
                <a:cs typeface="メイリオ" pitchFamily="50" charset="-128"/>
              </a:rPr>
              <a:t>　・安定した職業に就いている人</a:t>
            </a:r>
            <a:endParaRPr lang="en-US" altLang="ja-JP" sz="750" dirty="0">
              <a:latin typeface="メイリオ" pitchFamily="50" charset="-128"/>
              <a:ea typeface="メイリオ" pitchFamily="50" charset="-128"/>
              <a:cs typeface="メイリオ" pitchFamily="50" charset="-128"/>
            </a:endParaRPr>
          </a:p>
          <a:p>
            <a:pPr eaLnBrk="1" hangingPunct="1">
              <a:defRPr/>
            </a:pPr>
            <a:r>
              <a:rPr lang="ja-JP" altLang="en-US" sz="750" dirty="0">
                <a:latin typeface="メイリオ" pitchFamily="50" charset="-128"/>
                <a:ea typeface="メイリオ" pitchFamily="50" charset="-128"/>
                <a:cs typeface="メイリオ" pitchFamily="50" charset="-128"/>
              </a:rPr>
              <a:t>　・自ら事業を営んでいる人または役員に就いている人で、１週間当たりの実働時間が</a:t>
            </a:r>
            <a:r>
              <a:rPr lang="en-US" altLang="ja-JP" sz="750" dirty="0">
                <a:latin typeface="メイリオ" pitchFamily="50" charset="-128"/>
                <a:ea typeface="メイリオ" pitchFamily="50" charset="-128"/>
                <a:cs typeface="メイリオ" pitchFamily="50" charset="-128"/>
              </a:rPr>
              <a:t>30</a:t>
            </a:r>
            <a:r>
              <a:rPr lang="ja-JP" altLang="en-US" sz="750" dirty="0">
                <a:latin typeface="メイリオ" pitchFamily="50" charset="-128"/>
                <a:ea typeface="メイリオ" pitchFamily="50" charset="-128"/>
                <a:cs typeface="メイリオ" pitchFamily="50" charset="-128"/>
              </a:rPr>
              <a:t>時間以上の人</a:t>
            </a:r>
            <a:endParaRPr lang="en-US" altLang="ja-JP" sz="750" dirty="0">
              <a:latin typeface="メイリオ" pitchFamily="50" charset="-128"/>
              <a:ea typeface="メイリオ" pitchFamily="50" charset="-128"/>
              <a:cs typeface="メイリオ" pitchFamily="50" charset="-128"/>
            </a:endParaRPr>
          </a:p>
          <a:p>
            <a:pPr eaLnBrk="1" hangingPunct="1">
              <a:defRPr/>
            </a:pPr>
            <a:r>
              <a:rPr lang="ja-JP" altLang="en-US" sz="750" dirty="0">
                <a:latin typeface="メイリオ" pitchFamily="50" charset="-128"/>
                <a:ea typeface="メイリオ" pitchFamily="50" charset="-128"/>
                <a:cs typeface="メイリオ" pitchFamily="50" charset="-128"/>
              </a:rPr>
              <a:t>　・学校に在籍中で卒業していない人（卒業年度の</a:t>
            </a:r>
            <a:r>
              <a:rPr lang="en-US" altLang="ja-JP" sz="750" dirty="0">
                <a:latin typeface="メイリオ" pitchFamily="50" charset="-128"/>
                <a:ea typeface="メイリオ" pitchFamily="50" charset="-128"/>
                <a:cs typeface="メイリオ" pitchFamily="50" charset="-128"/>
              </a:rPr>
              <a:t>1</a:t>
            </a:r>
            <a:r>
              <a:rPr lang="ja-JP" altLang="en-US" sz="750" dirty="0">
                <a:latin typeface="メイリオ" pitchFamily="50" charset="-128"/>
                <a:ea typeface="メイリオ" pitchFamily="50" charset="-128"/>
                <a:cs typeface="メイリオ" pitchFamily="50" charset="-128"/>
              </a:rPr>
              <a:t>月</a:t>
            </a:r>
            <a:r>
              <a:rPr lang="en-US" altLang="ja-JP" sz="750" dirty="0">
                <a:latin typeface="メイリオ" pitchFamily="50" charset="-128"/>
                <a:ea typeface="メイリオ" pitchFamily="50" charset="-128"/>
                <a:cs typeface="メイリオ" pitchFamily="50" charset="-128"/>
              </a:rPr>
              <a:t>1</a:t>
            </a:r>
            <a:r>
              <a:rPr lang="ja-JP" altLang="en-US" sz="750" dirty="0">
                <a:latin typeface="メイリオ" pitchFamily="50" charset="-128"/>
                <a:ea typeface="メイリオ" pitchFamily="50" charset="-128"/>
                <a:cs typeface="メイリオ" pitchFamily="50" charset="-128"/>
              </a:rPr>
              <a:t>日以降も卒業後の就職の内定がない人は対象となります）</a:t>
            </a:r>
            <a:endParaRPr lang="en-US" altLang="ja-JP" sz="750" dirty="0">
              <a:latin typeface="メイリオ" pitchFamily="50" charset="-128"/>
              <a:ea typeface="メイリオ" pitchFamily="50" charset="-128"/>
              <a:cs typeface="メイリオ" pitchFamily="50" charset="-128"/>
            </a:endParaRPr>
          </a:p>
          <a:p>
            <a:pPr eaLnBrk="1" hangingPunct="1">
              <a:defRPr/>
            </a:pPr>
            <a:r>
              <a:rPr lang="ja-JP" altLang="en-US" sz="750" dirty="0">
                <a:latin typeface="メイリオ" pitchFamily="50" charset="-128"/>
                <a:ea typeface="メイリオ" pitchFamily="50" charset="-128"/>
                <a:cs typeface="メイリオ" pitchFamily="50" charset="-128"/>
              </a:rPr>
              <a:t>　・他の事業所でトライアル雇用期間中の人</a:t>
            </a:r>
            <a:endParaRPr lang="en-US" altLang="ja-JP" sz="750" dirty="0">
              <a:latin typeface="メイリオ" pitchFamily="50" charset="-128"/>
              <a:ea typeface="メイリオ" pitchFamily="50" charset="-128"/>
              <a:cs typeface="メイリオ" pitchFamily="50" charset="-128"/>
            </a:endParaRPr>
          </a:p>
        </p:txBody>
      </p:sp>
      <p:sp>
        <p:nvSpPr>
          <p:cNvPr id="38" name="正方形/長方形 37"/>
          <p:cNvSpPr/>
          <p:nvPr/>
        </p:nvSpPr>
        <p:spPr>
          <a:xfrm>
            <a:off x="143833" y="7667502"/>
            <a:ext cx="6758539" cy="866507"/>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ja-JP" altLang="en-US"/>
          </a:p>
        </p:txBody>
      </p:sp>
      <p:sp>
        <p:nvSpPr>
          <p:cNvPr id="37" name="正方形/長方形 52"/>
          <p:cNvSpPr>
            <a:spLocks noChangeArrowheads="1"/>
          </p:cNvSpPr>
          <p:nvPr/>
        </p:nvSpPr>
        <p:spPr bwMode="auto">
          <a:xfrm>
            <a:off x="60274" y="7560798"/>
            <a:ext cx="2748088" cy="171521"/>
          </a:xfrm>
          <a:prstGeom prst="foldedCorner">
            <a:avLst>
              <a:gd name="adj" fmla="val 46921"/>
            </a:avLst>
          </a:prstGeom>
          <a:solidFill>
            <a:schemeClr val="accent3">
              <a:lumMod val="20000"/>
              <a:lumOff val="80000"/>
            </a:schemeClr>
          </a:solidFill>
          <a:ln>
            <a:solidFill>
              <a:schemeClr val="accent3"/>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nchor="ctr"/>
          <a:lstStyle/>
          <a:p>
            <a:pPr fontAlgn="auto">
              <a:lnSpc>
                <a:spcPts val="2301"/>
              </a:lnSpc>
              <a:spcBef>
                <a:spcPts val="0"/>
              </a:spcBef>
              <a:spcAft>
                <a:spcPts val="0"/>
              </a:spcAft>
              <a:defRPr/>
            </a:pPr>
            <a:r>
              <a:rPr lang="ja-JP" altLang="en-US"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＜他の助成金を一緒にご活用できる場合があります＞</a:t>
            </a: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0"/>
          <p:cNvSpPr>
            <a:spLocks noChangeArrowheads="1"/>
          </p:cNvSpPr>
          <p:nvPr/>
        </p:nvSpPr>
        <p:spPr bwMode="auto">
          <a:xfrm>
            <a:off x="113904" y="7724874"/>
            <a:ext cx="6667897" cy="78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11295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marL="85725" indent="-85725"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トライアル雇用の活用により雇い入れた対象者（母子家庭の母等、父子家庭の父および中国残留邦人等永住帰国者）を、トライアル雇用終了後も、引き続き継続して雇用する労働者として雇用する場合、特定求職者雇用開発助成金の一部を受給することができます。詳細は特定求職者雇用開発助成金のリーフレットをご確認ください。</a:t>
            </a:r>
            <a:endParaRPr lang="en-US" altLang="ja-JP" sz="750" dirty="0">
              <a:latin typeface="メイリオ" panose="020B0604030504040204" pitchFamily="50" charset="-128"/>
              <a:ea typeface="メイリオ" panose="020B0604030504040204" pitchFamily="50" charset="-128"/>
            </a:endParaRPr>
          </a:p>
          <a:p>
            <a:pPr marL="85725" indent="-85725"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◆中小建設事業主が若年者（</a:t>
            </a:r>
            <a:r>
              <a:rPr lang="en-US" altLang="ja-JP" sz="750" dirty="0">
                <a:latin typeface="メイリオ" panose="020B0604030504040204" pitchFamily="50" charset="-128"/>
                <a:ea typeface="メイリオ" panose="020B0604030504040204" pitchFamily="50" charset="-128"/>
              </a:rPr>
              <a:t>35</a:t>
            </a:r>
            <a:r>
              <a:rPr lang="ja-JP" altLang="en-US" sz="750" dirty="0">
                <a:latin typeface="メイリオ" panose="020B0604030504040204" pitchFamily="50" charset="-128"/>
                <a:ea typeface="メイリオ" panose="020B0604030504040204" pitchFamily="50" charset="-128"/>
              </a:rPr>
              <a:t>歳未満）または女性を建設技能労働者等として、一定期間試行雇用しトライアル雇用助成金の支給を受けた場合に、トライアル雇用助成金（若年・女性建設労働者トライアルコース）の受給ができます。詳細は「建設事業主等に対する助成金」のパンフレットをご確認ください。</a:t>
            </a:r>
            <a:endParaRPr lang="en-US" altLang="ja-JP" sz="750" dirty="0">
              <a:latin typeface="メイリオ" panose="020B0604030504040204" pitchFamily="50" charset="-128"/>
              <a:ea typeface="メイリオ" panose="020B0604030504040204" pitchFamily="50" charset="-128"/>
            </a:endParaRPr>
          </a:p>
        </p:txBody>
      </p:sp>
      <p:sp>
        <p:nvSpPr>
          <p:cNvPr id="41" name="正方形/長方形 30"/>
          <p:cNvSpPr>
            <a:spLocks noChangeArrowheads="1"/>
          </p:cNvSpPr>
          <p:nvPr/>
        </p:nvSpPr>
        <p:spPr bwMode="auto">
          <a:xfrm>
            <a:off x="42925" y="8671320"/>
            <a:ext cx="6935215" cy="68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11295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b="1" dirty="0">
                <a:latin typeface="メイリオ" panose="020B0604030504040204" pitchFamily="50" charset="-128"/>
                <a:ea typeface="メイリオ" panose="020B0604030504040204" pitchFamily="50" charset="-128"/>
              </a:rPr>
              <a:t>＜ご注意＞</a:t>
            </a:r>
            <a:endParaRPr lang="en-US" altLang="ja-JP" sz="800" b="1"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◆派遣求人を「トライアル雇用求人」とすることはできません。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◆トライアル雇用求人の選考中の人数が求人数の５倍以上となっている場合は、それ以降トライアル雇用としての紹介は行いません。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◆求人数を超えたトライアル雇用は実施できません。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◆トライアル雇用対象者の選考は、なるべく書類ではなく面接で行うようにしてください。</a:t>
            </a:r>
            <a:endParaRPr lang="en-US" altLang="ja-JP" sz="750" dirty="0">
              <a:latin typeface="メイリオ" panose="020B0604030504040204" pitchFamily="50" charset="-128"/>
              <a:ea typeface="メイリオ" panose="020B0604030504040204" pitchFamily="50" charset="-128"/>
            </a:endParaRPr>
          </a:p>
        </p:txBody>
      </p:sp>
      <p:sp>
        <p:nvSpPr>
          <p:cNvPr id="44" name="正方形/長方形 52"/>
          <p:cNvSpPr>
            <a:spLocks noChangeArrowheads="1"/>
          </p:cNvSpPr>
          <p:nvPr/>
        </p:nvSpPr>
        <p:spPr bwMode="auto">
          <a:xfrm>
            <a:off x="143832" y="3242163"/>
            <a:ext cx="3424237"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「トライアル雇用」の対象労働者</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a:extLst>
              <a:ext uri="{FF2B5EF4-FFF2-40B4-BE49-F238E27FC236}">
                <a16:creationId xmlns:a16="http://schemas.microsoft.com/office/drawing/2014/main" id="{BAEDC3F0-2544-4A2D-9126-7A4220097AFF}"/>
              </a:ext>
            </a:extLst>
          </p:cNvPr>
          <p:cNvPicPr>
            <a:picLocks noChangeAspect="1"/>
          </p:cNvPicPr>
          <p:nvPr/>
        </p:nvPicPr>
        <p:blipFill>
          <a:blip r:embed="rId3"/>
          <a:stretch>
            <a:fillRect/>
          </a:stretch>
        </p:blipFill>
        <p:spPr>
          <a:xfrm>
            <a:off x="-208557" y="674845"/>
            <a:ext cx="7200900" cy="1447478"/>
          </a:xfrm>
          <a:prstGeom prst="rect">
            <a:avLst/>
          </a:prstGeom>
        </p:spPr>
      </p:pic>
    </p:spTree>
    <p:extLst>
      <p:ext uri="{BB962C8B-B14F-4D97-AF65-F5344CB8AC3E}">
        <p14:creationId xmlns:p14="http://schemas.microsoft.com/office/powerpoint/2010/main" val="39104322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ユーザー設定</PresentationFormat>
  <Paragraphs>57</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2017-04-07T07:25:59Z</dcterms:created>
  <dcterms:modified xsi:type="dcterms:W3CDTF">2024-03-22T00:41:41Z</dcterms:modified>
</cp:coreProperties>
</file>