
<file path=[Content_Types].xml><?xml version="1.0" encoding="utf-8"?>
<Types xmlns="http://schemas.openxmlformats.org/package/2006/content-types">
  <Default ContentType="image/gif" Extension="gif"/>
  <Default ContentType="image/jpeg" Extension="jpeg"/>
  <Default ContentType="image/png" Extension="png"/>
  <Default ContentType="application/vnd.openxmlformats-package.relationships+xml" Extension="rels"/>
  <Default ContentType="application/xml" Extension="xml"/>
  <Override ContentType="application/vnd.openxmlformats-officedocument.customXmlProperties+xml" PartName="/customXml/itemProps1.xml"/>
  <Override ContentType="application/vnd.openxmlformats-officedocument.customXmlProperties+xml" PartName="/customXml/itemProps2.xml"/>
  <Override ContentType="application/vnd.openxmlformats-officedocument.customXmlProperties+xml" PartName="/customXml/itemProps3.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custom-properties+xml" PartName="/docProps/custom.xml"/>
  <Override ContentType="application/vnd.ms-powerpoint.authors+xml" PartName="/ppt/authors.xml"/>
  <Override ContentType="application/vnd.ms-powerpoint.changesinfo+xml" PartName="/ppt/changesInfos/changesInfo1.xml"/>
  <Override ContentType="application/vnd.openxmlformats-officedocument.presentationml.notesMaster+xml" PartName="/ppt/notesMasters/notesMaster1.xml"/>
  <Override ContentType="application/vnd.openxmlformats-officedocument.presentationml.notesSlide+xml" PartName="/ppt/notesSlides/notesSlide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Relationship Id="rId5" Target="docProps/custom.xml" Type="http://schemas.openxmlformats.org/officeDocument/2006/relationships/custom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7"/>
  </p:notesMasterIdLst>
  <p:sldIdLst>
    <p:sldId id="259" r:id="rId5"/>
    <p:sldId id="258" r:id="rId6"/>
  </p:sldIdLst>
  <p:sldSz cx="6858000" cy="9144000" type="screen4x3"/>
  <p:notesSz cx="6807200" cy="99393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00000000-0000-0000-0000-000000000000}" name="作成者" initials="A" userId="Author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napVertSplitter="1" vertBarState="minimized" horzBarState="maximized">
    <p:restoredLeft sz="34587" autoAdjust="0"/>
    <p:restoredTop sz="86331" autoAdjust="0"/>
  </p:normalViewPr>
  <p:slideViewPr>
    <p:cSldViewPr>
      <p:cViewPr varScale="1">
        <p:scale>
          <a:sx n="81" d="100"/>
          <a:sy n="81" d="100"/>
        </p:scale>
        <p:origin x="3672" y="84"/>
      </p:cViewPr>
      <p:guideLst>
        <p:guide orient="horz" pos="2880"/>
        <p:guide pos="2160"/>
      </p:guideLst>
    </p:cSldViewPr>
  </p:slideViewPr>
  <p:outlineViewPr>
    <p:cViewPr>
      <p:scale>
        <a:sx n="33" d="100"/>
        <a:sy n="33" d="100"/>
      </p:scale>
      <p:origin x="222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<Relationships xmlns="http://schemas.openxmlformats.org/package/2006/relationships"><Relationship Id="rId1" Target="../customXml/item1.xml" Type="http://schemas.openxmlformats.org/officeDocument/2006/relationships/customXml"/><Relationship Id="rId10" Target="theme/theme1.xml" Type="http://schemas.openxmlformats.org/officeDocument/2006/relationships/theme"/><Relationship Id="rId11" Target="tableStyles.xml" Type="http://schemas.openxmlformats.org/officeDocument/2006/relationships/tableStyles"/><Relationship Id="rId12" Target="changesInfos/changesInfo1.xml" Type="http://schemas.microsoft.com/office/2016/11/relationships/changesInfo"/><Relationship Id="rId13" Target="authors.xml" Type="http://schemas.microsoft.com/office/2018/10/relationships/authors"/><Relationship Id="rId2" Target="../customXml/item2.xml" Type="http://schemas.openxmlformats.org/officeDocument/2006/relationships/customXml"/><Relationship Id="rId3" Target="../customXml/item3.xml" Type="http://schemas.openxmlformats.org/officeDocument/2006/relationships/customXml"/><Relationship Id="rId4" Target="slideMasters/slideMaster1.xml" Type="http://schemas.openxmlformats.org/officeDocument/2006/relationships/slideMaster"/><Relationship Id="rId5" Target="slides/slide1.xml" Type="http://schemas.openxmlformats.org/officeDocument/2006/relationships/slide"/><Relationship Id="rId6" Target="slides/slide2.xml" Type="http://schemas.openxmlformats.org/officeDocument/2006/relationships/slide"/><Relationship Id="rId7" Target="notesMasters/notesMaster1.xml" Type="http://schemas.openxmlformats.org/officeDocument/2006/relationships/notesMaster"/><Relationship Id="rId8" Target="presProps.xml" Type="http://schemas.openxmlformats.org/officeDocument/2006/relationships/presProps"/><Relationship Id="rId9" Target="viewProps.xml" Type="http://schemas.openxmlformats.org/officeDocument/2006/relationships/viewProps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兒島 茉由子(kojima-mayuko)" userId="dcb1abd8-b830-4410-8c80-90c22f6f9813" providerId="ADAL" clId="{5F794F6E-19D1-492A-9FF0-881263E129F4}"/>
    <pc:docChg chg="undo custSel modSld">
      <pc:chgData name="兒島 茉由子(kojima-mayuko)" userId="dcb1abd8-b830-4410-8c80-90c22f6f9813" providerId="ADAL" clId="{5F794F6E-19D1-492A-9FF0-881263E129F4}" dt="2026-03-26T01:32:35.234" v="210"/>
      <pc:docMkLst>
        <pc:docMk/>
      </pc:docMkLst>
      <pc:sldChg chg="addSp delSp modSp mod">
        <pc:chgData name="兒島 茉由子(kojima-mayuko)" userId="dcb1abd8-b830-4410-8c80-90c22f6f9813" providerId="ADAL" clId="{5F794F6E-19D1-492A-9FF0-881263E129F4}" dt="2026-03-25T07:47:12.509" v="200" actId="207"/>
        <pc:sldMkLst>
          <pc:docMk/>
          <pc:sldMk cId="2990273012" sldId="258"/>
        </pc:sldMkLst>
        <pc:spChg chg="mod">
          <ac:chgData name="兒島 茉由子(kojima-mayuko)" userId="dcb1abd8-b830-4410-8c80-90c22f6f9813" providerId="ADAL" clId="{5F794F6E-19D1-492A-9FF0-881263E129F4}" dt="2026-03-25T07:46:58.709" v="196" actId="207"/>
          <ac:spMkLst>
            <pc:docMk/>
            <pc:sldMk cId="2990273012" sldId="258"/>
            <ac:spMk id="3" creationId="{F80BAAEE-B089-DFB7-D64E-B312970CE604}"/>
          </ac:spMkLst>
        </pc:spChg>
        <pc:spChg chg="mod">
          <ac:chgData name="兒島 茉由子(kojima-mayuko)" userId="dcb1abd8-b830-4410-8c80-90c22f6f9813" providerId="ADAL" clId="{5F794F6E-19D1-492A-9FF0-881263E129F4}" dt="2026-03-25T07:47:12.509" v="200" actId="207"/>
          <ac:spMkLst>
            <pc:docMk/>
            <pc:sldMk cId="2990273012" sldId="258"/>
            <ac:spMk id="5" creationId="{00000000-0000-0000-0000-000000000000}"/>
          </ac:spMkLst>
        </pc:spChg>
        <pc:spChg chg="mod">
          <ac:chgData name="兒島 茉由子(kojima-mayuko)" userId="dcb1abd8-b830-4410-8c80-90c22f6f9813" providerId="ADAL" clId="{5F794F6E-19D1-492A-9FF0-881263E129F4}" dt="2026-03-25T07:47:05.557" v="197" actId="207"/>
          <ac:spMkLst>
            <pc:docMk/>
            <pc:sldMk cId="2990273012" sldId="258"/>
            <ac:spMk id="10" creationId="{1663CC0F-E62A-309F-5961-815373AFEC63}"/>
          </ac:spMkLst>
        </pc:spChg>
        <pc:spChg chg="add del mod">
          <ac:chgData name="兒島 茉由子(kojima-mayuko)" userId="dcb1abd8-b830-4410-8c80-90c22f6f9813" providerId="ADAL" clId="{5F794F6E-19D1-492A-9FF0-881263E129F4}" dt="2026-03-25T07:47:07.646" v="198" actId="478"/>
          <ac:spMkLst>
            <pc:docMk/>
            <pc:sldMk cId="2990273012" sldId="258"/>
            <ac:spMk id="11" creationId="{E042902A-0E36-AA63-96CD-6B3E86D5F52D}"/>
          </ac:spMkLst>
        </pc:spChg>
      </pc:sldChg>
      <pc:sldChg chg="addSp delSp modSp mod">
        <pc:chgData name="兒島 茉由子(kojima-mayuko)" userId="dcb1abd8-b830-4410-8c80-90c22f6f9813" providerId="ADAL" clId="{5F794F6E-19D1-492A-9FF0-881263E129F4}" dt="2026-03-26T01:32:35.234" v="210"/>
        <pc:sldMkLst>
          <pc:docMk/>
          <pc:sldMk cId="1638190491" sldId="259"/>
        </pc:sldMkLst>
        <pc:spChg chg="add del mod">
          <ac:chgData name="兒島 茉由子(kojima-mayuko)" userId="dcb1abd8-b830-4410-8c80-90c22f6f9813" providerId="ADAL" clId="{5F794F6E-19D1-492A-9FF0-881263E129F4}" dt="2026-03-25T07:47:15.154" v="201" actId="478"/>
          <ac:spMkLst>
            <pc:docMk/>
            <pc:sldMk cId="1638190491" sldId="259"/>
            <ac:spMk id="3" creationId="{981EE7B3-808E-B81B-14F0-5A23C7303C0D}"/>
          </ac:spMkLst>
        </pc:spChg>
        <pc:spChg chg="mod">
          <ac:chgData name="兒島 茉由子(kojima-mayuko)" userId="dcb1abd8-b830-4410-8c80-90c22f6f9813" providerId="ADAL" clId="{5F794F6E-19D1-492A-9FF0-881263E129F4}" dt="2026-03-26T01:32:35.234" v="210"/>
          <ac:spMkLst>
            <pc:docMk/>
            <pc:sldMk cId="1638190491" sldId="259"/>
            <ac:spMk id="15" creationId="{00000000-0000-0000-0000-000000000000}"/>
          </ac:spMkLst>
        </pc:spChg>
        <pc:spChg chg="mod">
          <ac:chgData name="兒島 茉由子(kojima-mayuko)" userId="dcb1abd8-b830-4410-8c80-90c22f6f9813" providerId="ADAL" clId="{5F794F6E-19D1-492A-9FF0-881263E129F4}" dt="2026-03-25T07:47:23.041" v="203" actId="207"/>
          <ac:spMkLst>
            <pc:docMk/>
            <pc:sldMk cId="1638190491" sldId="259"/>
            <ac:spMk id="24" creationId="{00000000-0000-0000-0000-000000000000}"/>
          </ac:spMkLst>
        </pc:spChg>
      </pc:sldChg>
    </pc:docChg>
  </pc:docChgLst>
  <pc:docChgLst>
    <pc:chgData name="久保 恵子(kubo-keiko)" userId="e19ff439-e018-43a1-ad24-dd82dae91c39" providerId="ADAL" clId="{5F794F6E-19D1-492A-9FF0-881263E129F4}"/>
    <pc:docChg chg="custSel mod modSld">
      <pc:chgData name="久保 恵子(kubo-keiko)" userId="e19ff439-e018-43a1-ad24-dd82dae91c39" providerId="ADAL" clId="{5F794F6E-19D1-492A-9FF0-881263E129F4}" dt="2026-03-23T07:47:54.098" v="422"/>
      <pc:docMkLst>
        <pc:docMk/>
      </pc:docMkLst>
      <pc:sldChg chg="addSp delSp modSp mod">
        <pc:chgData name="久保 恵子(kubo-keiko)" userId="e19ff439-e018-43a1-ad24-dd82dae91c39" providerId="ADAL" clId="{5F794F6E-19D1-492A-9FF0-881263E129F4}" dt="2026-03-23T07:47:54.098" v="422"/>
        <pc:sldMkLst>
          <pc:docMk/>
          <pc:sldMk cId="2990273012" sldId="258"/>
        </pc:sldMkLst>
        <pc:spChg chg="add mod">
          <ac:chgData name="久保 恵子(kubo-keiko)" userId="e19ff439-e018-43a1-ad24-dd82dae91c39" providerId="ADAL" clId="{5F794F6E-19D1-492A-9FF0-881263E129F4}" dt="2026-03-23T07:47:54.098" v="422"/>
          <ac:spMkLst>
            <pc:docMk/>
            <pc:sldMk cId="2990273012" sldId="258"/>
            <ac:spMk id="3" creationId="{F80BAAEE-B089-DFB7-D64E-B312970CE604}"/>
          </ac:spMkLst>
        </pc:spChg>
        <pc:spChg chg="add mod">
          <ac:chgData name="久保 恵子(kubo-keiko)" userId="e19ff439-e018-43a1-ad24-dd82dae91c39" providerId="ADAL" clId="{5F794F6E-19D1-492A-9FF0-881263E129F4}" dt="2026-03-18T02:56:35.169" v="332" actId="20577"/>
          <ac:spMkLst>
            <pc:docMk/>
            <pc:sldMk cId="2990273012" sldId="258"/>
            <ac:spMk id="10" creationId="{1663CC0F-E62A-309F-5961-815373AFEC63}"/>
          </ac:spMkLst>
        </pc:spChg>
        <pc:picChg chg="add mod">
          <ac:chgData name="久保 恵子(kubo-keiko)" userId="e19ff439-e018-43a1-ad24-dd82dae91c39" providerId="ADAL" clId="{5F794F6E-19D1-492A-9FF0-881263E129F4}" dt="2026-03-18T02:57:38.573" v="382" actId="14100"/>
          <ac:picMkLst>
            <pc:docMk/>
            <pc:sldMk cId="2990273012" sldId="258"/>
            <ac:picMk id="13" creationId="{0BC28CC2-9E47-4773-3E21-EC31C14F0C29}"/>
          </ac:picMkLst>
        </pc:picChg>
        <pc:picChg chg="add mod">
          <ac:chgData name="久保 恵子(kubo-keiko)" userId="e19ff439-e018-43a1-ad24-dd82dae91c39" providerId="ADAL" clId="{5F794F6E-19D1-492A-9FF0-881263E129F4}" dt="2026-03-18T02:53:27.090" v="315" actId="1076"/>
          <ac:picMkLst>
            <pc:docMk/>
            <pc:sldMk cId="2990273012" sldId="258"/>
            <ac:picMk id="14" creationId="{E9C8B86F-E7DA-1932-9E09-E470107F25DE}"/>
          </ac:picMkLst>
        </pc:picChg>
        <pc:picChg chg="add mod">
          <ac:chgData name="久保 恵子(kubo-keiko)" userId="e19ff439-e018-43a1-ad24-dd82dae91c39" providerId="ADAL" clId="{5F794F6E-19D1-492A-9FF0-881263E129F4}" dt="2026-03-18T02:53:27.090" v="315" actId="1076"/>
          <ac:picMkLst>
            <pc:docMk/>
            <pc:sldMk cId="2990273012" sldId="258"/>
            <ac:picMk id="15" creationId="{9B913565-F503-A731-F431-789894197704}"/>
          </ac:picMkLst>
        </pc:picChg>
        <pc:picChg chg="add mod">
          <ac:chgData name="久保 恵子(kubo-keiko)" userId="e19ff439-e018-43a1-ad24-dd82dae91c39" providerId="ADAL" clId="{5F794F6E-19D1-492A-9FF0-881263E129F4}" dt="2026-03-18T02:53:27.090" v="315" actId="1076"/>
          <ac:picMkLst>
            <pc:docMk/>
            <pc:sldMk cId="2990273012" sldId="258"/>
            <ac:picMk id="16" creationId="{F0323EF7-4F30-7E87-8BB4-4644340D7FEF}"/>
          </ac:picMkLst>
        </pc:picChg>
      </pc:sldChg>
    </pc:docChg>
  </pc:docChgLst>
</pc:chgInfo>
</file>

<file path=ppt/notesMasters/_rels/notesMaster1.xml.rels><?xml version="1.0" encoding="UTF-8" standalone="yes"?><Relationships xmlns="http://schemas.openxmlformats.org/package/2006/relationships"><Relationship Id="rId1" Target="../theme/theme2.xml" Type="http://schemas.openxmlformats.org/officeDocument/2006/relationships/theme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5838" y="0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E575C27-2B26-4525-9722-BDDF2E3C5972}" type="datetimeFigureOut">
              <a:rPr kumimoji="1" lang="ja-JP" altLang="en-US" smtClean="0"/>
              <a:t>2026/3/26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006600" y="746125"/>
            <a:ext cx="2794000" cy="37258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720" y="4721186"/>
            <a:ext cx="5445760" cy="447270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0646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5838" y="9440646"/>
            <a:ext cx="2949787" cy="49696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FE953F8-E6E4-4731-934A-2B8F84840DE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066827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<Relationships xmlns="http://schemas.openxmlformats.org/package/2006/relationships"><Relationship Id="rId1" Target="../notesMasters/notesMaster1.xml" Type="http://schemas.openxmlformats.org/officeDocument/2006/relationships/notesMaster"/><Relationship Id="rId2" Target="../slides/slide1.xml" Type="http://schemas.openxmlformats.org/officeDocument/2006/relationships/slide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FE953F8-E6E4-4731-934A-2B8F84840DE8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19504891"/>
      </p:ext>
    </p:extLst>
  </p:cSld>
  <p:clrMapOvr>
    <a:masterClrMapping/>
  </p:clrMapOvr>
</p:note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43AB10-C662-4F41-A91E-1ABE024E4CE0}" type="datetimeFigureOut">
              <a:rPr kumimoji="1" lang="ja-JP" altLang="en-US" smtClean="0"/>
              <a:t>2026/3/26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65F73A-B54E-4666-9A18-A87F644B917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4491307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43AB10-C662-4F41-A91E-1ABE024E4CE0}" type="datetimeFigureOut">
              <a:rPr kumimoji="1" lang="ja-JP" altLang="en-US" smtClean="0"/>
              <a:t>2026/3/26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65F73A-B54E-4666-9A18-A87F644B917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166785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257175" y="488951"/>
            <a:ext cx="3357563" cy="10401300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43AB10-C662-4F41-A91E-1ABE024E4CE0}" type="datetimeFigureOut">
              <a:rPr kumimoji="1" lang="ja-JP" altLang="en-US" smtClean="0"/>
              <a:t>2026/3/26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65F73A-B54E-4666-9A18-A87F644B917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224009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43AB10-C662-4F41-A91E-1ABE024E4CE0}" type="datetimeFigureOut">
              <a:rPr kumimoji="1" lang="ja-JP" altLang="en-US" smtClean="0"/>
              <a:t>2026/3/26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65F73A-B54E-4666-9A18-A87F644B917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474632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43AB10-C662-4F41-A91E-1ABE024E4CE0}" type="datetimeFigureOut">
              <a:rPr kumimoji="1" lang="ja-JP" altLang="en-US" smtClean="0"/>
              <a:t>2026/3/26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65F73A-B54E-4666-9A18-A87F644B917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780568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257175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2628900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43AB10-C662-4F41-A91E-1ABE024E4CE0}" type="datetimeFigureOut">
              <a:rPr kumimoji="1" lang="ja-JP" altLang="en-US" smtClean="0"/>
              <a:t>2026/3/26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65F73A-B54E-4666-9A18-A87F644B917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842638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43AB10-C662-4F41-A91E-1ABE024E4CE0}" type="datetimeFigureOut">
              <a:rPr kumimoji="1" lang="ja-JP" altLang="en-US" smtClean="0"/>
              <a:t>2026/3/26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65F73A-B54E-4666-9A18-A87F644B917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852863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43AB10-C662-4F41-A91E-1ABE024E4CE0}" type="datetimeFigureOut">
              <a:rPr kumimoji="1" lang="ja-JP" altLang="en-US" smtClean="0"/>
              <a:t>2026/3/26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65F73A-B54E-4666-9A18-A87F644B917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033902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43AB10-C662-4F41-A91E-1ABE024E4CE0}" type="datetimeFigureOut">
              <a:rPr kumimoji="1" lang="ja-JP" altLang="en-US" smtClean="0"/>
              <a:t>2026/3/26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65F73A-B54E-4666-9A18-A87F644B917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391924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43AB10-C662-4F41-A91E-1ABE024E4CE0}" type="datetimeFigureOut">
              <a:rPr kumimoji="1" lang="ja-JP" altLang="en-US" smtClean="0"/>
              <a:t>2026/3/26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65F73A-B54E-4666-9A18-A87F644B917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331715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43AB10-C662-4F41-A91E-1ABE024E4CE0}" type="datetimeFigureOut">
              <a:rPr kumimoji="1" lang="ja-JP" altLang="en-US" smtClean="0"/>
              <a:t>2026/3/26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65F73A-B54E-4666-9A18-A87F644B917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49600377"/>
      </p:ext>
    </p:extLst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43AB10-C662-4F41-A91E-1ABE024E4CE0}" type="datetimeFigureOut">
              <a:rPr kumimoji="1" lang="ja-JP" altLang="en-US" smtClean="0"/>
              <a:t>2026/3/26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365F73A-B54E-4666-9A18-A87F644B917D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622714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notesSlides/notesSlide1.xml" Type="http://schemas.openxmlformats.org/officeDocument/2006/relationships/notesSlide"/><Relationship Id="rId3" Target="../media/image1.jpeg" Type="http://schemas.openxmlformats.org/officeDocument/2006/relationships/image"/><Relationship Id="rId4" Target="../media/image2.jpeg" Type="http://schemas.openxmlformats.org/officeDocument/2006/relationships/image"/><Relationship Id="rId5" Target="../media/image3.jpeg" Type="http://schemas.openxmlformats.org/officeDocument/2006/relationships/image"/><Relationship Id="rId6" Target="http://www.google.co.jp/url?sa=i&amp;rct=j&amp;q=&amp;esrc=s&amp;frm=1&amp;source=images&amp;cd=&amp;cad=rja&amp;docid=sgbjIF6BViFYhM&amp;tbnid=cqvgjZJBBY0E6M:&amp;ved=0CAUQjRw&amp;url=http://www.emstudio.jp/free/data1021/&amp;ei=TuEuUqicD4yMkgXJ9oGoDw&amp;bvm=bv.51773540,d.dGI&amp;psig=AFQjCNG41dLx-vDP8aBtL-DEgHPGwoXjvg&amp;ust=1378890423048333" TargetMode="External" Type="http://schemas.openxmlformats.org/officeDocument/2006/relationships/hyperlink"/><Relationship Id="rId7" Target="../media/image4.gif" Type="http://schemas.openxmlformats.org/officeDocument/2006/relationships/image"/></Relationships>
</file>

<file path=ppt/slides/_rels/slide2.xml.rels><?xml version="1.0" encoding="UTF-8" standalone="yes"?><Relationships xmlns="http://schemas.openxmlformats.org/package/2006/relationships"><Relationship Id="rId1" Target="../slideLayouts/slideLayout2.xml" Type="http://schemas.openxmlformats.org/officeDocument/2006/relationships/slideLayout"/><Relationship Id="rId2" Target="../media/image5.png" Type="http://schemas.openxmlformats.org/officeDocument/2006/relationships/image"/><Relationship Id="rId3" Target="../media/image6.png" Type="http://schemas.openxmlformats.org/officeDocument/2006/relationships/image"/><Relationship Id="rId4" Target="../media/image7.png" Type="http://schemas.openxmlformats.org/officeDocument/2006/relationships/image"/><Relationship Id="rId5" Target="../media/image8.png" Type="http://schemas.openxmlformats.org/officeDocument/2006/relationships/image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正方形/長方形 9"/>
          <p:cNvSpPr/>
          <p:nvPr/>
        </p:nvSpPr>
        <p:spPr>
          <a:xfrm>
            <a:off x="116632" y="6012160"/>
            <a:ext cx="6480720" cy="187220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en-US" altLang="ja-JP" sz="1300" u="sng" dirty="0">
                <a:solidFill>
                  <a:schemeClr val="tx1">
                    <a:lumMod val="95000"/>
                    <a:lumOff val="5000"/>
                  </a:schemeClr>
                </a:solidFill>
              </a:rPr>
              <a:t>《</a:t>
            </a:r>
            <a:r>
              <a:rPr lang="ja-JP" altLang="en-US" sz="1300" u="sng" dirty="0">
                <a:solidFill>
                  <a:schemeClr val="tx1">
                    <a:lumMod val="95000"/>
                    <a:lumOff val="5000"/>
                  </a:schemeClr>
                </a:solidFill>
              </a:rPr>
              <a:t>利用手続き</a:t>
            </a:r>
            <a:r>
              <a:rPr kumimoji="1" lang="en-US" altLang="ja-JP" sz="1300" u="sng" dirty="0">
                <a:solidFill>
                  <a:schemeClr val="tx1">
                    <a:lumMod val="95000"/>
                    <a:lumOff val="5000"/>
                  </a:schemeClr>
                </a:solidFill>
              </a:rPr>
              <a:t>》</a:t>
            </a:r>
          </a:p>
          <a:p>
            <a:pPr>
              <a:lnSpc>
                <a:spcPts val="300"/>
              </a:lnSpc>
            </a:pPr>
            <a:endParaRPr lang="en-US" altLang="ja-JP" sz="1300" dirty="0">
              <a:solidFill>
                <a:schemeClr val="tx1"/>
              </a:solidFill>
            </a:endParaRPr>
          </a:p>
          <a:p>
            <a:r>
              <a:rPr kumimoji="1" lang="ja-JP" altLang="en-US" sz="1300" dirty="0">
                <a:solidFill>
                  <a:schemeClr val="tx1"/>
                </a:solidFill>
              </a:rPr>
              <a:t> ◯ </a:t>
            </a:r>
            <a:r>
              <a:rPr lang="ja-JP" altLang="en-US" sz="1300" dirty="0">
                <a:solidFill>
                  <a:schemeClr val="tx1"/>
                </a:solidFill>
              </a:rPr>
              <a:t>当社からのサービスの提供を希望される場合は、当社の各オフィス又はホームページで</a:t>
            </a:r>
            <a:endParaRPr lang="en-US" altLang="ja-JP" sz="1300" dirty="0">
              <a:solidFill>
                <a:schemeClr val="tx1"/>
              </a:solidFill>
            </a:endParaRPr>
          </a:p>
          <a:p>
            <a:r>
              <a:rPr lang="ja-JP" altLang="en-US" sz="1300" dirty="0">
                <a:solidFill>
                  <a:schemeClr val="tx1"/>
                </a:solidFill>
              </a:rPr>
              <a:t>　　利用登録をしていただきます。</a:t>
            </a:r>
            <a:endParaRPr lang="en-US" altLang="ja-JP" sz="1300" dirty="0">
              <a:solidFill>
                <a:schemeClr val="tx1"/>
              </a:solidFill>
            </a:endParaRPr>
          </a:p>
          <a:p>
            <a:r>
              <a:rPr kumimoji="1" lang="ja-JP" altLang="en-US" sz="1300" dirty="0">
                <a:solidFill>
                  <a:schemeClr val="tx1"/>
                </a:solidFill>
              </a:rPr>
              <a:t> ◯ お客様の登録が完了した後、会員カードとホームページを利用</a:t>
            </a:r>
            <a:r>
              <a:rPr lang="ja-JP" altLang="en-US" sz="1300" dirty="0">
                <a:solidFill>
                  <a:schemeClr val="tx1"/>
                </a:solidFill>
              </a:rPr>
              <a:t>される</a:t>
            </a:r>
            <a:r>
              <a:rPr kumimoji="1" lang="ja-JP" altLang="en-US" sz="1300" dirty="0">
                <a:solidFill>
                  <a:schemeClr val="tx1"/>
                </a:solidFill>
              </a:rPr>
              <a:t>際に必要となる</a:t>
            </a:r>
            <a:endParaRPr kumimoji="1" lang="en-US" altLang="ja-JP" sz="1300" dirty="0">
              <a:solidFill>
                <a:schemeClr val="tx1"/>
              </a:solidFill>
            </a:endParaRPr>
          </a:p>
          <a:p>
            <a:r>
              <a:rPr lang="ja-JP" altLang="en-US" sz="1300" dirty="0">
                <a:solidFill>
                  <a:schemeClr val="tx1"/>
                </a:solidFill>
              </a:rPr>
              <a:t>　　</a:t>
            </a:r>
            <a:r>
              <a:rPr kumimoji="1" lang="en-US" altLang="ja-JP" sz="1300" dirty="0">
                <a:solidFill>
                  <a:schemeClr val="tx1"/>
                </a:solidFill>
              </a:rPr>
              <a:t>ID</a:t>
            </a:r>
            <a:r>
              <a:rPr kumimoji="1" lang="ja-JP" altLang="en-US" sz="1300" dirty="0" err="1">
                <a:solidFill>
                  <a:schemeClr val="tx1"/>
                </a:solidFill>
              </a:rPr>
              <a:t>、</a:t>
            </a:r>
            <a:r>
              <a:rPr kumimoji="1" lang="ja-JP" altLang="en-US" sz="1300" dirty="0">
                <a:solidFill>
                  <a:schemeClr val="tx1"/>
                </a:solidFill>
              </a:rPr>
              <a:t>パスワードを発行いたします。</a:t>
            </a:r>
            <a:endParaRPr kumimoji="1" lang="en-US" altLang="ja-JP" sz="1300" dirty="0">
              <a:solidFill>
                <a:schemeClr val="tx1"/>
              </a:solidFill>
            </a:endParaRPr>
          </a:p>
          <a:p>
            <a:r>
              <a:rPr lang="ja-JP" altLang="en-US" sz="1300" u="sng" dirty="0">
                <a:solidFill>
                  <a:schemeClr val="tx1"/>
                </a:solidFill>
              </a:rPr>
              <a:t> ◯ お仕事のご紹介等をご希望の方は、当社オフィスまでお越しください。</a:t>
            </a:r>
            <a:endParaRPr lang="en-US" altLang="ja-JP" sz="1300" u="sng" dirty="0">
              <a:solidFill>
                <a:schemeClr val="tx1"/>
              </a:solidFill>
            </a:endParaRPr>
          </a:p>
          <a:p>
            <a:r>
              <a:rPr lang="ja-JP" altLang="en-US" sz="1300" dirty="0">
                <a:solidFill>
                  <a:schemeClr val="tx1"/>
                </a:solidFill>
              </a:rPr>
              <a:t>　　その際、</a:t>
            </a:r>
            <a:r>
              <a:rPr lang="ja-JP" altLang="en-US" sz="1300" u="sng" dirty="0">
                <a:solidFill>
                  <a:schemeClr val="tx1"/>
                </a:solidFill>
              </a:rPr>
              <a:t>会員カードをご提示いただきますので忘れずにお持ちください</a:t>
            </a:r>
            <a:r>
              <a:rPr lang="ja-JP" altLang="en-US" sz="1300" dirty="0">
                <a:solidFill>
                  <a:schemeClr val="tx1"/>
                </a:solidFill>
              </a:rPr>
              <a:t>。</a:t>
            </a:r>
            <a:endParaRPr lang="en-US" altLang="ja-JP" sz="1300" dirty="0">
              <a:solidFill>
                <a:schemeClr val="tx1"/>
              </a:solidFill>
            </a:endParaRPr>
          </a:p>
          <a:p>
            <a:r>
              <a:rPr kumimoji="1" lang="ja-JP" altLang="en-US" sz="1300" dirty="0">
                <a:solidFill>
                  <a:schemeClr val="tx1"/>
                </a:solidFill>
              </a:rPr>
              <a:t> ◯ 託児施設の利用は先着順となっておりますので、予めご了承ください。</a:t>
            </a:r>
            <a:endParaRPr kumimoji="1" lang="en-US" altLang="ja-JP" sz="1300" dirty="0">
              <a:solidFill>
                <a:schemeClr val="tx1"/>
              </a:solidFill>
            </a:endParaRPr>
          </a:p>
        </p:txBody>
      </p:sp>
      <p:pic>
        <p:nvPicPr>
          <p:cNvPr id="18" name="Picture 1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683622" y="3563888"/>
            <a:ext cx="1107479" cy="60646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" name="Picture 16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701710" y="5076056"/>
            <a:ext cx="984281" cy="6473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2" name="Picture 8" descr="参照イメージ：STEP1 お申し込み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661248" y="7135994"/>
            <a:ext cx="971970" cy="67636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http://www.emstudio.jp/free/data1021/images/main.gif">
            <a:hlinkClick r:id="rId6"/>
          </p:cNvPr>
          <p:cNvPicPr>
            <a:picLocks noChangeAspect="1" noChangeArrowheads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99392" y="-30468"/>
            <a:ext cx="1534394" cy="10740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正方形/長方形 3"/>
          <p:cNvSpPr/>
          <p:nvPr/>
        </p:nvSpPr>
        <p:spPr>
          <a:xfrm>
            <a:off x="3573016" y="-169612"/>
            <a:ext cx="3574726" cy="78117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en-US" altLang="ja-JP" sz="1600" dirty="0">
              <a:solidFill>
                <a:schemeClr val="tx1"/>
              </a:solidFill>
            </a:endParaRPr>
          </a:p>
          <a:p>
            <a:pPr algn="ctr"/>
            <a:r>
              <a:rPr kumimoji="1" lang="ja-JP" altLang="en-US" sz="1600" dirty="0">
                <a:solidFill>
                  <a:schemeClr val="tx1"/>
                </a:solidFill>
              </a:rPr>
              <a:t>職業紹介事業者</a:t>
            </a:r>
            <a:r>
              <a:rPr kumimoji="1" lang="ja-JP" altLang="en-US" sz="1200" dirty="0">
                <a:solidFill>
                  <a:schemeClr val="tx1"/>
                </a:solidFill>
              </a:rPr>
              <a:t>（◯◯－職－△△△△）</a:t>
            </a:r>
          </a:p>
        </p:txBody>
      </p:sp>
      <p:sp>
        <p:nvSpPr>
          <p:cNvPr id="5" name="正方形/長方形 4"/>
          <p:cNvSpPr/>
          <p:nvPr/>
        </p:nvSpPr>
        <p:spPr>
          <a:xfrm>
            <a:off x="72008" y="780664"/>
            <a:ext cx="6885384" cy="55097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u="sng" dirty="0">
                <a:solidFill>
                  <a:schemeClr val="tx1"/>
                </a:solidFill>
              </a:rPr>
              <a:t>企業名：</a:t>
            </a:r>
            <a:r>
              <a:rPr lang="ja-JP" altLang="en-US" u="sng" dirty="0">
                <a:solidFill>
                  <a:schemeClr val="tx1"/>
                </a:solidFill>
              </a:rPr>
              <a:t>株式会社厚労エージェント</a:t>
            </a:r>
            <a:r>
              <a:rPr lang="ja-JP" altLang="en-US" dirty="0">
                <a:solidFill>
                  <a:schemeClr val="tx1"/>
                </a:solidFill>
              </a:rPr>
              <a:t>　</a:t>
            </a:r>
            <a:r>
              <a:rPr lang="ja-JP" altLang="en-US" sz="1200" dirty="0">
                <a:solidFill>
                  <a:schemeClr val="tx1"/>
                </a:solidFill>
              </a:rPr>
              <a:t>（許可番号：◯◯－△－◯◯◯◯◯◯）</a:t>
            </a:r>
            <a:endParaRPr kumimoji="1" lang="ja-JP" altLang="en-US" sz="1200" dirty="0">
              <a:solidFill>
                <a:schemeClr val="tx1"/>
              </a:solidFill>
            </a:endParaRPr>
          </a:p>
        </p:txBody>
      </p:sp>
      <p:sp>
        <p:nvSpPr>
          <p:cNvPr id="6" name="正方形/長方形 5"/>
          <p:cNvSpPr/>
          <p:nvPr/>
        </p:nvSpPr>
        <p:spPr>
          <a:xfrm>
            <a:off x="353325" y="1691680"/>
            <a:ext cx="6748083" cy="1368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1400" dirty="0">
                <a:solidFill>
                  <a:schemeClr val="tx1"/>
                </a:solidFill>
              </a:rPr>
              <a:t>ホームページアドレス</a:t>
            </a:r>
            <a:r>
              <a:rPr kumimoji="1" lang="ja-JP" altLang="en-US" sz="1600" dirty="0">
                <a:solidFill>
                  <a:schemeClr val="tx1"/>
                </a:solidFill>
              </a:rPr>
              <a:t>：</a:t>
            </a:r>
            <a:r>
              <a:rPr lang="en-US" altLang="ja-JP" sz="1600" dirty="0">
                <a:solidFill>
                  <a:schemeClr val="tx1"/>
                </a:solidFill>
              </a:rPr>
              <a:t>http://www.</a:t>
            </a:r>
            <a:r>
              <a:rPr lang="ja-JP" altLang="en-US" sz="1100" dirty="0">
                <a:solidFill>
                  <a:schemeClr val="tx1"/>
                </a:solidFill>
              </a:rPr>
              <a:t>◯◯◯◯</a:t>
            </a:r>
            <a:r>
              <a:rPr lang="en-US" altLang="ja-JP" sz="1600" dirty="0">
                <a:solidFill>
                  <a:schemeClr val="tx1"/>
                </a:solidFill>
              </a:rPr>
              <a:t>.</a:t>
            </a:r>
            <a:r>
              <a:rPr lang="ja-JP" altLang="en-US" sz="1600" dirty="0">
                <a:solidFill>
                  <a:schemeClr val="tx1"/>
                </a:solidFill>
              </a:rPr>
              <a:t> </a:t>
            </a:r>
            <a:r>
              <a:rPr lang="ja-JP" altLang="en-US" sz="1100" dirty="0">
                <a:solidFill>
                  <a:schemeClr val="tx1"/>
                </a:solidFill>
              </a:rPr>
              <a:t>◯</a:t>
            </a:r>
            <a:r>
              <a:rPr lang="en-US" altLang="ja-JP" sz="1600" dirty="0">
                <a:solidFill>
                  <a:schemeClr val="tx1"/>
                </a:solidFill>
              </a:rPr>
              <a:t>.</a:t>
            </a:r>
            <a:r>
              <a:rPr lang="en-US" altLang="ja-JP" sz="1600" dirty="0" err="1">
                <a:solidFill>
                  <a:schemeClr val="tx1"/>
                </a:solidFill>
              </a:rPr>
              <a:t>jp</a:t>
            </a:r>
            <a:endParaRPr kumimoji="1" lang="en-US" altLang="ja-JP" sz="1600" dirty="0">
              <a:solidFill>
                <a:schemeClr val="tx1"/>
              </a:solidFill>
            </a:endParaRPr>
          </a:p>
          <a:p>
            <a:r>
              <a:rPr lang="ja-JP" altLang="en-US" sz="1400" dirty="0">
                <a:solidFill>
                  <a:schemeClr val="tx1"/>
                </a:solidFill>
              </a:rPr>
              <a:t>所在地</a:t>
            </a:r>
            <a:r>
              <a:rPr lang="ja-JP" altLang="en-US" sz="1600" dirty="0">
                <a:solidFill>
                  <a:schemeClr val="tx1"/>
                </a:solidFill>
              </a:rPr>
              <a:t>：〒</a:t>
            </a:r>
            <a:r>
              <a:rPr lang="en-US" altLang="ja-JP" sz="1600" dirty="0">
                <a:solidFill>
                  <a:schemeClr val="tx1"/>
                </a:solidFill>
              </a:rPr>
              <a:t>100-XXXX </a:t>
            </a:r>
            <a:r>
              <a:rPr lang="ja-JP" altLang="en-US" sz="1400" dirty="0">
                <a:solidFill>
                  <a:schemeClr val="tx1"/>
                </a:solidFill>
              </a:rPr>
              <a:t>東京都千代田区霞が関◯－◯－◯◯ビル</a:t>
            </a:r>
            <a:r>
              <a:rPr lang="en-US" altLang="ja-JP" sz="1400" dirty="0">
                <a:solidFill>
                  <a:schemeClr val="tx1"/>
                </a:solidFill>
              </a:rPr>
              <a:t>14</a:t>
            </a:r>
            <a:r>
              <a:rPr lang="ja-JP" altLang="en-US" sz="1400" dirty="0">
                <a:solidFill>
                  <a:schemeClr val="tx1"/>
                </a:solidFill>
              </a:rPr>
              <a:t>階</a:t>
            </a:r>
            <a:r>
              <a:rPr lang="ja-JP" altLang="en-US" sz="1200" dirty="0">
                <a:solidFill>
                  <a:schemeClr val="tx1"/>
                </a:solidFill>
              </a:rPr>
              <a:t>（○○本店）</a:t>
            </a:r>
            <a:endParaRPr lang="en-US" altLang="ja-JP" sz="1200" dirty="0">
              <a:solidFill>
                <a:schemeClr val="tx1"/>
              </a:solidFill>
            </a:endParaRPr>
          </a:p>
          <a:p>
            <a:r>
              <a:rPr kumimoji="1" lang="ja-JP" altLang="en-US" sz="1400" dirty="0">
                <a:solidFill>
                  <a:schemeClr val="tx1"/>
                </a:solidFill>
              </a:rPr>
              <a:t>連絡先</a:t>
            </a:r>
            <a:r>
              <a:rPr kumimoji="1" lang="ja-JP" altLang="en-US" sz="1600" dirty="0">
                <a:solidFill>
                  <a:schemeClr val="tx1"/>
                </a:solidFill>
              </a:rPr>
              <a:t>：</a:t>
            </a:r>
            <a:r>
              <a:rPr lang="ja-JP" altLang="en-US" sz="1600" dirty="0">
                <a:solidFill>
                  <a:schemeClr val="tx1"/>
                </a:solidFill>
              </a:rPr>
              <a:t>０３－◯◯◯◯－◯◯◯◯（本紙を見たとお伝えださい。）</a:t>
            </a:r>
            <a:endParaRPr kumimoji="1" lang="en-US" altLang="ja-JP" sz="1600" dirty="0">
              <a:solidFill>
                <a:schemeClr val="tx1"/>
              </a:solidFill>
            </a:endParaRPr>
          </a:p>
          <a:p>
            <a:r>
              <a:rPr lang="ja-JP" altLang="en-US" sz="1400" dirty="0">
                <a:solidFill>
                  <a:schemeClr val="tx1"/>
                </a:solidFill>
              </a:rPr>
              <a:t>担当部署・担当者名</a:t>
            </a:r>
            <a:r>
              <a:rPr lang="ja-JP" altLang="en-US" sz="1600" dirty="0">
                <a:solidFill>
                  <a:schemeClr val="tx1"/>
                </a:solidFill>
              </a:rPr>
              <a:t>　ハローワーク事業部</a:t>
            </a:r>
            <a:r>
              <a:rPr lang="ja-JP" altLang="en-US" sz="1400" dirty="0">
                <a:solidFill>
                  <a:schemeClr val="tx1"/>
                </a:solidFill>
              </a:rPr>
              <a:t>（担当：厚労はな子）</a:t>
            </a:r>
            <a:endParaRPr kumimoji="1" lang="ja-JP" altLang="en-US" sz="1400" dirty="0">
              <a:solidFill>
                <a:schemeClr val="tx1"/>
              </a:solidFill>
            </a:endParaRPr>
          </a:p>
        </p:txBody>
      </p:sp>
      <p:sp>
        <p:nvSpPr>
          <p:cNvPr id="7" name="正方形/長方形 6"/>
          <p:cNvSpPr/>
          <p:nvPr/>
        </p:nvSpPr>
        <p:spPr>
          <a:xfrm>
            <a:off x="116632" y="5078352"/>
            <a:ext cx="5993904" cy="864095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en-US" altLang="ja-JP" sz="1300" u="sng" dirty="0">
                <a:solidFill>
                  <a:schemeClr val="tx1">
                    <a:lumMod val="95000"/>
                    <a:lumOff val="5000"/>
                  </a:schemeClr>
                </a:solidFill>
              </a:rPr>
              <a:t>《</a:t>
            </a:r>
            <a:r>
              <a:rPr kumimoji="1" lang="ja-JP" altLang="en-US" sz="1300" u="sng" dirty="0">
                <a:solidFill>
                  <a:schemeClr val="tx1">
                    <a:lumMod val="95000"/>
                    <a:lumOff val="5000"/>
                  </a:schemeClr>
                </a:solidFill>
              </a:rPr>
              <a:t>特徴的な取組</a:t>
            </a:r>
            <a:r>
              <a:rPr kumimoji="1" lang="en-US" altLang="ja-JP" sz="1300" u="sng" dirty="0">
                <a:solidFill>
                  <a:schemeClr val="tx1">
                    <a:lumMod val="95000"/>
                    <a:lumOff val="5000"/>
                  </a:schemeClr>
                </a:solidFill>
              </a:rPr>
              <a:t>》</a:t>
            </a:r>
          </a:p>
          <a:p>
            <a:pPr>
              <a:lnSpc>
                <a:spcPts val="300"/>
              </a:lnSpc>
            </a:pPr>
            <a:endParaRPr lang="en-US" altLang="ja-JP" sz="1300" dirty="0">
              <a:solidFill>
                <a:schemeClr val="tx1"/>
              </a:solidFill>
            </a:endParaRPr>
          </a:p>
          <a:p>
            <a:r>
              <a:rPr lang="ja-JP" altLang="en-US" sz="1300" dirty="0">
                <a:solidFill>
                  <a:schemeClr val="tx1"/>
                </a:solidFill>
              </a:rPr>
              <a:t> ◯ </a:t>
            </a:r>
            <a:r>
              <a:rPr kumimoji="1" lang="ja-JP" altLang="en-US" sz="1300" dirty="0">
                <a:solidFill>
                  <a:schemeClr val="tx1"/>
                </a:solidFill>
              </a:rPr>
              <a:t>面接への同行も実施。</a:t>
            </a:r>
            <a:r>
              <a:rPr kumimoji="1" lang="ja-JP" altLang="en-US" sz="1300" b="1" dirty="0">
                <a:solidFill>
                  <a:srgbClr val="FF0000"/>
                </a:solidFill>
              </a:rPr>
              <a:t>専任のキャリアアドバイザーが</a:t>
            </a:r>
            <a:r>
              <a:rPr kumimoji="1" lang="ja-JP" altLang="en-US" sz="1300" dirty="0">
                <a:solidFill>
                  <a:schemeClr val="tx1"/>
                </a:solidFill>
              </a:rPr>
              <a:t>あなたの就職を</a:t>
            </a:r>
            <a:endParaRPr kumimoji="1" lang="en-US" altLang="ja-JP" sz="1300" dirty="0">
              <a:solidFill>
                <a:schemeClr val="tx1"/>
              </a:solidFill>
            </a:endParaRPr>
          </a:p>
          <a:p>
            <a:r>
              <a:rPr lang="ja-JP" altLang="en-US" sz="1300" b="1" dirty="0">
                <a:solidFill>
                  <a:schemeClr val="tx1"/>
                </a:solidFill>
              </a:rPr>
              <a:t>　　</a:t>
            </a:r>
            <a:r>
              <a:rPr lang="ja-JP" altLang="en-US" sz="1300" b="1" dirty="0">
                <a:solidFill>
                  <a:srgbClr val="FF0000"/>
                </a:solidFill>
              </a:rPr>
              <a:t>きめ細かく</a:t>
            </a:r>
            <a:r>
              <a:rPr kumimoji="1" lang="ja-JP" altLang="en-US" sz="1300" b="1" dirty="0">
                <a:solidFill>
                  <a:srgbClr val="FF0000"/>
                </a:solidFill>
              </a:rPr>
              <a:t>サポート。</a:t>
            </a:r>
            <a:endParaRPr kumimoji="1" lang="en-US" altLang="ja-JP" sz="1300" b="1" dirty="0">
              <a:solidFill>
                <a:srgbClr val="FF0000"/>
              </a:solidFill>
            </a:endParaRPr>
          </a:p>
          <a:p>
            <a:r>
              <a:rPr lang="ja-JP" altLang="en-US" sz="1300" dirty="0">
                <a:solidFill>
                  <a:schemeClr val="tx1"/>
                </a:solidFill>
              </a:rPr>
              <a:t> ◯ </a:t>
            </a:r>
            <a:r>
              <a:rPr lang="ja-JP" altLang="en-US" sz="1300" b="1" dirty="0">
                <a:solidFill>
                  <a:srgbClr val="FF0000"/>
                </a:solidFill>
              </a:rPr>
              <a:t>託児施設完備。子育て中の方を応援する企業の求人も多数！</a:t>
            </a:r>
            <a:endParaRPr lang="en-US" altLang="ja-JP" sz="1300" b="1" dirty="0">
              <a:solidFill>
                <a:srgbClr val="FF0000"/>
              </a:solidFill>
            </a:endParaRPr>
          </a:p>
        </p:txBody>
      </p:sp>
      <p:sp>
        <p:nvSpPr>
          <p:cNvPr id="2" name="正方形/長方形 1"/>
          <p:cNvSpPr/>
          <p:nvPr/>
        </p:nvSpPr>
        <p:spPr>
          <a:xfrm>
            <a:off x="-27384" y="35496"/>
            <a:ext cx="3038024" cy="390586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b="1" dirty="0">
                <a:solidFill>
                  <a:schemeClr val="tx1"/>
                </a:solidFill>
                <a:latin typeface="HG丸ｺﾞｼｯｸM-PRO" pitchFamily="50" charset="-128"/>
                <a:ea typeface="HG丸ｺﾞｼｯｸM-PRO" pitchFamily="50" charset="-128"/>
              </a:rPr>
              <a:t>リーフレットのイメージ</a:t>
            </a:r>
          </a:p>
        </p:txBody>
      </p:sp>
      <p:sp>
        <p:nvSpPr>
          <p:cNvPr id="20" name="正方形/長方形 19"/>
          <p:cNvSpPr/>
          <p:nvPr/>
        </p:nvSpPr>
        <p:spPr>
          <a:xfrm>
            <a:off x="6309384" y="4473153"/>
            <a:ext cx="2712497" cy="142341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kumimoji="1" lang="en-US" altLang="ja-JP" sz="1400" dirty="0">
              <a:solidFill>
                <a:schemeClr val="tx1"/>
              </a:solidFill>
            </a:endParaRPr>
          </a:p>
        </p:txBody>
      </p:sp>
      <p:sp>
        <p:nvSpPr>
          <p:cNvPr id="21" name="正方形/長方形 20"/>
          <p:cNvSpPr/>
          <p:nvPr/>
        </p:nvSpPr>
        <p:spPr>
          <a:xfrm>
            <a:off x="5435053" y="5727142"/>
            <a:ext cx="1615689" cy="35932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900" dirty="0">
                <a:solidFill>
                  <a:schemeClr val="tx1"/>
                </a:solidFill>
              </a:rPr>
              <a:t>全オフィスに保育士を常駐</a:t>
            </a:r>
            <a:endParaRPr lang="en-US" altLang="ja-JP" sz="900" dirty="0">
              <a:solidFill>
                <a:schemeClr val="tx1"/>
              </a:solidFill>
            </a:endParaRPr>
          </a:p>
          <a:p>
            <a:r>
              <a:rPr lang="ja-JP" altLang="en-US" sz="900" dirty="0">
                <a:solidFill>
                  <a:schemeClr val="tx1"/>
                </a:solidFill>
              </a:rPr>
              <a:t>安心してお仕事探しに専念！</a:t>
            </a:r>
            <a:endParaRPr lang="en-US" altLang="ja-JP" sz="900" dirty="0">
              <a:solidFill>
                <a:schemeClr val="tx1"/>
              </a:solidFill>
            </a:endParaRPr>
          </a:p>
        </p:txBody>
      </p:sp>
      <p:sp>
        <p:nvSpPr>
          <p:cNvPr id="26" name="正方形/長方形 25"/>
          <p:cNvSpPr/>
          <p:nvPr/>
        </p:nvSpPr>
        <p:spPr>
          <a:xfrm>
            <a:off x="5580608" y="4211960"/>
            <a:ext cx="1376784" cy="359321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ja-JP" altLang="en-US" sz="900" dirty="0">
                <a:solidFill>
                  <a:schemeClr val="tx1"/>
                </a:solidFill>
              </a:rPr>
              <a:t>業界に精通した専任が</a:t>
            </a:r>
            <a:endParaRPr lang="en-US" altLang="ja-JP" sz="900" dirty="0">
              <a:solidFill>
                <a:schemeClr val="tx1"/>
              </a:solidFill>
            </a:endParaRPr>
          </a:p>
          <a:p>
            <a:r>
              <a:rPr lang="ja-JP" altLang="en-US" sz="900" dirty="0">
                <a:solidFill>
                  <a:schemeClr val="tx1"/>
                </a:solidFill>
              </a:rPr>
              <a:t>ﾏﾝ・ﾂｰ・ﾏﾝでサポート！</a:t>
            </a:r>
            <a:endParaRPr kumimoji="1" lang="en-US" altLang="ja-JP" sz="1400" dirty="0">
              <a:solidFill>
                <a:schemeClr val="tx1"/>
              </a:solidFill>
            </a:endParaRPr>
          </a:p>
        </p:txBody>
      </p:sp>
      <p:sp>
        <p:nvSpPr>
          <p:cNvPr id="22" name="正方形/長方形 21"/>
          <p:cNvSpPr/>
          <p:nvPr/>
        </p:nvSpPr>
        <p:spPr>
          <a:xfrm>
            <a:off x="564522" y="2880172"/>
            <a:ext cx="5960822" cy="251668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ja-JP" sz="900" dirty="0">
                <a:solidFill>
                  <a:schemeClr val="tx1"/>
                </a:solidFill>
              </a:rPr>
              <a:t>※ </a:t>
            </a:r>
            <a:r>
              <a:rPr lang="ja-JP" altLang="en-US" sz="900" dirty="0">
                <a:solidFill>
                  <a:schemeClr val="tx1"/>
                </a:solidFill>
              </a:rPr>
              <a:t>上記以外にも各オフィスがございます。他のオフィスの詳細につきましては、裏面をご確認ください。</a:t>
            </a:r>
            <a:endParaRPr lang="en-US" altLang="ja-JP" sz="900" dirty="0">
              <a:solidFill>
                <a:schemeClr val="tx1"/>
              </a:solidFill>
            </a:endParaRPr>
          </a:p>
        </p:txBody>
      </p:sp>
      <p:sp>
        <p:nvSpPr>
          <p:cNvPr id="23" name="正方形/長方形 22"/>
          <p:cNvSpPr/>
          <p:nvPr/>
        </p:nvSpPr>
        <p:spPr>
          <a:xfrm>
            <a:off x="116632" y="3419872"/>
            <a:ext cx="5993904" cy="136815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en-US" altLang="ja-JP" sz="1300" u="sng" dirty="0">
                <a:solidFill>
                  <a:schemeClr val="tx1"/>
                </a:solidFill>
              </a:rPr>
              <a:t>《</a:t>
            </a:r>
            <a:r>
              <a:rPr lang="ja-JP" altLang="en-US" sz="1300" u="sng" dirty="0">
                <a:solidFill>
                  <a:schemeClr val="tx1"/>
                </a:solidFill>
              </a:rPr>
              <a:t>サービス内容・取扱職種</a:t>
            </a:r>
            <a:r>
              <a:rPr kumimoji="1" lang="en-US" altLang="ja-JP" sz="1300" u="sng" dirty="0">
                <a:solidFill>
                  <a:schemeClr val="tx1"/>
                </a:solidFill>
              </a:rPr>
              <a:t>》</a:t>
            </a:r>
          </a:p>
          <a:p>
            <a:pPr>
              <a:lnSpc>
                <a:spcPts val="300"/>
              </a:lnSpc>
            </a:pPr>
            <a:endParaRPr lang="en-US" altLang="ja-JP" sz="1300" dirty="0">
              <a:solidFill>
                <a:schemeClr val="tx1"/>
              </a:solidFill>
            </a:endParaRPr>
          </a:p>
          <a:p>
            <a:r>
              <a:rPr lang="ja-JP" altLang="en-US" sz="1300" dirty="0">
                <a:solidFill>
                  <a:schemeClr val="tx1"/>
                </a:solidFill>
              </a:rPr>
              <a:t> ◯ お仕事探しを希望する方に、ｷｬﾘｱｺﾝｻﾙﾃｨﾝｸﾞから希望する企業への</a:t>
            </a:r>
            <a:endParaRPr lang="en-US" altLang="ja-JP" sz="1300" dirty="0">
              <a:solidFill>
                <a:schemeClr val="tx1"/>
              </a:solidFill>
            </a:endParaRPr>
          </a:p>
          <a:p>
            <a:r>
              <a:rPr lang="ja-JP" altLang="en-US" sz="1300" dirty="0">
                <a:solidFill>
                  <a:schemeClr val="tx1"/>
                </a:solidFill>
              </a:rPr>
              <a:t>　　ご紹介</a:t>
            </a:r>
            <a:r>
              <a:rPr lang="ja-JP" altLang="en-US" sz="1050" dirty="0">
                <a:solidFill>
                  <a:schemeClr val="tx1"/>
                </a:solidFill>
              </a:rPr>
              <a:t>（職業紹介）</a:t>
            </a:r>
            <a:r>
              <a:rPr lang="ja-JP" altLang="en-US" sz="1300" dirty="0">
                <a:solidFill>
                  <a:schemeClr val="tx1"/>
                </a:solidFill>
              </a:rPr>
              <a:t>まで一貫した就職支援を実施。</a:t>
            </a:r>
            <a:endParaRPr lang="en-US" altLang="ja-JP" sz="1300" dirty="0">
              <a:solidFill>
                <a:schemeClr val="tx1"/>
              </a:solidFill>
            </a:endParaRPr>
          </a:p>
          <a:p>
            <a:r>
              <a:rPr kumimoji="1" lang="ja-JP" altLang="en-US" sz="1300" dirty="0">
                <a:solidFill>
                  <a:schemeClr val="tx1"/>
                </a:solidFill>
              </a:rPr>
              <a:t> ○ </a:t>
            </a:r>
            <a:r>
              <a:rPr kumimoji="1" lang="ja-JP" altLang="en-US" sz="1300" u="sng" dirty="0">
                <a:solidFill>
                  <a:schemeClr val="tx1"/>
                </a:solidFill>
              </a:rPr>
              <a:t>求職者の皆様に料金は一切発生しません（すべて無料です）。</a:t>
            </a:r>
            <a:endParaRPr kumimoji="1" lang="en-US" altLang="ja-JP" sz="1300" u="sng" dirty="0">
              <a:solidFill>
                <a:srgbClr val="FF0000"/>
              </a:solidFill>
            </a:endParaRPr>
          </a:p>
          <a:p>
            <a:r>
              <a:rPr lang="ja-JP" altLang="en-US" sz="1300" dirty="0">
                <a:solidFill>
                  <a:schemeClr val="tx1"/>
                </a:solidFill>
              </a:rPr>
              <a:t> ◯  ＩＴエンジニア等の専門的・技術的職業をはじめ、会計・人事等の事務的</a:t>
            </a:r>
            <a:endParaRPr lang="en-US" altLang="ja-JP" sz="1300" dirty="0">
              <a:solidFill>
                <a:schemeClr val="tx1"/>
              </a:solidFill>
            </a:endParaRPr>
          </a:p>
          <a:p>
            <a:r>
              <a:rPr lang="ja-JP" altLang="en-US" sz="1300" dirty="0">
                <a:solidFill>
                  <a:schemeClr val="tx1"/>
                </a:solidFill>
              </a:rPr>
              <a:t>　　職業、営業の職業を多く取り扱っています。</a:t>
            </a:r>
            <a:endParaRPr lang="en-US" altLang="ja-JP" sz="1300" dirty="0">
              <a:solidFill>
                <a:schemeClr val="tx1"/>
              </a:solidFill>
            </a:endParaRPr>
          </a:p>
          <a:p>
            <a:r>
              <a:rPr lang="ja-JP" altLang="en-US" sz="1300" dirty="0">
                <a:solidFill>
                  <a:schemeClr val="tx1"/>
                </a:solidFill>
              </a:rPr>
              <a:t> ○ </a:t>
            </a:r>
            <a:r>
              <a:rPr lang="en-US" altLang="ja-JP" sz="1300" dirty="0">
                <a:solidFill>
                  <a:schemeClr val="tx1"/>
                </a:solidFill>
              </a:rPr>
              <a:t>××</a:t>
            </a:r>
            <a:r>
              <a:rPr lang="ja-JP" altLang="en-US" sz="1300" dirty="0">
                <a:solidFill>
                  <a:schemeClr val="tx1"/>
                </a:solidFill>
              </a:rPr>
              <a:t>業界や</a:t>
            </a:r>
            <a:r>
              <a:rPr lang="en-US" altLang="ja-JP" sz="1300" dirty="0">
                <a:solidFill>
                  <a:schemeClr val="tx1"/>
                </a:solidFill>
              </a:rPr>
              <a:t>××</a:t>
            </a:r>
            <a:r>
              <a:rPr lang="ja-JP" altLang="en-US" sz="1300" dirty="0">
                <a:solidFill>
                  <a:schemeClr val="tx1"/>
                </a:solidFill>
              </a:rPr>
              <a:t>業界への就職実績が多数あります。</a:t>
            </a:r>
            <a:endParaRPr lang="en-US" altLang="ja-JP" sz="1300" dirty="0">
              <a:solidFill>
                <a:schemeClr val="tx1"/>
              </a:solidFill>
            </a:endParaRPr>
          </a:p>
        </p:txBody>
      </p:sp>
      <p:sp>
        <p:nvSpPr>
          <p:cNvPr id="24" name="正方形/長方形 23"/>
          <p:cNvSpPr/>
          <p:nvPr/>
        </p:nvSpPr>
        <p:spPr>
          <a:xfrm>
            <a:off x="3573016" y="8892512"/>
            <a:ext cx="3284880" cy="28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ja-JP" altLang="en-US" sz="1000" dirty="0">
                <a:solidFill>
                  <a:schemeClr val="tx1"/>
                </a:solidFill>
              </a:rPr>
              <a:t>作成年月日：</a:t>
            </a:r>
            <a:r>
              <a:rPr lang="en-US" altLang="ja-JP" sz="1000" dirty="0">
                <a:solidFill>
                  <a:schemeClr val="tx1"/>
                </a:solidFill>
              </a:rPr>
              <a:t>2026</a:t>
            </a:r>
            <a:r>
              <a:rPr kumimoji="1" lang="ja-JP" altLang="en-US" sz="1000" dirty="0">
                <a:solidFill>
                  <a:schemeClr val="tx1"/>
                </a:solidFill>
              </a:rPr>
              <a:t>年○月○日</a:t>
            </a:r>
          </a:p>
        </p:txBody>
      </p:sp>
      <p:sp>
        <p:nvSpPr>
          <p:cNvPr id="9" name="正方形/長方形 8"/>
          <p:cNvSpPr/>
          <p:nvPr/>
        </p:nvSpPr>
        <p:spPr>
          <a:xfrm>
            <a:off x="4293096" y="1691680"/>
            <a:ext cx="504056" cy="432048"/>
          </a:xfrm>
          <a:prstGeom prst="rect">
            <a:avLst/>
          </a:prstGeom>
          <a:noFill/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4" name="正方形/長方形 13"/>
          <p:cNvSpPr/>
          <p:nvPr/>
        </p:nvSpPr>
        <p:spPr>
          <a:xfrm>
            <a:off x="4149080" y="1805261"/>
            <a:ext cx="792088" cy="216024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050" dirty="0">
                <a:solidFill>
                  <a:schemeClr val="tx1"/>
                </a:solidFill>
              </a:rPr>
              <a:t>二次元</a:t>
            </a:r>
            <a:endParaRPr kumimoji="1" lang="en-US" altLang="ja-JP" sz="1050" strike="sngStrike" dirty="0">
              <a:solidFill>
                <a:schemeClr val="tx1"/>
              </a:solidFill>
            </a:endParaRPr>
          </a:p>
          <a:p>
            <a:pPr algn="ctr"/>
            <a:r>
              <a:rPr lang="ja-JP" altLang="en-US" sz="1050" dirty="0">
                <a:solidFill>
                  <a:schemeClr val="tx1">
                    <a:lumMod val="95000"/>
                    <a:lumOff val="5000"/>
                  </a:schemeClr>
                </a:solidFill>
              </a:rPr>
              <a:t>コード</a:t>
            </a:r>
            <a:endParaRPr kumimoji="1" lang="ja-JP" altLang="en-US" sz="1050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15" name="フッター プレースホルダー 14"/>
          <p:cNvSpPr>
            <a:spLocks noGrp="1"/>
          </p:cNvSpPr>
          <p:nvPr>
            <p:ph type="ftr" sz="quarter" idx="11"/>
          </p:nvPr>
        </p:nvSpPr>
        <p:spPr>
          <a:xfrm>
            <a:off x="5429362" y="-32361"/>
            <a:ext cx="2171700" cy="379168"/>
          </a:xfrm>
        </p:spPr>
        <p:txBody>
          <a:bodyPr/>
          <a:lstStyle/>
          <a:p>
            <a:r>
              <a:rPr kumimoji="1" lang="ja-JP" altLang="en-US" dirty="0"/>
              <a:t>別紙３</a:t>
            </a:r>
          </a:p>
        </p:txBody>
      </p:sp>
    </p:spTree>
    <p:extLst>
      <p:ext uri="{BB962C8B-B14F-4D97-AF65-F5344CB8AC3E}">
        <p14:creationId xmlns:p14="http://schemas.microsoft.com/office/powerpoint/2010/main" val="16381904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/>
          <p:cNvSpPr/>
          <p:nvPr/>
        </p:nvSpPr>
        <p:spPr>
          <a:xfrm>
            <a:off x="3573016" y="-169612"/>
            <a:ext cx="3574726" cy="781172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en-US" altLang="ja-JP" sz="1600" dirty="0">
              <a:solidFill>
                <a:schemeClr val="tx1"/>
              </a:solidFill>
            </a:endParaRPr>
          </a:p>
          <a:p>
            <a:pPr algn="ctr"/>
            <a:r>
              <a:rPr kumimoji="1" lang="ja-JP" altLang="en-US" sz="1600" dirty="0">
                <a:solidFill>
                  <a:schemeClr val="tx1"/>
                </a:solidFill>
              </a:rPr>
              <a:t>職業紹介事業者</a:t>
            </a:r>
            <a:r>
              <a:rPr kumimoji="1" lang="ja-JP" altLang="en-US" sz="1200" dirty="0">
                <a:solidFill>
                  <a:schemeClr val="tx1"/>
                </a:solidFill>
              </a:rPr>
              <a:t>（◯◯－職－△△△△）</a:t>
            </a:r>
          </a:p>
        </p:txBody>
      </p:sp>
      <p:sp>
        <p:nvSpPr>
          <p:cNvPr id="5" name="正方形/長方形 4"/>
          <p:cNvSpPr/>
          <p:nvPr/>
        </p:nvSpPr>
        <p:spPr>
          <a:xfrm>
            <a:off x="3573016" y="8892512"/>
            <a:ext cx="3284880" cy="28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r"/>
            <a:r>
              <a:rPr kumimoji="1" lang="ja-JP" altLang="en-US" sz="1000" dirty="0">
                <a:solidFill>
                  <a:schemeClr val="tx1"/>
                </a:solidFill>
              </a:rPr>
              <a:t>作成年月日：</a:t>
            </a:r>
            <a:r>
              <a:rPr kumimoji="1" lang="en-US" altLang="ja-JP" sz="1000" dirty="0">
                <a:solidFill>
                  <a:schemeClr val="tx1"/>
                </a:solidFill>
              </a:rPr>
              <a:t>2026</a:t>
            </a:r>
            <a:r>
              <a:rPr kumimoji="1" lang="ja-JP" altLang="en-US" sz="1000" dirty="0">
                <a:solidFill>
                  <a:schemeClr val="tx1"/>
                </a:solidFill>
              </a:rPr>
              <a:t>年○月○日</a:t>
            </a:r>
          </a:p>
        </p:txBody>
      </p:sp>
      <p:graphicFrame>
        <p:nvGraphicFramePr>
          <p:cNvPr id="6" name="表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63131247"/>
              </p:ext>
            </p:extLst>
          </p:nvPr>
        </p:nvGraphicFramePr>
        <p:xfrm>
          <a:off x="188640" y="3527852"/>
          <a:ext cx="3269117" cy="192865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1619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8806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96486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67835">
                <a:tc>
                  <a:txBody>
                    <a:bodyPr/>
                    <a:lstStyle/>
                    <a:p>
                      <a:r>
                        <a:rPr kumimoji="1" lang="ja-JP" altLang="en-US" sz="1000" b="0" dirty="0">
                          <a:solidFill>
                            <a:schemeClr val="tx1"/>
                          </a:solidFill>
                        </a:rPr>
                        <a:t>取扱求人数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b="0" dirty="0">
                          <a:solidFill>
                            <a:schemeClr val="tx1"/>
                          </a:solidFill>
                        </a:rPr>
                        <a:t>XX,000</a:t>
                      </a:r>
                      <a:r>
                        <a:rPr kumimoji="1" lang="ja-JP" altLang="en-US" sz="1000" b="0" dirty="0">
                          <a:solidFill>
                            <a:schemeClr val="tx1"/>
                          </a:solidFill>
                        </a:rPr>
                        <a:t>件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600" b="0" dirty="0">
                          <a:solidFill>
                            <a:schemeClr val="tx1"/>
                          </a:solidFill>
                        </a:rPr>
                        <a:t>※2024</a:t>
                      </a:r>
                      <a:r>
                        <a:rPr kumimoji="1" lang="ja-JP" altLang="en-US" sz="600" b="0" dirty="0">
                          <a:solidFill>
                            <a:schemeClr val="tx1"/>
                          </a:solidFill>
                        </a:rPr>
                        <a:t>年</a:t>
                      </a:r>
                      <a:r>
                        <a:rPr kumimoji="1" lang="en-US" altLang="ja-JP" sz="600" b="0" dirty="0">
                          <a:solidFill>
                            <a:schemeClr val="tx1"/>
                          </a:solidFill>
                        </a:rPr>
                        <a:t>2</a:t>
                      </a:r>
                      <a:r>
                        <a:rPr kumimoji="1" lang="ja-JP" altLang="en-US" sz="600" b="0" dirty="0">
                          <a:solidFill>
                            <a:schemeClr val="tx1"/>
                          </a:solidFill>
                        </a:rPr>
                        <a:t>月</a:t>
                      </a:r>
                      <a:r>
                        <a:rPr kumimoji="1" lang="en-US" altLang="ja-JP" sz="600" b="0" dirty="0">
                          <a:solidFill>
                            <a:schemeClr val="tx1"/>
                          </a:solidFill>
                        </a:rPr>
                        <a:t>1</a:t>
                      </a:r>
                      <a:r>
                        <a:rPr kumimoji="1" lang="ja-JP" altLang="en-US" sz="600" b="0" dirty="0">
                          <a:solidFill>
                            <a:schemeClr val="tx1"/>
                          </a:solidFill>
                        </a:rPr>
                        <a:t>日現在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88281">
                <a:tc>
                  <a:txBody>
                    <a:bodyPr/>
                    <a:lstStyle/>
                    <a:p>
                      <a:r>
                        <a:rPr kumimoji="1" lang="ja-JP" altLang="en-US" sz="1000" b="0" dirty="0">
                          <a:solidFill>
                            <a:schemeClr val="tx1"/>
                          </a:solidFill>
                        </a:rPr>
                        <a:t>取扱企業数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1000" b="0" dirty="0">
                          <a:solidFill>
                            <a:schemeClr val="tx1"/>
                          </a:solidFill>
                        </a:rPr>
                        <a:t>XX,000</a:t>
                      </a:r>
                      <a:r>
                        <a:rPr kumimoji="1" lang="ja-JP" altLang="en-US" sz="1000" b="0" dirty="0">
                          <a:solidFill>
                            <a:schemeClr val="tx1"/>
                          </a:solidFill>
                        </a:rPr>
                        <a:t>社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600" b="0" dirty="0">
                          <a:solidFill>
                            <a:schemeClr val="tx1"/>
                          </a:solidFill>
                        </a:rPr>
                        <a:t>※2024</a:t>
                      </a:r>
                      <a:r>
                        <a:rPr kumimoji="1" lang="ja-JP" altLang="en-US" sz="600" b="0" dirty="0">
                          <a:solidFill>
                            <a:schemeClr val="tx1"/>
                          </a:solidFill>
                        </a:rPr>
                        <a:t>年</a:t>
                      </a:r>
                      <a:r>
                        <a:rPr kumimoji="1" lang="en-US" altLang="ja-JP" sz="600" b="0" dirty="0">
                          <a:solidFill>
                            <a:schemeClr val="tx1"/>
                          </a:solidFill>
                        </a:rPr>
                        <a:t>2</a:t>
                      </a:r>
                      <a:r>
                        <a:rPr kumimoji="1" lang="ja-JP" altLang="en-US" sz="600" b="0" dirty="0">
                          <a:solidFill>
                            <a:schemeClr val="tx1"/>
                          </a:solidFill>
                        </a:rPr>
                        <a:t>月</a:t>
                      </a:r>
                      <a:r>
                        <a:rPr kumimoji="1" lang="en-US" altLang="ja-JP" sz="600" b="0" dirty="0">
                          <a:solidFill>
                            <a:schemeClr val="tx1"/>
                          </a:solidFill>
                        </a:rPr>
                        <a:t>1</a:t>
                      </a:r>
                      <a:r>
                        <a:rPr kumimoji="1" lang="ja-JP" altLang="en-US" sz="600" b="0" dirty="0">
                          <a:solidFill>
                            <a:schemeClr val="tx1"/>
                          </a:solidFill>
                        </a:rPr>
                        <a:t>日現在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84209">
                <a:tc rowSpan="2">
                  <a:txBody>
                    <a:bodyPr/>
                    <a:lstStyle/>
                    <a:p>
                      <a:r>
                        <a:rPr kumimoji="1" lang="ja-JP" altLang="en-US" sz="1000" b="0" dirty="0">
                          <a:solidFill>
                            <a:schemeClr val="tx1"/>
                          </a:solidFill>
                        </a:rPr>
                        <a:t>取扱求人の賃金額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000" b="0" dirty="0">
                          <a:solidFill>
                            <a:schemeClr val="tx1"/>
                          </a:solidFill>
                        </a:rPr>
                        <a:t>最高額　　</a:t>
                      </a:r>
                      <a:r>
                        <a:rPr kumimoji="1" lang="en-US" altLang="ja-JP" sz="1000" b="0" dirty="0">
                          <a:solidFill>
                            <a:schemeClr val="tx1"/>
                          </a:solidFill>
                        </a:rPr>
                        <a:t>X,000,000</a:t>
                      </a:r>
                      <a:r>
                        <a:rPr kumimoji="1" lang="ja-JP" altLang="en-US" sz="1000" b="0" dirty="0">
                          <a:solidFill>
                            <a:schemeClr val="tx1"/>
                          </a:solidFill>
                        </a:rPr>
                        <a:t>円（月額）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600" b="0" dirty="0">
                          <a:solidFill>
                            <a:schemeClr val="tx1"/>
                          </a:solidFill>
                        </a:rPr>
                        <a:t>※</a:t>
                      </a:r>
                      <a:r>
                        <a:rPr kumimoji="1" lang="ja-JP" altLang="en-US" sz="600" b="0" dirty="0">
                          <a:solidFill>
                            <a:schemeClr val="tx1"/>
                          </a:solidFill>
                        </a:rPr>
                        <a:t>年俸制の場合あり。</a:t>
                      </a:r>
                      <a:endParaRPr kumimoji="1" lang="en-US" altLang="ja-JP" sz="600" b="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kumimoji="1" lang="en-US" altLang="ja-JP" sz="600" b="0" dirty="0">
                          <a:solidFill>
                            <a:schemeClr val="tx1"/>
                          </a:solidFill>
                        </a:rPr>
                        <a:t>※</a:t>
                      </a:r>
                      <a:r>
                        <a:rPr kumimoji="1" lang="ja-JP" altLang="en-US" sz="600" b="0" dirty="0">
                          <a:solidFill>
                            <a:schemeClr val="tx1"/>
                          </a:solidFill>
                        </a:rPr>
                        <a:t>外貨の場合は</a:t>
                      </a:r>
                      <a:r>
                        <a:rPr kumimoji="1" lang="en-US" altLang="ja-JP" sz="600" b="0" dirty="0">
                          <a:solidFill>
                            <a:schemeClr val="tx1"/>
                          </a:solidFill>
                        </a:rPr>
                        <a:t>2024</a:t>
                      </a:r>
                      <a:r>
                        <a:rPr kumimoji="1" lang="ja-JP" altLang="en-US" sz="600" b="0" dirty="0">
                          <a:solidFill>
                            <a:schemeClr val="tx1"/>
                          </a:solidFill>
                        </a:rPr>
                        <a:t>年</a:t>
                      </a:r>
                      <a:r>
                        <a:rPr kumimoji="1" lang="en-US" altLang="ja-JP" sz="600" b="0" dirty="0">
                          <a:solidFill>
                            <a:schemeClr val="tx1"/>
                          </a:solidFill>
                        </a:rPr>
                        <a:t>2</a:t>
                      </a:r>
                      <a:r>
                        <a:rPr kumimoji="1" lang="ja-JP" altLang="en-US" sz="600" b="0" dirty="0">
                          <a:solidFill>
                            <a:schemeClr val="tx1"/>
                          </a:solidFill>
                        </a:rPr>
                        <a:t>月</a:t>
                      </a:r>
                      <a:r>
                        <a:rPr kumimoji="1" lang="en-US" altLang="ja-JP" sz="600" b="0" dirty="0">
                          <a:solidFill>
                            <a:schemeClr val="tx1"/>
                          </a:solidFill>
                        </a:rPr>
                        <a:t>1</a:t>
                      </a:r>
                      <a:r>
                        <a:rPr kumimoji="1" lang="ja-JP" altLang="en-US" sz="600" b="0" dirty="0">
                          <a:solidFill>
                            <a:schemeClr val="tx1"/>
                          </a:solidFill>
                        </a:rPr>
                        <a:t>日時点での為替レートによる。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88333">
                <a:tc vMerge="1">
                  <a:txBody>
                    <a:bodyPr/>
                    <a:lstStyle/>
                    <a:p>
                      <a:endParaRPr kumimoji="1" lang="ja-JP" altLang="en-US" sz="1400" b="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ja-JP" altLang="en-US" sz="1000" b="0" dirty="0">
                          <a:solidFill>
                            <a:schemeClr val="tx1"/>
                          </a:solidFill>
                        </a:rPr>
                        <a:t>最低額　　</a:t>
                      </a:r>
                      <a:r>
                        <a:rPr kumimoji="1" lang="en-US" altLang="ja-JP" sz="1000" b="0" dirty="0">
                          <a:solidFill>
                            <a:schemeClr val="tx1"/>
                          </a:solidFill>
                        </a:rPr>
                        <a:t>XX0,000</a:t>
                      </a:r>
                      <a:r>
                        <a:rPr kumimoji="1" lang="ja-JP" altLang="en-US" sz="1000" b="0" dirty="0">
                          <a:solidFill>
                            <a:schemeClr val="tx1"/>
                          </a:solidFill>
                        </a:rPr>
                        <a:t>円（月額）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kumimoji="1" lang="en-US" altLang="ja-JP" sz="600" b="0" dirty="0">
                          <a:solidFill>
                            <a:schemeClr val="tx1"/>
                          </a:solidFill>
                        </a:rPr>
                        <a:t>※</a:t>
                      </a:r>
                      <a:r>
                        <a:rPr kumimoji="1" lang="ja-JP" altLang="en-US" sz="600" b="0" dirty="0">
                          <a:solidFill>
                            <a:schemeClr val="tx1"/>
                          </a:solidFill>
                        </a:rPr>
                        <a:t>年俸制の場合あり。</a:t>
                      </a:r>
                      <a:endParaRPr kumimoji="1" lang="en-US" altLang="ja-JP" sz="600" b="0" dirty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kumimoji="1" lang="en-US" altLang="ja-JP" sz="600" b="0" dirty="0">
                          <a:solidFill>
                            <a:schemeClr val="tx1"/>
                          </a:solidFill>
                        </a:rPr>
                        <a:t>※</a:t>
                      </a:r>
                      <a:r>
                        <a:rPr kumimoji="1" lang="ja-JP" altLang="en-US" sz="600" b="0" dirty="0">
                          <a:solidFill>
                            <a:schemeClr val="tx1"/>
                          </a:solidFill>
                        </a:rPr>
                        <a:t>外貨の場合は</a:t>
                      </a:r>
                      <a:r>
                        <a:rPr kumimoji="1" lang="en-US" altLang="ja-JP" sz="600" b="0" dirty="0">
                          <a:solidFill>
                            <a:schemeClr val="tx1"/>
                          </a:solidFill>
                        </a:rPr>
                        <a:t>2024</a:t>
                      </a:r>
                      <a:r>
                        <a:rPr kumimoji="1" lang="ja-JP" altLang="en-US" sz="600" b="0" dirty="0">
                          <a:solidFill>
                            <a:schemeClr val="tx1"/>
                          </a:solidFill>
                        </a:rPr>
                        <a:t>年</a:t>
                      </a:r>
                      <a:r>
                        <a:rPr kumimoji="1" lang="en-US" altLang="ja-JP" sz="600" b="0" dirty="0">
                          <a:solidFill>
                            <a:schemeClr val="tx1"/>
                          </a:solidFill>
                        </a:rPr>
                        <a:t>2</a:t>
                      </a:r>
                      <a:r>
                        <a:rPr kumimoji="1" lang="ja-JP" altLang="en-US" sz="600" b="0" dirty="0">
                          <a:solidFill>
                            <a:schemeClr val="tx1"/>
                          </a:solidFill>
                        </a:rPr>
                        <a:t>月</a:t>
                      </a:r>
                      <a:r>
                        <a:rPr kumimoji="1" lang="en-US" altLang="ja-JP" sz="600" b="0" dirty="0">
                          <a:solidFill>
                            <a:schemeClr val="tx1"/>
                          </a:solidFill>
                        </a:rPr>
                        <a:t>1</a:t>
                      </a:r>
                      <a:r>
                        <a:rPr kumimoji="1" lang="ja-JP" altLang="en-US" sz="600" b="0" dirty="0">
                          <a:solidFill>
                            <a:schemeClr val="tx1"/>
                          </a:solidFill>
                        </a:rPr>
                        <a:t>日時点での為替レートによる。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  <p:sp>
        <p:nvSpPr>
          <p:cNvPr id="7" name="正方形/長方形 6"/>
          <p:cNvSpPr/>
          <p:nvPr/>
        </p:nvSpPr>
        <p:spPr>
          <a:xfrm>
            <a:off x="221643" y="3275856"/>
            <a:ext cx="3207357" cy="28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ja-JP" altLang="en-US" sz="1000" dirty="0">
                <a:solidFill>
                  <a:schemeClr val="tx1"/>
                </a:solidFill>
              </a:rPr>
              <a:t>実績</a:t>
            </a:r>
            <a:r>
              <a:rPr kumimoji="1" lang="ja-JP" altLang="en-US" sz="1000" dirty="0">
                <a:solidFill>
                  <a:schemeClr val="tx1"/>
                </a:solidFill>
              </a:rPr>
              <a:t>データ（・・・・・）</a:t>
            </a:r>
          </a:p>
        </p:txBody>
      </p:sp>
      <p:sp>
        <p:nvSpPr>
          <p:cNvPr id="8" name="正方形/長方形 7"/>
          <p:cNvSpPr/>
          <p:nvPr/>
        </p:nvSpPr>
        <p:spPr>
          <a:xfrm>
            <a:off x="3551347" y="3491880"/>
            <a:ext cx="3190021" cy="1944216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600" dirty="0">
                <a:solidFill>
                  <a:sysClr val="windowText" lastClr="000000"/>
                </a:solidFill>
              </a:rPr>
              <a:t>地　図</a:t>
            </a:r>
          </a:p>
        </p:txBody>
      </p:sp>
      <p:sp>
        <p:nvSpPr>
          <p:cNvPr id="9" name="角丸四角形 8"/>
          <p:cNvSpPr/>
          <p:nvPr/>
        </p:nvSpPr>
        <p:spPr>
          <a:xfrm>
            <a:off x="3645024" y="5148064"/>
            <a:ext cx="3024336" cy="216024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200" dirty="0">
                <a:solidFill>
                  <a:sysClr val="windowText" lastClr="000000"/>
                </a:solidFill>
              </a:rPr>
              <a:t>○○線○○駅から徒歩○分</a:t>
            </a:r>
            <a:endParaRPr kumimoji="1" lang="en-US" altLang="ja-JP" sz="1200" dirty="0">
              <a:solidFill>
                <a:sysClr val="windowText" lastClr="000000"/>
              </a:solidFill>
            </a:endParaRPr>
          </a:p>
          <a:p>
            <a:pPr algn="ctr"/>
            <a:r>
              <a:rPr lang="ja-JP" altLang="en-US" sz="1200" dirty="0">
                <a:solidFill>
                  <a:sysClr val="windowText" lastClr="000000"/>
                </a:solidFill>
              </a:rPr>
              <a:t>△△線△△駅から徒歩△分</a:t>
            </a:r>
            <a:endParaRPr kumimoji="1" lang="ja-JP" altLang="en-US" sz="1200" dirty="0">
              <a:solidFill>
                <a:sysClr val="windowText" lastClr="000000"/>
              </a:solidFill>
            </a:endParaRPr>
          </a:p>
        </p:txBody>
      </p:sp>
      <p:graphicFrame>
        <p:nvGraphicFramePr>
          <p:cNvPr id="2" name="表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89432202"/>
              </p:ext>
            </p:extLst>
          </p:nvPr>
        </p:nvGraphicFramePr>
        <p:xfrm>
          <a:off x="301848" y="827584"/>
          <a:ext cx="5359400" cy="2105025"/>
        </p:xfrm>
        <a:graphic>
          <a:graphicData uri="http://schemas.openxmlformats.org/drawingml/2006/table">
            <a:tbl>
              <a:tblPr/>
              <a:tblGrid>
                <a:gridCol w="25702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3731589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685394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685394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</a:tblGrid>
              <a:tr h="152400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en-US" altLang="ja-JP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《</a:t>
                      </a:r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業務情報の提供</a:t>
                      </a:r>
                      <a:r>
                        <a:rPr lang="en-US" altLang="ja-JP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》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10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10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52400">
                <a:tc>
                  <a:txBody>
                    <a:bodyPr/>
                    <a:lstStyle/>
                    <a:p>
                      <a:pPr algn="l" fontAlgn="ctr"/>
                      <a:endParaRPr lang="ja-JP" altLang="en-US" sz="10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10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10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10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52400"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　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　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○○年度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○○年度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52400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①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就職者数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ja-JP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○人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ja-JP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○人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52400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②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①のうち無期雇用就職者数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ja-JP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○人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ja-JP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○人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52400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③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②のうち６か月以内離職者（解雇以外）数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ja-JP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○人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ja-JP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○人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52400">
                <a:tc>
                  <a:txBody>
                    <a:bodyPr/>
                    <a:lstStyle/>
                    <a:p>
                      <a:pPr algn="ctr" fontAlgn="ctr"/>
                      <a:r>
                        <a:rPr lang="ja-JP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④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②のうち６か月以内に離職（解雇以外）したか否か不明な者の数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ja-JP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○人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ja-JP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○人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52400">
                <a:tc>
                  <a:txBody>
                    <a:bodyPr/>
                    <a:lstStyle/>
                    <a:p>
                      <a:pPr algn="l" fontAlgn="ctr"/>
                      <a:endParaRPr lang="ja-JP" altLang="en-US" sz="10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10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10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10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52400">
                <a:tc gridSpan="4"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手数料掲載</a:t>
                      </a: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URL　：　http://www.○○○○.○.jp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52400">
                <a:tc>
                  <a:txBody>
                    <a:bodyPr/>
                    <a:lstStyle/>
                    <a:p>
                      <a:pPr algn="l" fontAlgn="ctr"/>
                      <a:endParaRPr lang="ja-JP" altLang="en-US" sz="10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10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10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10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52400">
                <a:tc gridSpan="4"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返戻金制度の有無：有（</a:t>
                      </a:r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http://www.○○○○.○.jp）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52400">
                <a:tc>
                  <a:txBody>
                    <a:bodyPr/>
                    <a:lstStyle/>
                    <a:p>
                      <a:pPr algn="l" fontAlgn="ctr"/>
                      <a:endParaRPr lang="ja-JP" altLang="en-US" sz="10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10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10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ja-JP" altLang="en-US" sz="1000" b="0" i="0" u="none" strike="noStrike">
                        <a:solidFill>
                          <a:srgbClr val="000000"/>
                        </a:solidFill>
                        <a:effectLst/>
                        <a:latin typeface="ＭＳ Ｐゴシック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  <a:tr h="152400">
                <a:tc gridSpan="2">
                  <a:txBody>
                    <a:bodyPr/>
                    <a:lstStyle/>
                    <a:p>
                      <a:pPr algn="l" fontAlgn="ctr"/>
                      <a:r>
                        <a:rPr lang="ja-JP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就職者のうち移転費の支給を受けた者の数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kumimoji="1" lang="ja-JP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ja-JP" alt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○人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ja-JP" alt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ＭＳ Ｐゴシック"/>
                        </a:rPr>
                        <a:t>○人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12"/>
                  </a:ext>
                </a:extLst>
              </a:tr>
            </a:tbl>
          </a:graphicData>
        </a:graphic>
      </p:graphicFrame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F80BAAEE-B089-DFB7-D64E-B312970CE604}"/>
              </a:ext>
            </a:extLst>
          </p:cNvPr>
          <p:cNvSpPr txBox="1"/>
          <p:nvPr/>
        </p:nvSpPr>
        <p:spPr>
          <a:xfrm>
            <a:off x="845300" y="6260122"/>
            <a:ext cx="554461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 dirty="0"/>
              <a:t>厚生労働省「医療・介護・保育分野適正紹介事業者認定制度」の○○分野の認定事業者です。</a:t>
            </a:r>
          </a:p>
        </p:txBody>
      </p:sp>
      <p:sp>
        <p:nvSpPr>
          <p:cNvPr id="10" name="テキスト ボックス 9">
            <a:extLst>
              <a:ext uri="{FF2B5EF4-FFF2-40B4-BE49-F238E27FC236}">
                <a16:creationId xmlns:a16="http://schemas.microsoft.com/office/drawing/2014/main" id="{1663CC0F-E62A-309F-5961-815373AFEC63}"/>
              </a:ext>
            </a:extLst>
          </p:cNvPr>
          <p:cNvSpPr txBox="1"/>
          <p:nvPr/>
        </p:nvSpPr>
        <p:spPr>
          <a:xfrm>
            <a:off x="836712" y="5724128"/>
            <a:ext cx="554461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 dirty="0"/>
              <a:t>厚生労働省「職業紹介優良事業者認定制度」の認定事業者です。</a:t>
            </a:r>
          </a:p>
        </p:txBody>
      </p:sp>
      <p:pic>
        <p:nvPicPr>
          <p:cNvPr id="13" name="図 12">
            <a:extLst>
              <a:ext uri="{FF2B5EF4-FFF2-40B4-BE49-F238E27FC236}">
                <a16:creationId xmlns:a16="http://schemas.microsoft.com/office/drawing/2014/main" id="{0BC28CC2-9E47-4773-3E21-EC31C14F0C2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0814" y="5564906"/>
            <a:ext cx="605302" cy="559730"/>
          </a:xfrm>
          <a:prstGeom prst="rect">
            <a:avLst/>
          </a:prstGeom>
        </p:spPr>
      </p:pic>
      <p:pic>
        <p:nvPicPr>
          <p:cNvPr id="14" name="図 13">
            <a:extLst>
              <a:ext uri="{FF2B5EF4-FFF2-40B4-BE49-F238E27FC236}">
                <a16:creationId xmlns:a16="http://schemas.microsoft.com/office/drawing/2014/main" id="{E9C8B86F-E7DA-1932-9E09-E470107F25DE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394714" y="6156176"/>
            <a:ext cx="343511" cy="313657"/>
          </a:xfrm>
          <a:prstGeom prst="rect">
            <a:avLst/>
          </a:prstGeom>
        </p:spPr>
      </p:pic>
      <p:pic>
        <p:nvPicPr>
          <p:cNvPr id="15" name="図 14">
            <a:extLst>
              <a:ext uri="{FF2B5EF4-FFF2-40B4-BE49-F238E27FC236}">
                <a16:creationId xmlns:a16="http://schemas.microsoft.com/office/drawing/2014/main" id="{9B913565-F503-A731-F431-789894197704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230813" y="6443259"/>
            <a:ext cx="322018" cy="313657"/>
          </a:xfrm>
          <a:prstGeom prst="rect">
            <a:avLst/>
          </a:prstGeom>
        </p:spPr>
      </p:pic>
      <p:pic>
        <p:nvPicPr>
          <p:cNvPr id="16" name="図 15">
            <a:extLst>
              <a:ext uri="{FF2B5EF4-FFF2-40B4-BE49-F238E27FC236}">
                <a16:creationId xmlns:a16="http://schemas.microsoft.com/office/drawing/2014/main" id="{F0323EF7-4F30-7E87-8BB4-4644340D7FEF}"/>
              </a:ext>
            </a:extLst>
          </p:cNvPr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578171" y="6438310"/>
            <a:ext cx="343511" cy="31860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9027301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<Relationships xmlns="http://schemas.openxmlformats.org/package/2006/relationships"><Relationship Id="rId1" Target="itemProps1.xml" Type="http://schemas.openxmlformats.org/officeDocument/2006/relationships/customXmlProps"/></Relationships>
</file>

<file path=customXml/_rels/item2.xml.rels><?xml version="1.0" encoding="UTF-8" standalone="yes"?><Relationships xmlns="http://schemas.openxmlformats.org/package/2006/relationships"><Relationship Id="rId1" Target="itemProps2.xml" Type="http://schemas.openxmlformats.org/officeDocument/2006/relationships/customXmlProps"/></Relationships>
</file>

<file path=customXml/_rels/item3.xml.rels><?xml version="1.0" encoding="UTF-8" standalone="yes"?><Relationships xmlns="http://schemas.openxmlformats.org/package/2006/relationships"><Relationship Id="rId1" Target="itemProps3.xml" Type="http://schemas.openxmlformats.org/officeDocument/2006/relationships/customXmlProps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DE915AD28A9C8B49BAE52417B8E15279" ma:contentTypeVersion="16" ma:contentTypeDescription="新しいドキュメントを作成します。" ma:contentTypeScope="" ma:versionID="b11c9d19c588367eb4c7b7dd62057d1a">
  <xsd:schema xmlns:xsd="http://www.w3.org/2001/XMLSchema" xmlns:xs="http://www.w3.org/2001/XMLSchema" xmlns:p="http://schemas.microsoft.com/office/2006/metadata/properties" xmlns:ns2="34cd02ce-7ee3-4bdc-aa6a-ecabd94313c0" xmlns:ns3="c8886e6d-ca38-4783-ac23-8bd097117a79" targetNamespace="http://schemas.microsoft.com/office/2006/metadata/properties" ma:root="true" ma:fieldsID="6dc097598d3bf23212027547468fe4dd" ns2:_="" ns3:_="">
    <xsd:import namespace="34cd02ce-7ee3-4bdc-aa6a-ecabd94313c0"/>
    <xsd:import namespace="c8886e6d-ca38-4783-ac23-8bd097117a79"/>
    <xsd:element name="properties">
      <xsd:complexType>
        <xsd:sequence>
          <xsd:element name="documentManagement">
            <xsd:complexType>
              <xsd:all>
                <xsd:element ref="ns2:Owner" minOccurs="0"/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ObjectDetectorVersions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CR" minOccurs="0"/>
                <xsd:element ref="ns2:_Flow_SignoffStatus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4cd02ce-7ee3-4bdc-aa6a-ecabd94313c0" elementFormDefault="qualified">
    <xsd:import namespace="http://schemas.microsoft.com/office/2006/documentManagement/types"/>
    <xsd:import namespace="http://schemas.microsoft.com/office/infopath/2007/PartnerControls"/>
    <xsd:element name="Owner" ma:index="8" nillable="true" ma:displayName="所有者" ma:internalName="Owner">
      <xsd:complexType>
        <xsd:complexContent>
          <xsd:extension base="dms:User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MediaServiceMetadata" ma:index="9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0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2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DateTaken" ma:index="13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6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8" nillable="true" ma:taxonomy="true" ma:internalName="lcf76f155ced4ddcb4097134ff3c332f" ma:taxonomyFieldName="MediaServiceImageTags" ma:displayName="画像タグ" ma:readOnly="false" ma:fieldId="{5cf76f15-5ced-4ddc-b409-7134ff3c332f}" ma:taxonomyMulti="true" ma:sspId="0347f584-7be2-4218-8e94-402d99aedf0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_Flow_SignoffStatus" ma:index="21" nillable="true" ma:displayName="承認の状態" ma:internalName="_x627f__x8a8d__x306e__x72b6__x614b_">
      <xsd:simpleType>
        <xsd:restriction base="dms:Text"/>
      </xsd:simpleType>
    </xsd:element>
    <xsd:element name="MediaServiceLocation" ma:index="22" nillable="true" ma:displayName="Location" ma:description="" ma:indexed="true" ma:internalName="MediaServiceLocation" ma:readOnly="true">
      <xsd:simpleType>
        <xsd:restriction base="dms:Text"/>
      </xsd:simpleType>
    </xsd:element>
    <xsd:element name="MediaServiceBillingMetadata" ma:index="23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8886e6d-ca38-4783-ac23-8bd097117a79" elementFormDefault="qualified">
    <xsd:import namespace="http://schemas.microsoft.com/office/2006/documentManagement/types"/>
    <xsd:import namespace="http://schemas.microsoft.com/office/infopath/2007/PartnerControls"/>
    <xsd:element name="TaxCatchAll" ma:index="19" nillable="true" ma:displayName="Taxonomy Catch All Column" ma:hidden="true" ma:list="{6fe65387-1a4c-4654-8bbb-3801a924103e}" ma:internalName="TaxCatchAll" ma:showField="CatchAllData" ma:web="c8886e6d-ca38-4783-ac23-8bd097117a7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c8886e6d-ca38-4783-ac23-8bd097117a79" xsi:nil="true"/>
    <lcf76f155ced4ddcb4097134ff3c332f xmlns="34cd02ce-7ee3-4bdc-aa6a-ecabd94313c0">
      <Terms xmlns="http://schemas.microsoft.com/office/infopath/2007/PartnerControls"/>
    </lcf76f155ced4ddcb4097134ff3c332f>
    <_Flow_SignoffStatus xmlns="34cd02ce-7ee3-4bdc-aa6a-ecabd94313c0" xsi:nil="true"/>
    <Owner xmlns="34cd02ce-7ee3-4bdc-aa6a-ecabd94313c0">
      <UserInfo>
        <DisplayName/>
        <AccountId xsi:nil="true"/>
        <AccountType/>
      </UserInfo>
    </Owner>
  </documentManagement>
</p:properties>
</file>

<file path=customXml/itemProps1.xml><?xml version="1.0" encoding="utf-8"?>
<ds:datastoreItem xmlns:ds="http://schemas.openxmlformats.org/officeDocument/2006/customXml" ds:itemID="{0688438A-D758-4AF4-854A-12566DE5F61F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5D8087FD-D810-4B38-B092-78B97441E625}"/>
</file>

<file path=customXml/itemProps3.xml><?xml version="1.0" encoding="utf-8"?>
<ds:datastoreItem xmlns:ds="http://schemas.openxmlformats.org/officeDocument/2006/customXml" ds:itemID="{B51AB706-CA7D-4B86-89B0-A6B7BDCA1C70}">
  <ds:schemaRefs>
    <ds:schemaRef ds:uri="http://schemas.microsoft.com/office/2006/metadata/properties"/>
    <ds:schemaRef ds:uri="http://schemas.microsoft.com/office/infopath/2007/PartnerControls"/>
    <ds:schemaRef ds:uri="263dbbe5-076b-4606-a03b-9598f5f2f35a"/>
    <ds:schemaRef ds:uri="76e080ea-48fb-4d15-bd50-bc7a2d63fab3"/>
    <ds:schemaRef ds:uri="85cf2b44-be8a-4843-b38b-52e2d2c670c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Words>716</Words>
  <PresentationFormat>画面に合わせる (4:3)</PresentationFormat>
  <Paragraphs>88</Paragraphs>
  <Slides>2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7" baseType="lpstr">
      <vt:lpstr>HG丸ｺﾞｼｯｸM-PRO</vt:lpstr>
      <vt:lpstr>ＭＳ Ｐゴシック</vt:lpstr>
      <vt:lpstr>Arial</vt:lpstr>
      <vt:lpstr>Calibri</vt:lpstr>
      <vt:lpstr>Office ​​テーマ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0x010100DE915AD28A9C8B49BAE52417B8E15279</vt:lpwstr>
  </property>
  <property fmtid="{D5CDD505-2E9C-101B-9397-08002B2CF9AE}" pid="3" name="MediaServiceImageTags">
    <vt:lpwstr/>
  </property>
</Properties>
</file>