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114" d="100"/>
          <a:sy n="114" d="100"/>
        </p:scale>
        <p:origin x="1230" y="102"/>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藤川 大輔(fujikawa-daisukeaa)" userId="f94c3694-4a60-4cb6-9037-d7bb830757f4" providerId="ADAL" clId="{B539B4D2-30A5-4643-95F7-29CCF2D76A59}"/>
    <pc:docChg chg="undo redo custSel modSld">
      <pc:chgData name="藤川 大輔(fujikawa-daisukeaa)" userId="f94c3694-4a60-4cb6-9037-d7bb830757f4" providerId="ADAL" clId="{B539B4D2-30A5-4643-95F7-29CCF2D76A59}" dt="2023-06-06T04:19:10.473" v="22" actId="115"/>
      <pc:docMkLst>
        <pc:docMk/>
      </pc:docMkLst>
      <pc:sldChg chg="modSp mod">
        <pc:chgData name="藤川 大輔(fujikawa-daisukeaa)" userId="f94c3694-4a60-4cb6-9037-d7bb830757f4" providerId="ADAL" clId="{B539B4D2-30A5-4643-95F7-29CCF2D76A59}" dt="2023-06-06T04:19:10.473" v="22" actId="115"/>
        <pc:sldMkLst>
          <pc:docMk/>
          <pc:sldMk cId="3318045627" sldId="257"/>
        </pc:sldMkLst>
        <pc:spChg chg="mod">
          <ac:chgData name="藤川 大輔(fujikawa-daisukeaa)" userId="f94c3694-4a60-4cb6-9037-d7bb830757f4" providerId="ADAL" clId="{B539B4D2-30A5-4643-95F7-29CCF2D76A59}" dt="2023-06-06T04:18:07.186" v="11"/>
          <ac:spMkLst>
            <pc:docMk/>
            <pc:sldMk cId="3318045627" sldId="257"/>
            <ac:spMk id="2" creationId="{00000000-0000-0000-0000-000000000000}"/>
          </ac:spMkLst>
        </pc:spChg>
        <pc:spChg chg="mod">
          <ac:chgData name="藤川 大輔(fujikawa-daisukeaa)" userId="f94c3694-4a60-4cb6-9037-d7bb830757f4" providerId="ADAL" clId="{B539B4D2-30A5-4643-95F7-29CCF2D76A59}" dt="2023-06-06T04:19:10.473" v="22" actId="115"/>
          <ac:spMkLst>
            <pc:docMk/>
            <pc:sldMk cId="3318045627" sldId="257"/>
            <ac:spMk id="9" creationId="{00000000-0000-0000-0000-000000000000}"/>
          </ac:spMkLst>
        </pc:spChg>
        <pc:spChg chg="mod">
          <ac:chgData name="藤川 大輔(fujikawa-daisukeaa)" userId="f94c3694-4a60-4cb6-9037-d7bb830757f4" providerId="ADAL" clId="{B539B4D2-30A5-4643-95F7-29CCF2D76A59}" dt="2023-06-06T04:18:57.667" v="19" actId="14100"/>
          <ac:spMkLst>
            <pc:docMk/>
            <pc:sldMk cId="3318045627" sldId="257"/>
            <ac:spMk id="14" creationId="{A889522F-FA51-F14C-BAA2-ADEAB79DDF80}"/>
          </ac:spMkLst>
        </pc:spChg>
        <pc:spChg chg="mod">
          <ac:chgData name="藤川 大輔(fujikawa-daisukeaa)" userId="f94c3694-4a60-4cb6-9037-d7bb830757f4" providerId="ADAL" clId="{B539B4D2-30A5-4643-95F7-29CCF2D76A59}" dt="2023-06-06T04:18:48.466" v="16" actId="1076"/>
          <ac:spMkLst>
            <pc:docMk/>
            <pc:sldMk cId="3318045627" sldId="257"/>
            <ac:spMk id="15" creationId="{8569347B-8A4C-9646-89AB-DDDCB8E6B339}"/>
          </ac:spMkLst>
        </pc:spChg>
        <pc:spChg chg="mod">
          <ac:chgData name="藤川 大輔(fujikawa-daisukeaa)" userId="f94c3694-4a60-4cb6-9037-d7bb830757f4" providerId="ADAL" clId="{B539B4D2-30A5-4643-95F7-29CCF2D76A59}" dt="2023-06-06T04:18:25.983" v="12" actId="14100"/>
          <ac:spMkLst>
            <pc:docMk/>
            <pc:sldMk cId="3318045627" sldId="257"/>
            <ac:spMk id="16" creationId="{A889522F-FA51-F14C-BAA2-ADEAB79DDF80}"/>
          </ac:spMkLst>
        </pc:spChg>
        <pc:spChg chg="mod">
          <ac:chgData name="藤川 大輔(fujikawa-daisukeaa)" userId="f94c3694-4a60-4cb6-9037-d7bb830757f4" providerId="ADAL" clId="{B539B4D2-30A5-4643-95F7-29CCF2D76A59}" dt="2023-06-06T04:16:17.545" v="2" actId="1076"/>
          <ac:spMkLst>
            <pc:docMk/>
            <pc:sldMk cId="3318045627" sldId="257"/>
            <ac:spMk id="25" creationId="{00000000-0000-0000-0000-000000000000}"/>
          </ac:spMkLst>
        </pc:spChg>
      </pc:sldChg>
    </pc:docChg>
  </pc:docChgLst>
  <pc:docChgLst>
    <pc:chgData name="有川 貴絵(arikawa-kie)" userId="da0e2403-81d8-4ffe-a3d9-d7b154f14067" providerId="ADAL" clId="{D973E4A1-6162-4ACB-91F2-EC5DB2E8A259}"/>
    <pc:docChg chg="custSel modSld">
      <pc:chgData name="有川 貴絵(arikawa-kie)" userId="da0e2403-81d8-4ffe-a3d9-d7b154f14067" providerId="ADAL" clId="{D973E4A1-6162-4ACB-91F2-EC5DB2E8A259}" dt="2024-05-29T08:30:45.745" v="1" actId="21"/>
      <pc:docMkLst>
        <pc:docMk/>
      </pc:docMkLst>
      <pc:sldChg chg="delSp mod">
        <pc:chgData name="有川 貴絵(arikawa-kie)" userId="da0e2403-81d8-4ffe-a3d9-d7b154f14067" providerId="ADAL" clId="{D973E4A1-6162-4ACB-91F2-EC5DB2E8A259}" dt="2024-05-29T08:30:45.745" v="1" actId="21"/>
        <pc:sldMkLst>
          <pc:docMk/>
          <pc:sldMk cId="3318045627" sldId="257"/>
        </pc:sldMkLst>
        <pc:spChg chg="del">
          <ac:chgData name="有川 貴絵(arikawa-kie)" userId="da0e2403-81d8-4ffe-a3d9-d7b154f14067" providerId="ADAL" clId="{D973E4A1-6162-4ACB-91F2-EC5DB2E8A259}" dt="2024-05-29T08:30:42.653" v="0" actId="21"/>
          <ac:spMkLst>
            <pc:docMk/>
            <pc:sldMk cId="3318045627" sldId="257"/>
            <ac:spMk id="20" creationId="{00000000-0000-0000-0000-000000000000}"/>
          </ac:spMkLst>
        </pc:spChg>
        <pc:spChg chg="del">
          <ac:chgData name="有川 貴絵(arikawa-kie)" userId="da0e2403-81d8-4ffe-a3d9-d7b154f14067" providerId="ADAL" clId="{D973E4A1-6162-4ACB-91F2-EC5DB2E8A259}" dt="2024-05-29T08:30:45.745" v="1" actId="21"/>
          <ac:spMkLst>
            <pc:docMk/>
            <pc:sldMk cId="3318045627" sldId="257"/>
            <ac:spMk id="22" creationId="{00000000-0000-0000-0000-000000000000}"/>
          </ac:spMkLst>
        </pc:spChg>
      </pc:sldChg>
    </pc:docChg>
  </pc:docChgLst>
  <pc:docChgLst>
    <pc:chgData name="藤川 大輔(fujikawa-daisukeaa)" userId="f94c3694-4a60-4cb6-9037-d7bb830757f4" providerId="ADAL" clId="{DDA8C861-5E7F-4B04-B85B-904E66819334}"/>
    <pc:docChg chg="custSel modSld">
      <pc:chgData name="藤川 大輔(fujikawa-daisukeaa)" userId="f94c3694-4a60-4cb6-9037-d7bb830757f4" providerId="ADAL" clId="{DDA8C861-5E7F-4B04-B85B-904E66819334}" dt="2023-06-02T06:42:34.549" v="75" actId="20577"/>
      <pc:docMkLst>
        <pc:docMk/>
      </pc:docMkLst>
      <pc:sldChg chg="delSp modSp mod">
        <pc:chgData name="藤川 大輔(fujikawa-daisukeaa)" userId="f94c3694-4a60-4cb6-9037-d7bb830757f4" providerId="ADAL" clId="{DDA8C861-5E7F-4B04-B85B-904E66819334}" dt="2023-06-02T06:42:34.549" v="75" actId="20577"/>
        <pc:sldMkLst>
          <pc:docMk/>
          <pc:sldMk cId="3318045627" sldId="257"/>
        </pc:sldMkLst>
        <pc:spChg chg="mod">
          <ac:chgData name="藤川 大輔(fujikawa-daisukeaa)" userId="f94c3694-4a60-4cb6-9037-d7bb830757f4" providerId="ADAL" clId="{DDA8C861-5E7F-4B04-B85B-904E66819334}" dt="2023-06-02T06:41:30.808" v="55" actId="20577"/>
          <ac:spMkLst>
            <pc:docMk/>
            <pc:sldMk cId="3318045627" sldId="257"/>
            <ac:spMk id="19" creationId="{00000000-0000-0000-0000-000000000000}"/>
          </ac:spMkLst>
        </pc:spChg>
        <pc:spChg chg="del">
          <ac:chgData name="藤川 大輔(fujikawa-daisukeaa)" userId="f94c3694-4a60-4cb6-9037-d7bb830757f4" providerId="ADAL" clId="{DDA8C861-5E7F-4B04-B85B-904E66819334}" dt="2023-06-02T06:39:29.503" v="0" actId="478"/>
          <ac:spMkLst>
            <pc:docMk/>
            <pc:sldMk cId="3318045627" sldId="257"/>
            <ac:spMk id="83" creationId="{00000000-0000-0000-0000-000000000000}"/>
          </ac:spMkLst>
        </pc:spChg>
        <pc:graphicFrameChg chg="mod modGraphic">
          <ac:chgData name="藤川 大輔(fujikawa-daisukeaa)" userId="f94c3694-4a60-4cb6-9037-d7bb830757f4" providerId="ADAL" clId="{DDA8C861-5E7F-4B04-B85B-904E66819334}" dt="2023-06-02T06:42:34.549" v="75" actId="20577"/>
          <ac:graphicFrameMkLst>
            <pc:docMk/>
            <pc:sldMk cId="3318045627" sldId="257"/>
            <ac:graphicFrameMk id="84" creationId="{00000000-0000-0000-0000-000000000000}"/>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8"/>
            <a:ext cx="84201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95285" indent="0" algn="ctr">
              <a:buNone/>
              <a:defRPr>
                <a:solidFill>
                  <a:schemeClr val="tx1">
                    <a:tint val="75000"/>
                  </a:schemeClr>
                </a:solidFill>
              </a:defRPr>
            </a:lvl2pPr>
            <a:lvl3pPr marL="990570" indent="0" algn="ctr">
              <a:buNone/>
              <a:defRPr>
                <a:solidFill>
                  <a:schemeClr val="tx1">
                    <a:tint val="75000"/>
                  </a:schemeClr>
                </a:solidFill>
              </a:defRPr>
            </a:lvl3pPr>
            <a:lvl4pPr marL="1485854" indent="0" algn="ctr">
              <a:buNone/>
              <a:defRPr>
                <a:solidFill>
                  <a:schemeClr val="tx1">
                    <a:tint val="75000"/>
                  </a:schemeClr>
                </a:solidFill>
              </a:defRPr>
            </a:lvl4pPr>
            <a:lvl5pPr marL="1981139" indent="0" algn="ctr">
              <a:buNone/>
              <a:defRPr>
                <a:solidFill>
                  <a:schemeClr val="tx1">
                    <a:tint val="75000"/>
                  </a:schemeClr>
                </a:solidFill>
              </a:defRPr>
            </a:lvl5pPr>
            <a:lvl6pPr marL="2476424" indent="0" algn="ctr">
              <a:buNone/>
              <a:defRPr>
                <a:solidFill>
                  <a:schemeClr val="tx1">
                    <a:tint val="75000"/>
                  </a:schemeClr>
                </a:solidFill>
              </a:defRPr>
            </a:lvl6pPr>
            <a:lvl7pPr marL="2971709" indent="0" algn="ctr">
              <a:buNone/>
              <a:defRPr>
                <a:solidFill>
                  <a:schemeClr val="tx1">
                    <a:tint val="75000"/>
                  </a:schemeClr>
                </a:solidFill>
              </a:defRPr>
            </a:lvl7pPr>
            <a:lvl8pPr marL="3466993" indent="0" algn="ctr">
              <a:buNone/>
              <a:defRPr>
                <a:solidFill>
                  <a:schemeClr val="tx1">
                    <a:tint val="75000"/>
                  </a:schemeClr>
                </a:solidFill>
              </a:defRPr>
            </a:lvl8pPr>
            <a:lvl9pPr marL="3962278"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2025/2/5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7291544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2025/2/5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71439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1"/>
            <a:ext cx="222885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95300" y="274641"/>
            <a:ext cx="652145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2025/2/5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067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2025/2/5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428047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3"/>
            <a:ext cx="8420100" cy="1362075"/>
          </a:xfrm>
        </p:spPr>
        <p:txBody>
          <a:bodyPr anchor="t"/>
          <a:lstStyle>
            <a:lvl1pPr algn="l">
              <a:defRPr sz="4333"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167">
                <a:solidFill>
                  <a:schemeClr val="tx1">
                    <a:tint val="75000"/>
                  </a:schemeClr>
                </a:solidFill>
              </a:defRPr>
            </a:lvl1pPr>
            <a:lvl2pPr marL="495285" indent="0">
              <a:buNone/>
              <a:defRPr sz="1950">
                <a:solidFill>
                  <a:schemeClr val="tx1">
                    <a:tint val="75000"/>
                  </a:schemeClr>
                </a:solidFill>
              </a:defRPr>
            </a:lvl2pPr>
            <a:lvl3pPr marL="990570" indent="0">
              <a:buNone/>
              <a:defRPr sz="1733">
                <a:solidFill>
                  <a:schemeClr val="tx1">
                    <a:tint val="75000"/>
                  </a:schemeClr>
                </a:solidFill>
              </a:defRPr>
            </a:lvl3pPr>
            <a:lvl4pPr marL="1485854" indent="0">
              <a:buNone/>
              <a:defRPr sz="1517">
                <a:solidFill>
                  <a:schemeClr val="tx1">
                    <a:tint val="75000"/>
                  </a:schemeClr>
                </a:solidFill>
              </a:defRPr>
            </a:lvl4pPr>
            <a:lvl5pPr marL="1981139" indent="0">
              <a:buNone/>
              <a:defRPr sz="1517">
                <a:solidFill>
                  <a:schemeClr val="tx1">
                    <a:tint val="75000"/>
                  </a:schemeClr>
                </a:solidFill>
              </a:defRPr>
            </a:lvl5pPr>
            <a:lvl6pPr marL="2476424" indent="0">
              <a:buNone/>
              <a:defRPr sz="1517">
                <a:solidFill>
                  <a:schemeClr val="tx1">
                    <a:tint val="75000"/>
                  </a:schemeClr>
                </a:solidFill>
              </a:defRPr>
            </a:lvl6pPr>
            <a:lvl7pPr marL="2971709" indent="0">
              <a:buNone/>
              <a:defRPr sz="1517">
                <a:solidFill>
                  <a:schemeClr val="tx1">
                    <a:tint val="75000"/>
                  </a:schemeClr>
                </a:solidFill>
              </a:defRPr>
            </a:lvl7pPr>
            <a:lvl8pPr marL="3466993" indent="0">
              <a:buNone/>
              <a:defRPr sz="1517">
                <a:solidFill>
                  <a:schemeClr val="tx1">
                    <a:tint val="75000"/>
                  </a:schemeClr>
                </a:solidFill>
              </a:defRPr>
            </a:lvl8pPr>
            <a:lvl9pPr marL="3962278" indent="0">
              <a:buNone/>
              <a:defRPr sz="1517">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2025/2/5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027989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00" y="1600203"/>
            <a:ext cx="4375150" cy="4525963"/>
          </a:xfrm>
        </p:spPr>
        <p:txBody>
          <a:bodyPr/>
          <a:lstStyle>
            <a:lvl1pPr>
              <a:defRPr sz="3033"/>
            </a:lvl1pPr>
            <a:lvl2pPr>
              <a:defRPr sz="2600"/>
            </a:lvl2pPr>
            <a:lvl3pPr>
              <a:defRPr sz="2167"/>
            </a:lvl3pPr>
            <a:lvl4pPr>
              <a:defRPr sz="1950"/>
            </a:lvl4pPr>
            <a:lvl5pPr>
              <a:defRPr sz="1950"/>
            </a:lvl5pPr>
            <a:lvl6pPr>
              <a:defRPr sz="1950"/>
            </a:lvl6pPr>
            <a:lvl7pPr>
              <a:defRPr sz="1950"/>
            </a:lvl7pPr>
            <a:lvl8pPr>
              <a:defRPr sz="1950"/>
            </a:lvl8pPr>
            <a:lvl9pPr>
              <a:defRPr sz="195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35550" y="1600203"/>
            <a:ext cx="4375150" cy="4525963"/>
          </a:xfrm>
        </p:spPr>
        <p:txBody>
          <a:bodyPr/>
          <a:lstStyle>
            <a:lvl1pPr>
              <a:defRPr sz="3033"/>
            </a:lvl1pPr>
            <a:lvl2pPr>
              <a:defRPr sz="2600"/>
            </a:lvl2pPr>
            <a:lvl3pPr>
              <a:defRPr sz="2167"/>
            </a:lvl3pPr>
            <a:lvl4pPr>
              <a:defRPr sz="1950"/>
            </a:lvl4pPr>
            <a:lvl5pPr>
              <a:defRPr sz="1950"/>
            </a:lvl5pPr>
            <a:lvl6pPr>
              <a:defRPr sz="1950"/>
            </a:lvl6pPr>
            <a:lvl7pPr>
              <a:defRPr sz="1950"/>
            </a:lvl7pPr>
            <a:lvl8pPr>
              <a:defRPr sz="1950"/>
            </a:lvl8pPr>
            <a:lvl9pPr>
              <a:defRPr sz="195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7372D545-8467-428C-B4B7-668AFE11EB3F}" type="datetimeFigureOut">
              <a:rPr kumimoji="1" lang="ja-JP" altLang="en-US" smtClean="0"/>
              <a:t>2025/2/5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258555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600" b="1"/>
            </a:lvl1pPr>
            <a:lvl2pPr marL="495285" indent="0">
              <a:buNone/>
              <a:defRPr sz="2167" b="1"/>
            </a:lvl2pPr>
            <a:lvl3pPr marL="990570" indent="0">
              <a:buNone/>
              <a:defRPr sz="1950" b="1"/>
            </a:lvl3pPr>
            <a:lvl4pPr marL="1485854" indent="0">
              <a:buNone/>
              <a:defRPr sz="1733" b="1"/>
            </a:lvl4pPr>
            <a:lvl5pPr marL="1981139" indent="0">
              <a:buNone/>
              <a:defRPr sz="1733" b="1"/>
            </a:lvl5pPr>
            <a:lvl6pPr marL="2476424" indent="0">
              <a:buNone/>
              <a:defRPr sz="1733" b="1"/>
            </a:lvl6pPr>
            <a:lvl7pPr marL="2971709" indent="0">
              <a:buNone/>
              <a:defRPr sz="1733" b="1"/>
            </a:lvl7pPr>
            <a:lvl8pPr marL="3466993" indent="0">
              <a:buNone/>
              <a:defRPr sz="1733" b="1"/>
            </a:lvl8pPr>
            <a:lvl9pPr marL="3962278" indent="0">
              <a:buNone/>
              <a:defRPr sz="1733"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600"/>
            </a:lvl1pPr>
            <a:lvl2pPr>
              <a:defRPr sz="2167"/>
            </a:lvl2pPr>
            <a:lvl3pPr>
              <a:defRPr sz="1950"/>
            </a:lvl3pPr>
            <a:lvl4pPr>
              <a:defRPr sz="1733"/>
            </a:lvl4pPr>
            <a:lvl5pPr>
              <a:defRPr sz="1733"/>
            </a:lvl5pPr>
            <a:lvl6pPr>
              <a:defRPr sz="1733"/>
            </a:lvl6pPr>
            <a:lvl7pPr>
              <a:defRPr sz="1733"/>
            </a:lvl7pPr>
            <a:lvl8pPr>
              <a:defRPr sz="1733"/>
            </a:lvl8pPr>
            <a:lvl9pPr>
              <a:defRPr sz="1733"/>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112" y="1535113"/>
            <a:ext cx="4378590" cy="639762"/>
          </a:xfrm>
        </p:spPr>
        <p:txBody>
          <a:bodyPr anchor="b"/>
          <a:lstStyle>
            <a:lvl1pPr marL="0" indent="0">
              <a:buNone/>
              <a:defRPr sz="2600" b="1"/>
            </a:lvl1pPr>
            <a:lvl2pPr marL="495285" indent="0">
              <a:buNone/>
              <a:defRPr sz="2167" b="1"/>
            </a:lvl2pPr>
            <a:lvl3pPr marL="990570" indent="0">
              <a:buNone/>
              <a:defRPr sz="1950" b="1"/>
            </a:lvl3pPr>
            <a:lvl4pPr marL="1485854" indent="0">
              <a:buNone/>
              <a:defRPr sz="1733" b="1"/>
            </a:lvl4pPr>
            <a:lvl5pPr marL="1981139" indent="0">
              <a:buNone/>
              <a:defRPr sz="1733" b="1"/>
            </a:lvl5pPr>
            <a:lvl6pPr marL="2476424" indent="0">
              <a:buNone/>
              <a:defRPr sz="1733" b="1"/>
            </a:lvl6pPr>
            <a:lvl7pPr marL="2971709" indent="0">
              <a:buNone/>
              <a:defRPr sz="1733" b="1"/>
            </a:lvl7pPr>
            <a:lvl8pPr marL="3466993" indent="0">
              <a:buNone/>
              <a:defRPr sz="1733" b="1"/>
            </a:lvl8pPr>
            <a:lvl9pPr marL="3962278" indent="0">
              <a:buNone/>
              <a:defRPr sz="1733"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112" y="2174875"/>
            <a:ext cx="4378590" cy="3951288"/>
          </a:xfrm>
        </p:spPr>
        <p:txBody>
          <a:bodyPr/>
          <a:lstStyle>
            <a:lvl1pPr>
              <a:defRPr sz="2600"/>
            </a:lvl1pPr>
            <a:lvl2pPr>
              <a:defRPr sz="2167"/>
            </a:lvl2pPr>
            <a:lvl3pPr>
              <a:defRPr sz="1950"/>
            </a:lvl3pPr>
            <a:lvl4pPr>
              <a:defRPr sz="1733"/>
            </a:lvl4pPr>
            <a:lvl5pPr>
              <a:defRPr sz="1733"/>
            </a:lvl5pPr>
            <a:lvl6pPr>
              <a:defRPr sz="1733"/>
            </a:lvl6pPr>
            <a:lvl7pPr>
              <a:defRPr sz="1733"/>
            </a:lvl7pPr>
            <a:lvl8pPr>
              <a:defRPr sz="1733"/>
            </a:lvl8pPr>
            <a:lvl9pPr>
              <a:defRPr sz="1733"/>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7372D545-8467-428C-B4B7-668AFE11EB3F}" type="datetimeFigureOut">
              <a:rPr kumimoji="1" lang="ja-JP" altLang="en-US" smtClean="0"/>
              <a:t>2025/2/5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79646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7372D545-8467-428C-B4B7-668AFE11EB3F}" type="datetimeFigureOut">
              <a:rPr kumimoji="1" lang="ja-JP" altLang="en-US" smtClean="0"/>
              <a:t>2025/2/5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75793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372D545-8467-428C-B4B7-668AFE11EB3F}" type="datetimeFigureOut">
              <a:rPr kumimoji="1" lang="ja-JP" altLang="en-US" smtClean="0"/>
              <a:t>2025/2/5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834724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167"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872972" y="273053"/>
            <a:ext cx="5537729" cy="5853113"/>
          </a:xfrm>
        </p:spPr>
        <p:txBody>
          <a:bodyPr/>
          <a:lstStyle>
            <a:lvl1pPr>
              <a:defRPr sz="3467"/>
            </a:lvl1pPr>
            <a:lvl2pPr>
              <a:defRPr sz="3033"/>
            </a:lvl2pPr>
            <a:lvl3pPr>
              <a:defRPr sz="2600"/>
            </a:lvl3pPr>
            <a:lvl4pPr>
              <a:defRPr sz="2167"/>
            </a:lvl4pPr>
            <a:lvl5pPr>
              <a:defRPr sz="2167"/>
            </a:lvl5pPr>
            <a:lvl6pPr>
              <a:defRPr sz="2167"/>
            </a:lvl6pPr>
            <a:lvl7pPr>
              <a:defRPr sz="2167"/>
            </a:lvl7pPr>
            <a:lvl8pPr>
              <a:defRPr sz="2167"/>
            </a:lvl8pPr>
            <a:lvl9pPr>
              <a:defRPr sz="2167"/>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95300" y="1435103"/>
            <a:ext cx="3259006" cy="4691063"/>
          </a:xfrm>
        </p:spPr>
        <p:txBody>
          <a:bodyPr/>
          <a:lstStyle>
            <a:lvl1pPr marL="0" indent="0">
              <a:buNone/>
              <a:defRPr sz="1517"/>
            </a:lvl1pPr>
            <a:lvl2pPr marL="495285" indent="0">
              <a:buNone/>
              <a:defRPr sz="1300"/>
            </a:lvl2pPr>
            <a:lvl3pPr marL="990570" indent="0">
              <a:buNone/>
              <a:defRPr sz="1083"/>
            </a:lvl3pPr>
            <a:lvl4pPr marL="1485854" indent="0">
              <a:buNone/>
              <a:defRPr sz="975"/>
            </a:lvl4pPr>
            <a:lvl5pPr marL="1981139" indent="0">
              <a:buNone/>
              <a:defRPr sz="975"/>
            </a:lvl5pPr>
            <a:lvl6pPr marL="2476424" indent="0">
              <a:buNone/>
              <a:defRPr sz="975"/>
            </a:lvl6pPr>
            <a:lvl7pPr marL="2971709" indent="0">
              <a:buNone/>
              <a:defRPr sz="975"/>
            </a:lvl7pPr>
            <a:lvl8pPr marL="3466993" indent="0">
              <a:buNone/>
              <a:defRPr sz="975"/>
            </a:lvl8pPr>
            <a:lvl9pPr marL="3962278" indent="0">
              <a:buNone/>
              <a:defRPr sz="975"/>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7372D545-8467-428C-B4B7-668AFE11EB3F}" type="datetimeFigureOut">
              <a:rPr kumimoji="1" lang="ja-JP" altLang="en-US" smtClean="0"/>
              <a:t>2025/2/5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26694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167" b="1"/>
            </a:lvl1pPr>
          </a:lstStyle>
          <a:p>
            <a:r>
              <a:rPr kumimoji="1" lang="ja-JP" altLang="en-US"/>
              <a:t>マスター タイトルの書式設定</a:t>
            </a:r>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467"/>
            </a:lvl1pPr>
            <a:lvl2pPr marL="495285" indent="0">
              <a:buNone/>
              <a:defRPr sz="3033"/>
            </a:lvl2pPr>
            <a:lvl3pPr marL="990570" indent="0">
              <a:buNone/>
              <a:defRPr sz="2600"/>
            </a:lvl3pPr>
            <a:lvl4pPr marL="1485854" indent="0">
              <a:buNone/>
              <a:defRPr sz="2167"/>
            </a:lvl4pPr>
            <a:lvl5pPr marL="1981139" indent="0">
              <a:buNone/>
              <a:defRPr sz="2167"/>
            </a:lvl5pPr>
            <a:lvl6pPr marL="2476424" indent="0">
              <a:buNone/>
              <a:defRPr sz="2167"/>
            </a:lvl6pPr>
            <a:lvl7pPr marL="2971709" indent="0">
              <a:buNone/>
              <a:defRPr sz="2167"/>
            </a:lvl7pPr>
            <a:lvl8pPr marL="3466993" indent="0">
              <a:buNone/>
              <a:defRPr sz="2167"/>
            </a:lvl8pPr>
            <a:lvl9pPr marL="3962278" indent="0">
              <a:buNone/>
              <a:defRPr sz="2167"/>
            </a:lvl9pPr>
          </a:lstStyle>
          <a:p>
            <a:r>
              <a:rPr kumimoji="1" lang="ja-JP" altLang="en-US"/>
              <a:t>図を追加</a:t>
            </a:r>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517"/>
            </a:lvl1pPr>
            <a:lvl2pPr marL="495285" indent="0">
              <a:buNone/>
              <a:defRPr sz="1300"/>
            </a:lvl2pPr>
            <a:lvl3pPr marL="990570" indent="0">
              <a:buNone/>
              <a:defRPr sz="1083"/>
            </a:lvl3pPr>
            <a:lvl4pPr marL="1485854" indent="0">
              <a:buNone/>
              <a:defRPr sz="975"/>
            </a:lvl4pPr>
            <a:lvl5pPr marL="1981139" indent="0">
              <a:buNone/>
              <a:defRPr sz="975"/>
            </a:lvl5pPr>
            <a:lvl6pPr marL="2476424" indent="0">
              <a:buNone/>
              <a:defRPr sz="975"/>
            </a:lvl6pPr>
            <a:lvl7pPr marL="2971709" indent="0">
              <a:buNone/>
              <a:defRPr sz="975"/>
            </a:lvl7pPr>
            <a:lvl8pPr marL="3466993" indent="0">
              <a:buNone/>
              <a:defRPr sz="975"/>
            </a:lvl8pPr>
            <a:lvl9pPr marL="3962278" indent="0">
              <a:buNone/>
              <a:defRPr sz="975"/>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7372D545-8467-428C-B4B7-668AFE11EB3F}" type="datetimeFigureOut">
              <a:rPr kumimoji="1" lang="ja-JP" altLang="en-US" smtClean="0"/>
              <a:t>2025/2/5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5282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600203"/>
            <a:ext cx="89154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95300" y="6356353"/>
            <a:ext cx="2311400" cy="365125"/>
          </a:xfrm>
          <a:prstGeom prst="rect">
            <a:avLst/>
          </a:prstGeom>
        </p:spPr>
        <p:txBody>
          <a:bodyPr vert="horz" lIns="91440" tIns="45720" rIns="91440" bIns="45720" rtlCol="0" anchor="ctr"/>
          <a:lstStyle>
            <a:lvl1pPr algn="l">
              <a:defRPr sz="1300">
                <a:solidFill>
                  <a:schemeClr val="tx1">
                    <a:tint val="75000"/>
                  </a:schemeClr>
                </a:solidFill>
              </a:defRPr>
            </a:lvl1pPr>
          </a:lstStyle>
          <a:p>
            <a:fld id="{7372D545-8467-428C-B4B7-668AFE11EB3F}" type="datetimeFigureOut">
              <a:rPr kumimoji="1" lang="ja-JP" altLang="en-US" smtClean="0"/>
              <a:t>2025/2/5</a:t>
            </a:fld>
            <a:endParaRPr kumimoji="1" lang="ja-JP" altLang="en-US"/>
          </a:p>
        </p:txBody>
      </p:sp>
      <p:sp>
        <p:nvSpPr>
          <p:cNvPr id="5" name="フッター プレースホルダー 4"/>
          <p:cNvSpPr>
            <a:spLocks noGrp="1"/>
          </p:cNvSpPr>
          <p:nvPr>
            <p:ph type="ftr" sz="quarter" idx="3"/>
          </p:nvPr>
        </p:nvSpPr>
        <p:spPr>
          <a:xfrm>
            <a:off x="3384550" y="6356353"/>
            <a:ext cx="3136900" cy="365125"/>
          </a:xfrm>
          <a:prstGeom prst="rect">
            <a:avLst/>
          </a:prstGeom>
        </p:spPr>
        <p:txBody>
          <a:bodyPr vert="horz" lIns="91440" tIns="45720" rIns="91440" bIns="45720" rtlCol="0" anchor="ctr"/>
          <a:lstStyle>
            <a:lvl1pPr algn="ctr">
              <a:defRPr sz="13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99300" y="6356353"/>
            <a:ext cx="2311400" cy="365125"/>
          </a:xfrm>
          <a:prstGeom prst="rect">
            <a:avLst/>
          </a:prstGeom>
        </p:spPr>
        <p:txBody>
          <a:bodyPr vert="horz" lIns="91440" tIns="45720" rIns="91440" bIns="45720" rtlCol="0" anchor="ctr"/>
          <a:lstStyle>
            <a:lvl1pPr algn="r">
              <a:defRPr sz="1300">
                <a:solidFill>
                  <a:schemeClr val="tx1">
                    <a:tint val="75000"/>
                  </a:schemeClr>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885104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90570" rtl="0" eaLnBrk="1" latinLnBrk="0" hangingPunct="1">
        <a:spcBef>
          <a:spcPct val="0"/>
        </a:spcBef>
        <a:buNone/>
        <a:defRPr kumimoji="1" sz="4767" kern="1200">
          <a:solidFill>
            <a:schemeClr val="tx1"/>
          </a:solidFill>
          <a:latin typeface="+mj-lt"/>
          <a:ea typeface="+mj-ea"/>
          <a:cs typeface="+mj-cs"/>
        </a:defRPr>
      </a:lvl1pPr>
    </p:titleStyle>
    <p:bodyStyle>
      <a:lvl1pPr marL="371464" indent="-371464" algn="l" defTabSz="990570" rtl="0" eaLnBrk="1" latinLnBrk="0" hangingPunct="1">
        <a:spcBef>
          <a:spcPct val="20000"/>
        </a:spcBef>
        <a:buFont typeface="Arial" pitchFamily="34" charset="0"/>
        <a:buChar char="•"/>
        <a:defRPr kumimoji="1" sz="3467" kern="1200">
          <a:solidFill>
            <a:schemeClr val="tx1"/>
          </a:solidFill>
          <a:latin typeface="+mn-lt"/>
          <a:ea typeface="+mn-ea"/>
          <a:cs typeface="+mn-cs"/>
        </a:defRPr>
      </a:lvl1pPr>
      <a:lvl2pPr marL="804838" indent="-309553" algn="l" defTabSz="990570" rtl="0" eaLnBrk="1" latinLnBrk="0" hangingPunct="1">
        <a:spcBef>
          <a:spcPct val="20000"/>
        </a:spcBef>
        <a:buFont typeface="Arial" pitchFamily="34" charset="0"/>
        <a:buChar char="–"/>
        <a:defRPr kumimoji="1" sz="3033" kern="1200">
          <a:solidFill>
            <a:schemeClr val="tx1"/>
          </a:solidFill>
          <a:latin typeface="+mn-lt"/>
          <a:ea typeface="+mn-ea"/>
          <a:cs typeface="+mn-cs"/>
        </a:defRPr>
      </a:lvl2pPr>
      <a:lvl3pPr marL="1238212" indent="-247642" algn="l" defTabSz="990570" rtl="0" eaLnBrk="1" latinLnBrk="0" hangingPunct="1">
        <a:spcBef>
          <a:spcPct val="20000"/>
        </a:spcBef>
        <a:buFont typeface="Arial" pitchFamily="34" charset="0"/>
        <a:buChar char="•"/>
        <a:defRPr kumimoji="1" sz="2600" kern="1200">
          <a:solidFill>
            <a:schemeClr val="tx1"/>
          </a:solidFill>
          <a:latin typeface="+mn-lt"/>
          <a:ea typeface="+mn-ea"/>
          <a:cs typeface="+mn-cs"/>
        </a:defRPr>
      </a:lvl3pPr>
      <a:lvl4pPr marL="1733497"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4pPr>
      <a:lvl5pPr marL="2228781"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5pPr>
      <a:lvl6pPr marL="2724066"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6pPr>
      <a:lvl7pPr marL="3219351"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7pPr>
      <a:lvl8pPr marL="3714636"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8pPr>
      <a:lvl9pPr marL="4209920"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9pPr>
    </p:bodyStyle>
    <p:otherStyle>
      <a:defPPr>
        <a:defRPr lang="ja-JP"/>
      </a:defPPr>
      <a:lvl1pPr marL="0" algn="l" defTabSz="990570" rtl="0" eaLnBrk="1" latinLnBrk="0" hangingPunct="1">
        <a:defRPr kumimoji="1" sz="1950" kern="1200">
          <a:solidFill>
            <a:schemeClr val="tx1"/>
          </a:solidFill>
          <a:latin typeface="+mn-lt"/>
          <a:ea typeface="+mn-ea"/>
          <a:cs typeface="+mn-cs"/>
        </a:defRPr>
      </a:lvl1pPr>
      <a:lvl2pPr marL="495285" algn="l" defTabSz="990570" rtl="0" eaLnBrk="1" latinLnBrk="0" hangingPunct="1">
        <a:defRPr kumimoji="1" sz="1950" kern="1200">
          <a:solidFill>
            <a:schemeClr val="tx1"/>
          </a:solidFill>
          <a:latin typeface="+mn-lt"/>
          <a:ea typeface="+mn-ea"/>
          <a:cs typeface="+mn-cs"/>
        </a:defRPr>
      </a:lvl2pPr>
      <a:lvl3pPr marL="990570" algn="l" defTabSz="990570" rtl="0" eaLnBrk="1" latinLnBrk="0" hangingPunct="1">
        <a:defRPr kumimoji="1" sz="1950" kern="1200">
          <a:solidFill>
            <a:schemeClr val="tx1"/>
          </a:solidFill>
          <a:latin typeface="+mn-lt"/>
          <a:ea typeface="+mn-ea"/>
          <a:cs typeface="+mn-cs"/>
        </a:defRPr>
      </a:lvl3pPr>
      <a:lvl4pPr marL="1485854" algn="l" defTabSz="990570" rtl="0" eaLnBrk="1" latinLnBrk="0" hangingPunct="1">
        <a:defRPr kumimoji="1" sz="1950" kern="1200">
          <a:solidFill>
            <a:schemeClr val="tx1"/>
          </a:solidFill>
          <a:latin typeface="+mn-lt"/>
          <a:ea typeface="+mn-ea"/>
          <a:cs typeface="+mn-cs"/>
        </a:defRPr>
      </a:lvl4pPr>
      <a:lvl5pPr marL="1981139" algn="l" defTabSz="990570" rtl="0" eaLnBrk="1" latinLnBrk="0" hangingPunct="1">
        <a:defRPr kumimoji="1" sz="1950" kern="1200">
          <a:solidFill>
            <a:schemeClr val="tx1"/>
          </a:solidFill>
          <a:latin typeface="+mn-lt"/>
          <a:ea typeface="+mn-ea"/>
          <a:cs typeface="+mn-cs"/>
        </a:defRPr>
      </a:lvl5pPr>
      <a:lvl6pPr marL="2476424" algn="l" defTabSz="990570" rtl="0" eaLnBrk="1" latinLnBrk="0" hangingPunct="1">
        <a:defRPr kumimoji="1" sz="1950" kern="1200">
          <a:solidFill>
            <a:schemeClr val="tx1"/>
          </a:solidFill>
          <a:latin typeface="+mn-lt"/>
          <a:ea typeface="+mn-ea"/>
          <a:cs typeface="+mn-cs"/>
        </a:defRPr>
      </a:lvl6pPr>
      <a:lvl7pPr marL="2971709" algn="l" defTabSz="990570" rtl="0" eaLnBrk="1" latinLnBrk="0" hangingPunct="1">
        <a:defRPr kumimoji="1" sz="1950" kern="1200">
          <a:solidFill>
            <a:schemeClr val="tx1"/>
          </a:solidFill>
          <a:latin typeface="+mn-lt"/>
          <a:ea typeface="+mn-ea"/>
          <a:cs typeface="+mn-cs"/>
        </a:defRPr>
      </a:lvl7pPr>
      <a:lvl8pPr marL="3466993" algn="l" defTabSz="990570" rtl="0" eaLnBrk="1" latinLnBrk="0" hangingPunct="1">
        <a:defRPr kumimoji="1" sz="1950" kern="1200">
          <a:solidFill>
            <a:schemeClr val="tx1"/>
          </a:solidFill>
          <a:latin typeface="+mn-lt"/>
          <a:ea typeface="+mn-ea"/>
          <a:cs typeface="+mn-cs"/>
        </a:defRPr>
      </a:lvl8pPr>
      <a:lvl9pPr marL="3962278" algn="l" defTabSz="990570" rtl="0" eaLnBrk="1" latinLnBrk="0" hangingPunct="1">
        <a:defRPr kumimoji="1" sz="19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gif"/><Relationship Id="rId5" Type="http://schemas.openxmlformats.org/officeDocument/2006/relationships/image" Target="../media/image4.gif"/><Relationship Id="rId4" Type="http://schemas.openxmlformats.org/officeDocument/2006/relationships/image" Target="../media/image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正方形/長方形 76">
            <a:extLst>
              <a:ext uri="{FF2B5EF4-FFF2-40B4-BE49-F238E27FC236}">
                <a16:creationId xmlns:a16="http://schemas.microsoft.com/office/drawing/2014/main" id="{2BC9F002-CA27-4346-8CF9-82954F10E676}"/>
              </a:ext>
            </a:extLst>
          </p:cNvPr>
          <p:cNvSpPr/>
          <p:nvPr/>
        </p:nvSpPr>
        <p:spPr>
          <a:xfrm>
            <a:off x="4825845" y="5607170"/>
            <a:ext cx="4885461" cy="1178868"/>
          </a:xfrm>
          <a:prstGeom prst="rect">
            <a:avLst/>
          </a:prstGeom>
          <a:noFill/>
          <a:ln w="25400" cap="rnd" cmpd="sng" algn="ctr">
            <a:solidFill>
              <a:srgbClr val="103185"/>
            </a:solidFill>
            <a:prstDash val="solid"/>
            <a:bevel/>
          </a:ln>
          <a:effectLst/>
        </p:spPr>
        <p:txBody>
          <a:bodyPr lIns="144000" tIns="180000" rIns="144000" bIns="180000" rtlCol="0" anchor="t"/>
          <a:lstStyle/>
          <a:p>
            <a:pPr defTabSz="457197">
              <a:lnSpc>
                <a:spcPct val="120000"/>
              </a:lnSpc>
              <a:spcAft>
                <a:spcPts val="700"/>
              </a:spcAft>
              <a:buClr>
                <a:srgbClr val="103185"/>
              </a:buClr>
              <a:defRPr/>
            </a:pPr>
            <a:endParaRPr kumimoji="0" lang="en-US" altLang="ja-JP" sz="1300" kern="0" spc="-300" dirty="0">
              <a:solidFill>
                <a:prstClr val="black"/>
              </a:solidFill>
              <a:latin typeface="Segoe UI" panose="020B0502040204020203" pitchFamily="34" charset="0"/>
              <a:ea typeface="メイリオ" panose="020B0604030504040204" pitchFamily="50" charset="-128"/>
            </a:endParaRPr>
          </a:p>
        </p:txBody>
      </p:sp>
      <p:grpSp>
        <p:nvGrpSpPr>
          <p:cNvPr id="3" name="グループ化 2"/>
          <p:cNvGrpSpPr/>
          <p:nvPr/>
        </p:nvGrpSpPr>
        <p:grpSpPr>
          <a:xfrm>
            <a:off x="-8957" y="-27385"/>
            <a:ext cx="9916511" cy="605009"/>
            <a:chOff x="-8957" y="-27384"/>
            <a:chExt cx="9916510" cy="476672"/>
          </a:xfrm>
        </p:grpSpPr>
        <p:sp>
          <p:nvSpPr>
            <p:cNvPr id="4" name="テキスト プレースホルダー 6">
              <a:extLst>
                <a:ext uri="{FF2B5EF4-FFF2-40B4-BE49-F238E27FC236}">
                  <a16:creationId xmlns:a16="http://schemas.microsoft.com/office/drawing/2014/main" id="{3E570A37-384E-DC43-806F-95BD4EF48678}"/>
                </a:ext>
              </a:extLst>
            </p:cNvPr>
            <p:cNvSpPr txBox="1">
              <a:spLocks/>
            </p:cNvSpPr>
            <p:nvPr/>
          </p:nvSpPr>
          <p:spPr>
            <a:xfrm>
              <a:off x="-8957" y="-27384"/>
              <a:ext cx="9907200" cy="476672"/>
            </a:xfrm>
            <a:prstGeom prst="rect">
              <a:avLst/>
            </a:prstGeom>
            <a:pattFill prst="dkUpDiag">
              <a:fgClr>
                <a:srgbClr val="003579"/>
              </a:fgClr>
              <a:bgClr>
                <a:srgbClr val="004292"/>
              </a:bgClr>
            </a:pattFill>
            <a:ln w="12700" cap="flat" cmpd="sng" algn="ctr">
              <a:noFill/>
              <a:prstDash val="solid"/>
              <a:miter lim="800000"/>
            </a:ln>
            <a:effectLst/>
          </p:spPr>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defTabSz="457197">
                <a:defRPr/>
              </a:pPr>
              <a:endParaRPr lang="en" altLang="ja-JP" sz="1815" b="1" kern="0" spc="272" dirty="0">
                <a:solidFill>
                  <a:srgbClr val="FFFFFF"/>
                </a:solidFill>
                <a:latin typeface="Meiryo" panose="020B0604030504040204" pitchFamily="34" charset="-128"/>
                <a:ea typeface="Meiryo" panose="020B0604030504040204" pitchFamily="34" charset="-128"/>
              </a:endParaRPr>
            </a:p>
          </p:txBody>
        </p:sp>
        <p:sp>
          <p:nvSpPr>
            <p:cNvPr id="5" name="テキスト プレースホルダー 6">
              <a:extLst>
                <a:ext uri="{FF2B5EF4-FFF2-40B4-BE49-F238E27FC236}">
                  <a16:creationId xmlns:a16="http://schemas.microsoft.com/office/drawing/2014/main" id="{B714221B-43CA-D24B-BCAF-0768E1FC8C9F}"/>
                </a:ext>
              </a:extLst>
            </p:cNvPr>
            <p:cNvSpPr txBox="1">
              <a:spLocks/>
            </p:cNvSpPr>
            <p:nvPr/>
          </p:nvSpPr>
          <p:spPr>
            <a:xfrm>
              <a:off x="6010843" y="-27384"/>
              <a:ext cx="3896710" cy="476672"/>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w="12700" cap="flat" cmpd="sng" algn="ctr">
              <a:noFill/>
              <a:prstDash val="solid"/>
              <a:miter lim="800000"/>
            </a:ln>
            <a:effectLst/>
          </p:spPr>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defTabSz="457197">
                <a:defRPr/>
              </a:pPr>
              <a:endParaRPr lang="en" altLang="ja-JP" sz="1815" b="1" kern="0" spc="272" dirty="0">
                <a:solidFill>
                  <a:srgbClr val="FFFFFF"/>
                </a:solidFill>
                <a:latin typeface="Meiryo" panose="020B0604030504040204" pitchFamily="34" charset="-128"/>
                <a:ea typeface="Meiryo" panose="020B0604030504040204" pitchFamily="34" charset="-128"/>
              </a:endParaRPr>
            </a:p>
          </p:txBody>
        </p:sp>
      </p:grpSp>
      <p:sp>
        <p:nvSpPr>
          <p:cNvPr id="6" name="テキスト ボックス 5"/>
          <p:cNvSpPr txBox="1"/>
          <p:nvPr/>
        </p:nvSpPr>
        <p:spPr bwMode="white">
          <a:xfrm>
            <a:off x="-15552" y="88314"/>
            <a:ext cx="7965311" cy="400110"/>
          </a:xfrm>
          <a:prstGeom prst="rect">
            <a:avLst/>
          </a:prstGeom>
          <a:noFill/>
        </p:spPr>
        <p:txBody>
          <a:bodyPr wrap="square" rtlCol="0">
            <a:spAutoFit/>
          </a:bodyPr>
          <a:lstStyle/>
          <a:p>
            <a:pPr defTabSz="914395">
              <a:defRPr/>
            </a:pPr>
            <a:r>
              <a:rPr lang="ja-JP" altLang="en-US" sz="2000" b="1" dirty="0">
                <a:solidFill>
                  <a:prstClr val="white"/>
                </a:solidFill>
                <a:latin typeface="メイリオ" panose="020B0604030504040204" pitchFamily="50" charset="-128"/>
                <a:ea typeface="メイリオ" panose="020B0604030504040204" pitchFamily="50" charset="-128"/>
              </a:rPr>
              <a:t> 介護分野における人材確保のための雇用管理改善推進事業</a:t>
            </a:r>
          </a:p>
        </p:txBody>
      </p:sp>
      <p:sp>
        <p:nvSpPr>
          <p:cNvPr id="12" name="正方形/長方形 11">
            <a:extLst>
              <a:ext uri="{FF2B5EF4-FFF2-40B4-BE49-F238E27FC236}">
                <a16:creationId xmlns:a16="http://schemas.microsoft.com/office/drawing/2014/main" id="{2BC9F002-CA27-4346-8CF9-82954F10E676}"/>
              </a:ext>
            </a:extLst>
          </p:cNvPr>
          <p:cNvSpPr/>
          <p:nvPr/>
        </p:nvSpPr>
        <p:spPr>
          <a:xfrm>
            <a:off x="176345" y="5619846"/>
            <a:ext cx="4482989" cy="1161956"/>
          </a:xfrm>
          <a:prstGeom prst="rect">
            <a:avLst/>
          </a:prstGeom>
          <a:noFill/>
          <a:ln w="25400" cap="rnd" cmpd="sng" algn="ctr">
            <a:solidFill>
              <a:srgbClr val="103185"/>
            </a:solidFill>
            <a:prstDash val="solid"/>
            <a:bevel/>
          </a:ln>
          <a:effectLst/>
        </p:spPr>
        <p:txBody>
          <a:bodyPr lIns="144000" tIns="180000" rIns="144000" bIns="180000" rtlCol="0" anchor="t"/>
          <a:lstStyle/>
          <a:p>
            <a:pPr defTabSz="457197">
              <a:lnSpc>
                <a:spcPct val="120000"/>
              </a:lnSpc>
              <a:spcAft>
                <a:spcPts val="700"/>
              </a:spcAft>
              <a:buClr>
                <a:srgbClr val="103185"/>
              </a:buClr>
              <a:defRPr/>
            </a:pPr>
            <a:endParaRPr kumimoji="0" lang="en-US" altLang="ja-JP" sz="1300" kern="0" spc="-300" dirty="0">
              <a:solidFill>
                <a:prstClr val="black"/>
              </a:solidFill>
              <a:latin typeface="Segoe UI" panose="020B0502040204020203" pitchFamily="34" charset="0"/>
              <a:ea typeface="メイリオ" panose="020B0604030504040204" pitchFamily="50" charset="-128"/>
            </a:endParaRPr>
          </a:p>
          <a:p>
            <a:pPr defTabSz="457197">
              <a:lnSpc>
                <a:spcPct val="120000"/>
              </a:lnSpc>
              <a:spcAft>
                <a:spcPts val="700"/>
              </a:spcAft>
              <a:buClr>
                <a:srgbClr val="103185"/>
              </a:buClr>
              <a:defRPr/>
            </a:pPr>
            <a:endParaRPr kumimoji="0" lang="en-US" altLang="ja-JP" sz="1300" kern="0" spc="-300" dirty="0">
              <a:solidFill>
                <a:prstClr val="black"/>
              </a:solidFill>
              <a:latin typeface="Segoe UI" panose="020B0502040204020203" pitchFamily="34" charset="0"/>
              <a:ea typeface="メイリオ" panose="020B0604030504040204" pitchFamily="50" charset="-128"/>
            </a:endParaRPr>
          </a:p>
        </p:txBody>
      </p:sp>
      <p:sp>
        <p:nvSpPr>
          <p:cNvPr id="14" name="正方形/長方形 13">
            <a:extLst>
              <a:ext uri="{FF2B5EF4-FFF2-40B4-BE49-F238E27FC236}">
                <a16:creationId xmlns:a16="http://schemas.microsoft.com/office/drawing/2014/main" id="{A889522F-FA51-F14C-BAA2-ADEAB79DDF80}"/>
              </a:ext>
            </a:extLst>
          </p:cNvPr>
          <p:cNvSpPr/>
          <p:nvPr/>
        </p:nvSpPr>
        <p:spPr>
          <a:xfrm>
            <a:off x="167457" y="1984233"/>
            <a:ext cx="9576940" cy="3446809"/>
          </a:xfrm>
          <a:prstGeom prst="rect">
            <a:avLst/>
          </a:prstGeom>
          <a:noFill/>
          <a:ln w="25400" cap="rnd" cmpd="sng" algn="ctr">
            <a:solidFill>
              <a:srgbClr val="103185"/>
            </a:solidFill>
            <a:prstDash val="solid"/>
            <a:bevel/>
          </a:ln>
          <a:effectLst/>
        </p:spPr>
        <p:txBody>
          <a:bodyPr lIns="144000" tIns="180000" rIns="144000" bIns="180000" rtlCol="0" anchor="t"/>
          <a:lstStyle/>
          <a:p>
            <a:pPr marL="1360480" indent="-1647815" defTabSz="457197">
              <a:buClr>
                <a:prstClr val="black"/>
              </a:buClr>
              <a:defRPr/>
            </a:pPr>
            <a:endParaRPr kumimoji="0" lang="ja-JP" altLang="en-US" sz="1100" kern="0" spc="120" dirty="0">
              <a:solidFill>
                <a:prstClr val="black"/>
              </a:solidFill>
              <a:latin typeface="Segoe UI" panose="020B0502040204020203" pitchFamily="34" charset="0"/>
              <a:ea typeface="メイリオ" panose="020B0604030504040204" pitchFamily="50" charset="-128"/>
            </a:endParaRPr>
          </a:p>
        </p:txBody>
      </p:sp>
      <p:sp>
        <p:nvSpPr>
          <p:cNvPr id="15" name="角丸四角形 14">
            <a:extLst>
              <a:ext uri="{FF2B5EF4-FFF2-40B4-BE49-F238E27FC236}">
                <a16:creationId xmlns:a16="http://schemas.microsoft.com/office/drawing/2014/main" id="{8569347B-8A4C-9646-89AB-DDDCB8E6B339}"/>
              </a:ext>
            </a:extLst>
          </p:cNvPr>
          <p:cNvSpPr/>
          <p:nvPr/>
        </p:nvSpPr>
        <p:spPr bwMode="gray">
          <a:xfrm>
            <a:off x="65819" y="1771752"/>
            <a:ext cx="2656714" cy="329171"/>
          </a:xfrm>
          <a:prstGeom prst="roundRect">
            <a:avLst>
              <a:gd name="adj" fmla="val 0"/>
            </a:avLst>
          </a:prstGeom>
          <a:solidFill>
            <a:srgbClr val="103185"/>
          </a:solidFill>
          <a:ln w="76200">
            <a:solidFill>
              <a:srgbClr val="FFFFFF"/>
            </a:solidFill>
          </a:ln>
        </p:spPr>
        <p:txBody>
          <a:bodyPr tIns="72001" anchor="ctr"/>
          <a:lstStyle/>
          <a:p>
            <a:pPr defTabSz="591052">
              <a:lnSpc>
                <a:spcPct val="130000"/>
              </a:lnSpc>
              <a:spcAft>
                <a:spcPts val="796"/>
              </a:spcAft>
              <a:defRPr/>
            </a:pPr>
            <a:r>
              <a:rPr kumimoji="0" lang="ja-JP" altLang="en-US" sz="1400" b="1" kern="0" spc="239" dirty="0">
                <a:solidFill>
                  <a:srgbClr val="FFFFFF"/>
                </a:solidFill>
                <a:latin typeface="Segoe UI" panose="020B0502040204020203" pitchFamily="34" charset="0"/>
                <a:ea typeface="メイリオ" panose="020B0604030504040204" pitchFamily="50" charset="-128"/>
                <a:cs typeface="Noto Sans CJK JP DemiLight" charset="-128"/>
              </a:rPr>
              <a:t>２ 事業の概要・スキーム</a:t>
            </a:r>
          </a:p>
        </p:txBody>
      </p:sp>
      <p:sp>
        <p:nvSpPr>
          <p:cNvPr id="16" name="正方形/長方形 15">
            <a:extLst>
              <a:ext uri="{FF2B5EF4-FFF2-40B4-BE49-F238E27FC236}">
                <a16:creationId xmlns:a16="http://schemas.microsoft.com/office/drawing/2014/main" id="{A889522F-FA51-F14C-BAA2-ADEAB79DDF80}"/>
              </a:ext>
            </a:extLst>
          </p:cNvPr>
          <p:cNvSpPr/>
          <p:nvPr/>
        </p:nvSpPr>
        <p:spPr>
          <a:xfrm>
            <a:off x="200476" y="980728"/>
            <a:ext cx="9576941" cy="793200"/>
          </a:xfrm>
          <a:prstGeom prst="rect">
            <a:avLst/>
          </a:prstGeom>
          <a:noFill/>
          <a:ln w="25400" cap="rnd" cmpd="sng" algn="ctr">
            <a:solidFill>
              <a:srgbClr val="103185"/>
            </a:solidFill>
            <a:prstDash val="solid"/>
            <a:bevel/>
          </a:ln>
          <a:effectLst/>
        </p:spPr>
        <p:txBody>
          <a:bodyPr lIns="144000" tIns="180000" rIns="144000" bIns="180000" rtlCol="0" anchor="t"/>
          <a:lstStyle/>
          <a:p>
            <a:pPr defTabSz="457197">
              <a:buClr>
                <a:prstClr val="black"/>
              </a:buClr>
              <a:defRPr/>
            </a:pPr>
            <a:endParaRPr kumimoji="0" lang="ja-JP" altLang="en-US" sz="1400" kern="0" dirty="0">
              <a:solidFill>
                <a:prstClr val="black"/>
              </a:solidFill>
              <a:latin typeface="Segoe UI" panose="020B0502040204020203" pitchFamily="34" charset="0"/>
              <a:ea typeface="メイリオ" panose="020B0604030504040204" pitchFamily="50" charset="-128"/>
            </a:endParaRPr>
          </a:p>
        </p:txBody>
      </p:sp>
      <p:sp>
        <p:nvSpPr>
          <p:cNvPr id="17" name="角丸四角形 16">
            <a:extLst>
              <a:ext uri="{FF2B5EF4-FFF2-40B4-BE49-F238E27FC236}">
                <a16:creationId xmlns:a16="http://schemas.microsoft.com/office/drawing/2014/main" id="{053B0485-00BC-3E4F-B797-35CB015D43DD}"/>
              </a:ext>
            </a:extLst>
          </p:cNvPr>
          <p:cNvSpPr/>
          <p:nvPr/>
        </p:nvSpPr>
        <p:spPr bwMode="gray">
          <a:xfrm>
            <a:off x="56458" y="815877"/>
            <a:ext cx="1800200" cy="308867"/>
          </a:xfrm>
          <a:prstGeom prst="roundRect">
            <a:avLst>
              <a:gd name="adj" fmla="val 0"/>
            </a:avLst>
          </a:prstGeom>
          <a:solidFill>
            <a:srgbClr val="103185"/>
          </a:solidFill>
          <a:ln w="76200">
            <a:solidFill>
              <a:srgbClr val="FFFFFF"/>
            </a:solidFill>
          </a:ln>
        </p:spPr>
        <p:txBody>
          <a:bodyPr tIns="72001" anchor="ctr"/>
          <a:lstStyle/>
          <a:p>
            <a:pPr defTabSz="591052">
              <a:lnSpc>
                <a:spcPct val="130000"/>
              </a:lnSpc>
              <a:spcAft>
                <a:spcPts val="796"/>
              </a:spcAft>
              <a:defRPr/>
            </a:pPr>
            <a:r>
              <a:rPr kumimoji="0" lang="ja-JP" altLang="en-US" sz="1400" b="1" kern="0" spc="239" dirty="0">
                <a:solidFill>
                  <a:srgbClr val="FFFFFF"/>
                </a:solidFill>
                <a:latin typeface="Segoe UI" panose="020B0502040204020203" pitchFamily="34" charset="0"/>
                <a:ea typeface="メイリオ" panose="020B0604030504040204" pitchFamily="50" charset="-128"/>
                <a:cs typeface="Noto Sans CJK JP DemiLight" charset="-128"/>
              </a:rPr>
              <a:t>１ 事業の目的</a:t>
            </a:r>
          </a:p>
        </p:txBody>
      </p:sp>
      <p:sp>
        <p:nvSpPr>
          <p:cNvPr id="19" name="テキスト ボックス 18"/>
          <p:cNvSpPr txBox="1"/>
          <p:nvPr/>
        </p:nvSpPr>
        <p:spPr>
          <a:xfrm>
            <a:off x="106475" y="611272"/>
            <a:ext cx="5917084" cy="446276"/>
          </a:xfrm>
          <a:prstGeom prst="rect">
            <a:avLst/>
          </a:prstGeom>
          <a:noFill/>
        </p:spPr>
        <p:txBody>
          <a:bodyPr wrap="square" lIns="0" tIns="0" rIns="0" bIns="0" rtlCol="0" anchor="ctr" anchorCtr="0">
            <a:spAutoFit/>
          </a:bodyPr>
          <a:lstStyle/>
          <a:p>
            <a:pPr defTabSz="457197">
              <a:defRPr/>
            </a:pPr>
            <a:r>
              <a:rPr lang="zh-TW" altLang="en-US" sz="1200" dirty="0">
                <a:solidFill>
                  <a:prstClr val="black"/>
                </a:solidFill>
                <a:latin typeface="メイリオ" panose="020B0604030504040204" pitchFamily="50" charset="-128"/>
                <a:ea typeface="メイリオ" panose="020B0604030504040204" pitchFamily="50" charset="-128"/>
              </a:rPr>
              <a:t>令和</a:t>
            </a:r>
            <a:r>
              <a:rPr lang="ja-JP" altLang="en-US" sz="1200" dirty="0">
                <a:solidFill>
                  <a:prstClr val="black"/>
                </a:solidFill>
                <a:latin typeface="メイリオ" panose="020B0604030504040204" pitchFamily="50" charset="-128"/>
                <a:ea typeface="メイリオ" panose="020B0604030504040204" pitchFamily="50" charset="-128"/>
              </a:rPr>
              <a:t>７</a:t>
            </a:r>
            <a:r>
              <a:rPr lang="zh-TW" altLang="en-US" sz="1200" dirty="0">
                <a:solidFill>
                  <a:prstClr val="black"/>
                </a:solidFill>
                <a:latin typeface="メイリオ" panose="020B0604030504040204" pitchFamily="50" charset="-128"/>
                <a:ea typeface="メイリオ" panose="020B0604030504040204" pitchFamily="50" charset="-128"/>
              </a:rPr>
              <a:t>年度</a:t>
            </a:r>
            <a:r>
              <a:rPr lang="ja-JP" altLang="en-US" sz="1200" dirty="0">
                <a:solidFill>
                  <a:prstClr val="black"/>
                </a:solidFill>
                <a:latin typeface="メイリオ" panose="020B0604030504040204" pitchFamily="50" charset="-128"/>
                <a:ea typeface="メイリオ" panose="020B0604030504040204" pitchFamily="50" charset="-128"/>
              </a:rPr>
              <a:t>当初予算案 </a:t>
            </a:r>
            <a:r>
              <a:rPr lang="ja-JP" altLang="en-US" sz="1100" dirty="0">
                <a:solidFill>
                  <a:prstClr val="black"/>
                </a:solidFill>
                <a:latin typeface="メイリオ" panose="020B0604030504040204" pitchFamily="50" charset="-128"/>
                <a:ea typeface="メイリオ" panose="020B0604030504040204" pitchFamily="50" charset="-128"/>
              </a:rPr>
              <a:t>　</a:t>
            </a:r>
            <a:r>
              <a:rPr lang="en-US" altLang="ja-JP" dirty="0">
                <a:solidFill>
                  <a:prstClr val="black"/>
                </a:solidFill>
                <a:latin typeface="メイリオ" panose="020B0604030504040204" pitchFamily="50" charset="-128"/>
                <a:ea typeface="メイリオ" panose="020B0604030504040204" pitchFamily="50" charset="-128"/>
              </a:rPr>
              <a:t>2.0</a:t>
            </a:r>
            <a:r>
              <a:rPr lang="zh-TW" altLang="en-US" sz="900" dirty="0">
                <a:solidFill>
                  <a:prstClr val="black"/>
                </a:solidFill>
                <a:latin typeface="メイリオ" panose="020B0604030504040204" pitchFamily="50" charset="-128"/>
                <a:ea typeface="メイリオ" panose="020B0604030504040204" pitchFamily="50" charset="-128"/>
              </a:rPr>
              <a:t>億円</a:t>
            </a:r>
            <a:r>
              <a:rPr lang="zh-TW" altLang="en-US" sz="1400" dirty="0">
                <a:solidFill>
                  <a:prstClr val="black"/>
                </a:solidFill>
                <a:latin typeface="メイリオ" panose="020B0604030504040204" pitchFamily="50" charset="-128"/>
                <a:ea typeface="メイリオ" panose="020B0604030504040204" pitchFamily="50" charset="-128"/>
              </a:rPr>
              <a:t>（</a:t>
            </a:r>
            <a:r>
              <a:rPr lang="en-US" altLang="ja-JP" dirty="0">
                <a:solidFill>
                  <a:prstClr val="black"/>
                </a:solidFill>
                <a:latin typeface="メイリオ" panose="020B0604030504040204" pitchFamily="50" charset="-128"/>
                <a:ea typeface="メイリオ" panose="020B0604030504040204" pitchFamily="50" charset="-128"/>
              </a:rPr>
              <a:t>2.0</a:t>
            </a:r>
            <a:r>
              <a:rPr lang="zh-TW" altLang="en-US" sz="900" dirty="0">
                <a:solidFill>
                  <a:prstClr val="black"/>
                </a:solidFill>
                <a:latin typeface="メイリオ" panose="020B0604030504040204" pitchFamily="50" charset="-128"/>
                <a:ea typeface="メイリオ" panose="020B0604030504040204" pitchFamily="50" charset="-128"/>
              </a:rPr>
              <a:t>億円</a:t>
            </a:r>
            <a:r>
              <a:rPr lang="zh-TW" altLang="en-US" sz="1400" dirty="0">
                <a:solidFill>
                  <a:prstClr val="black"/>
                </a:solidFill>
                <a:latin typeface="メイリオ" panose="020B0604030504040204" pitchFamily="50" charset="-128"/>
                <a:ea typeface="メイリオ" panose="020B0604030504040204" pitchFamily="50" charset="-128"/>
              </a:rPr>
              <a:t>）</a:t>
            </a:r>
            <a:r>
              <a:rPr lang="en-US" altLang="ja-JP" sz="799" spc="-300" dirty="0">
                <a:solidFill>
                  <a:prstClr val="black"/>
                </a:solidFill>
                <a:latin typeface="メイリオ" panose="020B0604030504040204" pitchFamily="50" charset="-128"/>
                <a:ea typeface="メイリオ" panose="020B0604030504040204" pitchFamily="50" charset="-128"/>
              </a:rPr>
              <a:t>※</a:t>
            </a:r>
            <a:r>
              <a:rPr lang="ja-JP" altLang="en-US" sz="799" dirty="0">
                <a:solidFill>
                  <a:prstClr val="black"/>
                </a:solidFill>
                <a:latin typeface="メイリオ" panose="020B0604030504040204" pitchFamily="50" charset="-128"/>
                <a:ea typeface="メイリオ" panose="020B0604030504040204" pitchFamily="50" charset="-128"/>
              </a:rPr>
              <a:t>（</a:t>
            </a:r>
            <a:r>
              <a:rPr lang="ja-JP" altLang="en-US" sz="799" spc="-300" dirty="0">
                <a:solidFill>
                  <a:prstClr val="black"/>
                </a:solidFill>
                <a:latin typeface="メイリオ" panose="020B0604030504040204" pitchFamily="50" charset="-128"/>
                <a:ea typeface="メイリオ" panose="020B0604030504040204" pitchFamily="50" charset="-128"/>
              </a:rPr>
              <a:t>）</a:t>
            </a:r>
            <a:r>
              <a:rPr lang="ja-JP" altLang="en-US" sz="799" dirty="0">
                <a:solidFill>
                  <a:prstClr val="black"/>
                </a:solidFill>
                <a:latin typeface="メイリオ" panose="020B0604030504040204" pitchFamily="50" charset="-128"/>
                <a:ea typeface="メイリオ" panose="020B0604030504040204" pitchFamily="50" charset="-128"/>
              </a:rPr>
              <a:t>内は前年度当初予算額</a:t>
            </a:r>
            <a:endParaRPr lang="en-US" altLang="zh-TW" sz="1100" dirty="0">
              <a:solidFill>
                <a:prstClr val="black"/>
              </a:solidFill>
              <a:latin typeface="メイリオ" panose="020B0604030504040204" pitchFamily="50" charset="-128"/>
              <a:ea typeface="メイリオ" panose="020B0604030504040204" pitchFamily="50" charset="-128"/>
            </a:endParaRPr>
          </a:p>
          <a:p>
            <a:pPr defTabSz="457197">
              <a:defRPr/>
            </a:pPr>
            <a:endParaRPr lang="en-US" altLang="zh-TW" sz="1100" dirty="0">
              <a:solidFill>
                <a:prstClr val="black"/>
              </a:solidFill>
              <a:latin typeface="メイリオ" panose="020B0604030504040204" pitchFamily="50" charset="-128"/>
              <a:ea typeface="メイリオ" panose="020B0604030504040204" pitchFamily="50" charset="-128"/>
            </a:endParaRPr>
          </a:p>
        </p:txBody>
      </p:sp>
      <p:sp>
        <p:nvSpPr>
          <p:cNvPr id="2" name="正方形/長方形 1"/>
          <p:cNvSpPr/>
          <p:nvPr/>
        </p:nvSpPr>
        <p:spPr>
          <a:xfrm>
            <a:off x="192177" y="1052739"/>
            <a:ext cx="9504933" cy="692497"/>
          </a:xfrm>
          <a:prstGeom prst="rect">
            <a:avLst/>
          </a:prstGeom>
        </p:spPr>
        <p:txBody>
          <a:bodyPr wrap="square">
            <a:spAutoFit/>
          </a:bodyPr>
          <a:lstStyle/>
          <a:p>
            <a:pPr indent="-457197" fontAlgn="base">
              <a:spcBef>
                <a:spcPct val="0"/>
              </a:spcBef>
              <a:spcAft>
                <a:spcPct val="0"/>
              </a:spcAft>
              <a:defRPr/>
            </a:pPr>
            <a:r>
              <a:rPr lang="ja-JP" altLang="en-US" sz="1300" dirty="0">
                <a:solidFill>
                  <a:srgbClr val="000000"/>
                </a:solidFill>
                <a:latin typeface="+mj-ea"/>
              </a:rPr>
              <a:t>　</a:t>
            </a:r>
            <a:r>
              <a:rPr lang="ja-JP" altLang="en-US" sz="1300" dirty="0">
                <a:solidFill>
                  <a:srgbClr val="000000"/>
                </a:solidFill>
                <a:latin typeface="メイリオ" panose="020B0604030504040204" pitchFamily="50" charset="-128"/>
                <a:ea typeface="メイリオ" panose="020B0604030504040204" pitchFamily="50" charset="-128"/>
              </a:rPr>
              <a:t>介護分野においては、人材不足が顕著であり、介護分野における特性を踏まえた事業主による雇用管理改善の取組を促進し、「魅力ある職場」を創出することが必要である。しかし、</a:t>
            </a:r>
            <a:r>
              <a:rPr lang="ja-JP" altLang="en-US" sz="1300" dirty="0">
                <a:latin typeface="メイリオ" panose="020B0604030504040204" pitchFamily="50" charset="-128"/>
                <a:ea typeface="メイリオ" panose="020B0604030504040204" pitchFamily="50" charset="-128"/>
              </a:rPr>
              <a:t>事業主による自力での取組は困難であり、今後も急増する高齢者に対して地域社会における連携した福祉サービスの提供を推進するため、雇用管理改善の推進による介護人材の確保を図る</a:t>
            </a:r>
            <a:endParaRPr lang="en-US" altLang="ja-JP" sz="1300" dirty="0">
              <a:latin typeface="メイリオ" panose="020B0604030504040204" pitchFamily="50" charset="-128"/>
              <a:ea typeface="メイリオ" panose="020B0604030504040204" pitchFamily="50" charset="-128"/>
            </a:endParaRPr>
          </a:p>
        </p:txBody>
      </p:sp>
      <p:sp>
        <p:nvSpPr>
          <p:cNvPr id="25" name="AutoShape 45"/>
          <p:cNvSpPr>
            <a:spLocks noChangeArrowheads="1"/>
          </p:cNvSpPr>
          <p:nvPr/>
        </p:nvSpPr>
        <p:spPr bwMode="auto">
          <a:xfrm>
            <a:off x="389479" y="2711510"/>
            <a:ext cx="1237958" cy="449274"/>
          </a:xfrm>
          <a:prstGeom prst="rect">
            <a:avLst/>
          </a:prstGeom>
          <a:solidFill>
            <a:srgbClr val="002060"/>
          </a:solidFill>
          <a:ln w="6350">
            <a:solidFill>
              <a:schemeClr val="accent1"/>
            </a:solidFill>
            <a:round/>
            <a:headEnd/>
            <a:tailEnd/>
          </a:ln>
        </p:spPr>
        <p:txBody>
          <a:bodyPr wrap="none" anchor="ctr"/>
          <a:lstStyle/>
          <a:p>
            <a:pPr algn="ctr" defTabSz="914395">
              <a:defRPr/>
            </a:pPr>
            <a:r>
              <a:rPr lang="ja-JP" altLang="en-US" sz="1100" dirty="0">
                <a:solidFill>
                  <a:schemeClr val="bg1"/>
                </a:solidFill>
                <a:latin typeface="+mj-ea"/>
                <a:ea typeface="+mj-ea"/>
              </a:rPr>
              <a:t>厚生労働省</a:t>
            </a:r>
            <a:endParaRPr lang="en-US" altLang="ja-JP" sz="1100" dirty="0">
              <a:solidFill>
                <a:schemeClr val="bg1"/>
              </a:solidFill>
              <a:latin typeface="+mj-ea"/>
              <a:ea typeface="+mj-ea"/>
            </a:endParaRPr>
          </a:p>
          <a:p>
            <a:pPr algn="ctr" defTabSz="914395">
              <a:defRPr/>
            </a:pPr>
            <a:r>
              <a:rPr lang="ja-JP" altLang="en-US" sz="1200" b="1" dirty="0">
                <a:solidFill>
                  <a:schemeClr val="bg1"/>
                </a:solidFill>
                <a:latin typeface="+mj-ea"/>
                <a:ea typeface="+mj-ea"/>
              </a:rPr>
              <a:t>都道府県労働局</a:t>
            </a:r>
            <a:endParaRPr lang="en-US" altLang="ja-JP" sz="1200" b="1" dirty="0">
              <a:solidFill>
                <a:schemeClr val="bg1"/>
              </a:solidFill>
              <a:latin typeface="+mj-ea"/>
              <a:ea typeface="+mj-ea"/>
            </a:endParaRPr>
          </a:p>
        </p:txBody>
      </p:sp>
      <p:sp>
        <p:nvSpPr>
          <p:cNvPr id="26" name="角丸四角形 25"/>
          <p:cNvSpPr/>
          <p:nvPr/>
        </p:nvSpPr>
        <p:spPr bwMode="gray">
          <a:xfrm>
            <a:off x="258898" y="3743980"/>
            <a:ext cx="1579687" cy="1605116"/>
          </a:xfrm>
          <a:prstGeom prst="roundRect">
            <a:avLst>
              <a:gd name="adj" fmla="val 8044"/>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ja-JP" altLang="en-US"/>
          </a:p>
        </p:txBody>
      </p:sp>
      <p:sp>
        <p:nvSpPr>
          <p:cNvPr id="28" name="楕円 27"/>
          <p:cNvSpPr/>
          <p:nvPr/>
        </p:nvSpPr>
        <p:spPr bwMode="gray">
          <a:xfrm>
            <a:off x="304133" y="3740837"/>
            <a:ext cx="1351448" cy="556680"/>
          </a:xfrm>
          <a:prstGeom prst="ellipse">
            <a:avLst/>
          </a:prstGeom>
          <a:solidFill>
            <a:schemeClr val="bg1"/>
          </a:solidFill>
          <a:ln w="127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29" name="図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4510" y="3708533"/>
            <a:ext cx="864096" cy="650446"/>
          </a:xfrm>
          <a:prstGeom prst="rect">
            <a:avLst/>
          </a:prstGeom>
        </p:spPr>
      </p:pic>
      <p:sp>
        <p:nvSpPr>
          <p:cNvPr id="30" name="テキスト ボックス 29"/>
          <p:cNvSpPr txBox="1"/>
          <p:nvPr/>
        </p:nvSpPr>
        <p:spPr bwMode="gray">
          <a:xfrm>
            <a:off x="276091" y="4293098"/>
            <a:ext cx="1541762" cy="308867"/>
          </a:xfrm>
          <a:prstGeom prst="rect">
            <a:avLst/>
          </a:prstGeom>
          <a:solidFill>
            <a:schemeClr val="accent5">
              <a:lumMod val="20000"/>
              <a:lumOff val="80000"/>
            </a:schemeClr>
          </a:solidFill>
          <a:ln>
            <a:solidFill>
              <a:schemeClr val="bg1">
                <a:lumMod val="50000"/>
              </a:schemeClr>
            </a:solidFill>
            <a:prstDash val="sysDash"/>
          </a:ln>
        </p:spPr>
        <p:txBody>
          <a:bodyPr wrap="square" tIns="46800" rtlCol="0">
            <a:spAutoFit/>
          </a:bodyPr>
          <a:lstStyle/>
          <a:p>
            <a:r>
              <a:rPr lang="ja-JP" altLang="en-US" sz="700" dirty="0">
                <a:solidFill>
                  <a:schemeClr val="tx1">
                    <a:lumMod val="85000"/>
                    <a:lumOff val="15000"/>
                  </a:schemeClr>
                </a:solidFill>
                <a:latin typeface="+mj-ea"/>
              </a:rPr>
              <a:t>好事例を活用した求人条件の緩和指導等</a:t>
            </a:r>
          </a:p>
        </p:txBody>
      </p:sp>
      <p:sp>
        <p:nvSpPr>
          <p:cNvPr id="31" name="角丸四角形 30"/>
          <p:cNvSpPr/>
          <p:nvPr/>
        </p:nvSpPr>
        <p:spPr bwMode="gray">
          <a:xfrm>
            <a:off x="320078" y="4907110"/>
            <a:ext cx="1464571" cy="408650"/>
          </a:xfrm>
          <a:prstGeom prst="round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7" name="AutoShape 45"/>
          <p:cNvSpPr>
            <a:spLocks noChangeArrowheads="1"/>
          </p:cNvSpPr>
          <p:nvPr/>
        </p:nvSpPr>
        <p:spPr bwMode="auto">
          <a:xfrm>
            <a:off x="386840" y="3389693"/>
            <a:ext cx="1240187" cy="302410"/>
          </a:xfrm>
          <a:prstGeom prst="rect">
            <a:avLst/>
          </a:prstGeom>
          <a:solidFill>
            <a:srgbClr val="002060"/>
          </a:solidFill>
          <a:ln w="6350">
            <a:solidFill>
              <a:schemeClr val="accent1"/>
            </a:solidFill>
            <a:round/>
            <a:headEnd/>
            <a:tailEnd/>
          </a:ln>
        </p:spPr>
        <p:txBody>
          <a:bodyPr wrap="none" anchor="ctr"/>
          <a:lstStyle/>
          <a:p>
            <a:pPr algn="ctr" defTabSz="914395">
              <a:defRPr/>
            </a:pPr>
            <a:r>
              <a:rPr lang="ja-JP" altLang="en-US" sz="900" b="1" dirty="0">
                <a:solidFill>
                  <a:schemeClr val="bg1"/>
                </a:solidFill>
                <a:latin typeface="+mj-ea"/>
                <a:ea typeface="+mj-ea"/>
              </a:rPr>
              <a:t>ハローワーク</a:t>
            </a:r>
            <a:endParaRPr lang="en-US" altLang="ja-JP" sz="900" b="1" dirty="0">
              <a:solidFill>
                <a:schemeClr val="bg1"/>
              </a:solidFill>
              <a:latin typeface="+mj-ea"/>
              <a:ea typeface="+mj-ea"/>
            </a:endParaRPr>
          </a:p>
          <a:p>
            <a:pPr algn="ctr" defTabSz="914395">
              <a:defRPr/>
            </a:pPr>
            <a:r>
              <a:rPr lang="ja-JP" altLang="en-US" sz="900" dirty="0">
                <a:solidFill>
                  <a:schemeClr val="bg1"/>
                </a:solidFill>
                <a:latin typeface="+mj-ea"/>
                <a:ea typeface="+mj-ea"/>
              </a:rPr>
              <a:t>（人材確保対策コーナー）</a:t>
            </a:r>
            <a:endParaRPr lang="en-US" altLang="ja-JP" sz="1000" b="1" dirty="0">
              <a:solidFill>
                <a:schemeClr val="bg1"/>
              </a:solidFill>
              <a:latin typeface="+mj-ea"/>
              <a:ea typeface="+mj-ea"/>
            </a:endParaRPr>
          </a:p>
        </p:txBody>
      </p:sp>
      <p:sp>
        <p:nvSpPr>
          <p:cNvPr id="32" name="テキスト ボックス 31"/>
          <p:cNvSpPr txBox="1"/>
          <p:nvPr/>
        </p:nvSpPr>
        <p:spPr>
          <a:xfrm>
            <a:off x="348098" y="4961564"/>
            <a:ext cx="1652575" cy="339388"/>
          </a:xfrm>
          <a:prstGeom prst="rect">
            <a:avLst/>
          </a:prstGeom>
          <a:noFill/>
        </p:spPr>
        <p:txBody>
          <a:bodyPr wrap="square" tIns="46800" rtlCol="0">
            <a:spAutoFit/>
          </a:bodyPr>
          <a:lstStyle/>
          <a:p>
            <a:pPr fontAlgn="base">
              <a:spcBef>
                <a:spcPct val="0"/>
              </a:spcBef>
              <a:spcAft>
                <a:spcPct val="0"/>
              </a:spcAft>
            </a:pPr>
            <a:r>
              <a:rPr lang="ja-JP" altLang="en-US" sz="799" dirty="0">
                <a:latin typeface="+mj-ea"/>
              </a:rPr>
              <a:t>・経験交流会への参加勧奨</a:t>
            </a:r>
          </a:p>
          <a:p>
            <a:pPr fontAlgn="base">
              <a:spcBef>
                <a:spcPct val="0"/>
              </a:spcBef>
              <a:spcAft>
                <a:spcPct val="0"/>
              </a:spcAft>
            </a:pPr>
            <a:r>
              <a:rPr lang="ja-JP" altLang="en-US" sz="799" dirty="0">
                <a:latin typeface="+mj-ea"/>
              </a:rPr>
              <a:t>・参加事業所の求人充足支援</a:t>
            </a:r>
          </a:p>
        </p:txBody>
      </p:sp>
      <p:sp>
        <p:nvSpPr>
          <p:cNvPr id="33" name="角丸四角形 32"/>
          <p:cNvSpPr/>
          <p:nvPr/>
        </p:nvSpPr>
        <p:spPr bwMode="gray">
          <a:xfrm>
            <a:off x="2721015" y="2674047"/>
            <a:ext cx="6855910" cy="2589914"/>
          </a:xfrm>
          <a:prstGeom prst="roundRect">
            <a:avLst>
              <a:gd name="adj" fmla="val 8044"/>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ja-JP" altLang="en-US" dirty="0"/>
          </a:p>
        </p:txBody>
      </p:sp>
      <p:sp>
        <p:nvSpPr>
          <p:cNvPr id="35" name="AutoShape 62"/>
          <p:cNvSpPr>
            <a:spLocks noChangeArrowheads="1"/>
          </p:cNvSpPr>
          <p:nvPr/>
        </p:nvSpPr>
        <p:spPr bwMode="gray">
          <a:xfrm>
            <a:off x="2864771" y="2772145"/>
            <a:ext cx="3027532" cy="615730"/>
          </a:xfrm>
          <a:prstGeom prst="roundRect">
            <a:avLst>
              <a:gd name="adj" fmla="val 6813"/>
            </a:avLst>
          </a:prstGeom>
          <a:solidFill>
            <a:srgbClr val="DBEEF4"/>
          </a:solidFill>
          <a:ln w="50800" cmpd="dbl">
            <a:solidFill>
              <a:schemeClr val="accent1"/>
            </a:solidFill>
            <a:round/>
            <a:headEnd/>
            <a:tailEnd/>
          </a:ln>
        </p:spPr>
        <p:txBody>
          <a:bodyPr wrap="none" anchor="ctr"/>
          <a:lstStyle/>
          <a:p>
            <a:pPr defTabSz="914395"/>
            <a:endParaRPr lang="ja-JP" altLang="en-US" sz="799" b="1">
              <a:solidFill>
                <a:prstClr val="black"/>
              </a:solidFill>
              <a:latin typeface="+mj-ea"/>
              <a:ea typeface="+mj-ea"/>
            </a:endParaRPr>
          </a:p>
        </p:txBody>
      </p:sp>
      <p:sp>
        <p:nvSpPr>
          <p:cNvPr id="34" name="AutoShape 46"/>
          <p:cNvSpPr>
            <a:spLocks noChangeArrowheads="1"/>
          </p:cNvSpPr>
          <p:nvPr/>
        </p:nvSpPr>
        <p:spPr bwMode="auto">
          <a:xfrm>
            <a:off x="2308764" y="2708923"/>
            <a:ext cx="1100964" cy="230903"/>
          </a:xfrm>
          <a:prstGeom prst="rect">
            <a:avLst/>
          </a:prstGeom>
          <a:solidFill>
            <a:srgbClr val="002060"/>
          </a:solidFill>
          <a:ln w="6350">
            <a:solidFill>
              <a:schemeClr val="accent1"/>
            </a:solidFill>
            <a:round/>
            <a:headEnd/>
            <a:tailEnd/>
          </a:ln>
        </p:spPr>
        <p:txBody>
          <a:bodyPr wrap="none" anchor="ctr"/>
          <a:lstStyle/>
          <a:p>
            <a:pPr algn="ctr" defTabSz="914395">
              <a:defRPr/>
            </a:pPr>
            <a:r>
              <a:rPr lang="ja-JP" altLang="en-US" sz="1200" b="1" dirty="0">
                <a:solidFill>
                  <a:schemeClr val="bg1"/>
                </a:solidFill>
                <a:latin typeface="+mj-ea"/>
                <a:ea typeface="+mj-ea"/>
              </a:rPr>
              <a:t>民間団体等</a:t>
            </a:r>
          </a:p>
        </p:txBody>
      </p:sp>
      <p:pic>
        <p:nvPicPr>
          <p:cNvPr id="36" name="Picture 3" descr="C:\Users\KYSMP\AppData\Local\Microsoft\Windows\Temporary Internet Files\Content.IE5\99SIH08G\MC900434814[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7579" y="2782220"/>
            <a:ext cx="748825" cy="580341"/>
          </a:xfrm>
          <a:prstGeom prst="rect">
            <a:avLst/>
          </a:prstGeom>
          <a:noFill/>
          <a:extLst>
            <a:ext uri="{909E8E84-426E-40DD-AFC4-6F175D3DCCD1}">
              <a14:hiddenFill xmlns:a14="http://schemas.microsoft.com/office/drawing/2010/main">
                <a:solidFill>
                  <a:srgbClr val="FFFFFF"/>
                </a:solidFill>
              </a14:hiddenFill>
            </a:ext>
          </a:extLst>
        </p:spPr>
      </p:pic>
      <p:sp>
        <p:nvSpPr>
          <p:cNvPr id="37" name="正方形/長方形 36"/>
          <p:cNvSpPr/>
          <p:nvPr/>
        </p:nvSpPr>
        <p:spPr>
          <a:xfrm>
            <a:off x="3955822" y="2797683"/>
            <a:ext cx="598462" cy="2542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fontAlgn="base">
              <a:spcBef>
                <a:spcPct val="0"/>
              </a:spcBef>
              <a:spcAft>
                <a:spcPct val="0"/>
              </a:spcAft>
            </a:pPr>
            <a:r>
              <a:rPr lang="ja-JP" altLang="en-US" sz="1000" dirty="0">
                <a:solidFill>
                  <a:sysClr val="windowText" lastClr="000000"/>
                </a:solidFill>
                <a:latin typeface="+mn-ea"/>
              </a:rPr>
              <a:t>受託者</a:t>
            </a:r>
            <a:endParaRPr lang="en-US" altLang="ja-JP" sz="900" dirty="0">
              <a:solidFill>
                <a:sysClr val="windowText" lastClr="000000"/>
              </a:solidFill>
              <a:latin typeface="+mn-ea"/>
            </a:endParaRPr>
          </a:p>
        </p:txBody>
      </p:sp>
      <p:pic>
        <p:nvPicPr>
          <p:cNvPr id="38" name="Picture 13" descr="パソコン仕事のイラスト"/>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5161499" y="2793288"/>
            <a:ext cx="367566" cy="401213"/>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13" descr="パソコン仕事のイラスト"/>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4664968" y="2815793"/>
            <a:ext cx="344784" cy="397183"/>
          </a:xfrm>
          <a:prstGeom prst="rect">
            <a:avLst/>
          </a:prstGeom>
          <a:noFill/>
          <a:extLst>
            <a:ext uri="{909E8E84-426E-40DD-AFC4-6F175D3DCCD1}">
              <a14:hiddenFill xmlns:a14="http://schemas.microsoft.com/office/drawing/2010/main">
                <a:solidFill>
                  <a:srgbClr val="FFFFFF"/>
                </a:solidFill>
              </a14:hiddenFill>
            </a:ext>
          </a:extLst>
        </p:spPr>
      </p:pic>
      <p:sp>
        <p:nvSpPr>
          <p:cNvPr id="40" name="正方形/長方形 39"/>
          <p:cNvSpPr/>
          <p:nvPr/>
        </p:nvSpPr>
        <p:spPr>
          <a:xfrm>
            <a:off x="4234986" y="3197407"/>
            <a:ext cx="1657314" cy="1569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fontAlgn="base">
              <a:spcBef>
                <a:spcPct val="0"/>
              </a:spcBef>
              <a:spcAft>
                <a:spcPct val="0"/>
              </a:spcAft>
            </a:pPr>
            <a:r>
              <a:rPr lang="ja-JP" altLang="en-US" sz="1000" b="1" dirty="0">
                <a:solidFill>
                  <a:srgbClr val="FF0000"/>
                </a:solidFill>
                <a:latin typeface="+mn-ea"/>
              </a:rPr>
              <a:t>社労士等の専門家と連携</a:t>
            </a:r>
            <a:endParaRPr lang="en-US" altLang="ja-JP" sz="1000" b="1" dirty="0">
              <a:solidFill>
                <a:srgbClr val="FF0000"/>
              </a:solidFill>
              <a:latin typeface="+mn-ea"/>
            </a:endParaRPr>
          </a:p>
        </p:txBody>
      </p:sp>
      <p:sp>
        <p:nvSpPr>
          <p:cNvPr id="41" name="左右矢印 40"/>
          <p:cNvSpPr/>
          <p:nvPr/>
        </p:nvSpPr>
        <p:spPr bwMode="gray">
          <a:xfrm>
            <a:off x="1768707" y="3356992"/>
            <a:ext cx="715820" cy="426480"/>
          </a:xfrm>
          <a:prstGeom prst="leftRightArrow">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1400" dirty="0">
                <a:solidFill>
                  <a:srgbClr val="FF0000"/>
                </a:solidFill>
              </a:rPr>
              <a:t>連携</a:t>
            </a:r>
          </a:p>
        </p:txBody>
      </p:sp>
      <p:sp>
        <p:nvSpPr>
          <p:cNvPr id="42" name="テキスト ボックス 41"/>
          <p:cNvSpPr txBox="1"/>
          <p:nvPr/>
        </p:nvSpPr>
        <p:spPr>
          <a:xfrm>
            <a:off x="1701131" y="2690483"/>
            <a:ext cx="533944" cy="230832"/>
          </a:xfrm>
          <a:prstGeom prst="rect">
            <a:avLst/>
          </a:prstGeom>
          <a:noFill/>
        </p:spPr>
        <p:txBody>
          <a:bodyPr wrap="square" rtlCol="0">
            <a:spAutoFit/>
          </a:bodyPr>
          <a:lstStyle/>
          <a:p>
            <a:pPr algn="ctr"/>
            <a:r>
              <a:rPr lang="ja-JP" altLang="en-US" sz="900" b="1" dirty="0">
                <a:latin typeface="+mj-ea"/>
                <a:ea typeface="+mj-ea"/>
              </a:rPr>
              <a:t>委　託</a:t>
            </a:r>
          </a:p>
        </p:txBody>
      </p:sp>
      <p:sp>
        <p:nvSpPr>
          <p:cNvPr id="43" name="Line 51" descr="20%"/>
          <p:cNvSpPr>
            <a:spLocks noChangeShapeType="1"/>
          </p:cNvSpPr>
          <p:nvPr/>
        </p:nvSpPr>
        <p:spPr bwMode="gray">
          <a:xfrm flipV="1">
            <a:off x="1672522" y="2894592"/>
            <a:ext cx="615191" cy="3566"/>
          </a:xfrm>
          <a:prstGeom prst="line">
            <a:avLst/>
          </a:prstGeom>
          <a:noFill/>
          <a:ln w="31750">
            <a:solidFill>
              <a:schemeClr val="tx2">
                <a:lumMod val="50000"/>
              </a:schemeClr>
            </a:solidFill>
            <a:round/>
            <a:headEnd/>
            <a:tailEnd type="triangle" w="med" len="med"/>
          </a:ln>
        </p:spPr>
        <p:txBody>
          <a:bodyPr/>
          <a:lstStyle/>
          <a:p>
            <a:pPr defTabSz="914395">
              <a:defRPr/>
            </a:pPr>
            <a:endParaRPr lang="ja-JP" altLang="en-US" sz="799" b="1">
              <a:solidFill>
                <a:prstClr val="black"/>
              </a:solidFill>
              <a:latin typeface="+mj-ea"/>
              <a:ea typeface="+mj-ea"/>
            </a:endParaRPr>
          </a:p>
        </p:txBody>
      </p:sp>
      <p:sp>
        <p:nvSpPr>
          <p:cNvPr id="44" name="正方形/長方形 43"/>
          <p:cNvSpPr/>
          <p:nvPr/>
        </p:nvSpPr>
        <p:spPr>
          <a:xfrm>
            <a:off x="2975029" y="3376898"/>
            <a:ext cx="2641789" cy="340137"/>
          </a:xfrm>
          <a:prstGeom prst="rect">
            <a:avLst/>
          </a:prstGeom>
          <a:noFill/>
          <a:ln>
            <a:noFill/>
          </a:ln>
        </p:spPr>
        <p:style>
          <a:lnRef idx="0">
            <a:scrgbClr r="0" g="0" b="0"/>
          </a:lnRef>
          <a:fillRef idx="0">
            <a:scrgbClr r="0" g="0" b="0"/>
          </a:fillRef>
          <a:effectRef idx="0">
            <a:scrgbClr r="0" g="0" b="0"/>
          </a:effectRef>
          <a:fontRef idx="minor">
            <a:schemeClr val="accent1"/>
          </a:fontRef>
        </p:style>
        <p:txBody>
          <a:bodyPr rtlCol="0" anchor="ctr"/>
          <a:lstStyle/>
          <a:p>
            <a:pPr algn="ctr" fontAlgn="base">
              <a:spcBef>
                <a:spcPct val="0"/>
              </a:spcBef>
              <a:spcAft>
                <a:spcPct val="0"/>
              </a:spcAft>
            </a:pPr>
            <a:r>
              <a:rPr lang="en-US" altLang="ja-JP" sz="1200" b="1" u="sng" dirty="0">
                <a:solidFill>
                  <a:schemeClr val="tx1"/>
                </a:solidFill>
              </a:rPr>
              <a:t>【 </a:t>
            </a:r>
            <a:r>
              <a:rPr lang="ja-JP" altLang="en-US" sz="1200" b="1" u="sng" dirty="0">
                <a:solidFill>
                  <a:schemeClr val="tx1"/>
                </a:solidFill>
              </a:rPr>
              <a:t>地域ネットワーク・コミュニティ支援 </a:t>
            </a:r>
            <a:r>
              <a:rPr lang="en-US" altLang="ja-JP" sz="1200" b="1" u="sng" dirty="0">
                <a:solidFill>
                  <a:schemeClr val="tx1"/>
                </a:solidFill>
              </a:rPr>
              <a:t>】</a:t>
            </a:r>
            <a:endParaRPr lang="ja-JP" altLang="en-US" sz="1200" b="1" u="sng" dirty="0">
              <a:solidFill>
                <a:schemeClr val="tx1"/>
              </a:solidFill>
            </a:endParaRPr>
          </a:p>
        </p:txBody>
      </p:sp>
      <p:sp>
        <p:nvSpPr>
          <p:cNvPr id="45" name="テキスト ボックス 44"/>
          <p:cNvSpPr txBox="1"/>
          <p:nvPr/>
        </p:nvSpPr>
        <p:spPr>
          <a:xfrm>
            <a:off x="3024588" y="3593412"/>
            <a:ext cx="2432472" cy="339388"/>
          </a:xfrm>
          <a:prstGeom prst="rect">
            <a:avLst/>
          </a:prstGeom>
          <a:noFill/>
        </p:spPr>
        <p:txBody>
          <a:bodyPr wrap="square" tIns="46800" rtlCol="0">
            <a:spAutoFit/>
          </a:bodyPr>
          <a:lstStyle/>
          <a:p>
            <a:pPr fontAlgn="base">
              <a:spcBef>
                <a:spcPct val="0"/>
              </a:spcBef>
              <a:spcAft>
                <a:spcPct val="0"/>
              </a:spcAft>
            </a:pPr>
            <a:r>
              <a:rPr lang="ja-JP" altLang="en-US" sz="799" dirty="0">
                <a:latin typeface="+mn-ea"/>
              </a:rPr>
              <a:t>介護離職率が全国平均を上回る都道府県において、</a:t>
            </a:r>
            <a:r>
              <a:rPr lang="en-US" altLang="ja-JP" sz="799" dirty="0">
                <a:latin typeface="+mn-ea"/>
              </a:rPr>
              <a:t>15</a:t>
            </a:r>
            <a:r>
              <a:rPr lang="ja-JP" altLang="en-US" sz="799" dirty="0">
                <a:latin typeface="+mn-ea"/>
              </a:rPr>
              <a:t>～</a:t>
            </a:r>
            <a:r>
              <a:rPr lang="en-US" altLang="ja-JP" sz="799" dirty="0">
                <a:latin typeface="+mn-ea"/>
              </a:rPr>
              <a:t>30</a:t>
            </a:r>
            <a:r>
              <a:rPr lang="ja-JP" altLang="en-US" sz="799" dirty="0">
                <a:latin typeface="+mn-ea"/>
              </a:rPr>
              <a:t>事業所</a:t>
            </a:r>
            <a:r>
              <a:rPr lang="ja-JP" altLang="en-US" sz="799" dirty="0">
                <a:solidFill>
                  <a:prstClr val="black"/>
                </a:solidFill>
                <a:latin typeface="+mn-ea"/>
              </a:rPr>
              <a:t>に対し、地域ぐるみの重点支援</a:t>
            </a:r>
            <a:endParaRPr lang="en-US" altLang="ja-JP" sz="799" b="1" dirty="0">
              <a:solidFill>
                <a:srgbClr val="FF0000"/>
              </a:solidFill>
              <a:latin typeface="+mn-ea"/>
            </a:endParaRPr>
          </a:p>
        </p:txBody>
      </p:sp>
      <p:sp>
        <p:nvSpPr>
          <p:cNvPr id="46" name="楕円 45"/>
          <p:cNvSpPr/>
          <p:nvPr/>
        </p:nvSpPr>
        <p:spPr bwMode="gray">
          <a:xfrm>
            <a:off x="2975029" y="3900052"/>
            <a:ext cx="2615442" cy="1041116"/>
          </a:xfrm>
          <a:prstGeom prst="ellipse">
            <a:avLst/>
          </a:prstGeom>
          <a:solidFill>
            <a:schemeClr val="accent5">
              <a:lumMod val="20000"/>
              <a:lumOff val="80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ja-JP" altLang="en-US"/>
          </a:p>
        </p:txBody>
      </p:sp>
      <p:sp>
        <p:nvSpPr>
          <p:cNvPr id="47" name="円/楕円 15"/>
          <p:cNvSpPr/>
          <p:nvPr/>
        </p:nvSpPr>
        <p:spPr bwMode="gray">
          <a:xfrm>
            <a:off x="3600271" y="4077072"/>
            <a:ext cx="1391309" cy="617814"/>
          </a:xfrm>
          <a:prstGeom prst="ellipse">
            <a:avLst/>
          </a:prstGeom>
          <a:solidFill>
            <a:schemeClr val="bg1"/>
          </a:solidFill>
          <a:ln>
            <a:solidFill>
              <a:schemeClr val="tx2">
                <a:lumMod val="60000"/>
                <a:lumOff val="40000"/>
              </a:schemeClr>
            </a:solidFill>
            <a:prstDash val="sysDash"/>
          </a:ln>
        </p:spPr>
        <p:style>
          <a:lnRef idx="2">
            <a:schemeClr val="accent6"/>
          </a:lnRef>
          <a:fillRef idx="1">
            <a:schemeClr val="lt1"/>
          </a:fillRef>
          <a:effectRef idx="0">
            <a:schemeClr val="accent6"/>
          </a:effectRef>
          <a:fontRef idx="minor">
            <a:schemeClr val="dk1"/>
          </a:fontRef>
        </p:style>
        <p:txBody>
          <a:bodyPr lIns="0" tIns="0" rIns="0" bIns="0" rtlCol="0" anchor="ctr"/>
          <a:lstStyle/>
          <a:p>
            <a:pPr algn="ctr" fontAlgn="base">
              <a:spcBef>
                <a:spcPct val="0"/>
              </a:spcBef>
              <a:spcAft>
                <a:spcPct val="0"/>
              </a:spcAft>
            </a:pPr>
            <a:endParaRPr lang="ja-JP" altLang="en-US" sz="1200" dirty="0">
              <a:solidFill>
                <a:prstClr val="black"/>
              </a:solidFill>
            </a:endParaRPr>
          </a:p>
        </p:txBody>
      </p:sp>
      <p:pic>
        <p:nvPicPr>
          <p:cNvPr id="48" name="Picture 4" descr="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27477" y="3856710"/>
            <a:ext cx="387747" cy="340328"/>
          </a:xfrm>
          <a:prstGeom prst="rect">
            <a:avLst/>
          </a:prstGeom>
          <a:noFill/>
          <a:extLst>
            <a:ext uri="{909E8E84-426E-40DD-AFC4-6F175D3DCCD1}">
              <a14:hiddenFill xmlns:a14="http://schemas.microsoft.com/office/drawing/2010/main">
                <a:solidFill>
                  <a:srgbClr val="FFFFFF"/>
                </a:solidFill>
              </a14:hiddenFill>
            </a:ext>
          </a:extLst>
        </p:spPr>
      </p:pic>
      <p:sp>
        <p:nvSpPr>
          <p:cNvPr id="49" name="テキスト ボックス 48"/>
          <p:cNvSpPr txBox="1"/>
          <p:nvPr/>
        </p:nvSpPr>
        <p:spPr bwMode="gray">
          <a:xfrm>
            <a:off x="3934592" y="4142844"/>
            <a:ext cx="1175322" cy="738664"/>
          </a:xfrm>
          <a:prstGeom prst="rect">
            <a:avLst/>
          </a:prstGeom>
          <a:noFill/>
        </p:spPr>
        <p:txBody>
          <a:bodyPr wrap="square" rtlCol="0">
            <a:spAutoFit/>
          </a:bodyPr>
          <a:lstStyle/>
          <a:p>
            <a:r>
              <a:rPr lang="ja-JP" altLang="en-US" sz="700" dirty="0">
                <a:latin typeface="+mj-ea"/>
                <a:ea typeface="+mj-ea"/>
              </a:rPr>
              <a:t>支援内容（例）</a:t>
            </a:r>
            <a:endParaRPr lang="en-US" altLang="ja-JP" sz="700" dirty="0">
              <a:latin typeface="+mj-ea"/>
              <a:ea typeface="+mj-ea"/>
            </a:endParaRPr>
          </a:p>
          <a:p>
            <a:r>
              <a:rPr lang="ja-JP" altLang="en-US" sz="700" dirty="0">
                <a:latin typeface="+mj-ea"/>
                <a:ea typeface="+mj-ea"/>
              </a:rPr>
              <a:t>・両立支援</a:t>
            </a:r>
            <a:endParaRPr lang="en-US" altLang="ja-JP" sz="700" dirty="0">
              <a:latin typeface="+mj-ea"/>
              <a:ea typeface="+mj-ea"/>
            </a:endParaRPr>
          </a:p>
          <a:p>
            <a:r>
              <a:rPr lang="ja-JP" altLang="en-US" sz="700" dirty="0">
                <a:latin typeface="+mj-ea"/>
                <a:ea typeface="+mj-ea"/>
              </a:rPr>
              <a:t>・働き方改革</a:t>
            </a:r>
            <a:endParaRPr lang="en-US" altLang="ja-JP" sz="700" dirty="0">
              <a:latin typeface="+mj-ea"/>
              <a:ea typeface="+mj-ea"/>
            </a:endParaRPr>
          </a:p>
          <a:p>
            <a:r>
              <a:rPr lang="ja-JP" altLang="en-US" sz="700" dirty="0">
                <a:latin typeface="+mj-ea"/>
                <a:ea typeface="+mj-ea"/>
              </a:rPr>
              <a:t>・高齢者、外国人の活用</a:t>
            </a:r>
            <a:endParaRPr lang="en-US" altLang="ja-JP" sz="700" dirty="0">
              <a:latin typeface="+mj-ea"/>
              <a:ea typeface="+mj-ea"/>
            </a:endParaRPr>
          </a:p>
          <a:p>
            <a:r>
              <a:rPr lang="ja-JP" altLang="en-US" sz="700" dirty="0">
                <a:latin typeface="+mj-ea"/>
                <a:ea typeface="+mj-ea"/>
              </a:rPr>
              <a:t>・</a:t>
            </a:r>
            <a:r>
              <a:rPr lang="en-US" altLang="ja-JP" sz="700" dirty="0">
                <a:latin typeface="+mj-ea"/>
                <a:ea typeface="+mj-ea"/>
              </a:rPr>
              <a:t>ICT</a:t>
            </a:r>
            <a:r>
              <a:rPr lang="ja-JP" altLang="en-US" sz="700" dirty="0">
                <a:latin typeface="+mj-ea"/>
                <a:ea typeface="+mj-ea"/>
              </a:rPr>
              <a:t>の活用</a:t>
            </a:r>
            <a:endParaRPr lang="en-US" altLang="ja-JP" sz="700" dirty="0">
              <a:latin typeface="+mj-ea"/>
              <a:ea typeface="+mj-ea"/>
            </a:endParaRPr>
          </a:p>
          <a:p>
            <a:endParaRPr lang="ja-JP" altLang="en-US" sz="700" dirty="0">
              <a:latin typeface="+mj-ea"/>
              <a:ea typeface="+mj-ea"/>
            </a:endParaRPr>
          </a:p>
        </p:txBody>
      </p:sp>
      <p:pic>
        <p:nvPicPr>
          <p:cNvPr id="51" name="Picture 2" descr="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1394093">
            <a:off x="3238584" y="3934025"/>
            <a:ext cx="275439" cy="237909"/>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2" descr="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1394093">
            <a:off x="3262139" y="4630982"/>
            <a:ext cx="275828" cy="238245"/>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2" descr="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1394093">
            <a:off x="5031885" y="3903140"/>
            <a:ext cx="275439" cy="237909"/>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2" descr="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1394093">
            <a:off x="5103894" y="4661168"/>
            <a:ext cx="275439" cy="237909"/>
          </a:xfrm>
          <a:prstGeom prst="rect">
            <a:avLst/>
          </a:prstGeom>
          <a:noFill/>
          <a:extLst>
            <a:ext uri="{909E8E84-426E-40DD-AFC4-6F175D3DCCD1}">
              <a14:hiddenFill xmlns:a14="http://schemas.microsoft.com/office/drawing/2010/main">
                <a:solidFill>
                  <a:srgbClr val="FFFFFF"/>
                </a:solidFill>
              </a14:hiddenFill>
            </a:ext>
          </a:extLst>
        </p:spPr>
      </p:pic>
      <p:sp>
        <p:nvSpPr>
          <p:cNvPr id="55" name="Line 51" descr="20%"/>
          <p:cNvSpPr>
            <a:spLocks noChangeShapeType="1"/>
          </p:cNvSpPr>
          <p:nvPr/>
        </p:nvSpPr>
        <p:spPr bwMode="gray">
          <a:xfrm flipH="1" flipV="1">
            <a:off x="3580950" y="4126152"/>
            <a:ext cx="298710" cy="178328"/>
          </a:xfrm>
          <a:prstGeom prst="line">
            <a:avLst/>
          </a:prstGeom>
          <a:noFill/>
          <a:ln w="31750">
            <a:solidFill>
              <a:srgbClr val="0070C0"/>
            </a:solidFill>
            <a:round/>
            <a:headEnd/>
            <a:tailEnd type="triangle" w="med" len="med"/>
          </a:ln>
        </p:spPr>
        <p:txBody>
          <a:bodyPr/>
          <a:lstStyle/>
          <a:p>
            <a:pPr defTabSz="914395">
              <a:defRPr/>
            </a:pPr>
            <a:endParaRPr lang="ja-JP" altLang="en-US" sz="799" b="1">
              <a:solidFill>
                <a:prstClr val="black"/>
              </a:solidFill>
              <a:latin typeface="+mj-ea"/>
              <a:ea typeface="+mj-ea"/>
            </a:endParaRPr>
          </a:p>
        </p:txBody>
      </p:sp>
      <p:sp>
        <p:nvSpPr>
          <p:cNvPr id="56" name="Line 51" descr="20%"/>
          <p:cNvSpPr>
            <a:spLocks noChangeShapeType="1"/>
          </p:cNvSpPr>
          <p:nvPr/>
        </p:nvSpPr>
        <p:spPr bwMode="gray">
          <a:xfrm flipH="1">
            <a:off x="3569673" y="4588762"/>
            <a:ext cx="306495" cy="108519"/>
          </a:xfrm>
          <a:prstGeom prst="line">
            <a:avLst/>
          </a:prstGeom>
          <a:noFill/>
          <a:ln w="31750">
            <a:solidFill>
              <a:srgbClr val="0070C0"/>
            </a:solidFill>
            <a:round/>
            <a:headEnd/>
            <a:tailEnd type="triangle" w="med" len="med"/>
          </a:ln>
        </p:spPr>
        <p:txBody>
          <a:bodyPr/>
          <a:lstStyle/>
          <a:p>
            <a:pPr defTabSz="914395">
              <a:defRPr/>
            </a:pPr>
            <a:endParaRPr lang="ja-JP" altLang="en-US" sz="799" b="1">
              <a:solidFill>
                <a:prstClr val="black"/>
              </a:solidFill>
              <a:latin typeface="+mj-ea"/>
              <a:ea typeface="+mj-ea"/>
            </a:endParaRPr>
          </a:p>
        </p:txBody>
      </p:sp>
      <p:sp>
        <p:nvSpPr>
          <p:cNvPr id="57" name="Line 51" descr="20%"/>
          <p:cNvSpPr>
            <a:spLocks noChangeShapeType="1"/>
          </p:cNvSpPr>
          <p:nvPr/>
        </p:nvSpPr>
        <p:spPr bwMode="gray">
          <a:xfrm flipV="1">
            <a:off x="4748064" y="4116079"/>
            <a:ext cx="289793" cy="190477"/>
          </a:xfrm>
          <a:prstGeom prst="line">
            <a:avLst/>
          </a:prstGeom>
          <a:noFill/>
          <a:ln w="31750">
            <a:solidFill>
              <a:srgbClr val="0070C0"/>
            </a:solidFill>
            <a:round/>
            <a:headEnd/>
            <a:tailEnd type="triangle" w="med" len="med"/>
          </a:ln>
        </p:spPr>
        <p:txBody>
          <a:bodyPr/>
          <a:lstStyle/>
          <a:p>
            <a:pPr defTabSz="914395">
              <a:defRPr/>
            </a:pPr>
            <a:endParaRPr lang="ja-JP" altLang="en-US" sz="799" b="1">
              <a:solidFill>
                <a:prstClr val="black"/>
              </a:solidFill>
              <a:latin typeface="+mj-ea"/>
              <a:ea typeface="+mj-ea"/>
            </a:endParaRPr>
          </a:p>
        </p:txBody>
      </p:sp>
      <p:sp>
        <p:nvSpPr>
          <p:cNvPr id="58" name="Line 51" descr="20%"/>
          <p:cNvSpPr>
            <a:spLocks noChangeShapeType="1"/>
          </p:cNvSpPr>
          <p:nvPr/>
        </p:nvSpPr>
        <p:spPr bwMode="gray">
          <a:xfrm>
            <a:off x="4781696" y="4643019"/>
            <a:ext cx="310136" cy="86925"/>
          </a:xfrm>
          <a:prstGeom prst="line">
            <a:avLst/>
          </a:prstGeom>
          <a:noFill/>
          <a:ln w="31750">
            <a:solidFill>
              <a:srgbClr val="0070C0"/>
            </a:solidFill>
            <a:round/>
            <a:headEnd/>
            <a:tailEnd type="triangle" w="med" len="med"/>
          </a:ln>
        </p:spPr>
        <p:txBody>
          <a:bodyPr/>
          <a:lstStyle/>
          <a:p>
            <a:pPr defTabSz="914395">
              <a:defRPr/>
            </a:pPr>
            <a:endParaRPr lang="ja-JP" altLang="en-US" sz="799" b="1">
              <a:solidFill>
                <a:prstClr val="black"/>
              </a:solidFill>
              <a:latin typeface="+mj-ea"/>
              <a:ea typeface="+mj-ea"/>
            </a:endParaRPr>
          </a:p>
        </p:txBody>
      </p:sp>
      <p:sp>
        <p:nvSpPr>
          <p:cNvPr id="59" name="テキスト ボックス 58"/>
          <p:cNvSpPr txBox="1"/>
          <p:nvPr/>
        </p:nvSpPr>
        <p:spPr bwMode="gray">
          <a:xfrm>
            <a:off x="2744080" y="4974757"/>
            <a:ext cx="3456384" cy="201145"/>
          </a:xfrm>
          <a:prstGeom prst="rect">
            <a:avLst/>
          </a:prstGeom>
          <a:solidFill>
            <a:schemeClr val="accent5">
              <a:lumMod val="20000"/>
              <a:lumOff val="80000"/>
            </a:schemeClr>
          </a:solidFill>
          <a:ln>
            <a:solidFill>
              <a:schemeClr val="bg1">
                <a:lumMod val="50000"/>
              </a:schemeClr>
            </a:solidFill>
            <a:prstDash val="sysDash"/>
          </a:ln>
        </p:spPr>
        <p:txBody>
          <a:bodyPr wrap="square" tIns="46800" rtlCol="0">
            <a:spAutoFit/>
          </a:bodyPr>
          <a:lstStyle/>
          <a:p>
            <a:pPr fontAlgn="base">
              <a:spcBef>
                <a:spcPct val="0"/>
              </a:spcBef>
              <a:spcAft>
                <a:spcPct val="0"/>
              </a:spcAft>
            </a:pPr>
            <a:r>
              <a:rPr lang="ja-JP" altLang="en-US" sz="700" dirty="0">
                <a:solidFill>
                  <a:schemeClr val="tx1">
                    <a:lumMod val="85000"/>
                    <a:lumOff val="15000"/>
                  </a:schemeClr>
                </a:solidFill>
                <a:latin typeface="+mj-ea"/>
              </a:rPr>
              <a:t>社労士等専門家の助力を得て、介護事業所に対し、雇用管理改善の取組を確実に実施</a:t>
            </a:r>
            <a:endParaRPr lang="en-US" altLang="ja-JP" sz="700" b="1" dirty="0">
              <a:solidFill>
                <a:schemeClr val="tx1">
                  <a:lumMod val="85000"/>
                  <a:lumOff val="15000"/>
                </a:schemeClr>
              </a:solidFill>
              <a:latin typeface="+mn-ea"/>
            </a:endParaRPr>
          </a:p>
        </p:txBody>
      </p:sp>
      <p:grpSp>
        <p:nvGrpSpPr>
          <p:cNvPr id="60" name="グループ化 59"/>
          <p:cNvGrpSpPr/>
          <p:nvPr/>
        </p:nvGrpSpPr>
        <p:grpSpPr bwMode="gray">
          <a:xfrm>
            <a:off x="5916963" y="3212980"/>
            <a:ext cx="1258832" cy="808185"/>
            <a:chOff x="6614063" y="4239303"/>
            <a:chExt cx="1274435" cy="955855"/>
          </a:xfrm>
        </p:grpSpPr>
        <p:sp>
          <p:nvSpPr>
            <p:cNvPr id="61" name="右矢印 60"/>
            <p:cNvSpPr/>
            <p:nvPr/>
          </p:nvSpPr>
          <p:spPr bwMode="gray">
            <a:xfrm>
              <a:off x="6614063" y="4239303"/>
              <a:ext cx="1274435" cy="955855"/>
            </a:xfrm>
            <a:prstGeom prst="rightArrow">
              <a:avLst>
                <a:gd name="adj1" fmla="val 38962"/>
                <a:gd name="adj2" fmla="val 50000"/>
              </a:avLst>
            </a:prstGeom>
            <a:solidFill>
              <a:srgbClr val="DBEEF4"/>
            </a:solidFill>
            <a:ln>
              <a:solidFill>
                <a:srgbClr val="357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2" name="テキスト ボックス 61"/>
            <p:cNvSpPr txBox="1"/>
            <p:nvPr/>
          </p:nvSpPr>
          <p:spPr bwMode="gray">
            <a:xfrm>
              <a:off x="6754974" y="4563261"/>
              <a:ext cx="830206" cy="309411"/>
            </a:xfrm>
            <a:prstGeom prst="rect">
              <a:avLst/>
            </a:prstGeom>
            <a:noFill/>
          </p:spPr>
          <p:txBody>
            <a:bodyPr wrap="square" rtlCol="0">
              <a:spAutoFit/>
            </a:bodyPr>
            <a:lstStyle/>
            <a:p>
              <a:pPr fontAlgn="base">
                <a:spcBef>
                  <a:spcPct val="0"/>
                </a:spcBef>
                <a:spcAft>
                  <a:spcPct val="0"/>
                </a:spcAft>
              </a:pPr>
              <a:r>
                <a:rPr lang="ja-JP" altLang="en-US" sz="1100" b="1" dirty="0">
                  <a:solidFill>
                    <a:prstClr val="black"/>
                  </a:solidFill>
                  <a:latin typeface="+mn-ea"/>
                </a:rPr>
                <a:t>事例発表</a:t>
              </a:r>
              <a:endParaRPr lang="en-US" altLang="ja-JP" sz="1100" b="1" dirty="0">
                <a:solidFill>
                  <a:prstClr val="black"/>
                </a:solidFill>
                <a:latin typeface="+mn-ea"/>
              </a:endParaRPr>
            </a:p>
          </p:txBody>
        </p:sp>
      </p:grpSp>
      <p:sp>
        <p:nvSpPr>
          <p:cNvPr id="63" name="正方形/長方形 62"/>
          <p:cNvSpPr/>
          <p:nvPr/>
        </p:nvSpPr>
        <p:spPr>
          <a:xfrm>
            <a:off x="7544343" y="2708923"/>
            <a:ext cx="1298040" cy="325166"/>
          </a:xfrm>
          <a:prstGeom prst="rect">
            <a:avLst/>
          </a:prstGeom>
          <a:noFill/>
          <a:ln>
            <a:noFill/>
          </a:ln>
        </p:spPr>
        <p:style>
          <a:lnRef idx="0">
            <a:scrgbClr r="0" g="0" b="0"/>
          </a:lnRef>
          <a:fillRef idx="0">
            <a:scrgbClr r="0" g="0" b="0"/>
          </a:fillRef>
          <a:effectRef idx="0">
            <a:scrgbClr r="0" g="0" b="0"/>
          </a:effectRef>
          <a:fontRef idx="minor">
            <a:schemeClr val="accent5"/>
          </a:fontRef>
        </p:style>
        <p:txBody>
          <a:bodyPr rtlCol="0" anchor="ctr"/>
          <a:lstStyle/>
          <a:p>
            <a:pPr algn="ctr" fontAlgn="base">
              <a:spcBef>
                <a:spcPct val="0"/>
              </a:spcBef>
              <a:spcAft>
                <a:spcPct val="0"/>
              </a:spcAft>
            </a:pPr>
            <a:r>
              <a:rPr lang="en-US" altLang="ja-JP" sz="1400" b="1" u="sng" dirty="0">
                <a:solidFill>
                  <a:schemeClr val="tx1"/>
                </a:solidFill>
              </a:rPr>
              <a:t>【 </a:t>
            </a:r>
            <a:r>
              <a:rPr lang="ja-JP" altLang="en-US" sz="1400" b="1" u="sng" dirty="0">
                <a:solidFill>
                  <a:schemeClr val="tx1"/>
                </a:solidFill>
              </a:rPr>
              <a:t>経験交流会</a:t>
            </a:r>
            <a:r>
              <a:rPr lang="en-US" altLang="ja-JP" sz="1400" b="1" u="sng" dirty="0">
                <a:solidFill>
                  <a:schemeClr val="tx1"/>
                </a:solidFill>
              </a:rPr>
              <a:t>】</a:t>
            </a:r>
            <a:endParaRPr lang="ja-JP" altLang="en-US" sz="1400" b="1" u="sng" dirty="0">
              <a:solidFill>
                <a:schemeClr val="tx1"/>
              </a:solidFill>
            </a:endParaRPr>
          </a:p>
        </p:txBody>
      </p:sp>
      <p:sp>
        <p:nvSpPr>
          <p:cNvPr id="64" name="テキスト ボックス 63"/>
          <p:cNvSpPr txBox="1"/>
          <p:nvPr/>
        </p:nvSpPr>
        <p:spPr>
          <a:xfrm>
            <a:off x="7110547" y="2956884"/>
            <a:ext cx="2545388" cy="400110"/>
          </a:xfrm>
          <a:prstGeom prst="rect">
            <a:avLst/>
          </a:prstGeom>
          <a:noFill/>
        </p:spPr>
        <p:txBody>
          <a:bodyPr wrap="square" rtlCol="0">
            <a:spAutoFit/>
          </a:bodyPr>
          <a:lstStyle/>
          <a:p>
            <a:pPr fontAlgn="base">
              <a:spcBef>
                <a:spcPct val="0"/>
              </a:spcBef>
              <a:spcAft>
                <a:spcPct val="0"/>
              </a:spcAft>
            </a:pPr>
            <a:r>
              <a:rPr lang="ja-JP" altLang="en-US" sz="1000" dirty="0">
                <a:solidFill>
                  <a:prstClr val="black"/>
                </a:solidFill>
                <a:latin typeface="+mn-ea"/>
              </a:rPr>
              <a:t>導入事例や効果的な雇用管理改善方策を普及・啓発するための経験交流会を実施</a:t>
            </a:r>
            <a:endParaRPr lang="en-US" altLang="ja-JP" sz="1000" dirty="0">
              <a:solidFill>
                <a:prstClr val="black"/>
              </a:solidFill>
              <a:latin typeface="+mn-ea"/>
            </a:endParaRPr>
          </a:p>
        </p:txBody>
      </p:sp>
      <p:sp>
        <p:nvSpPr>
          <p:cNvPr id="65" name="正方形/長方形 64"/>
          <p:cNvSpPr/>
          <p:nvPr/>
        </p:nvSpPr>
        <p:spPr bwMode="gray">
          <a:xfrm>
            <a:off x="7268578" y="3356992"/>
            <a:ext cx="2083164" cy="773286"/>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6" name="テキスト ボックス 65"/>
          <p:cNvSpPr txBox="1"/>
          <p:nvPr/>
        </p:nvSpPr>
        <p:spPr>
          <a:xfrm>
            <a:off x="7365334" y="3398804"/>
            <a:ext cx="2038481" cy="246221"/>
          </a:xfrm>
          <a:prstGeom prst="rect">
            <a:avLst/>
          </a:prstGeom>
          <a:noFill/>
        </p:spPr>
        <p:txBody>
          <a:bodyPr wrap="square" rtlCol="0">
            <a:spAutoFit/>
          </a:bodyPr>
          <a:lstStyle/>
          <a:p>
            <a:pPr fontAlgn="base">
              <a:spcBef>
                <a:spcPct val="0"/>
              </a:spcBef>
              <a:spcAft>
                <a:spcPct val="0"/>
              </a:spcAft>
            </a:pPr>
            <a:r>
              <a:rPr lang="ja-JP" altLang="en-US" sz="1000" b="1" dirty="0">
                <a:solidFill>
                  <a:prstClr val="black"/>
                </a:solidFill>
                <a:latin typeface="+mn-ea"/>
              </a:rPr>
              <a:t>コミュニティに属さない介護施設</a:t>
            </a:r>
            <a:endParaRPr lang="en-US" altLang="ja-JP" sz="1000" b="1" dirty="0">
              <a:solidFill>
                <a:prstClr val="black"/>
              </a:solidFill>
              <a:latin typeface="+mn-ea"/>
            </a:endParaRPr>
          </a:p>
        </p:txBody>
      </p:sp>
      <p:pic>
        <p:nvPicPr>
          <p:cNvPr id="67" name="Picture 2" descr="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73183" y="3645027"/>
            <a:ext cx="403688" cy="348683"/>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58514" y="3645027"/>
            <a:ext cx="403688" cy="348683"/>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29635" y="3645027"/>
            <a:ext cx="403688" cy="348683"/>
          </a:xfrm>
          <a:prstGeom prst="rect">
            <a:avLst/>
          </a:prstGeom>
          <a:noFill/>
          <a:extLst>
            <a:ext uri="{909E8E84-426E-40DD-AFC4-6F175D3DCCD1}">
              <a14:hiddenFill xmlns:a14="http://schemas.microsoft.com/office/drawing/2010/main">
                <a:solidFill>
                  <a:srgbClr val="FFFFFF"/>
                </a:solidFill>
              </a14:hiddenFill>
            </a:ext>
          </a:extLst>
        </p:spPr>
      </p:pic>
      <p:sp>
        <p:nvSpPr>
          <p:cNvPr id="70" name="テキスト ボックス 69"/>
          <p:cNvSpPr txBox="1"/>
          <p:nvPr/>
        </p:nvSpPr>
        <p:spPr bwMode="gray">
          <a:xfrm>
            <a:off x="7391087" y="4221090"/>
            <a:ext cx="1594364" cy="308867"/>
          </a:xfrm>
          <a:prstGeom prst="rect">
            <a:avLst/>
          </a:prstGeom>
          <a:solidFill>
            <a:schemeClr val="accent5">
              <a:lumMod val="20000"/>
              <a:lumOff val="80000"/>
            </a:schemeClr>
          </a:solidFill>
          <a:ln>
            <a:solidFill>
              <a:schemeClr val="bg1">
                <a:lumMod val="50000"/>
              </a:schemeClr>
            </a:solidFill>
            <a:prstDash val="sysDash"/>
          </a:ln>
        </p:spPr>
        <p:txBody>
          <a:bodyPr wrap="square" tIns="46800" rtlCol="0">
            <a:spAutoFit/>
          </a:bodyPr>
          <a:lstStyle/>
          <a:p>
            <a:pPr fontAlgn="base">
              <a:spcBef>
                <a:spcPct val="0"/>
              </a:spcBef>
              <a:spcAft>
                <a:spcPct val="0"/>
              </a:spcAft>
            </a:pPr>
            <a:r>
              <a:rPr lang="ja-JP" altLang="en-US" sz="700" dirty="0">
                <a:solidFill>
                  <a:schemeClr val="tx1">
                    <a:lumMod val="85000"/>
                    <a:lumOff val="15000"/>
                  </a:schemeClr>
                </a:solidFill>
                <a:latin typeface="+mj-ea"/>
              </a:rPr>
              <a:t>地域ぐるみ・業界ぐるみの雇用管理改善意識の向上</a:t>
            </a:r>
            <a:endParaRPr lang="en-US" altLang="ja-JP" sz="700" b="1" dirty="0">
              <a:solidFill>
                <a:schemeClr val="tx1">
                  <a:lumMod val="85000"/>
                  <a:lumOff val="15000"/>
                </a:schemeClr>
              </a:solidFill>
              <a:latin typeface="+mn-ea"/>
            </a:endParaRPr>
          </a:p>
        </p:txBody>
      </p:sp>
      <p:sp>
        <p:nvSpPr>
          <p:cNvPr id="71" name="テキスト ボックス 70"/>
          <p:cNvSpPr txBox="1"/>
          <p:nvPr/>
        </p:nvSpPr>
        <p:spPr>
          <a:xfrm>
            <a:off x="1789311" y="3852552"/>
            <a:ext cx="931704" cy="308867"/>
          </a:xfrm>
          <a:prstGeom prst="rect">
            <a:avLst/>
          </a:prstGeom>
          <a:noFill/>
        </p:spPr>
        <p:txBody>
          <a:bodyPr wrap="square" tIns="46800" rtlCol="0">
            <a:spAutoFit/>
          </a:bodyPr>
          <a:lstStyle/>
          <a:p>
            <a:pPr fontAlgn="base">
              <a:spcBef>
                <a:spcPct val="0"/>
              </a:spcBef>
              <a:spcAft>
                <a:spcPct val="0"/>
              </a:spcAft>
            </a:pPr>
            <a:r>
              <a:rPr lang="ja-JP" altLang="en-US" sz="700" dirty="0">
                <a:latin typeface="+mj-ea"/>
              </a:rPr>
              <a:t>支援対象事業所の</a:t>
            </a:r>
            <a:endParaRPr lang="en-US" altLang="ja-JP" sz="700" dirty="0">
              <a:latin typeface="+mj-ea"/>
            </a:endParaRPr>
          </a:p>
          <a:p>
            <a:pPr fontAlgn="base">
              <a:spcBef>
                <a:spcPct val="0"/>
              </a:spcBef>
              <a:spcAft>
                <a:spcPct val="0"/>
              </a:spcAft>
            </a:pPr>
            <a:r>
              <a:rPr lang="ja-JP" altLang="en-US" sz="700" dirty="0">
                <a:latin typeface="+mj-ea"/>
              </a:rPr>
              <a:t>候補の提案</a:t>
            </a:r>
            <a:endParaRPr lang="en-US" altLang="ja-JP" sz="700" b="1" dirty="0">
              <a:solidFill>
                <a:srgbClr val="FF0000"/>
              </a:solidFill>
              <a:latin typeface="+mn-ea"/>
            </a:endParaRPr>
          </a:p>
        </p:txBody>
      </p:sp>
      <p:sp>
        <p:nvSpPr>
          <p:cNvPr id="72" name="テキスト ボックス 71"/>
          <p:cNvSpPr txBox="1"/>
          <p:nvPr/>
        </p:nvSpPr>
        <p:spPr>
          <a:xfrm>
            <a:off x="1767993" y="4761501"/>
            <a:ext cx="1063287" cy="308867"/>
          </a:xfrm>
          <a:prstGeom prst="rect">
            <a:avLst/>
          </a:prstGeom>
          <a:noFill/>
        </p:spPr>
        <p:txBody>
          <a:bodyPr wrap="square" tIns="46800" rtlCol="0">
            <a:spAutoFit/>
          </a:bodyPr>
          <a:lstStyle/>
          <a:p>
            <a:pPr fontAlgn="base">
              <a:spcBef>
                <a:spcPct val="0"/>
              </a:spcBef>
              <a:spcAft>
                <a:spcPct val="0"/>
              </a:spcAft>
            </a:pPr>
            <a:r>
              <a:rPr lang="ja-JP" altLang="en-US" sz="700" dirty="0">
                <a:latin typeface="+mj-ea"/>
              </a:rPr>
              <a:t>実施した取組内容をアピールし、求人の充足</a:t>
            </a:r>
            <a:endParaRPr lang="en-US" altLang="ja-JP" sz="700" b="1" dirty="0">
              <a:solidFill>
                <a:srgbClr val="FF0000"/>
              </a:solidFill>
              <a:latin typeface="+mn-ea"/>
            </a:endParaRPr>
          </a:p>
        </p:txBody>
      </p:sp>
      <p:sp>
        <p:nvSpPr>
          <p:cNvPr id="73" name="円弧 72"/>
          <p:cNvSpPr/>
          <p:nvPr/>
        </p:nvSpPr>
        <p:spPr bwMode="gray">
          <a:xfrm rot="5400000" flipH="1" flipV="1">
            <a:off x="2000672" y="4169549"/>
            <a:ext cx="540001" cy="540001"/>
          </a:xfrm>
          <a:prstGeom prst="arc">
            <a:avLst>
              <a:gd name="adj1" fmla="val 16661663"/>
              <a:gd name="adj2" fmla="val 5412245"/>
            </a:avLst>
          </a:prstGeom>
          <a:ln w="19050">
            <a:solidFill>
              <a:srgbClr val="103185"/>
            </a:solidFill>
            <a:tailEnd type="triangl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3" name="角丸四角形 12">
            <a:extLst>
              <a:ext uri="{FF2B5EF4-FFF2-40B4-BE49-F238E27FC236}">
                <a16:creationId xmlns:a16="http://schemas.microsoft.com/office/drawing/2014/main" id="{8569347B-8A4C-9646-89AB-DDDCB8E6B339}"/>
              </a:ext>
            </a:extLst>
          </p:cNvPr>
          <p:cNvSpPr/>
          <p:nvPr/>
        </p:nvSpPr>
        <p:spPr bwMode="gray">
          <a:xfrm>
            <a:off x="120975" y="5493156"/>
            <a:ext cx="1551544" cy="312108"/>
          </a:xfrm>
          <a:prstGeom prst="roundRect">
            <a:avLst>
              <a:gd name="adj" fmla="val 0"/>
            </a:avLst>
          </a:prstGeom>
          <a:solidFill>
            <a:srgbClr val="103185"/>
          </a:solidFill>
          <a:ln w="76200">
            <a:solidFill>
              <a:srgbClr val="FFFFFF"/>
            </a:solidFill>
          </a:ln>
        </p:spPr>
        <p:txBody>
          <a:bodyPr tIns="72001" anchor="ctr"/>
          <a:lstStyle/>
          <a:p>
            <a:pPr defTabSz="591052">
              <a:lnSpc>
                <a:spcPct val="130000"/>
              </a:lnSpc>
              <a:spcAft>
                <a:spcPts val="796"/>
              </a:spcAft>
              <a:defRPr/>
            </a:pPr>
            <a:r>
              <a:rPr kumimoji="0" lang="ja-JP" altLang="en-US" sz="1400" b="1" kern="0" spc="239" dirty="0">
                <a:solidFill>
                  <a:srgbClr val="FFFFFF"/>
                </a:solidFill>
                <a:latin typeface="Segoe UI" panose="020B0502040204020203" pitchFamily="34" charset="0"/>
                <a:ea typeface="メイリオ" panose="020B0604030504040204" pitchFamily="50" charset="-128"/>
                <a:cs typeface="Noto Sans CJK JP DemiLight" charset="-128"/>
              </a:rPr>
              <a:t>３ 実施主体等</a:t>
            </a:r>
          </a:p>
        </p:txBody>
      </p:sp>
      <p:sp>
        <p:nvSpPr>
          <p:cNvPr id="74" name="円弧 73"/>
          <p:cNvSpPr/>
          <p:nvPr/>
        </p:nvSpPr>
        <p:spPr>
          <a:xfrm rot="5400000">
            <a:off x="2000672" y="4180528"/>
            <a:ext cx="540001" cy="540001"/>
          </a:xfrm>
          <a:prstGeom prst="arc">
            <a:avLst>
              <a:gd name="adj1" fmla="val 16485757"/>
              <a:gd name="adj2" fmla="val 5426354"/>
            </a:avLst>
          </a:prstGeom>
          <a:ln w="19050">
            <a:solidFill>
              <a:srgbClr val="103185"/>
            </a:solidFill>
            <a:tailEnd type="triangl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75" name="屈折矢印 74"/>
          <p:cNvSpPr/>
          <p:nvPr/>
        </p:nvSpPr>
        <p:spPr bwMode="gray">
          <a:xfrm>
            <a:off x="1962492" y="4167483"/>
            <a:ext cx="7527013" cy="1178425"/>
          </a:xfrm>
          <a:prstGeom prst="bentUpArrow">
            <a:avLst>
              <a:gd name="adj1" fmla="val 10744"/>
              <a:gd name="adj2" fmla="val 22598"/>
              <a:gd name="adj3" fmla="val 22597"/>
            </a:avLst>
          </a:prstGeom>
          <a:solidFill>
            <a:schemeClr val="tx2">
              <a:lumMod val="75000"/>
            </a:schemeClr>
          </a:solidFill>
          <a:ln w="3175"/>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ja-JP" altLang="en-US">
              <a:solidFill>
                <a:schemeClr val="tx2">
                  <a:lumMod val="40000"/>
                  <a:lumOff val="60000"/>
                </a:schemeClr>
              </a:solidFill>
            </a:endParaRPr>
          </a:p>
        </p:txBody>
      </p:sp>
      <p:cxnSp>
        <p:nvCxnSpPr>
          <p:cNvPr id="80" name="直線コネクタ 79"/>
          <p:cNvCxnSpPr/>
          <p:nvPr/>
        </p:nvCxnSpPr>
        <p:spPr>
          <a:xfrm flipV="1">
            <a:off x="992559" y="3160784"/>
            <a:ext cx="0" cy="237982"/>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角丸四角形 75">
            <a:extLst>
              <a:ext uri="{FF2B5EF4-FFF2-40B4-BE49-F238E27FC236}">
                <a16:creationId xmlns:a16="http://schemas.microsoft.com/office/drawing/2014/main" id="{8569347B-8A4C-9646-89AB-DDDCB8E6B339}"/>
              </a:ext>
            </a:extLst>
          </p:cNvPr>
          <p:cNvSpPr/>
          <p:nvPr/>
        </p:nvSpPr>
        <p:spPr bwMode="gray">
          <a:xfrm>
            <a:off x="4759253" y="5490052"/>
            <a:ext cx="1345875" cy="288805"/>
          </a:xfrm>
          <a:prstGeom prst="roundRect">
            <a:avLst>
              <a:gd name="adj" fmla="val 0"/>
            </a:avLst>
          </a:prstGeom>
          <a:solidFill>
            <a:srgbClr val="103185"/>
          </a:solidFill>
          <a:ln w="76200">
            <a:solidFill>
              <a:srgbClr val="FFFFFF"/>
            </a:solidFill>
          </a:ln>
        </p:spPr>
        <p:txBody>
          <a:bodyPr tIns="72001" anchor="ctr"/>
          <a:lstStyle/>
          <a:p>
            <a:pPr defTabSz="591052">
              <a:lnSpc>
                <a:spcPct val="130000"/>
              </a:lnSpc>
              <a:spcAft>
                <a:spcPts val="796"/>
              </a:spcAft>
              <a:defRPr/>
            </a:pPr>
            <a:r>
              <a:rPr kumimoji="0" lang="ja-JP" altLang="en-US" sz="1400" b="1" kern="0" spc="239" dirty="0">
                <a:solidFill>
                  <a:srgbClr val="FFFFFF"/>
                </a:solidFill>
                <a:latin typeface="Segoe UI" panose="020B0502040204020203" pitchFamily="34" charset="0"/>
                <a:ea typeface="メイリオ" panose="020B0604030504040204" pitchFamily="50" charset="-128"/>
                <a:cs typeface="Noto Sans CJK JP DemiLight" charset="-128"/>
              </a:rPr>
              <a:t>４ 事業実績</a:t>
            </a:r>
          </a:p>
        </p:txBody>
      </p:sp>
      <p:sp>
        <p:nvSpPr>
          <p:cNvPr id="7" name="正方形/長方形 6"/>
          <p:cNvSpPr/>
          <p:nvPr/>
        </p:nvSpPr>
        <p:spPr>
          <a:xfrm>
            <a:off x="261142" y="6094215"/>
            <a:ext cx="4115794" cy="391062"/>
          </a:xfrm>
          <a:prstGeom prst="rect">
            <a:avLst/>
          </a:prstGeom>
          <a:noFill/>
          <a:ln w="25400" cap="rnd" cmpd="sng" algn="ctr">
            <a:noFill/>
            <a:prstDash val="solid"/>
            <a:bevel/>
          </a:ln>
          <a:effectLst/>
        </p:spPr>
        <p:txBody>
          <a:bodyPr lIns="144000" tIns="180000" rIns="144000" bIns="180000" rtlCol="0" anchor="t"/>
          <a:lstStyle/>
          <a:p>
            <a:pPr defTabSz="457197">
              <a:buClr>
                <a:prstClr val="black"/>
              </a:buClr>
            </a:pPr>
            <a:r>
              <a:rPr kumimoji="0" lang="ja-JP" altLang="en-US" sz="1100" kern="0" dirty="0">
                <a:solidFill>
                  <a:prstClr val="black"/>
                </a:solidFill>
                <a:latin typeface="メイリオ" panose="020B0604030504040204" pitchFamily="50" charset="-128"/>
                <a:ea typeface="メイリオ" panose="020B0604030504040204" pitchFamily="50" charset="-128"/>
              </a:rPr>
              <a:t>　</a:t>
            </a:r>
            <a:endParaRPr kumimoji="0" lang="en-US" altLang="ja-JP" sz="1100" kern="0" dirty="0">
              <a:solidFill>
                <a:prstClr val="black"/>
              </a:solidFill>
              <a:latin typeface="メイリオ" panose="020B0604030504040204" pitchFamily="50" charset="-128"/>
              <a:ea typeface="メイリオ" panose="020B0604030504040204" pitchFamily="50" charset="-128"/>
            </a:endParaRPr>
          </a:p>
          <a:p>
            <a:pPr defTabSz="457197">
              <a:buClr>
                <a:prstClr val="black"/>
              </a:buClr>
            </a:pPr>
            <a:endParaRPr kumimoji="0" lang="ja-JP" altLang="en-US" sz="1400" kern="0" dirty="0">
              <a:solidFill>
                <a:prstClr val="black"/>
              </a:solidFill>
              <a:latin typeface="メイリオ" panose="020B0604030504040204" pitchFamily="50" charset="-128"/>
              <a:ea typeface="メイリオ" panose="020B0604030504040204" pitchFamily="50" charset="-128"/>
            </a:endParaRPr>
          </a:p>
        </p:txBody>
      </p:sp>
      <p:sp>
        <p:nvSpPr>
          <p:cNvPr id="78" name="正方形/長方形 77"/>
          <p:cNvSpPr/>
          <p:nvPr/>
        </p:nvSpPr>
        <p:spPr bwMode="gray">
          <a:xfrm>
            <a:off x="159430" y="5619377"/>
            <a:ext cx="4440401" cy="308541"/>
          </a:xfrm>
          <a:prstGeom prst="rect">
            <a:avLst/>
          </a:prstGeom>
          <a:noFill/>
          <a:ln w="25400" cap="rnd" cmpd="sng" algn="ctr">
            <a:noFill/>
            <a:prstDash val="solid"/>
            <a:bevel/>
          </a:ln>
          <a:effectLst/>
        </p:spPr>
        <p:txBody>
          <a:bodyPr lIns="144000" tIns="180000" rIns="144000" bIns="180000" rtlCol="0" anchor="t"/>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457197">
              <a:buClr>
                <a:prstClr val="black"/>
              </a:buClr>
            </a:pPr>
            <a:r>
              <a:rPr kumimoji="0" lang="ja-JP" altLang="en-US" sz="700" kern="0" dirty="0">
                <a:solidFill>
                  <a:prstClr val="black"/>
                </a:solidFill>
                <a:latin typeface="メイリオ" panose="020B0604030504040204" pitchFamily="50" charset="-128"/>
                <a:ea typeface="メイリオ" panose="020B0604030504040204" pitchFamily="50" charset="-128"/>
              </a:rPr>
              <a:t>○実施主体：国（都道府県労働局）→民間団体等</a:t>
            </a:r>
            <a:r>
              <a:rPr kumimoji="0" lang="ja-JP" altLang="en-US" sz="1100" kern="0" dirty="0">
                <a:solidFill>
                  <a:prstClr val="black"/>
                </a:solidFill>
                <a:latin typeface="+mn-ea"/>
              </a:rPr>
              <a:t>　</a:t>
            </a:r>
            <a:endParaRPr kumimoji="0" lang="ja-JP" altLang="en-US" sz="1200" kern="0" dirty="0">
              <a:solidFill>
                <a:prstClr val="black"/>
              </a:solidFill>
              <a:latin typeface="+mn-ea"/>
            </a:endParaRPr>
          </a:p>
        </p:txBody>
      </p:sp>
      <p:sp>
        <p:nvSpPr>
          <p:cNvPr id="79" name="正方形/長方形 78"/>
          <p:cNvSpPr/>
          <p:nvPr/>
        </p:nvSpPr>
        <p:spPr>
          <a:xfrm>
            <a:off x="174659" y="5791715"/>
            <a:ext cx="4458899" cy="964313"/>
          </a:xfrm>
          <a:prstGeom prst="rect">
            <a:avLst/>
          </a:prstGeom>
          <a:noFill/>
          <a:ln w="25400" cap="rnd" cmpd="sng" algn="ctr">
            <a:noFill/>
            <a:prstDash val="solid"/>
            <a:bevel/>
          </a:ln>
          <a:effectLst/>
        </p:spPr>
        <p:txBody>
          <a:bodyPr lIns="144000" tIns="180000" rIns="144000" bIns="180000" rtlCol="0" anchor="t"/>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457197">
              <a:buClr>
                <a:prstClr val="black"/>
              </a:buClr>
            </a:pPr>
            <a:r>
              <a:rPr kumimoji="0" lang="ja-JP" altLang="en-US" sz="700" kern="0" dirty="0">
                <a:solidFill>
                  <a:prstClr val="black"/>
                </a:solidFill>
                <a:latin typeface="メイリオ" panose="020B0604030504040204" pitchFamily="50" charset="-128"/>
                <a:ea typeface="メイリオ" panose="020B0604030504040204" pitchFamily="50" charset="-128"/>
              </a:rPr>
              <a:t>○事業目標</a:t>
            </a:r>
          </a:p>
          <a:p>
            <a:pPr defTabSz="457197">
              <a:buClr>
                <a:prstClr val="black"/>
              </a:buClr>
            </a:pPr>
            <a:r>
              <a:rPr kumimoji="0" lang="ja-JP" altLang="en-US" sz="700" kern="0" dirty="0">
                <a:solidFill>
                  <a:prstClr val="black"/>
                </a:solidFill>
                <a:latin typeface="メイリオ" panose="020B0604030504040204" pitchFamily="50" charset="-128"/>
                <a:ea typeface="メイリオ" panose="020B0604030504040204" pitchFamily="50" charset="-128"/>
              </a:rPr>
              <a:t>①対象事業所において雇用管理改善のコンサルティングを受けた事業所のうち、実際に雇用管理制度の導入を図る事業所の割合</a:t>
            </a:r>
            <a:r>
              <a:rPr kumimoji="0" lang="en-US" altLang="ja-JP" sz="700" kern="0" dirty="0">
                <a:solidFill>
                  <a:prstClr val="black"/>
                </a:solidFill>
                <a:latin typeface="メイリオ" panose="020B0604030504040204" pitchFamily="50" charset="-128"/>
                <a:ea typeface="メイリオ" panose="020B0604030504040204" pitchFamily="50" charset="-128"/>
              </a:rPr>
              <a:t>90</a:t>
            </a:r>
            <a:r>
              <a:rPr kumimoji="0" lang="ja-JP" altLang="en-US" sz="700" kern="0" dirty="0">
                <a:solidFill>
                  <a:prstClr val="black"/>
                </a:solidFill>
                <a:latin typeface="メイリオ" panose="020B0604030504040204" pitchFamily="50" charset="-128"/>
                <a:ea typeface="メイリオ" panose="020B0604030504040204" pitchFamily="50" charset="-128"/>
              </a:rPr>
              <a:t>％以上</a:t>
            </a:r>
          </a:p>
          <a:p>
            <a:pPr defTabSz="457197">
              <a:buClr>
                <a:prstClr val="black"/>
              </a:buClr>
            </a:pPr>
            <a:r>
              <a:rPr kumimoji="0" lang="ja-JP" altLang="en-US" sz="700" kern="0" dirty="0">
                <a:solidFill>
                  <a:prstClr val="black"/>
                </a:solidFill>
                <a:latin typeface="メイリオ" panose="020B0604030504040204" pitchFamily="50" charset="-128"/>
                <a:ea typeface="メイリオ" panose="020B0604030504040204" pitchFamily="50" charset="-128"/>
              </a:rPr>
              <a:t>②対象事業所のうち雇用管理改善のコンサルティングを受け、かつ実際に雇用管理制度の導入を図った事業所における制度導入から３か月経過後の従業員の定着率が、前年同期と比較して改善している事業所の割合</a:t>
            </a:r>
            <a:r>
              <a:rPr kumimoji="0" lang="en-US" altLang="ja-JP" sz="700" kern="0" dirty="0">
                <a:solidFill>
                  <a:prstClr val="black"/>
                </a:solidFill>
                <a:latin typeface="メイリオ" panose="020B0604030504040204" pitchFamily="50" charset="-128"/>
                <a:ea typeface="メイリオ" panose="020B0604030504040204" pitchFamily="50" charset="-128"/>
              </a:rPr>
              <a:t>87</a:t>
            </a:r>
            <a:r>
              <a:rPr kumimoji="0" lang="ja-JP" altLang="en-US" sz="700" kern="0" dirty="0">
                <a:solidFill>
                  <a:prstClr val="black"/>
                </a:solidFill>
                <a:latin typeface="メイリオ" panose="020B0604030504040204" pitchFamily="50" charset="-128"/>
                <a:ea typeface="メイリオ" panose="020B0604030504040204" pitchFamily="50" charset="-128"/>
              </a:rPr>
              <a:t>％以上</a:t>
            </a:r>
          </a:p>
          <a:p>
            <a:pPr defTabSz="457197">
              <a:buClr>
                <a:prstClr val="black"/>
              </a:buClr>
            </a:pPr>
            <a:r>
              <a:rPr kumimoji="0" lang="ja-JP" altLang="en-US" sz="700" kern="0" dirty="0">
                <a:solidFill>
                  <a:prstClr val="black"/>
                </a:solidFill>
                <a:latin typeface="メイリオ" panose="020B0604030504040204" pitchFamily="50" charset="-128"/>
                <a:ea typeface="メイリオ" panose="020B0604030504040204" pitchFamily="50" charset="-128"/>
              </a:rPr>
              <a:t>③対象事業所に対するアンケート調査において、役に立った旨評価する事業所の割合</a:t>
            </a:r>
            <a:r>
              <a:rPr kumimoji="0" lang="en-US" altLang="ja-JP" sz="700" kern="0" dirty="0">
                <a:solidFill>
                  <a:prstClr val="black"/>
                </a:solidFill>
                <a:latin typeface="メイリオ" panose="020B0604030504040204" pitchFamily="50" charset="-128"/>
                <a:ea typeface="メイリオ" panose="020B0604030504040204" pitchFamily="50" charset="-128"/>
              </a:rPr>
              <a:t>95</a:t>
            </a:r>
            <a:r>
              <a:rPr kumimoji="0" lang="ja-JP" altLang="en-US" sz="700" kern="0" dirty="0">
                <a:solidFill>
                  <a:prstClr val="black"/>
                </a:solidFill>
                <a:latin typeface="メイリオ" panose="020B0604030504040204" pitchFamily="50" charset="-128"/>
                <a:ea typeface="メイリオ" panose="020B0604030504040204" pitchFamily="50" charset="-128"/>
              </a:rPr>
              <a:t>％以上</a:t>
            </a:r>
          </a:p>
        </p:txBody>
      </p:sp>
      <p:sp>
        <p:nvSpPr>
          <p:cNvPr id="9" name="正方形/長方形 8"/>
          <p:cNvSpPr/>
          <p:nvPr/>
        </p:nvSpPr>
        <p:spPr>
          <a:xfrm>
            <a:off x="234987" y="1966020"/>
            <a:ext cx="9341938" cy="636403"/>
          </a:xfrm>
          <a:prstGeom prst="rect">
            <a:avLst/>
          </a:prstGeom>
          <a:noFill/>
          <a:ln w="25400" cap="rnd" cmpd="sng" algn="ctr">
            <a:noFill/>
            <a:prstDash val="solid"/>
            <a:bevel/>
          </a:ln>
          <a:effectLst/>
        </p:spPr>
        <p:txBody>
          <a:bodyPr lIns="144000" tIns="180000" rIns="144000" bIns="180000" rtlCol="0" anchor="t"/>
          <a:lstStyle/>
          <a:p>
            <a:pPr defTabSz="457197">
              <a:buClr>
                <a:prstClr val="black"/>
              </a:buClr>
            </a:pPr>
            <a:r>
              <a:rPr kumimoji="0" lang="ja-JP" altLang="en-US" sz="1000" kern="0" dirty="0">
                <a:solidFill>
                  <a:prstClr val="black"/>
                </a:solidFill>
                <a:latin typeface="ＭＳ Ｐゴシック" panose="020B0600070205080204" pitchFamily="50" charset="-128"/>
                <a:ea typeface="ＭＳ Ｐゴシック" panose="020B0600070205080204" pitchFamily="50" charset="-128"/>
              </a:rPr>
              <a:t>　</a:t>
            </a:r>
            <a:r>
              <a:rPr kumimoji="0" lang="ja-JP" altLang="en-US" sz="1000" kern="0" dirty="0">
                <a:solidFill>
                  <a:prstClr val="black"/>
                </a:solidFill>
                <a:latin typeface="メイリオ" panose="020B0604030504040204" pitchFamily="50" charset="-128"/>
                <a:ea typeface="メイリオ" panose="020B0604030504040204" pitchFamily="50" charset="-128"/>
              </a:rPr>
              <a:t>介護事業所の雇用管理の改善に関する諸課題に対応すべく、介護離職率が全国平均を上回る都道府県において民間団体等に委託し、雇用管理改善に積極的に取り組む事業主を中心とした地域ネットワーク・コミュニティによる地域ぐるみの雇用管理改善の推進</a:t>
            </a:r>
            <a:r>
              <a:rPr kumimoji="0" lang="en-US" altLang="ja-JP" sz="1000" kern="0" dirty="0">
                <a:solidFill>
                  <a:prstClr val="black"/>
                </a:solidFill>
                <a:latin typeface="メイリオ" panose="020B0604030504040204" pitchFamily="50" charset="-128"/>
                <a:ea typeface="メイリオ" panose="020B0604030504040204" pitchFamily="50" charset="-128"/>
              </a:rPr>
              <a:t>(</a:t>
            </a:r>
            <a:r>
              <a:rPr kumimoji="0" lang="ja-JP" altLang="en-US" sz="1000" kern="0" dirty="0">
                <a:solidFill>
                  <a:prstClr val="black"/>
                </a:solidFill>
                <a:latin typeface="メイリオ" panose="020B0604030504040204" pitchFamily="50" charset="-128"/>
                <a:ea typeface="メイリオ" panose="020B0604030504040204" pitchFamily="50" charset="-128"/>
              </a:rPr>
              <a:t>集団啓発型）を実践する。</a:t>
            </a:r>
            <a:endParaRPr kumimoji="0" lang="en-US" altLang="ja-JP" sz="1000" kern="0" dirty="0">
              <a:latin typeface="メイリオ" panose="020B0604030504040204" pitchFamily="50" charset="-128"/>
              <a:ea typeface="メイリオ" panose="020B0604030504040204" pitchFamily="50" charset="-128"/>
            </a:endParaRPr>
          </a:p>
          <a:p>
            <a:pPr defTabSz="457197">
              <a:buClr>
                <a:prstClr val="black"/>
              </a:buClr>
            </a:pPr>
            <a:r>
              <a:rPr kumimoji="0" lang="ja-JP" altLang="en-US" sz="1000" kern="0" dirty="0">
                <a:latin typeface="メイリオ" panose="020B0604030504040204" pitchFamily="50" charset="-128"/>
                <a:ea typeface="メイリオ" panose="020B0604030504040204" pitchFamily="50" charset="-128"/>
              </a:rPr>
              <a:t>　また、同コミュニティに属する介護事業所の協同実施の取組を推進し、事業所間の連携した取組（研修、面接会、両立支援等）の導入を進める。</a:t>
            </a:r>
            <a:endParaRPr kumimoji="0" lang="en-US" altLang="ja-JP" sz="1000" kern="0" dirty="0">
              <a:latin typeface="メイリオ" panose="020B0604030504040204" pitchFamily="50" charset="-128"/>
              <a:ea typeface="メイリオ" panose="020B0604030504040204" pitchFamily="50" charset="-128"/>
            </a:endParaRPr>
          </a:p>
          <a:p>
            <a:pPr defTabSz="457197">
              <a:buClr>
                <a:prstClr val="black"/>
              </a:buClr>
            </a:pPr>
            <a:endParaRPr kumimoji="0" lang="en-US" altLang="ja-JP" sz="1000" kern="0" dirty="0">
              <a:solidFill>
                <a:prstClr val="black"/>
              </a:solidFill>
              <a:latin typeface="メイリオ" panose="020B0604030504040204" pitchFamily="50" charset="-128"/>
              <a:ea typeface="メイリオ" panose="020B0604030504040204" pitchFamily="50" charset="-128"/>
            </a:endParaRPr>
          </a:p>
          <a:p>
            <a:pPr defTabSz="457197">
              <a:buClr>
                <a:prstClr val="black"/>
              </a:buClr>
            </a:pPr>
            <a:endParaRPr kumimoji="0" lang="ja-JP" altLang="en-US" sz="1400" kern="0" dirty="0">
              <a:solidFill>
                <a:prstClr val="black"/>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4781693" y="5660960"/>
            <a:ext cx="2415862" cy="264734"/>
          </a:xfrm>
          <a:prstGeom prst="rect">
            <a:avLst/>
          </a:prstGeom>
          <a:noFill/>
          <a:ln w="25400" cap="rnd" cmpd="sng" algn="ctr">
            <a:noFill/>
            <a:prstDash val="solid"/>
            <a:bevel/>
          </a:ln>
          <a:effectLst/>
        </p:spPr>
        <p:txBody>
          <a:bodyPr lIns="144000" tIns="180000" rIns="144000" bIns="180000" rtlCol="0" anchor="t"/>
          <a:lstStyle/>
          <a:p>
            <a:pPr defTabSz="457197">
              <a:buClr>
                <a:prstClr val="black"/>
              </a:buClr>
            </a:pPr>
            <a:r>
              <a:rPr kumimoji="0" lang="ja-JP" altLang="en-US" sz="900" kern="0" dirty="0">
                <a:solidFill>
                  <a:prstClr val="black"/>
                </a:solidFill>
                <a:latin typeface="メイリオ" panose="020B0604030504040204" pitchFamily="50" charset="-128"/>
                <a:ea typeface="メイリオ" panose="020B0604030504040204" pitchFamily="50" charset="-128"/>
              </a:rPr>
              <a:t>○過去２年度の実績</a:t>
            </a:r>
          </a:p>
        </p:txBody>
      </p:sp>
      <p:sp>
        <p:nvSpPr>
          <p:cNvPr id="81" name="テキスト ボックス 80"/>
          <p:cNvSpPr txBox="1"/>
          <p:nvPr/>
        </p:nvSpPr>
        <p:spPr bwMode="white">
          <a:xfrm>
            <a:off x="6768561" y="-7203"/>
            <a:ext cx="3170510" cy="620614"/>
          </a:xfrm>
          <a:prstGeom prst="rect">
            <a:avLst/>
          </a:prstGeom>
          <a:noFill/>
        </p:spPr>
        <p:txBody>
          <a:bodyPr wrap="square" lIns="72001" tIns="36000" rIns="72001" bIns="36000" rtlCol="0" anchor="t" anchorCtr="0">
            <a:noAutofit/>
          </a:bodyPr>
          <a:lstStyle/>
          <a:p>
            <a:pPr algn="r" defTabSz="457197">
              <a:defRPr/>
            </a:pPr>
            <a:r>
              <a:rPr lang="ja-JP" altLang="en-US" sz="1200" dirty="0">
                <a:solidFill>
                  <a:schemeClr val="bg1"/>
                </a:solidFill>
                <a:latin typeface="メイリオ" panose="020B0604030504040204" pitchFamily="50" charset="-128"/>
                <a:ea typeface="メイリオ" panose="020B0604030504040204" pitchFamily="50" charset="-128"/>
              </a:rPr>
              <a:t>職業安定局総務課人材確保支援総合企画室</a:t>
            </a:r>
            <a:endParaRPr lang="en-US" altLang="ja-JP" sz="1200" dirty="0">
              <a:solidFill>
                <a:schemeClr val="bg1"/>
              </a:solidFill>
              <a:latin typeface="メイリオ" panose="020B0604030504040204" pitchFamily="50" charset="-128"/>
              <a:ea typeface="メイリオ" panose="020B0604030504040204" pitchFamily="50" charset="-128"/>
            </a:endParaRPr>
          </a:p>
        </p:txBody>
      </p:sp>
      <p:graphicFrame>
        <p:nvGraphicFramePr>
          <p:cNvPr id="84" name="表 83"/>
          <p:cNvGraphicFramePr>
            <a:graphicFrameLocks noGrp="1"/>
          </p:cNvGraphicFramePr>
          <p:nvPr>
            <p:extLst>
              <p:ext uri="{D42A27DB-BD31-4B8C-83A1-F6EECF244321}">
                <p14:modId xmlns:p14="http://schemas.microsoft.com/office/powerpoint/2010/main" val="2609703690"/>
              </p:ext>
            </p:extLst>
          </p:nvPr>
        </p:nvGraphicFramePr>
        <p:xfrm>
          <a:off x="5011572" y="5948219"/>
          <a:ext cx="4565355" cy="765969"/>
        </p:xfrm>
        <a:graphic>
          <a:graphicData uri="http://schemas.openxmlformats.org/drawingml/2006/table">
            <a:tbl>
              <a:tblPr/>
              <a:tblGrid>
                <a:gridCol w="1521785">
                  <a:extLst>
                    <a:ext uri="{9D8B030D-6E8A-4147-A177-3AD203B41FA5}">
                      <a16:colId xmlns:a16="http://schemas.microsoft.com/office/drawing/2014/main" val="3521656695"/>
                    </a:ext>
                  </a:extLst>
                </a:gridCol>
                <a:gridCol w="1521785">
                  <a:extLst>
                    <a:ext uri="{9D8B030D-6E8A-4147-A177-3AD203B41FA5}">
                      <a16:colId xmlns:a16="http://schemas.microsoft.com/office/drawing/2014/main" val="2547244875"/>
                    </a:ext>
                  </a:extLst>
                </a:gridCol>
                <a:gridCol w="1521785">
                  <a:extLst>
                    <a:ext uri="{9D8B030D-6E8A-4147-A177-3AD203B41FA5}">
                      <a16:colId xmlns:a16="http://schemas.microsoft.com/office/drawing/2014/main" val="574456072"/>
                    </a:ext>
                  </a:extLst>
                </a:gridCol>
              </a:tblGrid>
              <a:tr h="188869">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年度</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令和４年度</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令和５年度</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3735436"/>
                  </a:ext>
                </a:extLst>
              </a:tr>
              <a:tr h="188869">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①割合</a:t>
                      </a: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92.1%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93.5%</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2813063"/>
                  </a:ext>
                </a:extLst>
              </a:tr>
              <a:tr h="188869">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②割合</a:t>
                      </a: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87.2%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89.5%</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1691530"/>
                  </a:ext>
                </a:extLst>
              </a:tr>
              <a:tr h="199362">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③割合</a:t>
                      </a: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98.7%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100.0%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35493214"/>
                  </a:ext>
                </a:extLst>
              </a:tr>
            </a:tbl>
          </a:graphicData>
        </a:graphic>
      </p:graphicFrame>
    </p:spTree>
    <p:extLst>
      <p:ext uri="{BB962C8B-B14F-4D97-AF65-F5344CB8AC3E}">
        <p14:creationId xmlns:p14="http://schemas.microsoft.com/office/powerpoint/2010/main" val="331804562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プレゼンテーション1" id="{765FE0DA-D247-486C-BF42-DBB9705F90D8}" vid="{BD63521F-5098-41E8-9264-55C75258C882}"/>
    </a:ext>
  </a:extLst>
</a:theme>
</file>

<file path=docProps/app.xml><?xml version="1.0" encoding="utf-8"?>
<Properties xmlns="http://schemas.openxmlformats.org/officeDocument/2006/extended-properties" xmlns:vt="http://schemas.openxmlformats.org/officeDocument/2006/docPropsVTypes">
  <Template>blank</Template>
  <TotalTime>25</TotalTime>
  <Words>597</Words>
  <Application>Microsoft Office PowerPoint</Application>
  <PresentationFormat>A4 210 x 297 mm</PresentationFormat>
  <Paragraphs>57</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ＭＳ Ｐゴシック</vt:lpstr>
      <vt:lpstr>メイリオ</vt:lpstr>
      <vt:lpstr>メイリオ</vt:lpstr>
      <vt:lpstr>Arial</vt:lpstr>
      <vt:lpstr>Calibri</vt:lpstr>
      <vt:lpstr>Segoe UI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永井 祐一(nagai-yuuichi)</dc:creator>
  <cp:lastModifiedBy>池田 響(ikeda-hibiki.7o6)</cp:lastModifiedBy>
  <cp:revision>22</cp:revision>
  <dcterms:created xsi:type="dcterms:W3CDTF">2022-11-21T00:41:00Z</dcterms:created>
  <dcterms:modified xsi:type="dcterms:W3CDTF">2025-02-05T00:39:01Z</dcterms:modified>
</cp:coreProperties>
</file>