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4"/>
  </p:notesMasterIdLst>
  <p:sldIdLst>
    <p:sldId id="259" r:id="rId2"/>
    <p:sldId id="258" r:id="rId3"/>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a:srgbClr val="FF6600"/>
    <a:srgbClr val="FF9933"/>
    <a:srgbClr val="CCFFFF"/>
    <a:srgbClr val="66CCFF"/>
    <a:srgbClr val="33CCFF"/>
    <a:srgbClr val="0099CC"/>
    <a:srgbClr val="00CCFF"/>
    <a:srgbClr val="4FD1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36" autoAdjust="0"/>
  </p:normalViewPr>
  <p:slideViewPr>
    <p:cSldViewPr>
      <p:cViewPr>
        <p:scale>
          <a:sx n="130" d="100"/>
          <a:sy n="130" d="100"/>
        </p:scale>
        <p:origin x="2004" y="-552"/>
      </p:cViewPr>
      <p:guideLst>
        <p:guide orient="horz" pos="306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0DD5BC5F-EF75-435E-AFC4-574195DB9DA2}"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2087563" y="744538"/>
            <a:ext cx="26320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4538"/>
            <a:ext cx="26320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3994575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2</a:t>
            </a:fld>
            <a:endParaRPr kumimoji="1" lang="ja-JP" altLang="en-US"/>
          </a:p>
        </p:txBody>
      </p:sp>
    </p:spTree>
    <p:extLst>
      <p:ext uri="{BB962C8B-B14F-4D97-AF65-F5344CB8AC3E}">
        <p14:creationId xmlns:p14="http://schemas.microsoft.com/office/powerpoint/2010/main" val="2833596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591054"/>
            <a:ext cx="5143500" cy="3384644"/>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106222"/>
            <a:ext cx="5143500" cy="234719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B182BF6-4101-4212-A356-61BE77663CF8}" type="datetime1">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86139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D972B-4049-4887-A69F-3A63F768E9CB}" type="datetime1">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8276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17599"/>
            <a:ext cx="1478756" cy="823881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17599"/>
            <a:ext cx="4350544" cy="823881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40A8CC-8CC5-4C79-ACC6-950C03974966}" type="datetime1">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5508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DB9B971-1CFC-44C0-8218-F0572A066EB2}" type="datetime1">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24185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23713"/>
            <a:ext cx="5915025" cy="404401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505989"/>
            <a:ext cx="5915025" cy="2126654"/>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AB03C94-5CBD-41C6-8802-E0AA9EC2CF2F}" type="datetime1">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7055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EB36835-71B1-4E2C-A082-08352FEA63AD}" type="datetime1">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8344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17599"/>
            <a:ext cx="5915025" cy="187910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383204"/>
            <a:ext cx="2901255"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551176"/>
            <a:ext cx="2901255"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383204"/>
            <a:ext cx="2915543"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551176"/>
            <a:ext cx="2915543"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2489EE-48A5-4F9D-98F0-CEDB6823D935}" type="datetime1">
              <a:rPr kumimoji="1" lang="ja-JP" altLang="en-US" smtClean="0"/>
              <a:t>2024/1/17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91082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7353E44-6BB7-4C88-AF70-D36DE18662AB}" type="datetime1">
              <a:rPr kumimoji="1" lang="ja-JP" altLang="en-US" smtClean="0"/>
              <a:t>2024/1/17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65219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F01F37-0997-4727-B1D1-6E2F15C8A1FA}" type="datetime1">
              <a:rPr kumimoji="1" lang="ja-JP" altLang="en-US" smtClean="0"/>
              <a:t>2024/1/17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30411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99767"/>
            <a:ext cx="3471863" cy="690881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481A81-7DA3-4BDF-889E-50E252A76D6A}" type="datetime1">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8032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99767"/>
            <a:ext cx="3471863" cy="690881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1C91F8-4F93-464E-B920-C7CD9B9BBA0F}" type="datetime1">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6446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17599"/>
            <a:ext cx="5915025" cy="18791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587992"/>
            <a:ext cx="5915025" cy="6168425"/>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010716"/>
            <a:ext cx="1543050" cy="517598"/>
          </a:xfrm>
          <a:prstGeom prst="rect">
            <a:avLst/>
          </a:prstGeom>
        </p:spPr>
        <p:txBody>
          <a:bodyPr vert="horz" lIns="91440" tIns="45720" rIns="91440" bIns="45720" rtlCol="0" anchor="ctr"/>
          <a:lstStyle>
            <a:lvl1pPr algn="l">
              <a:defRPr sz="675">
                <a:solidFill>
                  <a:schemeClr val="tx1">
                    <a:tint val="75000"/>
                  </a:schemeClr>
                </a:solidFill>
              </a:defRPr>
            </a:lvl1pPr>
          </a:lstStyle>
          <a:p>
            <a:fld id="{D3E21660-D296-4B57-B762-1770AA629960}" type="datetime1">
              <a:rPr kumimoji="1" lang="ja-JP" altLang="en-US" smtClean="0"/>
              <a:t>2024/1/17</a:t>
            </a:fld>
            <a:endParaRPr kumimoji="1" lang="ja-JP" altLang="en-US"/>
          </a:p>
        </p:txBody>
      </p:sp>
      <p:sp>
        <p:nvSpPr>
          <p:cNvPr id="5" name="フッター プレースホルダー 4"/>
          <p:cNvSpPr>
            <a:spLocks noGrp="1"/>
          </p:cNvSpPr>
          <p:nvPr>
            <p:ph type="ftr" sz="quarter" idx="3"/>
          </p:nvPr>
        </p:nvSpPr>
        <p:spPr>
          <a:xfrm>
            <a:off x="2271713" y="9010716"/>
            <a:ext cx="2314575" cy="517598"/>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010716"/>
            <a:ext cx="1543050" cy="517598"/>
          </a:xfrm>
          <a:prstGeom prst="rect">
            <a:avLst/>
          </a:prstGeom>
        </p:spPr>
        <p:txBody>
          <a:bodyPr vert="horz" lIns="91440" tIns="45720" rIns="91440" bIns="45720" rtlCol="0" anchor="ctr"/>
          <a:lstStyle>
            <a:lvl1pPr algn="r">
              <a:defRPr sz="675">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054448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sldNum="0"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B9102C-CA1B-28A5-FF1B-D0B95C973598}"/>
              </a:ext>
            </a:extLst>
          </p:cNvPr>
          <p:cNvSpPr/>
          <p:nvPr/>
        </p:nvSpPr>
        <p:spPr>
          <a:xfrm>
            <a:off x="-3531" y="-1"/>
            <a:ext cx="6858000" cy="695027"/>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618E6C3F-8DBF-1E2D-E97A-F21F8A059252}"/>
              </a:ext>
            </a:extLst>
          </p:cNvPr>
          <p:cNvSpPr/>
          <p:nvPr/>
        </p:nvSpPr>
        <p:spPr>
          <a:xfrm>
            <a:off x="136555" y="4206877"/>
            <a:ext cx="6617184" cy="936000"/>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44043" y="28438"/>
            <a:ext cx="6221998" cy="584775"/>
          </a:xfrm>
          <a:prstGeom prst="rect">
            <a:avLst/>
          </a:prstGeom>
          <a:noFill/>
        </p:spPr>
        <p:txBody>
          <a:bodyPr wrap="square" lIns="91440" tIns="45720" rIns="91440" bIns="45720">
            <a:spAutoFit/>
          </a:bodyPr>
          <a:lstStyle/>
          <a:p>
            <a:pPr algn="ctr"/>
            <a:r>
              <a:rPr lang="ja-JP" altLang="en-US" sz="3200" b="1" dirty="0">
                <a:ln w="18415" cmpd="sng">
                  <a:noFill/>
                  <a:prstDash val="solid"/>
                </a:ln>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ハラスメントは許しません！</a:t>
            </a:r>
          </a:p>
        </p:txBody>
      </p:sp>
      <p:sp>
        <p:nvSpPr>
          <p:cNvPr id="22" name="テキスト ボックス 21"/>
          <p:cNvSpPr txBox="1"/>
          <p:nvPr/>
        </p:nvSpPr>
        <p:spPr>
          <a:xfrm>
            <a:off x="132865" y="1035209"/>
            <a:ext cx="6536496" cy="369332"/>
          </a:xfrm>
          <a:prstGeom prst="rect">
            <a:avLst/>
          </a:prstGeom>
          <a:noFill/>
        </p:spPr>
        <p:txBody>
          <a:bodyPr wrap="square" rtlCol="0">
            <a:spAutoFit/>
          </a:bodyPr>
          <a:lstStyle/>
          <a:p>
            <a:r>
              <a:rPr kumimoji="1" lang="ja-JP" altLang="en-US" sz="9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職場におけるハラスメントは、従業員の尊厳を傷つけるとともに、従業員が能力を発揮できず、また職場環境も悪化し、</a:t>
            </a:r>
            <a:endParaRPr kumimoji="1" lang="en-US" altLang="ja-JP" sz="9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r>
              <a:rPr kumimoji="1" lang="ja-JP" altLang="en-US" sz="9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会社にとって</a:t>
            </a:r>
            <a:r>
              <a:rPr lang="ja-JP" altLang="en-US" sz="9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も業務の遂行を阻害し社会的評価に影響を与える問題です。</a:t>
            </a:r>
            <a:endParaRPr lang="en-US" altLang="ja-JP" sz="9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p:txBody>
      </p:sp>
      <p:sp>
        <p:nvSpPr>
          <p:cNvPr id="25" name="正方形/長方形 24"/>
          <p:cNvSpPr/>
          <p:nvPr/>
        </p:nvSpPr>
        <p:spPr>
          <a:xfrm>
            <a:off x="136555" y="2232347"/>
            <a:ext cx="2212325" cy="255657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ja-JP" altLang="ja-JP"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職場内での</a:t>
            </a:r>
            <a:r>
              <a:rPr lang="ja-JP" altLang="en-US"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優越的な関係を背景とした言動であって</a:t>
            </a:r>
            <a:r>
              <a:rPr lang="ja-JP" altLang="ja-JP"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a:t>
            </a:r>
            <a:r>
              <a:rPr lang="ja-JP" altLang="en-US"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業務上必要かつ相当な範囲を超えたものにより、従業員の</a:t>
            </a:r>
            <a:r>
              <a:rPr lang="ja-JP" altLang="ja-JP"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就業環境を</a:t>
            </a:r>
            <a:r>
              <a:rPr lang="ja-JP" altLang="en-US"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害することです。</a:t>
            </a:r>
            <a:endParaRPr lang="en-US" altLang="ja-JP"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endParaRPr lang="en-US" altLang="ja-JP" sz="90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r>
              <a:rPr lang="ja-JP" altLang="en-US" sz="900" u="sng"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代表的な言動の類型は</a:t>
            </a:r>
            <a:endParaRPr lang="en-US" altLang="ja-JP" sz="900" u="sng"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身体的な攻撃</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精神的な攻撃</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人間関係からの切り離し</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過大な要求　</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過小な要求</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個の侵害　　等</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例えば</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・みんなの前で大声で叱責される</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・同僚が集団で無視をしてくる</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・終業間際に過大な仕事を押し付けられる</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・交際相手の有無を聞かれ、過度に結婚を</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推奨される</a:t>
            </a:r>
          </a:p>
          <a:p>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116875" y="5266938"/>
            <a:ext cx="6624364" cy="1247136"/>
          </a:xfrm>
          <a:prstGeom prst="rect">
            <a:avLst/>
          </a:prstGeom>
          <a:noFill/>
        </p:spPr>
        <p:txBody>
          <a:bodyPr wrap="square" rtlCol="0">
            <a:spAutoFit/>
          </a:bodyPr>
          <a:lstStyle/>
          <a:p>
            <a:pPr>
              <a:lnSpc>
                <a:spcPts val="900"/>
              </a:lnSpc>
            </a:pPr>
            <a:r>
              <a:rPr kumimoji="1"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★「職場」とは、従業員が業務を遂行している場所を指し、取引先等も含みます。</a:t>
            </a:r>
            <a:endParaRPr kumimoji="1"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pPr>
              <a:lnSpc>
                <a:spcPts val="900"/>
              </a:lnSpc>
            </a:pPr>
            <a:r>
              <a:rPr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　</a:t>
            </a:r>
            <a:r>
              <a:rPr kumimoji="1"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また、勤務時間外の宴会等であっても、実質上職務の延長と考えられ</a:t>
            </a:r>
            <a:r>
              <a:rPr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るものは「職場」に該当します。</a:t>
            </a:r>
            <a:endParaRPr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pPr>
              <a:lnSpc>
                <a:spcPts val="900"/>
              </a:lnSpc>
            </a:pPr>
            <a:r>
              <a:rPr kumimoji="1"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★「従業員」とは、正社員、パート社員、契約社員、派遣社員等、当社で働いているすべての従業員で</a:t>
            </a:r>
            <a:r>
              <a:rPr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す。</a:t>
            </a:r>
            <a:endParaRPr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pPr>
              <a:lnSpc>
                <a:spcPts val="900"/>
              </a:lnSpc>
            </a:pPr>
            <a:r>
              <a:rPr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★セクシュアルハラスメントについては、異性に対する行為だけでなく同性に対する行為も対象となります。</a:t>
            </a:r>
            <a:endParaRPr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pPr>
              <a:lnSpc>
                <a:spcPts val="900"/>
              </a:lnSpc>
            </a:pPr>
            <a:r>
              <a:rPr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　また、被害者の性的指向又は性自認にかかわらず、性的な言動であればセクシュアルハラスメントに該当します。</a:t>
            </a:r>
            <a:endParaRPr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pPr>
              <a:lnSpc>
                <a:spcPts val="900"/>
              </a:lnSpc>
            </a:pPr>
            <a:r>
              <a:rPr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★妊娠・出産・育児休業等に関する否定的な言動は、妊娠等ハラスメントの発生の原因や背景となることがあり、</a:t>
            </a:r>
            <a:endParaRPr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pPr>
              <a:lnSpc>
                <a:spcPts val="900"/>
              </a:lnSpc>
            </a:pPr>
            <a:r>
              <a:rPr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　また、性別役割分担意識に基づく言動は、セクシュアルハラスメントの発生の原因や背景となることがあります。</a:t>
            </a:r>
            <a:endParaRPr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pPr>
              <a:lnSpc>
                <a:spcPts val="900"/>
              </a:lnSpc>
            </a:pPr>
            <a:r>
              <a:rPr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★ハラスメントについては、上司、同僚だけでなく、取引先の方や顧客等も行為者になり得るものです。</a:t>
            </a:r>
            <a:endParaRPr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pPr>
              <a:lnSpc>
                <a:spcPts val="900"/>
              </a:lnSpc>
            </a:pPr>
            <a:r>
              <a:rPr kumimoji="1"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　取引先や顧客等からハラスメント行為を受けた場合もご相談ください。</a:t>
            </a:r>
            <a:endParaRPr kumimoji="1"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pPr>
              <a:lnSpc>
                <a:spcPts val="900"/>
              </a:lnSpc>
            </a:pPr>
            <a:r>
              <a:rPr lang="ja-JP" altLang="en-US"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★取引先の方や就職活動中の学生など、自社労働者以外へのハラスメントも当然許されません。　</a:t>
            </a:r>
            <a:endParaRPr lang="en-US" altLang="ja-JP" sz="800" spc="1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p:txBody>
      </p:sp>
      <p:sp>
        <p:nvSpPr>
          <p:cNvPr id="2" name="正方形/長方形 1"/>
          <p:cNvSpPr/>
          <p:nvPr/>
        </p:nvSpPr>
        <p:spPr>
          <a:xfrm>
            <a:off x="104250" y="6643324"/>
            <a:ext cx="2892702" cy="1887393"/>
          </a:xfrm>
          <a:prstGeom prst="rect">
            <a:avLst/>
          </a:prstGeom>
          <a:solidFill>
            <a:schemeClr val="bg1">
              <a:lumMod val="85000"/>
            </a:schemeClr>
          </a:solidFill>
          <a:ln>
            <a:solidFill>
              <a:schemeClr val="bg2"/>
            </a:solidFill>
          </a:ln>
          <a:effectLst/>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000" dirty="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従業員がハラスメントを行った場合は</a:t>
            </a:r>
            <a:r>
              <a:rPr lang="ja-JP" altLang="en-US" sz="10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a:t>
            </a:r>
            <a:endParaRPr lang="en-US" altLang="ja-JP" sz="10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r>
              <a:rPr lang="ja-JP" altLang="en-US" sz="10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就業規則第 〇 条「懲戒の事由」第 △ 項に該当することとなり、</a:t>
            </a:r>
            <a:r>
              <a:rPr lang="ja-JP" altLang="en-US" sz="1000" dirty="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処分されることがあります。</a:t>
            </a:r>
            <a:r>
              <a:rPr kumimoji="1" lang="ja-JP" altLang="en-US" sz="10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その場合、次の要素を総合的に判断し、処分を決定します。</a:t>
            </a:r>
            <a:endParaRPr kumimoji="1" lang="en-US" altLang="ja-JP" sz="10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endParaRPr lang="en-US" altLang="ja-JP" sz="1000" dirty="0">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r>
              <a:rPr lang="ja-JP" altLang="en-US"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①行為の具体的態様</a:t>
            </a:r>
            <a:endParaRPr lang="en-US" altLang="ja-JP"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r>
              <a:rPr lang="en-US" altLang="ja-JP"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a:t>
            </a:r>
            <a:r>
              <a:rPr lang="ja-JP" altLang="en-US"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時間・場所（職場か否か）・内容・程度</a:t>
            </a:r>
            <a:r>
              <a:rPr lang="en-US" altLang="ja-JP"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②当事者同士の関係</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職位</a:t>
            </a:r>
            <a:r>
              <a:rPr lang="en-US" altLang="ja-JP"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a:p>
            <a:r>
              <a:rPr lang="ja-JP" altLang="en-US"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rPr>
              <a:t>③被害者の対応（告訴等）・心情等</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cs typeface="メイリオ" panose="020B0604030504040204" pitchFamily="50" charset="-128"/>
            </a:endParaRPr>
          </a:p>
        </p:txBody>
      </p:sp>
      <p:sp>
        <p:nvSpPr>
          <p:cNvPr id="28" name="正方形/長方形 27"/>
          <p:cNvSpPr/>
          <p:nvPr/>
        </p:nvSpPr>
        <p:spPr>
          <a:xfrm>
            <a:off x="3506009" y="7165333"/>
            <a:ext cx="3237884" cy="136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rPr>
              <a:t>人事部　大阪太郎　📞０６－００００－００００</a:t>
            </a:r>
            <a:endParaRPr lang="en-US" altLang="ja-JP"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endParaRPr>
          </a:p>
          <a:p>
            <a:r>
              <a:rPr lang="ja-JP" altLang="en-US"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rPr>
              <a:t>　　　　　　　　　📧　</a:t>
            </a:r>
            <a:r>
              <a:rPr lang="en-US" altLang="ja-JP"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rPr>
              <a:t>xxxxxxx@xxx.xxx.jp</a:t>
            </a:r>
          </a:p>
          <a:p>
            <a:r>
              <a:rPr lang="ja-JP" altLang="en-US"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rPr>
              <a:t>　　　　関西花子　📞０６－００００－００００</a:t>
            </a:r>
            <a:endParaRPr lang="en-US" altLang="ja-JP"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endParaRPr>
          </a:p>
          <a:p>
            <a:r>
              <a:rPr lang="ja-JP" altLang="en-US"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rPr>
              <a:t>　　　　　　　　　📧　</a:t>
            </a:r>
            <a:r>
              <a:rPr lang="en-US" altLang="ja-JP"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rPr>
              <a:t>xxxxxxx@xxx.xxx.jp</a:t>
            </a:r>
          </a:p>
          <a:p>
            <a:endParaRPr lang="en-US" altLang="ja-JP"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endParaRPr>
          </a:p>
          <a:p>
            <a:r>
              <a:rPr lang="ja-JP" altLang="en-US"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rPr>
              <a:t>当社顧問弁護士　〇〇法律事務所　浪速次郎先生</a:t>
            </a:r>
            <a:endParaRPr lang="en-US" altLang="ja-JP"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endParaRPr>
          </a:p>
          <a:p>
            <a:r>
              <a:rPr lang="ja-JP" altLang="en-US" sz="1050" dirty="0">
                <a:solidFill>
                  <a:schemeClr val="tx1"/>
                </a:solidFill>
                <a:latin typeface="Yu Gothic UI Semibold" panose="020B0700000000000000" pitchFamily="50" charset="-128"/>
                <a:ea typeface="Yu Gothic UI Semibold" panose="020B0700000000000000" pitchFamily="50" charset="-128"/>
                <a:cs typeface="メイリオ" panose="020B0604030504040204" pitchFamily="50" charset="-128"/>
              </a:rPr>
              <a:t>　　　　　　　　　📞０６－００００－００００</a:t>
            </a:r>
            <a:endParaRPr lang="en-US" altLang="ja-JP" sz="1050" dirty="0">
              <a:solidFill>
                <a:schemeClr val="tx1"/>
              </a:solidFill>
              <a:latin typeface="游ゴシック Light" panose="020B0300000000000000" pitchFamily="50" charset="-128"/>
              <a:ea typeface="游ゴシック Light" panose="020B0300000000000000"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7B68B8A0-0898-8424-2892-D94B402D7751}"/>
              </a:ext>
            </a:extLst>
          </p:cNvPr>
          <p:cNvSpPr txBox="1"/>
          <p:nvPr/>
        </p:nvSpPr>
        <p:spPr>
          <a:xfrm>
            <a:off x="4022428" y="736725"/>
            <a:ext cx="2862956" cy="276999"/>
          </a:xfrm>
          <a:prstGeom prst="rect">
            <a:avLst/>
          </a:prstGeom>
          <a:noFill/>
        </p:spPr>
        <p:txBody>
          <a:bodyPr wrap="square" rtlCol="0">
            <a:spAutoFit/>
          </a:bodyPr>
          <a:lstStyle/>
          <a:p>
            <a:r>
              <a:rPr kumimoji="1" lang="ja-JP" altLang="en-US" sz="1200" dirty="0"/>
              <a:t>〇〇〇株式会社　代表取締役△△△△</a:t>
            </a:r>
          </a:p>
        </p:txBody>
      </p:sp>
      <p:sp>
        <p:nvSpPr>
          <p:cNvPr id="27" name="テキスト ボックス 26">
            <a:extLst>
              <a:ext uri="{FF2B5EF4-FFF2-40B4-BE49-F238E27FC236}">
                <a16:creationId xmlns:a16="http://schemas.microsoft.com/office/drawing/2014/main" id="{4FB90C69-FB46-7F13-783C-E61FDD05A816}"/>
              </a:ext>
            </a:extLst>
          </p:cNvPr>
          <p:cNvSpPr txBox="1"/>
          <p:nvPr/>
        </p:nvSpPr>
        <p:spPr>
          <a:xfrm>
            <a:off x="104378" y="8677349"/>
            <a:ext cx="6708998" cy="615553"/>
          </a:xfrm>
          <a:prstGeom prst="rect">
            <a:avLst/>
          </a:prstGeom>
          <a:noFill/>
          <a:ln>
            <a:noFill/>
          </a:ln>
        </p:spPr>
        <p:txBody>
          <a:bodyPr wrap="square" rtlCol="0">
            <a:spAutoFit/>
          </a:bodyPr>
          <a:lstStyle/>
          <a:p>
            <a:pPr>
              <a:lnSpc>
                <a:spcPts val="1000"/>
              </a:lnSpc>
            </a:pPr>
            <a:r>
              <a:rPr kumimoji="1" lang="ja-JP" altLang="en-US" sz="850" spc="100" dirty="0">
                <a:latin typeface="UD デジタル 教科書体 N-R" panose="02020400000000000000" pitchFamily="17" charset="-128"/>
                <a:ea typeface="UD デジタル 教科書体 N-R" panose="02020400000000000000" pitchFamily="17" charset="-128"/>
              </a:rPr>
              <a:t>★実際に生じている場合だけではなく、生じる可能性がある場合や放置すれば就業環境が悪化するおそれがある場合、</a:t>
            </a:r>
            <a:endParaRPr kumimoji="1" lang="en-US" altLang="ja-JP" sz="850" spc="100" dirty="0">
              <a:latin typeface="UD デジタル 教科書体 N-R" panose="02020400000000000000" pitchFamily="17" charset="-128"/>
              <a:ea typeface="UD デジタル 教科書体 N-R" panose="02020400000000000000" pitchFamily="17" charset="-128"/>
            </a:endParaRPr>
          </a:p>
          <a:p>
            <a:pPr>
              <a:lnSpc>
                <a:spcPts val="1000"/>
              </a:lnSpc>
            </a:pPr>
            <a:r>
              <a:rPr lang="ja-JP" altLang="en-US" sz="850" spc="100" dirty="0">
                <a:latin typeface="UD デジタル 教科書体 N-R" panose="02020400000000000000" pitchFamily="17" charset="-128"/>
                <a:ea typeface="UD デジタル 教科書体 N-R" panose="02020400000000000000" pitchFamily="17" charset="-128"/>
              </a:rPr>
              <a:t>　</a:t>
            </a:r>
            <a:r>
              <a:rPr kumimoji="1" lang="ja-JP" altLang="en-US" sz="850" spc="100" dirty="0">
                <a:latin typeface="UD デジタル 教科書体 N-R" panose="02020400000000000000" pitchFamily="17" charset="-128"/>
                <a:ea typeface="UD デジタル 教科書体 N-R" panose="02020400000000000000" pitchFamily="17" charset="-128"/>
              </a:rPr>
              <a:t>上記ハラスメントに当たるか微妙な場合も含め、広く相談に対応し、事案に対処します。</a:t>
            </a:r>
          </a:p>
          <a:p>
            <a:pPr>
              <a:lnSpc>
                <a:spcPts val="1000"/>
              </a:lnSpc>
            </a:pPr>
            <a:r>
              <a:rPr kumimoji="1" lang="ja-JP" altLang="en-US" sz="850" spc="100" dirty="0">
                <a:latin typeface="UD デジタル 教科書体 N-R" panose="02020400000000000000" pitchFamily="17" charset="-128"/>
                <a:ea typeface="UD デジタル 教科書体 N-R" panose="02020400000000000000" pitchFamily="17" charset="-128"/>
              </a:rPr>
              <a:t>★相談者だけでなく、行為者等の</a:t>
            </a:r>
            <a:r>
              <a:rPr kumimoji="1" lang="ja-JP" altLang="en-US" sz="850" u="sng" spc="100" dirty="0">
                <a:latin typeface="UD デジタル 教科書体 N-R" panose="02020400000000000000" pitchFamily="17" charset="-128"/>
                <a:ea typeface="UD デジタル 教科書体 N-R" panose="02020400000000000000" pitchFamily="17" charset="-128"/>
              </a:rPr>
              <a:t>プライバシーも守って対応します</a:t>
            </a:r>
            <a:r>
              <a:rPr kumimoji="1" lang="ja-JP" altLang="en-US" sz="850" spc="100" dirty="0">
                <a:latin typeface="UD デジタル 教科書体 N-R" panose="02020400000000000000" pitchFamily="17" charset="-128"/>
                <a:ea typeface="UD デジタル 教科書体 N-R" panose="02020400000000000000" pitchFamily="17" charset="-128"/>
              </a:rPr>
              <a:t>。</a:t>
            </a:r>
          </a:p>
          <a:p>
            <a:pPr>
              <a:lnSpc>
                <a:spcPts val="1000"/>
              </a:lnSpc>
            </a:pPr>
            <a:r>
              <a:rPr kumimoji="1" lang="ja-JP" altLang="en-US" sz="850" spc="100" dirty="0">
                <a:latin typeface="UD デジタル 教科書体 N-R" panose="02020400000000000000" pitchFamily="17" charset="-128"/>
                <a:ea typeface="UD デジタル 教科書体 N-R" panose="02020400000000000000" pitchFamily="17" charset="-128"/>
              </a:rPr>
              <a:t>★相談者はもちろん、事実関係の確認に協力した方についても、</a:t>
            </a:r>
            <a:r>
              <a:rPr kumimoji="1" lang="ja-JP" altLang="en-US" sz="850" u="sng" spc="100" dirty="0">
                <a:latin typeface="UD デジタル 教科書体 N-R" panose="02020400000000000000" pitchFamily="17" charset="-128"/>
                <a:ea typeface="UD デジタル 教科書体 N-R" panose="02020400000000000000" pitchFamily="17" charset="-128"/>
              </a:rPr>
              <a:t>不利益な取り扱いは行いません</a:t>
            </a:r>
            <a:r>
              <a:rPr kumimoji="1" lang="ja-JP" altLang="en-US" sz="850" spc="100" dirty="0">
                <a:latin typeface="UD デジタル 教科書体 N-R" panose="02020400000000000000" pitchFamily="17" charset="-128"/>
                <a:ea typeface="UD デジタル 教科書体 N-R" panose="02020400000000000000" pitchFamily="17" charset="-128"/>
              </a:rPr>
              <a:t>。</a:t>
            </a:r>
          </a:p>
        </p:txBody>
      </p:sp>
      <p:sp>
        <p:nvSpPr>
          <p:cNvPr id="3" name="正方形/長方形 2">
            <a:extLst>
              <a:ext uri="{FF2B5EF4-FFF2-40B4-BE49-F238E27FC236}">
                <a16:creationId xmlns:a16="http://schemas.microsoft.com/office/drawing/2014/main" id="{EC6AB867-530F-1B62-FD83-D25C74DE3540}"/>
              </a:ext>
            </a:extLst>
          </p:cNvPr>
          <p:cNvSpPr/>
          <p:nvPr/>
        </p:nvSpPr>
        <p:spPr>
          <a:xfrm>
            <a:off x="113948" y="1749344"/>
            <a:ext cx="2196000" cy="391866"/>
          </a:xfrm>
          <a:prstGeom prst="rect">
            <a:avLst/>
          </a:prstGeom>
          <a:solidFill>
            <a:srgbClr val="FF993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b="1"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パワー</a:t>
            </a:r>
            <a:r>
              <a:rPr kumimoji="1" lang="ja-JP" altLang="en-US" sz="1100" b="1"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ハラスメント</a:t>
            </a:r>
          </a:p>
        </p:txBody>
      </p:sp>
      <p:sp>
        <p:nvSpPr>
          <p:cNvPr id="11" name="正方形/長方形 10">
            <a:extLst>
              <a:ext uri="{FF2B5EF4-FFF2-40B4-BE49-F238E27FC236}">
                <a16:creationId xmlns:a16="http://schemas.microsoft.com/office/drawing/2014/main" id="{12F23F97-09E3-B7EE-C366-ADC539F75FD8}"/>
              </a:ext>
            </a:extLst>
          </p:cNvPr>
          <p:cNvSpPr/>
          <p:nvPr/>
        </p:nvSpPr>
        <p:spPr>
          <a:xfrm>
            <a:off x="2348880" y="1749344"/>
            <a:ext cx="2196000" cy="391866"/>
          </a:xfrm>
          <a:prstGeom prst="rect">
            <a:avLst/>
          </a:prstGeom>
          <a:solidFill>
            <a:srgbClr val="FF993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b="1"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セクシュアルハラスメント</a:t>
            </a:r>
          </a:p>
        </p:txBody>
      </p:sp>
      <p:sp>
        <p:nvSpPr>
          <p:cNvPr id="12" name="正方形/長方形 11">
            <a:extLst>
              <a:ext uri="{FF2B5EF4-FFF2-40B4-BE49-F238E27FC236}">
                <a16:creationId xmlns:a16="http://schemas.microsoft.com/office/drawing/2014/main" id="{7ED32F70-B6E5-3372-B78C-802C2DC1F2FB}"/>
              </a:ext>
            </a:extLst>
          </p:cNvPr>
          <p:cNvSpPr/>
          <p:nvPr/>
        </p:nvSpPr>
        <p:spPr>
          <a:xfrm>
            <a:off x="4581128" y="1755476"/>
            <a:ext cx="2196000" cy="391866"/>
          </a:xfrm>
          <a:prstGeom prst="rect">
            <a:avLst/>
          </a:prstGeom>
          <a:solidFill>
            <a:srgbClr val="FF993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b="1" spc="-110"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妊娠・出産・</a:t>
            </a:r>
            <a:r>
              <a:rPr lang="ja-JP" altLang="en-US" sz="1100" b="1" spc="-110"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育児休業・介護休業</a:t>
            </a:r>
            <a:r>
              <a:rPr kumimoji="1" lang="ja-JP" altLang="en-US" sz="1100" b="1" spc="-110"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等</a:t>
            </a:r>
            <a:endParaRPr kumimoji="1" lang="en-US" altLang="ja-JP" sz="1100" b="1" spc="-110"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endParaRPr>
          </a:p>
          <a:p>
            <a:pPr algn="ctr"/>
            <a:r>
              <a:rPr kumimoji="1" lang="ja-JP" altLang="en-US" sz="1100" b="1"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に関するハラスメント</a:t>
            </a:r>
          </a:p>
        </p:txBody>
      </p:sp>
      <p:cxnSp>
        <p:nvCxnSpPr>
          <p:cNvPr id="30" name="直線コネクタ 29">
            <a:extLst>
              <a:ext uri="{FF2B5EF4-FFF2-40B4-BE49-F238E27FC236}">
                <a16:creationId xmlns:a16="http://schemas.microsoft.com/office/drawing/2014/main" id="{1886403B-2018-7449-183F-9A16C2487370}"/>
              </a:ext>
            </a:extLst>
          </p:cNvPr>
          <p:cNvCxnSpPr/>
          <p:nvPr/>
        </p:nvCxnSpPr>
        <p:spPr>
          <a:xfrm>
            <a:off x="132865" y="2225931"/>
            <a:ext cx="0" cy="291600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7CD4324B-8A12-A7A3-EC79-D7B8EB509741}"/>
              </a:ext>
            </a:extLst>
          </p:cNvPr>
          <p:cNvCxnSpPr>
            <a:cxnSpLocks/>
          </p:cNvCxnSpPr>
          <p:nvPr/>
        </p:nvCxnSpPr>
        <p:spPr>
          <a:xfrm flipH="1">
            <a:off x="116075" y="5148957"/>
            <a:ext cx="6660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E0076B59-188E-83A9-B99E-E29FC8EF0F60}"/>
              </a:ext>
            </a:extLst>
          </p:cNvPr>
          <p:cNvCxnSpPr/>
          <p:nvPr/>
        </p:nvCxnSpPr>
        <p:spPr>
          <a:xfrm>
            <a:off x="6767126" y="2232933"/>
            <a:ext cx="0" cy="291600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6D27125-63C2-FBB1-8BE7-DA850B388B42}"/>
              </a:ext>
            </a:extLst>
          </p:cNvPr>
          <p:cNvCxnSpPr/>
          <p:nvPr/>
        </p:nvCxnSpPr>
        <p:spPr>
          <a:xfrm>
            <a:off x="4573515" y="2196629"/>
            <a:ext cx="0" cy="201600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19884E6-C67A-FF75-1006-098A6BE80C78}"/>
              </a:ext>
            </a:extLst>
          </p:cNvPr>
          <p:cNvCxnSpPr/>
          <p:nvPr/>
        </p:nvCxnSpPr>
        <p:spPr>
          <a:xfrm>
            <a:off x="2336001" y="2196629"/>
            <a:ext cx="0" cy="288000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2D90954C-EDD1-0957-4EA5-3D15389CD4F3}"/>
              </a:ext>
            </a:extLst>
          </p:cNvPr>
          <p:cNvCxnSpPr/>
          <p:nvPr/>
        </p:nvCxnSpPr>
        <p:spPr>
          <a:xfrm>
            <a:off x="2339355" y="4206878"/>
            <a:ext cx="0" cy="936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1FA8C75F-00C2-00A5-785C-2C2FB1380D6E}"/>
              </a:ext>
            </a:extLst>
          </p:cNvPr>
          <p:cNvSpPr/>
          <p:nvPr/>
        </p:nvSpPr>
        <p:spPr>
          <a:xfrm>
            <a:off x="2348880" y="2217033"/>
            <a:ext cx="2212325" cy="314794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従業員の意に反する性的な言動等により、従業員の就業環境を害することです。</a:t>
            </a:r>
            <a:endParaRPr lang="en-US" altLang="ja-JP"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endParaRPr lang="en-US" altLang="ja-JP"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endParaRPr lang="en-US" altLang="ja-JP" sz="90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r>
              <a:rPr lang="ja-JP" altLang="en-US" sz="900" u="sng"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性的な言動とは</a:t>
            </a:r>
            <a:endParaRPr lang="en-US" altLang="ja-JP" sz="900" u="sng"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性的な冗談、質問</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わいせつ図画の掲示</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性的な噂の流布</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食事、デートへの執拗な誘い</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身体への不必要な接触</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交際、性的な関係の強要　等</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例えば</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・出張中の車内で上司に胸や腰を触られる</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・上司の性的言動に抗議したら配置転換を　</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すると脅される　　</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・同僚に取引先で性的な噂を流される</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・抗議しているのに、同僚が業務パソコン</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でアダルトサイトを閲覧している</a:t>
            </a:r>
            <a:endParaRPr lang="en-US" altLang="ja-JP" sz="1050" b="1"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p:txBody>
      </p:sp>
      <p:sp>
        <p:nvSpPr>
          <p:cNvPr id="40" name="正方形/長方形 39">
            <a:extLst>
              <a:ext uri="{FF2B5EF4-FFF2-40B4-BE49-F238E27FC236}">
                <a16:creationId xmlns:a16="http://schemas.microsoft.com/office/drawing/2014/main" id="{52FFDF48-395D-887C-755B-54421CD0674D}"/>
              </a:ext>
            </a:extLst>
          </p:cNvPr>
          <p:cNvSpPr/>
          <p:nvPr/>
        </p:nvSpPr>
        <p:spPr>
          <a:xfrm>
            <a:off x="4581128" y="2192638"/>
            <a:ext cx="2212325" cy="294192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75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従業員が妊娠等した場合、あるいは育児休業や介護休業等を利用（又は利用しようと）した場合に、その従業員の就業環境を害することです。</a:t>
            </a:r>
          </a:p>
          <a:p>
            <a:endParaRPr lang="en-US" altLang="ja-JP" sz="900"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r>
              <a:rPr lang="ja-JP" altLang="en-US" sz="900" u="sng" spc="-100"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上司や同僚による以下の言動が該当します。</a:t>
            </a:r>
          </a:p>
          <a:p>
            <a:pPr>
              <a:lnSpc>
                <a:spcPts val="1600"/>
              </a:lnSpc>
            </a:pPr>
            <a:r>
              <a:rPr lang="ja-JP" altLang="en-US" sz="1100" b="1"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制度利用を阻害する言動</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制度利用を理由に解雇や</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不利益な取扱いを示唆する</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言動や嫌がらせ</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ja-JP" altLang="en-US" sz="1100" b="1" dirty="0">
                <a:solidFill>
                  <a:schemeClr val="tx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妊娠・出産等をしたことを</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pPr>
              <a:lnSpc>
                <a:spcPts val="1600"/>
              </a:lnSpc>
            </a:pPr>
            <a:r>
              <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理由に行う嫌がらせ 　　等</a:t>
            </a:r>
            <a:endParaRPr lang="en-US" altLang="ja-JP" sz="1100" b="1"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endParaRPr lang="en-US" altLang="ja-JP" sz="1100" b="1" u="sng" dirty="0">
              <a:solidFill>
                <a:srgbClr val="FF6600"/>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例えば</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・産休・育休を取りたいと言ったら上司に「休むなら辞めてもらうよ」と言われる</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・「こんな忙しい時に妊娠するなんて」と</a:t>
            </a:r>
            <a:endParaRPr lang="en-US" altLang="ja-JP"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同僚から繰り返し言われる</a:t>
            </a:r>
          </a:p>
          <a:p>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・介護短時間勤務制度の利用について、</a:t>
            </a:r>
            <a:endParaRPr lang="en-US" altLang="ja-JP"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a:p>
            <a:r>
              <a:rPr lang="en-US" altLang="ja-JP"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  </a:t>
            </a:r>
            <a:r>
              <a:rPr lang="ja-JP" altLang="en-US" sz="800" b="1" dirty="0">
                <a:solidFill>
                  <a:schemeClr val="bg1"/>
                </a:solidFill>
                <a:latin typeface="UD デジタル 教科書体 N-B" panose="02020700000000000000" pitchFamily="17" charset="-128"/>
                <a:ea typeface="UD デジタル 教科書体 N-B" panose="02020700000000000000" pitchFamily="17" charset="-128"/>
                <a:cs typeface="メイリオ" panose="020B0604030504040204" pitchFamily="50" charset="-128"/>
              </a:rPr>
              <a:t>同僚から毎日嫌味を言われる</a:t>
            </a:r>
            <a:endParaRPr lang="en-US" altLang="ja-JP" sz="1050" b="1" dirty="0">
              <a:latin typeface="UD デジタル 教科書体 N-B" panose="02020700000000000000" pitchFamily="17" charset="-128"/>
              <a:ea typeface="UD デジタル 教科書体 N-B" panose="02020700000000000000" pitchFamily="17" charset="-128"/>
              <a:cs typeface="メイリオ" panose="020B0604030504040204" pitchFamily="50" charset="-128"/>
            </a:endParaRPr>
          </a:p>
        </p:txBody>
      </p:sp>
      <p:cxnSp>
        <p:nvCxnSpPr>
          <p:cNvPr id="41" name="直線コネクタ 40">
            <a:extLst>
              <a:ext uri="{FF2B5EF4-FFF2-40B4-BE49-F238E27FC236}">
                <a16:creationId xmlns:a16="http://schemas.microsoft.com/office/drawing/2014/main" id="{0BF08BF0-96C2-9688-A1C1-0F9DFDDFE124}"/>
              </a:ext>
            </a:extLst>
          </p:cNvPr>
          <p:cNvCxnSpPr/>
          <p:nvPr/>
        </p:nvCxnSpPr>
        <p:spPr>
          <a:xfrm>
            <a:off x="4581128" y="4212853"/>
            <a:ext cx="0" cy="936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CDEA6425-B85E-E280-767C-713DA49E284E}"/>
              </a:ext>
            </a:extLst>
          </p:cNvPr>
          <p:cNvSpPr txBox="1"/>
          <p:nvPr/>
        </p:nvSpPr>
        <p:spPr>
          <a:xfrm>
            <a:off x="3115756" y="7165333"/>
            <a:ext cx="400110" cy="1368000"/>
          </a:xfrm>
          <a:prstGeom prst="rect">
            <a:avLst/>
          </a:prstGeom>
          <a:solidFill>
            <a:srgbClr val="FF9933"/>
          </a:solidFill>
        </p:spPr>
        <p:txBody>
          <a:bodyPr vert="eaVert" wrap="square" rtlCol="0">
            <a:spAutoFit/>
          </a:bodyPr>
          <a:lstStyle/>
          <a:p>
            <a:pPr algn="ctr"/>
            <a:r>
              <a:rPr kumimoji="1" lang="ja-JP" altLang="en-US" sz="1400" b="1" dirty="0">
                <a:solidFill>
                  <a:schemeClr val="bg1"/>
                </a:solidFill>
                <a:latin typeface="UD デジタル 教科書体 NP-B" panose="02020700000000000000" pitchFamily="18" charset="-128"/>
                <a:ea typeface="UD デジタル 教科書体 NP-B" panose="02020700000000000000" pitchFamily="18" charset="-128"/>
              </a:rPr>
              <a:t>当社の相談窓口</a:t>
            </a:r>
          </a:p>
        </p:txBody>
      </p:sp>
      <p:sp>
        <p:nvSpPr>
          <p:cNvPr id="17" name="テキスト ボックス 16">
            <a:extLst>
              <a:ext uri="{FF2B5EF4-FFF2-40B4-BE49-F238E27FC236}">
                <a16:creationId xmlns:a16="http://schemas.microsoft.com/office/drawing/2014/main" id="{85318295-3BFF-DE0B-D3EF-748B7681A4F8}"/>
              </a:ext>
            </a:extLst>
          </p:cNvPr>
          <p:cNvSpPr txBox="1"/>
          <p:nvPr/>
        </p:nvSpPr>
        <p:spPr>
          <a:xfrm>
            <a:off x="-1984" y="9375437"/>
            <a:ext cx="6858000" cy="369332"/>
          </a:xfrm>
          <a:prstGeom prst="rect">
            <a:avLst/>
          </a:prstGeom>
          <a:solidFill>
            <a:srgbClr val="5DD5FF"/>
          </a:solidFill>
        </p:spPr>
        <p:txBody>
          <a:bodyPr wrap="square" rtlCol="0">
            <a:spAutoFit/>
          </a:bodyPr>
          <a:lstStyle/>
          <a:p>
            <a:r>
              <a:rPr kumimoji="1" lang="ja-JP" altLang="en-US" sz="900" dirty="0">
                <a:solidFill>
                  <a:schemeClr val="bg1"/>
                </a:solidFill>
                <a:latin typeface="UD デジタル 教科書体 NK-R" panose="02020400000000000000" pitchFamily="18" charset="-128"/>
                <a:ea typeface="UD デジタル 教科書体 NK-R" panose="02020400000000000000" pitchFamily="18" charset="-128"/>
              </a:rPr>
              <a:t>休業等の制度利用のためには、業務配分の見直し等が必要な場合があります。制度の利用をためらう必要はありませんが、早めに上司等に相談して下さい。また、気持ちよく制度を利用するためにも、日頃から業務に携わる社員とのコミュニケーションを図ることを大切にしましょう。</a:t>
            </a:r>
          </a:p>
        </p:txBody>
      </p:sp>
      <p:sp>
        <p:nvSpPr>
          <p:cNvPr id="6" name="テキスト ボックス 5">
            <a:extLst>
              <a:ext uri="{FF2B5EF4-FFF2-40B4-BE49-F238E27FC236}">
                <a16:creationId xmlns:a16="http://schemas.microsoft.com/office/drawing/2014/main" id="{CE67CBEF-4637-CF15-4C4E-0C3119B64B6E}"/>
              </a:ext>
            </a:extLst>
          </p:cNvPr>
          <p:cNvSpPr txBox="1"/>
          <p:nvPr/>
        </p:nvSpPr>
        <p:spPr>
          <a:xfrm>
            <a:off x="116632" y="1425728"/>
            <a:ext cx="6660000" cy="307777"/>
          </a:xfrm>
          <a:prstGeom prst="rect">
            <a:avLst/>
          </a:prstGeom>
          <a:solidFill>
            <a:schemeClr val="bg1">
              <a:lumMod val="65000"/>
            </a:schemeClr>
          </a:solidFill>
        </p:spPr>
        <p:txBody>
          <a:bodyPr wrap="square" rtlCol="0">
            <a:spAutoFit/>
          </a:bodyPr>
          <a:lstStyle/>
          <a:p>
            <a:pPr algn="ctr"/>
            <a:r>
              <a:rPr kumimoji="1" lang="ja-JP" altLang="en-US" sz="1400" b="1"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わが社では下記のハラスメントを許しません！！</a:t>
            </a:r>
          </a:p>
        </p:txBody>
      </p:sp>
      <p:sp>
        <p:nvSpPr>
          <p:cNvPr id="9" name="テキスト ボックス 8">
            <a:extLst>
              <a:ext uri="{FF2B5EF4-FFF2-40B4-BE49-F238E27FC236}">
                <a16:creationId xmlns:a16="http://schemas.microsoft.com/office/drawing/2014/main" id="{17A06AB8-B82F-EC2A-14A8-778C48EE92BD}"/>
              </a:ext>
            </a:extLst>
          </p:cNvPr>
          <p:cNvSpPr txBox="1"/>
          <p:nvPr/>
        </p:nvSpPr>
        <p:spPr>
          <a:xfrm>
            <a:off x="3141088" y="6680175"/>
            <a:ext cx="3600151" cy="461665"/>
          </a:xfrm>
          <a:prstGeom prst="rect">
            <a:avLst/>
          </a:prstGeom>
          <a:noFill/>
        </p:spPr>
        <p:txBody>
          <a:bodyPr wrap="square" rtlCol="0">
            <a:spAutoFit/>
          </a:bodyPr>
          <a:lstStyle/>
          <a:p>
            <a:pPr algn="ctr"/>
            <a:r>
              <a:rPr kumimoji="1" lang="ja-JP" altLang="en-US" sz="1200" dirty="0">
                <a:solidFill>
                  <a:srgbClr val="FF6600"/>
                </a:solidFill>
                <a:latin typeface="UD デジタル 教科書体 NP-B" panose="02020700000000000000" pitchFamily="18" charset="-128"/>
                <a:ea typeface="UD デジタル 教科書体 NP-B" panose="02020700000000000000" pitchFamily="18" charset="-128"/>
              </a:rPr>
              <a:t>ハラスメント被害に遭っている方は、</a:t>
            </a:r>
            <a:endParaRPr kumimoji="1" lang="en-US" altLang="ja-JP" sz="1200" dirty="0">
              <a:solidFill>
                <a:srgbClr val="FF6600"/>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200" dirty="0">
                <a:solidFill>
                  <a:srgbClr val="FF6600"/>
                </a:solidFill>
                <a:latin typeface="UD デジタル 教科書体 NP-B" panose="02020700000000000000" pitchFamily="18" charset="-128"/>
                <a:ea typeface="UD デジタル 教科書体 NP-B" panose="02020700000000000000" pitchFamily="18" charset="-128"/>
              </a:rPr>
              <a:t>勇気を出して相談してください！</a:t>
            </a:r>
          </a:p>
        </p:txBody>
      </p:sp>
      <p:cxnSp>
        <p:nvCxnSpPr>
          <p:cNvPr id="14" name="直線コネクタ 13">
            <a:extLst>
              <a:ext uri="{FF2B5EF4-FFF2-40B4-BE49-F238E27FC236}">
                <a16:creationId xmlns:a16="http://schemas.microsoft.com/office/drawing/2014/main" id="{75D15F60-9CC2-9A76-82CF-2FB56D857FA4}"/>
              </a:ext>
            </a:extLst>
          </p:cNvPr>
          <p:cNvCxnSpPr>
            <a:cxnSpLocks/>
          </p:cNvCxnSpPr>
          <p:nvPr/>
        </p:nvCxnSpPr>
        <p:spPr>
          <a:xfrm flipH="1">
            <a:off x="3122278" y="6661125"/>
            <a:ext cx="3636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0EAF918B-1949-4E91-60A5-ABD82EC73468}"/>
              </a:ext>
            </a:extLst>
          </p:cNvPr>
          <p:cNvCxnSpPr>
            <a:cxnSpLocks/>
          </p:cNvCxnSpPr>
          <p:nvPr/>
        </p:nvCxnSpPr>
        <p:spPr>
          <a:xfrm flipH="1">
            <a:off x="3116585" y="8533333"/>
            <a:ext cx="3636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656E4C94-976C-77DA-7AF8-576800300A92}"/>
              </a:ext>
            </a:extLst>
          </p:cNvPr>
          <p:cNvCxnSpPr>
            <a:cxnSpLocks/>
          </p:cNvCxnSpPr>
          <p:nvPr/>
        </p:nvCxnSpPr>
        <p:spPr>
          <a:xfrm flipH="1">
            <a:off x="3789384" y="972493"/>
            <a:ext cx="3096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095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a:extLst>
              <a:ext uri="{FF2B5EF4-FFF2-40B4-BE49-F238E27FC236}">
                <a16:creationId xmlns:a16="http://schemas.microsoft.com/office/drawing/2014/main" id="{2A84BCA5-DD67-83FB-12E8-20EBB55B8EA6}"/>
              </a:ext>
            </a:extLst>
          </p:cNvPr>
          <p:cNvPicPr>
            <a:picLocks noChangeAspect="1"/>
          </p:cNvPicPr>
          <p:nvPr/>
        </p:nvPicPr>
        <p:blipFill>
          <a:blip r:embed="rId3"/>
          <a:stretch>
            <a:fillRect/>
          </a:stretch>
        </p:blipFill>
        <p:spPr>
          <a:xfrm>
            <a:off x="236825" y="776754"/>
            <a:ext cx="3912255" cy="5527951"/>
          </a:xfrm>
          <a:prstGeom prst="rect">
            <a:avLst/>
          </a:prstGeom>
        </p:spPr>
      </p:pic>
      <p:sp>
        <p:nvSpPr>
          <p:cNvPr id="2" name="四角形吹き出し 4"/>
          <p:cNvSpPr>
            <a:spLocks noChangeArrowheads="1"/>
          </p:cNvSpPr>
          <p:nvPr/>
        </p:nvSpPr>
        <p:spPr bwMode="auto">
          <a:xfrm>
            <a:off x="4282368" y="831185"/>
            <a:ext cx="2458476" cy="605629"/>
          </a:xfrm>
          <a:prstGeom prst="wedgeRectCallout">
            <a:avLst>
              <a:gd name="adj1" fmla="val -61907"/>
              <a:gd name="adj2" fmla="val 21404"/>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社名</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だけ記載してもかまいませんが、</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代表者名</a:t>
            </a:r>
            <a:r>
              <a:rPr lang="ja-JP" altLang="en-US" sz="800" dirty="0">
                <a:latin typeface="メイリオ" panose="020B0604030504040204" pitchFamily="50" charset="-128"/>
                <a:ea typeface="メイリオ" panose="020B0604030504040204" pitchFamily="50" charset="-128"/>
                <a:cs typeface="メイリオ" pitchFamily="50" charset="-128"/>
              </a:rPr>
              <a:t>も</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明記し、トップからのメッセージであることを明確にすることが</a:t>
            </a:r>
            <a:r>
              <a:rPr lang="ja-JP" altLang="en-US" sz="800" dirty="0">
                <a:latin typeface="メイリオ" panose="020B0604030504040204" pitchFamily="50" charset="-128"/>
                <a:ea typeface="メイリオ" panose="020B0604030504040204" pitchFamily="50" charset="-128"/>
                <a:cs typeface="メイリオ" pitchFamily="50" charset="-128"/>
              </a:rPr>
              <a:t>望ましいです。</a:t>
            </a:r>
            <a:endParaRPr kumimoji="1" lang="ja-JP" altLang="ja-JP" sz="5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3" name="四角形吹き出し 5"/>
          <p:cNvSpPr>
            <a:spLocks noChangeArrowheads="1"/>
          </p:cNvSpPr>
          <p:nvPr/>
        </p:nvSpPr>
        <p:spPr bwMode="auto">
          <a:xfrm>
            <a:off x="4426510" y="5084409"/>
            <a:ext cx="2303119" cy="420347"/>
          </a:xfrm>
          <a:prstGeom prst="wedgeRectCallout">
            <a:avLst>
              <a:gd name="adj1" fmla="val -173267"/>
              <a:gd name="adj2" fmla="val -122677"/>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就業規則</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懲戒規定</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の、ハラスメントが懲戒</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の対象となることの</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根拠</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となる</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条文を明記して</a:t>
            </a:r>
            <a:r>
              <a:rPr lang="ja-JP" altLang="en-US" sz="800" dirty="0">
                <a:latin typeface="メイリオ" panose="020B0604030504040204" pitchFamily="50" charset="-128"/>
                <a:ea typeface="メイリオ" panose="020B0604030504040204" pitchFamily="50" charset="-128"/>
                <a:cs typeface="メイリオ" pitchFamily="50" charset="-128"/>
              </a:rPr>
              <a:t>くだ</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さい</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a:t>
            </a:r>
            <a:endParaRPr kumimoji="1" lang="ja-JP"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4" name="四角形吹き出し 6"/>
          <p:cNvSpPr>
            <a:spLocks noChangeArrowheads="1"/>
          </p:cNvSpPr>
          <p:nvPr/>
        </p:nvSpPr>
        <p:spPr bwMode="auto">
          <a:xfrm>
            <a:off x="4117691" y="5765148"/>
            <a:ext cx="2611938" cy="595098"/>
          </a:xfrm>
          <a:prstGeom prst="wedgeRectCallout">
            <a:avLst>
              <a:gd name="adj1" fmla="val -58510"/>
              <a:gd name="adj2" fmla="val -89963"/>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相談窓口は、社内窓口のみでも、外部窓口のみでも、両方でもかまいません。実際に</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確実に</a:t>
            </a:r>
            <a:r>
              <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相談できる相談窓口を明記してください。</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itchFamily="50" charset="-128"/>
            </a:endParaRPr>
          </a:p>
        </p:txBody>
      </p:sp>
      <p:sp>
        <p:nvSpPr>
          <p:cNvPr id="5" name="正方形/長方形 7"/>
          <p:cNvSpPr>
            <a:spLocks noChangeArrowheads="1"/>
          </p:cNvSpPr>
          <p:nvPr/>
        </p:nvSpPr>
        <p:spPr bwMode="auto">
          <a:xfrm>
            <a:off x="152400" y="6653077"/>
            <a:ext cx="6618728" cy="1361763"/>
          </a:xfrm>
          <a:prstGeom prst="rect">
            <a:avLst/>
          </a:prstGeom>
          <a:solidFill>
            <a:srgbClr val="FFFFFF"/>
          </a:solidFill>
          <a:ln w="25400">
            <a:solidFill>
              <a:srgbClr val="002060"/>
            </a:solidFill>
            <a:miter lim="800000"/>
            <a:headEnd/>
            <a:tailEnd/>
          </a:ln>
        </p:spPr>
        <p:txBody>
          <a:bodyPr vert="horz" wrap="square" lIns="91440" tIns="45720" rIns="91440" bIns="45720" numCol="1" anchor="ctr" anchorCtr="0" compatLnSpc="1">
            <a:prstTxWarp prst="textNoShape">
              <a:avLst/>
            </a:prstTxWarp>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1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a:t>
            </a:r>
            <a:r>
              <a:rPr kumimoji="1" lang="ja-JP" altLang="en-US" sz="11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パワーハラスメント、セ</a:t>
            </a:r>
            <a:r>
              <a:rPr kumimoji="1" lang="ja-JP" altLang="ja-JP" sz="11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クシュアルハラスメント、妊娠等ハラスメント</a:t>
            </a:r>
            <a:r>
              <a:rPr kumimoji="1" lang="ja-JP" altLang="ja-JP" sz="1100"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については、</a:t>
            </a:r>
            <a:endParaRPr kumimoji="1" lang="en-US" altLang="ja-JP" sz="1100"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en-US" sz="1100"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100"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下記内容について定め、</a:t>
            </a:r>
            <a:r>
              <a:rPr lang="ja-JP" altLang="en-US" sz="1100" b="1" u="sng" spc="100" dirty="0">
                <a:latin typeface="HG丸ｺﾞｼｯｸM-PRO" pitchFamily="50" charset="-128"/>
                <a:ea typeface="HG丸ｺﾞｼｯｸM-PRO" pitchFamily="50" charset="-128"/>
                <a:cs typeface="メイリオ" pitchFamily="50" charset="-128"/>
              </a:rPr>
              <a:t>派遣社員を含む社員全員に</a:t>
            </a:r>
            <a:r>
              <a:rPr kumimoji="1" lang="ja-JP" altLang="ja-JP" sz="1100" b="1" i="0" u="sng" strike="noStrike" cap="none" spc="100" normalizeH="0" baseline="0" dirty="0">
                <a:ln>
                  <a:noFill/>
                </a:ln>
                <a:effectLst/>
                <a:latin typeface="HG丸ｺﾞｼｯｸM-PRO" pitchFamily="50" charset="-128"/>
                <a:ea typeface="HG丸ｺﾞｼｯｸM-PRO" pitchFamily="50" charset="-128"/>
                <a:cs typeface="メイリオ" pitchFamily="50" charset="-128"/>
              </a:rPr>
              <a:t>周知をすることが必要</a:t>
            </a:r>
            <a:r>
              <a:rPr kumimoji="1" lang="ja-JP" altLang="ja-JP" sz="1100"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です。</a:t>
            </a:r>
            <a:endParaRPr kumimoji="1" lang="en-US" altLang="ja-JP" sz="1100"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1" fontAlgn="base" latinLnBrk="0" hangingPunct="1">
              <a:lnSpc>
                <a:spcPct val="100000"/>
              </a:lnSpc>
              <a:spcBef>
                <a:spcPct val="0"/>
              </a:spcBef>
              <a:spcAft>
                <a:spcPct val="0"/>
              </a:spcAft>
              <a:buClrTx/>
              <a:buSzTx/>
              <a:buFontTx/>
              <a:buNone/>
              <a:tabLst/>
            </a:pPr>
            <a:r>
              <a:rPr lang="ja-JP" altLang="en-US" sz="1100" spc="100" dirty="0">
                <a:latin typeface="HG丸ｺﾞｼｯｸM-PRO" pitchFamily="50" charset="-128"/>
                <a:ea typeface="HG丸ｺﾞｼｯｸM-PRO" pitchFamily="50" charset="-128"/>
                <a:cs typeface="メイリオ" pitchFamily="50" charset="-128"/>
              </a:rPr>
              <a:t>　</a:t>
            </a:r>
            <a:r>
              <a:rPr kumimoji="1" lang="ja-JP" altLang="en-US" sz="1050"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（上記チラシ例の番号に対応しています）</a:t>
            </a:r>
            <a:endParaRPr kumimoji="1" lang="ja-JP" altLang="ja-JP" sz="700" i="0" u="none" strike="noStrike" cap="none" spc="100"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①ハラスメントの内容、ハラスメントを防止するという事業主の方針</a:t>
            </a:r>
            <a:endParaRPr kumimoji="1" lang="ja-JP" altLang="ja-JP" sz="600" b="1" i="0" u="none" strike="noStrike" cap="none" spc="100"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②行為者に対しては厳正に対処する旨の方針・対処内容</a:t>
            </a:r>
            <a:endParaRPr kumimoji="1" lang="ja-JP" altLang="ja-JP" sz="600" b="1" i="0" u="none" strike="noStrike" cap="none" spc="100"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③相談窓口</a:t>
            </a:r>
            <a:endParaRPr kumimoji="1" lang="ja-JP" altLang="ja-JP" sz="600" b="1" i="0" u="none" strike="noStrike" cap="none" spc="100"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④相談者・行為者のプライバシーを保護する方針</a:t>
            </a:r>
            <a:endParaRPr kumimoji="1" lang="ja-JP" altLang="ja-JP" sz="600" b="1" i="0" u="none" strike="noStrike" cap="none" spc="100"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spc="100" normalizeH="0" baseline="0" dirty="0">
                <a:ln>
                  <a:noFill/>
                </a:ln>
                <a:solidFill>
                  <a:schemeClr val="tx1"/>
                </a:solidFill>
                <a:effectLst/>
                <a:latin typeface="HG丸ｺﾞｼｯｸM-PRO" pitchFamily="50" charset="-128"/>
                <a:ea typeface="HG丸ｺﾞｼｯｸM-PRO" pitchFamily="50" charset="-128"/>
                <a:cs typeface="メイリオ" pitchFamily="50" charset="-128"/>
              </a:rPr>
              <a:t>⑤相談者や事実関係の確認に協力した者に不利益な取り扱いをしない方針</a:t>
            </a:r>
            <a:endParaRPr lang="en-US" altLang="ja-JP" sz="1000" spc="100" dirty="0">
              <a:latin typeface="HG丸ｺﾞｼｯｸM-PRO" pitchFamily="50" charset="-128"/>
              <a:ea typeface="HG丸ｺﾞｼｯｸM-PRO" pitchFamily="50" charset="-128"/>
            </a:endParaRPr>
          </a:p>
        </p:txBody>
      </p:sp>
      <p:sp>
        <p:nvSpPr>
          <p:cNvPr id="12" name="Rectangle 16"/>
          <p:cNvSpPr>
            <a:spLocks noChangeArrowheads="1"/>
          </p:cNvSpPr>
          <p:nvPr/>
        </p:nvSpPr>
        <p:spPr bwMode="auto">
          <a:xfrm>
            <a:off x="152401" y="932621"/>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3" name="Rectangle 17"/>
          <p:cNvSpPr>
            <a:spLocks noChangeArrowheads="1"/>
          </p:cNvSpPr>
          <p:nvPr/>
        </p:nvSpPr>
        <p:spPr bwMode="auto">
          <a:xfrm>
            <a:off x="152401" y="7247069"/>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9"/>
          <p:cNvSpPr>
            <a:spLocks noChangeArrowheads="1"/>
          </p:cNvSpPr>
          <p:nvPr/>
        </p:nvSpPr>
        <p:spPr bwMode="auto">
          <a:xfrm>
            <a:off x="152401" y="7247069"/>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四角形吹き出し 4"/>
          <p:cNvSpPr>
            <a:spLocks noChangeArrowheads="1"/>
          </p:cNvSpPr>
          <p:nvPr/>
        </p:nvSpPr>
        <p:spPr bwMode="auto">
          <a:xfrm>
            <a:off x="4282368" y="1649776"/>
            <a:ext cx="2447261" cy="849829"/>
          </a:xfrm>
          <a:prstGeom prst="wedgeRectCallout">
            <a:avLst>
              <a:gd name="adj1" fmla="val -60914"/>
              <a:gd name="adj2" fmla="val 3334"/>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latin typeface="メイリオ" panose="020B0604030504040204" pitchFamily="50" charset="-128"/>
                <a:ea typeface="メイリオ" panose="020B0604030504040204" pitchFamily="50" charset="-128"/>
                <a:cs typeface="ＭＳ Ｐゴシック" pitchFamily="50" charset="-128"/>
              </a:rPr>
              <a:t>ハラスメントの内容、どのような行為が禁止されているかを明確に記載する必要があります。</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rPr>
              <a:t>なるべく具体的にイメージできるように記載しましょう。</a:t>
            </a:r>
            <a:r>
              <a:rPr lang="ja-JP" altLang="en-US" sz="800" dirty="0">
                <a:latin typeface="メイリオ" panose="020B0604030504040204" pitchFamily="50" charset="-128"/>
                <a:ea typeface="メイリオ" panose="020B0604030504040204" pitchFamily="50" charset="-128"/>
                <a:cs typeface="ＭＳ Ｐゴシック" pitchFamily="50" charset="-128"/>
              </a:rPr>
              <a:t>例は、会社内でありそうな事例に差し替えても問題ありません。</a:t>
            </a:r>
            <a:endPar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15" name="正方形/長方形 14"/>
          <p:cNvSpPr/>
          <p:nvPr/>
        </p:nvSpPr>
        <p:spPr>
          <a:xfrm>
            <a:off x="152400" y="8911209"/>
            <a:ext cx="6625625" cy="74070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本チラシ例に関するお問い合わせは　大阪労働局雇用環境・均等部　指導課</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大阪市中央区大手前</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4-1-67</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大阪合同庁舎第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号館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階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06-6941-8940</a:t>
            </a:r>
          </a:p>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t>https://jsite.mhlw.go.jp/osaka-roudoukyoku/</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（令和６年１月作成）</a:t>
            </a:r>
            <a:endPar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Rectangle 12"/>
          <p:cNvSpPr>
            <a:spLocks noChangeArrowheads="1"/>
          </p:cNvSpPr>
          <p:nvPr/>
        </p:nvSpPr>
        <p:spPr bwMode="auto">
          <a:xfrm>
            <a:off x="1167710" y="201891"/>
            <a:ext cx="44935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a:t>
            </a:r>
            <a:r>
              <a:rPr kumimoji="1" lang="ja-JP"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ハラスメントは許しません！チラシ記載例＞</a:t>
            </a:r>
            <a:endParaRPr kumimoji="1" lang="ja-JP" altLang="ja-JP" sz="6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四角形吹き出し 6"/>
          <p:cNvSpPr>
            <a:spLocks noChangeArrowheads="1"/>
          </p:cNvSpPr>
          <p:nvPr/>
        </p:nvSpPr>
        <p:spPr bwMode="auto">
          <a:xfrm>
            <a:off x="4077072" y="2796891"/>
            <a:ext cx="2652557" cy="978537"/>
          </a:xfrm>
          <a:prstGeom prst="wedgeRectCallout">
            <a:avLst>
              <a:gd name="adj1" fmla="val -60845"/>
              <a:gd name="adj2" fmla="val 101512"/>
            </a:avLst>
          </a:prstGeom>
          <a:ln w="12700">
            <a:solidFill>
              <a:schemeClr val="accent6">
                <a:lumMod val="60000"/>
                <a:lumOff val="40000"/>
              </a:schemeClr>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自社の労働者が取引先の労働者や顧客等からセクシュアルハラスメントの被害を受けた場合、事業主は相談に適切に対応することが必要です。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a:p>
            <a:pPr fontAlgn="base">
              <a:spcBef>
                <a:spcPct val="0"/>
              </a:spcBef>
              <a:spcAft>
                <a:spcPct val="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自社の労働者が顧客等からの迷惑行為（いわゆるカスタマーハラスメント）を受けた場合も、適切な対応をすることが望ましいです。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p:txBody>
      </p:sp>
      <p:sp>
        <p:nvSpPr>
          <p:cNvPr id="20" name="四角形吹き出し 6"/>
          <p:cNvSpPr>
            <a:spLocks noChangeArrowheads="1"/>
          </p:cNvSpPr>
          <p:nvPr/>
        </p:nvSpPr>
        <p:spPr bwMode="auto">
          <a:xfrm>
            <a:off x="4436760" y="4068981"/>
            <a:ext cx="2292869" cy="755036"/>
          </a:xfrm>
          <a:prstGeom prst="wedgeRectCallout">
            <a:avLst>
              <a:gd name="adj1" fmla="val -90359"/>
              <a:gd name="adj2" fmla="val -94"/>
            </a:avLst>
          </a:prstGeom>
          <a:ln w="12700">
            <a:solidFill>
              <a:schemeClr val="accent6">
                <a:lumMod val="60000"/>
                <a:lumOff val="40000"/>
              </a:schemeClr>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自社の労働者が取引先の労働者や顧客等へのハラスメントの行為者とならないよう、併せて周知することが望ましいです。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a:p>
            <a:pPr fontAlgn="base">
              <a:spcBef>
                <a:spcPct val="0"/>
              </a:spcBef>
              <a:spcAft>
                <a:spcPct val="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特に就職活動中の学生に対するハラスメントが問題になっていますので、併せて注意喚起することが望ましいです。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p:txBody>
      </p:sp>
      <p:sp>
        <p:nvSpPr>
          <p:cNvPr id="27" name="テキスト ボックス 8"/>
          <p:cNvSpPr txBox="1">
            <a:spLocks noChangeArrowheads="1"/>
          </p:cNvSpPr>
          <p:nvPr/>
        </p:nvSpPr>
        <p:spPr bwMode="auto">
          <a:xfrm>
            <a:off x="25898" y="1299238"/>
            <a:ext cx="428625" cy="49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000" b="1" i="0" u="none" strike="noStrike" cap="none" normalizeH="0" baseline="0" dirty="0">
                <a:ln>
                  <a:noFill/>
                </a:ln>
                <a:effectLst/>
                <a:latin typeface="HG丸ｺﾞｼｯｸM-PRO" pitchFamily="50" charset="-128"/>
                <a:ea typeface="HG丸ｺﾞｼｯｸM-PRO" pitchFamily="50" charset="-128"/>
                <a:cs typeface="Times New Roman" pitchFamily="18" charset="0"/>
              </a:rPr>
              <a:t>①</a:t>
            </a:r>
            <a:endParaRPr kumimoji="1" lang="ja-JP" altLang="ja-JP" sz="18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28" name="テキスト ボックス 9"/>
          <p:cNvSpPr txBox="1">
            <a:spLocks noChangeArrowheads="1"/>
          </p:cNvSpPr>
          <p:nvPr/>
        </p:nvSpPr>
        <p:spPr bwMode="auto">
          <a:xfrm>
            <a:off x="22565" y="4403883"/>
            <a:ext cx="428625" cy="49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000" b="1" i="0" u="none" strike="noStrike" cap="none" normalizeH="0" baseline="0" dirty="0">
                <a:ln>
                  <a:noFill/>
                </a:ln>
                <a:effectLst/>
                <a:latin typeface="HG丸ｺﾞｼｯｸM-PRO" pitchFamily="50" charset="-128"/>
                <a:ea typeface="HG丸ｺﾞｼｯｸM-PRO" pitchFamily="50" charset="-128"/>
                <a:cs typeface="Times New Roman" pitchFamily="18" charset="0"/>
              </a:rPr>
              <a:t>②</a:t>
            </a:r>
            <a:endParaRPr kumimoji="1" lang="ja-JP" altLang="ja-JP" sz="18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29" name="テキスト ボックス 10"/>
          <p:cNvSpPr txBox="1">
            <a:spLocks noChangeArrowheads="1"/>
          </p:cNvSpPr>
          <p:nvPr/>
        </p:nvSpPr>
        <p:spPr bwMode="auto">
          <a:xfrm>
            <a:off x="1896627" y="4389093"/>
            <a:ext cx="428625" cy="49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000" b="1" i="0" u="none" strike="noStrike" cap="none" normalizeH="0" baseline="0" dirty="0">
                <a:ln>
                  <a:noFill/>
                </a:ln>
                <a:effectLst/>
                <a:latin typeface="HG丸ｺﾞｼｯｸM-PRO" pitchFamily="50" charset="-128"/>
                <a:ea typeface="HG丸ｺﾞｼｯｸM-PRO" pitchFamily="50" charset="-128"/>
                <a:cs typeface="Times New Roman" pitchFamily="18" charset="0"/>
              </a:rPr>
              <a:t>③</a:t>
            </a:r>
            <a:endParaRPr kumimoji="1" lang="ja-JP" altLang="ja-JP" sz="18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30" name="テキスト ボックス 11"/>
          <p:cNvSpPr txBox="1">
            <a:spLocks noChangeArrowheads="1"/>
          </p:cNvSpPr>
          <p:nvPr/>
        </p:nvSpPr>
        <p:spPr bwMode="auto">
          <a:xfrm>
            <a:off x="16797" y="5557750"/>
            <a:ext cx="733425" cy="510359"/>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a:ln>
                  <a:noFill/>
                </a:ln>
                <a:effectLst/>
                <a:latin typeface="HG丸ｺﾞｼｯｸM-PRO" pitchFamily="50" charset="-128"/>
                <a:ea typeface="HG丸ｺﾞｼｯｸM-PRO" pitchFamily="50" charset="-128"/>
                <a:cs typeface="Times New Roman" pitchFamily="18" charset="0"/>
              </a:rPr>
              <a:t>④</a:t>
            </a:r>
            <a:endParaRPr kumimoji="1" lang="en-US" altLang="ja-JP" sz="2000" b="1" i="0" u="none" strike="noStrike" cap="none" normalizeH="0" baseline="0" dirty="0">
              <a:ln>
                <a:noFill/>
              </a:ln>
              <a:effectLst/>
              <a:latin typeface="HG丸ｺﾞｼｯｸM-PRO" pitchFamily="50" charset="-128"/>
              <a:ea typeface="HG丸ｺﾞｼｯｸM-PRO"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a:ln>
                  <a:noFill/>
                </a:ln>
                <a:effectLst/>
                <a:latin typeface="HG丸ｺﾞｼｯｸM-PRO" pitchFamily="50" charset="-128"/>
                <a:ea typeface="HG丸ｺﾞｼｯｸM-PRO" pitchFamily="50" charset="-128"/>
                <a:cs typeface="Times New Roman" pitchFamily="18" charset="0"/>
              </a:rPr>
              <a:t>⑤</a:t>
            </a:r>
            <a:endParaRPr kumimoji="1" lang="ja-JP" altLang="ja-JP" sz="18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10" name="正方形/長方形 9">
            <a:extLst>
              <a:ext uri="{FF2B5EF4-FFF2-40B4-BE49-F238E27FC236}">
                <a16:creationId xmlns:a16="http://schemas.microsoft.com/office/drawing/2014/main" id="{920613B0-FD2D-FEA6-0F58-8F871F39D0DB}"/>
              </a:ext>
            </a:extLst>
          </p:cNvPr>
          <p:cNvSpPr/>
          <p:nvPr/>
        </p:nvSpPr>
        <p:spPr>
          <a:xfrm>
            <a:off x="1412776" y="8066225"/>
            <a:ext cx="4034696" cy="827148"/>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本チラシ例は、大阪労働局ホームページよりダウンロードできます。</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000" b="1" dirty="0">
                <a:latin typeface="メイリオ" panose="020B0604030504040204" pitchFamily="50" charset="-128"/>
                <a:ea typeface="メイリオ" panose="020B0604030504040204" pitchFamily="50" charset="-128"/>
                <a:cs typeface="メイリオ" panose="020B0604030504040204" pitchFamily="50" charset="-128"/>
              </a:rPr>
              <a:t>https://jsite.mhlw.go.jp/osaka-roudoukyoku/</a:t>
            </a:r>
          </a:p>
          <a:p>
            <a:r>
              <a:rPr kumimoji="1" lang="en-US" altLang="ja-JP" sz="1000" b="1" dirty="0" err="1">
                <a:latin typeface="メイリオ" panose="020B0604030504040204" pitchFamily="50" charset="-128"/>
                <a:ea typeface="メイリオ" panose="020B0604030504040204" pitchFamily="50" charset="-128"/>
                <a:cs typeface="メイリオ" panose="020B0604030504040204" pitchFamily="50" charset="-128"/>
              </a:rPr>
              <a:t>hourei_seido_tetsuzuki</a:t>
            </a:r>
            <a:r>
              <a:rPr kumimoji="1" lang="en-US" altLang="ja-JP" sz="1000" b="1" dirty="0">
                <a:latin typeface="メイリオ" panose="020B0604030504040204" pitchFamily="50" charset="-128"/>
                <a:ea typeface="メイリオ" panose="020B0604030504040204" pitchFamily="50" charset="-128"/>
                <a:cs typeface="メイリオ" panose="020B0604030504040204" pitchFamily="50" charset="-128"/>
              </a:rPr>
              <a:t>/koyou_kintou/hourei_seido/_122470.html</a:t>
            </a:r>
          </a:p>
        </p:txBody>
      </p:sp>
      <p:pic>
        <p:nvPicPr>
          <p:cNvPr id="7" name="図 6" descr="散布図, QR コード&#10;&#10;自動的に生成された説明">
            <a:extLst>
              <a:ext uri="{FF2B5EF4-FFF2-40B4-BE49-F238E27FC236}">
                <a16:creationId xmlns:a16="http://schemas.microsoft.com/office/drawing/2014/main" id="{E5E3C822-E97D-1C24-68FD-6BD6F28EFF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61248" y="8050167"/>
            <a:ext cx="800627" cy="800627"/>
          </a:xfrm>
          <a:prstGeom prst="rect">
            <a:avLst/>
          </a:prstGeom>
        </p:spPr>
      </p:pic>
    </p:spTree>
    <p:extLst>
      <p:ext uri="{BB962C8B-B14F-4D97-AF65-F5344CB8AC3E}">
        <p14:creationId xmlns:p14="http://schemas.microsoft.com/office/powerpoint/2010/main" val="21426819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2832</TotalTime>
  <Words>1471</Words>
  <Application>Microsoft Office PowerPoint</Application>
  <PresentationFormat>ユーザー設定</PresentationFormat>
  <Paragraphs>121</Paragraphs>
  <Slides>2</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HGSｺﾞｼｯｸE</vt:lpstr>
      <vt:lpstr>HG丸ｺﾞｼｯｸM-PRO</vt:lpstr>
      <vt:lpstr>UD デジタル 教科書体 N-B</vt:lpstr>
      <vt:lpstr>UD デジタル 教科書体 NK-R</vt:lpstr>
      <vt:lpstr>UD デジタル 教科書体 NP-B</vt:lpstr>
      <vt:lpstr>UD デジタル 教科書体 N-R</vt:lpstr>
      <vt:lpstr>Yu Gothic UI Semibold</vt:lpstr>
      <vt:lpstr>メイリオ</vt:lpstr>
      <vt:lpstr>游ゴシック</vt:lpstr>
      <vt:lpstr>游ゴシック Light</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労働局共働支援</dc:creator>
  <cp:lastModifiedBy>白澤 章子(shirazawa-shouko)</cp:lastModifiedBy>
  <cp:revision>110</cp:revision>
  <cp:lastPrinted>2024-01-16T05:18:47Z</cp:lastPrinted>
  <dcterms:created xsi:type="dcterms:W3CDTF">2017-10-23T03:15:51Z</dcterms:created>
  <dcterms:modified xsi:type="dcterms:W3CDTF">2024-01-17T05:45:55Z</dcterms:modified>
</cp:coreProperties>
</file>