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83" r:id="rId3"/>
    <p:sldId id="284" r:id="rId4"/>
    <p:sldId id="285" r:id="rId5"/>
    <p:sldId id="286" r:id="rId6"/>
  </p:sldIdLst>
  <p:sldSz cx="6858000" cy="9906000" type="A4"/>
  <p:notesSz cx="6807200" cy="9939338"/>
  <p:defaultTextStyle>
    <a:defPPr>
      <a:defRPr lang="ja-JP"/>
    </a:defPPr>
    <a:lvl1pPr marL="0" algn="l" defTabSz="918400" rtl="0" eaLnBrk="1" latinLnBrk="0" hangingPunct="1">
      <a:defRPr kumimoji="1" sz="1816" kern="1200">
        <a:solidFill>
          <a:schemeClr val="tx1"/>
        </a:solidFill>
        <a:latin typeface="+mn-lt"/>
        <a:ea typeface="+mn-ea"/>
        <a:cs typeface="+mn-cs"/>
      </a:defRPr>
    </a:lvl1pPr>
    <a:lvl2pPr marL="459199" algn="l" defTabSz="918400" rtl="0" eaLnBrk="1" latinLnBrk="0" hangingPunct="1">
      <a:defRPr kumimoji="1" sz="1816" kern="1200">
        <a:solidFill>
          <a:schemeClr val="tx1"/>
        </a:solidFill>
        <a:latin typeface="+mn-lt"/>
        <a:ea typeface="+mn-ea"/>
        <a:cs typeface="+mn-cs"/>
      </a:defRPr>
    </a:lvl2pPr>
    <a:lvl3pPr marL="918400" algn="l" defTabSz="918400" rtl="0" eaLnBrk="1" latinLnBrk="0" hangingPunct="1">
      <a:defRPr kumimoji="1" sz="1816" kern="1200">
        <a:solidFill>
          <a:schemeClr val="tx1"/>
        </a:solidFill>
        <a:latin typeface="+mn-lt"/>
        <a:ea typeface="+mn-ea"/>
        <a:cs typeface="+mn-cs"/>
      </a:defRPr>
    </a:lvl3pPr>
    <a:lvl4pPr marL="1377599" algn="l" defTabSz="918400" rtl="0" eaLnBrk="1" latinLnBrk="0" hangingPunct="1">
      <a:defRPr kumimoji="1" sz="1816" kern="1200">
        <a:solidFill>
          <a:schemeClr val="tx1"/>
        </a:solidFill>
        <a:latin typeface="+mn-lt"/>
        <a:ea typeface="+mn-ea"/>
        <a:cs typeface="+mn-cs"/>
      </a:defRPr>
    </a:lvl4pPr>
    <a:lvl5pPr marL="1836798" algn="l" defTabSz="918400" rtl="0" eaLnBrk="1" latinLnBrk="0" hangingPunct="1">
      <a:defRPr kumimoji="1" sz="1816" kern="1200">
        <a:solidFill>
          <a:schemeClr val="tx1"/>
        </a:solidFill>
        <a:latin typeface="+mn-lt"/>
        <a:ea typeface="+mn-ea"/>
        <a:cs typeface="+mn-cs"/>
      </a:defRPr>
    </a:lvl5pPr>
    <a:lvl6pPr marL="2295998" algn="l" defTabSz="918400" rtl="0" eaLnBrk="1" latinLnBrk="0" hangingPunct="1">
      <a:defRPr kumimoji="1" sz="1816" kern="1200">
        <a:solidFill>
          <a:schemeClr val="tx1"/>
        </a:solidFill>
        <a:latin typeface="+mn-lt"/>
        <a:ea typeface="+mn-ea"/>
        <a:cs typeface="+mn-cs"/>
      </a:defRPr>
    </a:lvl6pPr>
    <a:lvl7pPr marL="2755198" algn="l" defTabSz="918400" rtl="0" eaLnBrk="1" latinLnBrk="0" hangingPunct="1">
      <a:defRPr kumimoji="1" sz="1816" kern="1200">
        <a:solidFill>
          <a:schemeClr val="tx1"/>
        </a:solidFill>
        <a:latin typeface="+mn-lt"/>
        <a:ea typeface="+mn-ea"/>
        <a:cs typeface="+mn-cs"/>
      </a:defRPr>
    </a:lvl7pPr>
    <a:lvl8pPr marL="3214397" algn="l" defTabSz="918400" rtl="0" eaLnBrk="1" latinLnBrk="0" hangingPunct="1">
      <a:defRPr kumimoji="1" sz="1816" kern="1200">
        <a:solidFill>
          <a:schemeClr val="tx1"/>
        </a:solidFill>
        <a:latin typeface="+mn-lt"/>
        <a:ea typeface="+mn-ea"/>
        <a:cs typeface="+mn-cs"/>
      </a:defRPr>
    </a:lvl8pPr>
    <a:lvl9pPr marL="3673597" algn="l" defTabSz="918400" rtl="0" eaLnBrk="1" latinLnBrk="0" hangingPunct="1">
      <a:defRPr kumimoji="1"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40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C0099"/>
    <a:srgbClr val="37CD37"/>
    <a:srgbClr val="F58223"/>
    <a:srgbClr val="338BA3"/>
    <a:srgbClr val="FFFFCC"/>
    <a:srgbClr val="FFCC99"/>
    <a:srgbClr val="FFD9FF"/>
    <a:srgbClr val="9624D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04" autoAdjust="0"/>
  </p:normalViewPr>
  <p:slideViewPr>
    <p:cSldViewPr>
      <p:cViewPr varScale="1">
        <p:scale>
          <a:sx n="75" d="100"/>
          <a:sy n="75" d="100"/>
        </p:scale>
        <p:origin x="1482" y="72"/>
      </p:cViewPr>
      <p:guideLst>
        <p:guide orient="horz" pos="3120"/>
        <p:guide pos="4017"/>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70"/>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470" indent="0" algn="ctr">
              <a:buNone/>
              <a:defRPr>
                <a:solidFill>
                  <a:schemeClr val="tx1">
                    <a:tint val="75000"/>
                  </a:schemeClr>
                </a:solidFill>
              </a:defRPr>
            </a:lvl2pPr>
            <a:lvl3pPr marL="914941" indent="0" algn="ctr">
              <a:buNone/>
              <a:defRPr>
                <a:solidFill>
                  <a:schemeClr val="tx1">
                    <a:tint val="75000"/>
                  </a:schemeClr>
                </a:solidFill>
              </a:defRPr>
            </a:lvl3pPr>
            <a:lvl4pPr marL="1372411" indent="0" algn="ctr">
              <a:buNone/>
              <a:defRPr>
                <a:solidFill>
                  <a:schemeClr val="tx1">
                    <a:tint val="75000"/>
                  </a:schemeClr>
                </a:solidFill>
              </a:defRPr>
            </a:lvl4pPr>
            <a:lvl5pPr marL="1829881" indent="0" algn="ctr">
              <a:buNone/>
              <a:defRPr>
                <a:solidFill>
                  <a:schemeClr val="tx1">
                    <a:tint val="75000"/>
                  </a:schemeClr>
                </a:solidFill>
              </a:defRPr>
            </a:lvl5pPr>
            <a:lvl6pPr marL="2287352" indent="0" algn="ctr">
              <a:buNone/>
              <a:defRPr>
                <a:solidFill>
                  <a:schemeClr val="tx1">
                    <a:tint val="75000"/>
                  </a:schemeClr>
                </a:solidFill>
              </a:defRPr>
            </a:lvl6pPr>
            <a:lvl7pPr marL="2744823" indent="0" algn="ctr">
              <a:buNone/>
              <a:defRPr>
                <a:solidFill>
                  <a:schemeClr val="tx1">
                    <a:tint val="75000"/>
                  </a:schemeClr>
                </a:solidFill>
              </a:defRPr>
            </a:lvl7pPr>
            <a:lvl8pPr marL="3202293" indent="0" algn="ctr">
              <a:buNone/>
              <a:defRPr>
                <a:solidFill>
                  <a:schemeClr val="tx1">
                    <a:tint val="75000"/>
                  </a:schemeClr>
                </a:solidFill>
              </a:defRPr>
            </a:lvl8pPr>
            <a:lvl9pPr marL="365976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02"/>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2" y="396702"/>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7" y="4198587"/>
            <a:ext cx="5829300" cy="2166936"/>
          </a:xfrm>
        </p:spPr>
        <p:txBody>
          <a:bodyPr anchor="b"/>
          <a:lstStyle>
            <a:lvl1pPr marL="0" indent="0">
              <a:buNone/>
              <a:defRPr sz="2000">
                <a:solidFill>
                  <a:schemeClr val="tx1">
                    <a:tint val="75000"/>
                  </a:schemeClr>
                </a:solidFill>
              </a:defRPr>
            </a:lvl1pPr>
            <a:lvl2pPr marL="457470" indent="0">
              <a:buNone/>
              <a:defRPr sz="1810">
                <a:solidFill>
                  <a:schemeClr val="tx1">
                    <a:tint val="75000"/>
                  </a:schemeClr>
                </a:solidFill>
              </a:defRPr>
            </a:lvl2pPr>
            <a:lvl3pPr marL="914941" indent="0">
              <a:buNone/>
              <a:defRPr sz="1619">
                <a:solidFill>
                  <a:schemeClr val="tx1">
                    <a:tint val="75000"/>
                  </a:schemeClr>
                </a:solidFill>
              </a:defRPr>
            </a:lvl3pPr>
            <a:lvl4pPr marL="1372411" indent="0">
              <a:buNone/>
              <a:defRPr sz="1429">
                <a:solidFill>
                  <a:schemeClr val="tx1">
                    <a:tint val="75000"/>
                  </a:schemeClr>
                </a:solidFill>
              </a:defRPr>
            </a:lvl4pPr>
            <a:lvl5pPr marL="1829881" indent="0">
              <a:buNone/>
              <a:defRPr sz="1429">
                <a:solidFill>
                  <a:schemeClr val="tx1">
                    <a:tint val="75000"/>
                  </a:schemeClr>
                </a:solidFill>
              </a:defRPr>
            </a:lvl5pPr>
            <a:lvl6pPr marL="2287352" indent="0">
              <a:buNone/>
              <a:defRPr sz="1429">
                <a:solidFill>
                  <a:schemeClr val="tx1">
                    <a:tint val="75000"/>
                  </a:schemeClr>
                </a:solidFill>
              </a:defRPr>
            </a:lvl6pPr>
            <a:lvl7pPr marL="2744823" indent="0">
              <a:buNone/>
              <a:defRPr sz="1429">
                <a:solidFill>
                  <a:schemeClr val="tx1">
                    <a:tint val="75000"/>
                  </a:schemeClr>
                </a:solidFill>
              </a:defRPr>
            </a:lvl7pPr>
            <a:lvl8pPr marL="3202293" indent="0">
              <a:buNone/>
              <a:defRPr sz="1429">
                <a:solidFill>
                  <a:schemeClr val="tx1">
                    <a:tint val="75000"/>
                  </a:schemeClr>
                </a:solidFill>
              </a:defRPr>
            </a:lvl8pPr>
            <a:lvl9pPr marL="3659764" indent="0">
              <a:buNone/>
              <a:defRPr sz="1429">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762"/>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762"/>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0"/>
          </a:xfrm>
        </p:spPr>
        <p:txBody>
          <a:bodyPr anchor="b"/>
          <a:lstStyle>
            <a:lvl1pPr marL="0" indent="0">
              <a:buNone/>
              <a:defRPr sz="2381" b="1"/>
            </a:lvl1pPr>
            <a:lvl2pPr marL="457470" indent="0">
              <a:buNone/>
              <a:defRPr sz="2000" b="1"/>
            </a:lvl2pPr>
            <a:lvl3pPr marL="914941" indent="0">
              <a:buNone/>
              <a:defRPr sz="1810" b="1"/>
            </a:lvl3pPr>
            <a:lvl4pPr marL="1372411" indent="0">
              <a:buNone/>
              <a:defRPr sz="1619" b="1"/>
            </a:lvl4pPr>
            <a:lvl5pPr marL="1829881" indent="0">
              <a:buNone/>
              <a:defRPr sz="1619" b="1"/>
            </a:lvl5pPr>
            <a:lvl6pPr marL="2287352" indent="0">
              <a:buNone/>
              <a:defRPr sz="1619" b="1"/>
            </a:lvl6pPr>
            <a:lvl7pPr marL="2744823" indent="0">
              <a:buNone/>
              <a:defRPr sz="1619" b="1"/>
            </a:lvl7pPr>
            <a:lvl8pPr marL="3202293" indent="0">
              <a:buNone/>
              <a:defRPr sz="1619" b="1"/>
            </a:lvl8pPr>
            <a:lvl9pPr marL="3659764" indent="0">
              <a:buNone/>
              <a:defRPr sz="1619"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381"/>
            </a:lvl1pPr>
            <a:lvl2pPr>
              <a:defRPr sz="2000"/>
            </a:lvl2pPr>
            <a:lvl3pPr>
              <a:defRPr sz="1810"/>
            </a:lvl3pPr>
            <a:lvl4pPr>
              <a:defRPr sz="1619"/>
            </a:lvl4pPr>
            <a:lvl5pPr>
              <a:defRPr sz="1619"/>
            </a:lvl5pPr>
            <a:lvl6pPr>
              <a:defRPr sz="1619"/>
            </a:lvl6pPr>
            <a:lvl7pPr>
              <a:defRPr sz="1619"/>
            </a:lvl7pPr>
            <a:lvl8pPr>
              <a:defRPr sz="1619"/>
            </a:lvl8pPr>
            <a:lvl9pPr>
              <a:defRPr sz="161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7"/>
            <a:ext cx="3031331" cy="924100"/>
          </a:xfrm>
        </p:spPr>
        <p:txBody>
          <a:bodyPr anchor="b"/>
          <a:lstStyle>
            <a:lvl1pPr marL="0" indent="0">
              <a:buNone/>
              <a:defRPr sz="2381" b="1"/>
            </a:lvl1pPr>
            <a:lvl2pPr marL="457470" indent="0">
              <a:buNone/>
              <a:defRPr sz="2000" b="1"/>
            </a:lvl2pPr>
            <a:lvl3pPr marL="914941" indent="0">
              <a:buNone/>
              <a:defRPr sz="1810" b="1"/>
            </a:lvl3pPr>
            <a:lvl4pPr marL="1372411" indent="0">
              <a:buNone/>
              <a:defRPr sz="1619" b="1"/>
            </a:lvl4pPr>
            <a:lvl5pPr marL="1829881" indent="0">
              <a:buNone/>
              <a:defRPr sz="1619" b="1"/>
            </a:lvl5pPr>
            <a:lvl6pPr marL="2287352" indent="0">
              <a:buNone/>
              <a:defRPr sz="1619" b="1"/>
            </a:lvl6pPr>
            <a:lvl7pPr marL="2744823" indent="0">
              <a:buNone/>
              <a:defRPr sz="1619" b="1"/>
            </a:lvl7pPr>
            <a:lvl8pPr marL="3202293" indent="0">
              <a:buNone/>
              <a:defRPr sz="1619" b="1"/>
            </a:lvl8pPr>
            <a:lvl9pPr marL="3659764" indent="0">
              <a:buNone/>
              <a:defRPr sz="1619"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381"/>
            </a:lvl1pPr>
            <a:lvl2pPr>
              <a:defRPr sz="2000"/>
            </a:lvl2pPr>
            <a:lvl3pPr>
              <a:defRPr sz="1810"/>
            </a:lvl3pPr>
            <a:lvl4pPr>
              <a:defRPr sz="1619"/>
            </a:lvl4pPr>
            <a:lvl5pPr>
              <a:defRPr sz="1619"/>
            </a:lvl5pPr>
            <a:lvl6pPr>
              <a:defRPr sz="1619"/>
            </a:lvl6pPr>
            <a:lvl7pPr>
              <a:defRPr sz="1619"/>
            </a:lvl7pPr>
            <a:lvl8pPr>
              <a:defRPr sz="1619"/>
            </a:lvl8pPr>
            <a:lvl9pPr>
              <a:defRPr sz="1619"/>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38"/>
            </a:lvl1pPr>
            <a:lvl2pPr>
              <a:defRPr sz="2762"/>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2" y="2072922"/>
            <a:ext cx="2256235" cy="6775980"/>
          </a:xfrm>
        </p:spPr>
        <p:txBody>
          <a:bodyPr/>
          <a:lstStyle>
            <a:lvl1pPr marL="0" indent="0">
              <a:buNone/>
              <a:defRPr sz="1429"/>
            </a:lvl1pPr>
            <a:lvl2pPr marL="457470" indent="0">
              <a:buNone/>
              <a:defRPr sz="1238"/>
            </a:lvl2pPr>
            <a:lvl3pPr marL="914941" indent="0">
              <a:buNone/>
              <a:defRPr sz="1048"/>
            </a:lvl3pPr>
            <a:lvl4pPr marL="1372411" indent="0">
              <a:buNone/>
              <a:defRPr sz="857"/>
            </a:lvl4pPr>
            <a:lvl5pPr marL="1829881" indent="0">
              <a:buNone/>
              <a:defRPr sz="857"/>
            </a:lvl5pPr>
            <a:lvl6pPr marL="2287352" indent="0">
              <a:buNone/>
              <a:defRPr sz="857"/>
            </a:lvl6pPr>
            <a:lvl7pPr marL="2744823" indent="0">
              <a:buNone/>
              <a:defRPr sz="857"/>
            </a:lvl7pPr>
            <a:lvl8pPr marL="3202293" indent="0">
              <a:buNone/>
              <a:defRPr sz="857"/>
            </a:lvl8pPr>
            <a:lvl9pPr marL="3659764" indent="0">
              <a:buNone/>
              <a:defRPr sz="857"/>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20"/>
            <a:ext cx="4114800" cy="5943600"/>
          </a:xfrm>
        </p:spPr>
        <p:txBody>
          <a:bodyPr/>
          <a:lstStyle>
            <a:lvl1pPr marL="0" indent="0">
              <a:buNone/>
              <a:defRPr sz="3238"/>
            </a:lvl1pPr>
            <a:lvl2pPr marL="457470" indent="0">
              <a:buNone/>
              <a:defRPr sz="2762"/>
            </a:lvl2pPr>
            <a:lvl3pPr marL="914941" indent="0">
              <a:buNone/>
              <a:defRPr sz="2381"/>
            </a:lvl3pPr>
            <a:lvl4pPr marL="1372411" indent="0">
              <a:buNone/>
              <a:defRPr sz="2000"/>
            </a:lvl4pPr>
            <a:lvl5pPr marL="1829881" indent="0">
              <a:buNone/>
              <a:defRPr sz="2000"/>
            </a:lvl5pPr>
            <a:lvl6pPr marL="2287352" indent="0">
              <a:buNone/>
              <a:defRPr sz="2000"/>
            </a:lvl6pPr>
            <a:lvl7pPr marL="2744823" indent="0">
              <a:buNone/>
              <a:defRPr sz="2000"/>
            </a:lvl7pPr>
            <a:lvl8pPr marL="3202293" indent="0">
              <a:buNone/>
              <a:defRPr sz="2000"/>
            </a:lvl8pPr>
            <a:lvl9pPr marL="3659764"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29"/>
            </a:lvl1pPr>
            <a:lvl2pPr marL="457470" indent="0">
              <a:buNone/>
              <a:defRPr sz="1238"/>
            </a:lvl2pPr>
            <a:lvl3pPr marL="914941" indent="0">
              <a:buNone/>
              <a:defRPr sz="1048"/>
            </a:lvl3pPr>
            <a:lvl4pPr marL="1372411" indent="0">
              <a:buNone/>
              <a:defRPr sz="857"/>
            </a:lvl4pPr>
            <a:lvl5pPr marL="1829881" indent="0">
              <a:buNone/>
              <a:defRPr sz="857"/>
            </a:lvl5pPr>
            <a:lvl6pPr marL="2287352" indent="0">
              <a:buNone/>
              <a:defRPr sz="857"/>
            </a:lvl6pPr>
            <a:lvl7pPr marL="2744823" indent="0">
              <a:buNone/>
              <a:defRPr sz="857"/>
            </a:lvl7pPr>
            <a:lvl8pPr marL="3202293" indent="0">
              <a:buNone/>
              <a:defRPr sz="857"/>
            </a:lvl8pPr>
            <a:lvl9pPr marL="3659764" indent="0">
              <a:buNone/>
              <a:defRPr sz="857"/>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2023/10/4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6067" tIns="48033" rIns="96067" bIns="4803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6067" tIns="48033" rIns="96067" bIns="4803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2"/>
          </a:xfrm>
          <a:prstGeom prst="rect">
            <a:avLst/>
          </a:prstGeom>
        </p:spPr>
        <p:txBody>
          <a:bodyPr vert="horz" lIns="96067" tIns="48033" rIns="96067" bIns="48033" rtlCol="0" anchor="ctr"/>
          <a:lstStyle>
            <a:lvl1pPr algn="l">
              <a:defRPr sz="1238">
                <a:solidFill>
                  <a:schemeClr val="tx1">
                    <a:tint val="75000"/>
                  </a:schemeClr>
                </a:solidFill>
              </a:defRPr>
            </a:lvl1pPr>
          </a:lstStyle>
          <a:p>
            <a:fld id="{E90ED720-0104-4369-84BC-D37694168613}" type="datetimeFigureOut">
              <a:rPr kumimoji="1" lang="ja-JP" altLang="en-US" smtClean="0"/>
              <a:t>2023/10/4</a:t>
            </a:fld>
            <a:endParaRPr kumimoji="1" lang="ja-JP" altLang="en-US"/>
          </a:p>
        </p:txBody>
      </p:sp>
      <p:sp>
        <p:nvSpPr>
          <p:cNvPr id="5" name="フッター プレースホルダ 4"/>
          <p:cNvSpPr>
            <a:spLocks noGrp="1"/>
          </p:cNvSpPr>
          <p:nvPr>
            <p:ph type="ftr" sz="quarter" idx="3"/>
          </p:nvPr>
        </p:nvSpPr>
        <p:spPr>
          <a:xfrm>
            <a:off x="2343152" y="9181395"/>
            <a:ext cx="2171700" cy="527402"/>
          </a:xfrm>
          <a:prstGeom prst="rect">
            <a:avLst/>
          </a:prstGeom>
        </p:spPr>
        <p:txBody>
          <a:bodyPr vert="horz" lIns="96067" tIns="48033" rIns="96067" bIns="48033" rtlCol="0" anchor="ctr"/>
          <a:lstStyle>
            <a:lvl1pPr algn="ctr">
              <a:defRPr sz="123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2"/>
          </a:xfrm>
          <a:prstGeom prst="rect">
            <a:avLst/>
          </a:prstGeom>
        </p:spPr>
        <p:txBody>
          <a:bodyPr vert="horz" lIns="96067" tIns="48033" rIns="96067" bIns="48033" rtlCol="0" anchor="ctr"/>
          <a:lstStyle>
            <a:lvl1pPr algn="r">
              <a:defRPr sz="123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941" rtl="0" eaLnBrk="1" latinLnBrk="0" hangingPunct="1">
        <a:spcBef>
          <a:spcPct val="0"/>
        </a:spcBef>
        <a:buNone/>
        <a:defRPr kumimoji="1" sz="4381" kern="1200">
          <a:solidFill>
            <a:schemeClr val="tx1"/>
          </a:solidFill>
          <a:latin typeface="+mj-lt"/>
          <a:ea typeface="+mj-ea"/>
          <a:cs typeface="+mj-cs"/>
        </a:defRPr>
      </a:lvl1pPr>
    </p:titleStyle>
    <p:bodyStyle>
      <a:lvl1pPr marL="343103" indent="-343103" algn="l" defTabSz="914941"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43389" indent="-285919" algn="l" defTabSz="914941" rtl="0" eaLnBrk="1" latinLnBrk="0" hangingPunct="1">
        <a:spcBef>
          <a:spcPct val="20000"/>
        </a:spcBef>
        <a:buFont typeface="Arial" pitchFamily="34" charset="0"/>
        <a:buChar char="–"/>
        <a:defRPr kumimoji="1" sz="2762" kern="1200">
          <a:solidFill>
            <a:schemeClr val="tx1"/>
          </a:solidFill>
          <a:latin typeface="+mn-lt"/>
          <a:ea typeface="+mn-ea"/>
          <a:cs typeface="+mn-cs"/>
        </a:defRPr>
      </a:lvl2pPr>
      <a:lvl3pPr marL="1143676" indent="-228735" algn="l" defTabSz="914941"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01146" indent="-228735" algn="l" defTabSz="914941"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8616" indent="-228735" algn="l" defTabSz="914941"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6087" indent="-228735" algn="l" defTabSz="914941"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3558" indent="-228735" algn="l" defTabSz="914941"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31028" indent="-228735" algn="l" defTabSz="914941"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8499" indent="-228735" algn="l" defTabSz="914941"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941" rtl="0" eaLnBrk="1" latinLnBrk="0" hangingPunct="1">
        <a:defRPr kumimoji="1" sz="1810" kern="1200">
          <a:solidFill>
            <a:schemeClr val="tx1"/>
          </a:solidFill>
          <a:latin typeface="+mn-lt"/>
          <a:ea typeface="+mn-ea"/>
          <a:cs typeface="+mn-cs"/>
        </a:defRPr>
      </a:lvl1pPr>
      <a:lvl2pPr marL="457470" algn="l" defTabSz="914941" rtl="0" eaLnBrk="1" latinLnBrk="0" hangingPunct="1">
        <a:defRPr kumimoji="1" sz="1810" kern="1200">
          <a:solidFill>
            <a:schemeClr val="tx1"/>
          </a:solidFill>
          <a:latin typeface="+mn-lt"/>
          <a:ea typeface="+mn-ea"/>
          <a:cs typeface="+mn-cs"/>
        </a:defRPr>
      </a:lvl2pPr>
      <a:lvl3pPr marL="914941" algn="l" defTabSz="914941" rtl="0" eaLnBrk="1" latinLnBrk="0" hangingPunct="1">
        <a:defRPr kumimoji="1" sz="1810" kern="1200">
          <a:solidFill>
            <a:schemeClr val="tx1"/>
          </a:solidFill>
          <a:latin typeface="+mn-lt"/>
          <a:ea typeface="+mn-ea"/>
          <a:cs typeface="+mn-cs"/>
        </a:defRPr>
      </a:lvl3pPr>
      <a:lvl4pPr marL="1372411" algn="l" defTabSz="914941" rtl="0" eaLnBrk="1" latinLnBrk="0" hangingPunct="1">
        <a:defRPr kumimoji="1" sz="1810" kern="1200">
          <a:solidFill>
            <a:schemeClr val="tx1"/>
          </a:solidFill>
          <a:latin typeface="+mn-lt"/>
          <a:ea typeface="+mn-ea"/>
          <a:cs typeface="+mn-cs"/>
        </a:defRPr>
      </a:lvl4pPr>
      <a:lvl5pPr marL="1829881" algn="l" defTabSz="914941" rtl="0" eaLnBrk="1" latinLnBrk="0" hangingPunct="1">
        <a:defRPr kumimoji="1" sz="1810" kern="1200">
          <a:solidFill>
            <a:schemeClr val="tx1"/>
          </a:solidFill>
          <a:latin typeface="+mn-lt"/>
          <a:ea typeface="+mn-ea"/>
          <a:cs typeface="+mn-cs"/>
        </a:defRPr>
      </a:lvl5pPr>
      <a:lvl6pPr marL="2287352" algn="l" defTabSz="914941" rtl="0" eaLnBrk="1" latinLnBrk="0" hangingPunct="1">
        <a:defRPr kumimoji="1" sz="1810" kern="1200">
          <a:solidFill>
            <a:schemeClr val="tx1"/>
          </a:solidFill>
          <a:latin typeface="+mn-lt"/>
          <a:ea typeface="+mn-ea"/>
          <a:cs typeface="+mn-cs"/>
        </a:defRPr>
      </a:lvl6pPr>
      <a:lvl7pPr marL="2744823" algn="l" defTabSz="914941" rtl="0" eaLnBrk="1" latinLnBrk="0" hangingPunct="1">
        <a:defRPr kumimoji="1" sz="1810" kern="1200">
          <a:solidFill>
            <a:schemeClr val="tx1"/>
          </a:solidFill>
          <a:latin typeface="+mn-lt"/>
          <a:ea typeface="+mn-ea"/>
          <a:cs typeface="+mn-cs"/>
        </a:defRPr>
      </a:lvl7pPr>
      <a:lvl8pPr marL="3202293" algn="l" defTabSz="914941" rtl="0" eaLnBrk="1" latinLnBrk="0" hangingPunct="1">
        <a:defRPr kumimoji="1" sz="1810" kern="1200">
          <a:solidFill>
            <a:schemeClr val="tx1"/>
          </a:solidFill>
          <a:latin typeface="+mn-lt"/>
          <a:ea typeface="+mn-ea"/>
          <a:cs typeface="+mn-cs"/>
        </a:defRPr>
      </a:lvl8pPr>
      <a:lvl9pPr marL="3659764" algn="l" defTabSz="914941"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89000" y="3721108"/>
            <a:ext cx="6480000" cy="3960000"/>
          </a:xfrm>
          <a:prstGeom prst="roundRect">
            <a:avLst>
              <a:gd name="adj" fmla="val 4877"/>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92" tIns="45746" rIns="91492" bIns="45746" rtlCol="0" anchor="ctr"/>
          <a:lstStyle/>
          <a:p>
            <a:r>
              <a:rPr lang="ja-JP" altLang="en-US" sz="1200" dirty="0"/>
              <a:t>プロジェクトマネージャ試験対策講座受講料等</a:t>
            </a:r>
            <a:r>
              <a:rPr lang="en-US" altLang="ja-JP" sz="1200" dirty="0"/>
              <a:t/>
            </a:r>
            <a:br>
              <a:rPr lang="en-US" altLang="ja-JP" sz="1200" dirty="0"/>
            </a:br>
            <a:r>
              <a:rPr lang="ja-JP" altLang="en-US" sz="1200" dirty="0"/>
              <a:t>　</a:t>
            </a:r>
            <a:endParaRPr lang="ja-JP" altLang="en-US" sz="1143" dirty="0">
              <a:solidFill>
                <a:schemeClr val="tx1"/>
              </a:solidFill>
            </a:endParaRPr>
          </a:p>
        </p:txBody>
      </p:sp>
      <p:sp>
        <p:nvSpPr>
          <p:cNvPr id="24" name="角丸四角形 23"/>
          <p:cNvSpPr/>
          <p:nvPr/>
        </p:nvSpPr>
        <p:spPr>
          <a:xfrm>
            <a:off x="324000" y="3945900"/>
            <a:ext cx="129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68571" bIns="0" rtlCol="0" anchor="ctr"/>
          <a:lstStyle/>
          <a:p>
            <a:pPr algn="ctr"/>
            <a:r>
              <a:rPr lang="ja-JP" altLang="en-US" sz="1100" b="1" spc="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教育訓練</a:t>
            </a:r>
            <a:r>
              <a:rPr lang="ja-JP" altLang="en-US" sz="1100" b="1" spc="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の内</a:t>
            </a:r>
            <a:r>
              <a:rPr lang="ja-JP" altLang="en-US" sz="11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容</a:t>
            </a:r>
            <a:endParaRPr lang="en-US" altLang="ja-JP" sz="11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1073038" y="3512840"/>
            <a:ext cx="4711925" cy="308571"/>
          </a:xfrm>
          <a:prstGeom prst="roundRect">
            <a:avLst>
              <a:gd name="adj" fmla="val 50000"/>
            </a:avLst>
          </a:prstGeom>
          <a:solidFill>
            <a:srgbClr val="C00000"/>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nchorCtr="0"/>
          <a:lstStyle/>
          <a:p>
            <a:pPr algn="ctr"/>
            <a:r>
              <a:rPr lang="ja-JP" altLang="en-US" sz="1300" b="1" spc="300" dirty="0">
                <a:latin typeface="メイリオ" panose="020B0604030504040204" pitchFamily="50" charset="-128"/>
                <a:ea typeface="メイリオ" panose="020B0604030504040204" pitchFamily="50" charset="-128"/>
                <a:cs typeface="メイリオ" panose="020B0604030504040204" pitchFamily="50" charset="-128"/>
              </a:rPr>
              <a:t>人材開発支援助成金の活</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用</a:t>
            </a:r>
          </a:p>
        </p:txBody>
      </p:sp>
      <p:sp>
        <p:nvSpPr>
          <p:cNvPr id="20" name="テキスト ボックス 19"/>
          <p:cNvSpPr txBox="1"/>
          <p:nvPr/>
        </p:nvSpPr>
        <p:spPr>
          <a:xfrm>
            <a:off x="324000" y="4248000"/>
            <a:ext cx="2988000" cy="1808187"/>
          </a:xfrm>
          <a:prstGeom prst="rect">
            <a:avLst/>
          </a:prstGeom>
          <a:noFill/>
        </p:spPr>
        <p:txBody>
          <a:bodyPr wrap="square" rIns="0" rtlCol="0">
            <a:spAutoFit/>
          </a:bodyPr>
          <a:lstStyle/>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教育訓練機関：外部教育訓練機関</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受講コース：</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プロジェクトマネージャ試験対策講座</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訓練目標：</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プロジェクトマネージャの資格取得を目指す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訓練時間：一人あたり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受講料等：一人あたり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200,000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ITSS</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レベル４に相当する資格試験の受験料：</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80,000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ja-JP" altLang="en-US" sz="10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3564000" y="4248000"/>
            <a:ext cx="3096000" cy="1032077"/>
          </a:xfrm>
          <a:prstGeom prst="rect">
            <a:avLst/>
          </a:prstGeom>
          <a:noFill/>
        </p:spPr>
        <p:txBody>
          <a:bodyPr wrap="square" rtlCol="0">
            <a:spAutoFit/>
          </a:bodyPr>
          <a:lstStyle/>
          <a:p>
            <a:pPr>
              <a:lnSpc>
                <a:spcPct val="110000"/>
              </a:lnSpc>
            </a:pP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人への投資促進</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コース</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高度デジタル人材訓練）</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高度</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デジタル人材</a:t>
            </a:r>
            <a:r>
              <a:rPr lang="en-US" altLang="ja-JP" sz="95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の育成のための訓練を</a:t>
            </a: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実施した</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に助成が受けられる訓練メニューです。</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pPr marL="102859" indent="-102859">
              <a:lnSpc>
                <a:spcPts val="190"/>
              </a:lnSpc>
            </a:pP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a:p>
            <a:pPr marL="102859" indent="-102859"/>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ITSS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スキル標準）レベル３・４の資格取得のため</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の訓練、第四次</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産業革命スキル習得講座または大学（</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情報工学</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情報科学）</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64000" y="3945900"/>
            <a:ext cx="1260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34286" bIns="0" rtlCol="0" anchor="ctr"/>
          <a:lstStyle/>
          <a:p>
            <a:pPr algn="ctr"/>
            <a:r>
              <a:rPr lang="ja-JP" altLang="en-US" sz="1100" b="1" spc="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助成金のコー</a:t>
            </a:r>
            <a:r>
              <a:rPr lang="ja-JP" altLang="en-US" sz="11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ス</a:t>
            </a:r>
            <a:endParaRPr lang="en-US" altLang="ja-JP" sz="1100"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a:off x="3429000" y="3945900"/>
            <a:ext cx="0" cy="2196000"/>
          </a:xfrm>
          <a:prstGeom prst="line">
            <a:avLst/>
          </a:prstGeom>
          <a:ln w="63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3564000" y="5292000"/>
            <a:ext cx="2880000" cy="824635"/>
          </a:xfrm>
          <a:prstGeom prst="rect">
            <a:avLst/>
          </a:prstGeom>
          <a:solidFill>
            <a:srgbClr val="F2DCDB"/>
          </a:solidFill>
          <a:ln w="6350">
            <a:solidFill>
              <a:srgbClr val="C0504D"/>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36000" rtlCol="0" anchor="t" anchorCtr="0">
            <a:spAutoFit/>
          </a:bodyPr>
          <a:lstStyle/>
          <a:p>
            <a:pPr>
              <a:lnSpc>
                <a:spcPct val="110000"/>
              </a:lnSpc>
            </a:pPr>
            <a:r>
              <a:rPr lang="ja-JP" altLang="en-US" sz="1000" b="1" spc="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率・額</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）内は中小企業以外の額</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経費助成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賃金助成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960</a:t>
            </a:r>
            <a:r>
              <a:rPr lang="ja-JP" altLang="pt-BR"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pt-BR"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(480</a:t>
            </a:r>
            <a:r>
              <a:rPr lang="ja-JP" altLang="pt-BR"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pt-BR"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24000" y="6456900"/>
            <a:ext cx="201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nchorCtr="0"/>
          <a:lstStyle/>
          <a:p>
            <a:pPr algn="ctr"/>
            <a:r>
              <a:rPr lang="ja-JP" altLang="en-US" sz="1100" b="1" spc="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助成金の</a:t>
            </a:r>
            <a:r>
              <a:rPr lang="ja-JP" altLang="en-US" sz="1143"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額（一人あたり）</a:t>
            </a:r>
            <a:endParaRPr lang="en-US" altLang="ja-JP" sz="1143"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テキスト ボックス 68"/>
          <p:cNvSpPr txBox="1"/>
          <p:nvPr/>
        </p:nvSpPr>
        <p:spPr>
          <a:xfrm>
            <a:off x="324000" y="6696077"/>
            <a:ext cx="3094760"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の対象となる経費、</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10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助成</a:t>
            </a:r>
          </a:p>
        </p:txBody>
      </p:sp>
      <p:cxnSp>
        <p:nvCxnSpPr>
          <p:cNvPr id="72" name="直線コネクタ 71"/>
          <p:cNvCxnSpPr/>
          <p:nvPr/>
        </p:nvCxnSpPr>
        <p:spPr>
          <a:xfrm>
            <a:off x="369000" y="6249144"/>
            <a:ext cx="6120000" cy="0"/>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29693" y="7025352"/>
            <a:ext cx="3222086" cy="503009"/>
          </a:xfrm>
          <a:prstGeom prst="rect">
            <a:avLst/>
          </a:prstGeom>
          <a:solidFill>
            <a:srgbClr val="F2DCDB"/>
          </a:solidFill>
          <a:ln w="6350">
            <a:solidFill>
              <a:srgbClr val="C0504D"/>
            </a:solidFill>
            <a:prstDash val="dash"/>
          </a:ln>
          <a:effectLst/>
        </p:spPr>
        <p:style>
          <a:lnRef idx="1">
            <a:schemeClr val="accent1"/>
          </a:lnRef>
          <a:fillRef idx="2">
            <a:schemeClr val="accent1"/>
          </a:fillRef>
          <a:effectRef idx="1">
            <a:schemeClr val="accent1"/>
          </a:effectRef>
          <a:fontRef idx="minor">
            <a:schemeClr val="dk1"/>
          </a:fontRef>
        </p:style>
        <p:txBody>
          <a:bodyPr wrap="none" lIns="108000" tIns="72000" rIns="0" bIns="36000" rtlCol="0" anchor="t" anchorCtr="0">
            <a:spAutoFit/>
          </a:bodyPr>
          <a:lstStyle>
            <a:defPPr>
              <a:defRPr lang="ja-JP"/>
            </a:defPPr>
            <a:lvl1pPr defTabSz="914191">
              <a:lnSpc>
                <a:spcPts val="1400"/>
              </a:lnSpc>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096" defTabSz="914191">
              <a:defRPr sz="1800">
                <a:solidFill>
                  <a:schemeClr val="lt1"/>
                </a:solidFill>
              </a:defRPr>
            </a:lvl2pPr>
            <a:lvl3pPr marL="914191" defTabSz="914191">
              <a:defRPr sz="1800">
                <a:solidFill>
                  <a:schemeClr val="lt1"/>
                </a:solidFill>
              </a:defRPr>
            </a:lvl3pPr>
            <a:lvl4pPr marL="1371288" defTabSz="914191">
              <a:defRPr sz="1800">
                <a:solidFill>
                  <a:schemeClr val="lt1"/>
                </a:solidFill>
              </a:defRPr>
            </a:lvl4pPr>
            <a:lvl5pPr marL="1828381" defTabSz="914191">
              <a:defRPr sz="1800">
                <a:solidFill>
                  <a:schemeClr val="lt1"/>
                </a:solidFill>
              </a:defRPr>
            </a:lvl5pPr>
            <a:lvl6pPr marL="2285474" defTabSz="914191">
              <a:defRPr sz="1800">
                <a:solidFill>
                  <a:schemeClr val="lt1"/>
                </a:solidFill>
              </a:defRPr>
            </a:lvl6pPr>
            <a:lvl7pPr marL="2742570" defTabSz="914191">
              <a:defRPr sz="1800">
                <a:solidFill>
                  <a:schemeClr val="lt1"/>
                </a:solidFill>
              </a:defRPr>
            </a:lvl7pPr>
            <a:lvl8pPr marL="3199665" defTabSz="914191">
              <a:defRPr sz="1800">
                <a:solidFill>
                  <a:schemeClr val="lt1"/>
                </a:solidFill>
              </a:defRPr>
            </a:lvl8pPr>
            <a:lvl9pPr marL="3656760" defTabSz="914191">
              <a:defRPr sz="1800">
                <a:solidFill>
                  <a:schemeClr val="lt1"/>
                </a:solidFill>
              </a:defRPr>
            </a:lvl9pPr>
          </a:lstStyle>
          <a:p>
            <a:pPr>
              <a:lnSpc>
                <a:spcPct val="110000"/>
              </a:lnSpc>
              <a:spcBef>
                <a:spcPts val="300"/>
              </a:spcBef>
            </a:pPr>
            <a:r>
              <a:rPr lang="ja-JP" altLang="en-US" sz="1000" dirty="0" smtClean="0"/>
              <a:t>１ （</a:t>
            </a:r>
            <a:r>
              <a:rPr lang="ja-JP" altLang="en-US" sz="1000" dirty="0"/>
              <a:t>資格試験の受験料を含む）</a:t>
            </a:r>
            <a:r>
              <a:rPr lang="ja-JP" altLang="en-US" sz="1000" dirty="0" smtClean="0"/>
              <a:t>：</a:t>
            </a:r>
            <a:r>
              <a:rPr lang="en-US" altLang="ja-JP" sz="1000" dirty="0" smtClean="0"/>
              <a:t>280,000</a:t>
            </a:r>
            <a:r>
              <a:rPr lang="ja-JP" altLang="en-US" sz="1000" dirty="0"/>
              <a:t>円</a:t>
            </a:r>
            <a:endParaRPr lang="en-US" altLang="ja-JP" sz="1000" dirty="0"/>
          </a:p>
          <a:p>
            <a:pPr>
              <a:lnSpc>
                <a:spcPct val="110000"/>
              </a:lnSpc>
              <a:spcBef>
                <a:spcPts val="300"/>
              </a:spcBef>
            </a:pPr>
            <a:r>
              <a:rPr lang="ja-JP" altLang="en-US" sz="1000" dirty="0" smtClean="0"/>
              <a:t>２ 訓練</a:t>
            </a:r>
            <a:r>
              <a:rPr lang="ja-JP" altLang="en-US" sz="1000" dirty="0"/>
              <a:t>時間に対する賃金助成（中小企業：</a:t>
            </a:r>
            <a:r>
              <a:rPr lang="en-US" altLang="ja-JP" sz="1000" dirty="0"/>
              <a:t>960</a:t>
            </a:r>
            <a:r>
              <a:rPr lang="ja-JP" altLang="en-US" sz="1000" dirty="0"/>
              <a:t>円</a:t>
            </a:r>
            <a:r>
              <a:rPr lang="en-US" altLang="ja-JP" sz="1000" dirty="0"/>
              <a:t>/h</a:t>
            </a:r>
            <a:r>
              <a:rPr lang="ja-JP" altLang="en-US" sz="1000" dirty="0"/>
              <a:t>）</a:t>
            </a:r>
          </a:p>
        </p:txBody>
      </p:sp>
      <p:graphicFrame>
        <p:nvGraphicFramePr>
          <p:cNvPr id="2" name="表 1"/>
          <p:cNvGraphicFramePr>
            <a:graphicFrameLocks noGrp="1"/>
          </p:cNvGraphicFramePr>
          <p:nvPr>
            <p:extLst>
              <p:ext uri="{D42A27DB-BD31-4B8C-83A1-F6EECF244321}">
                <p14:modId xmlns:p14="http://schemas.microsoft.com/office/powerpoint/2010/main" val="2628055487"/>
              </p:ext>
            </p:extLst>
          </p:nvPr>
        </p:nvGraphicFramePr>
        <p:xfrm>
          <a:off x="189000" y="8095068"/>
          <a:ext cx="6480000" cy="81285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訓練の効</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果</a:t>
                      </a:r>
                    </a:p>
                  </a:txBody>
                  <a:tcPr anchor="ctr">
                    <a:lnL w="6350" cap="flat" cmpd="sng" algn="ctr">
                      <a:solidFill>
                        <a:srgbClr val="C0504D"/>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rgbClr val="C00000"/>
                    </a:solidFill>
                  </a:tcPr>
                </a:tc>
                <a:tc>
                  <a:txBody>
                    <a:bodyPr/>
                    <a:lstStyle/>
                    <a:p>
                      <a:pPr marL="171450" indent="-171450">
                        <a:lnSpc>
                          <a:spcPct val="110000"/>
                        </a:lnSpc>
                        <a:spcBef>
                          <a:spcPts val="300"/>
                        </a:spcBef>
                        <a:buFont typeface="Arial" panose="020B0604020202020204" pitchFamily="34" charset="0"/>
                        <a:buChar char="•"/>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資格を取得してさらに専門的な知識を身につけることで、プロジェクトの管理等を行うことが可能となり、管理職へ登用することができた。</a:t>
                      </a:r>
                      <a:endParaRPr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Arial" panose="020B0604020202020204" pitchFamily="34" charset="0"/>
                        <a:buChar char="•"/>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高度な資格を保持している従業員がいることが会社の強み（アピールポイント）にもなっている。</a:t>
                      </a:r>
                      <a:endParaRPr kumimoji="1" lang="ja-JP" altLang="en-US" sz="1000" b="0" dirty="0"/>
                    </a:p>
                  </a:txBody>
                  <a:tcPr marT="72000" marB="36000">
                    <a:lnL w="12700" cap="flat" cmpd="sng" algn="ctr">
                      <a:solidFill>
                        <a:schemeClr val="accent2">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84964006"/>
              </p:ext>
            </p:extLst>
          </p:nvPr>
        </p:nvGraphicFramePr>
        <p:xfrm>
          <a:off x="189000" y="9300728"/>
          <a:ext cx="6480000" cy="44328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今後の展開</a:t>
                      </a:r>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lnL w="6350" cap="flat" cmpd="sng" algn="ctr">
                      <a:solidFill>
                        <a:srgbClr val="C0504D"/>
                      </a:solidFill>
                      <a:prstDash val="solid"/>
                      <a:round/>
                      <a:headEnd type="none" w="med" len="med"/>
                      <a:tailEnd type="none" w="med" len="med"/>
                    </a:lnL>
                    <a:lnR w="12700" cap="flat" cmpd="sng" algn="ctr">
                      <a:solidFill>
                        <a:schemeClr val="accent2">
                          <a:lumMod val="75000"/>
                        </a:schemeClr>
                      </a:solid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solidFill>
                      <a:srgbClr val="C00000"/>
                    </a:solidFill>
                  </a:tcPr>
                </a:tc>
                <a:tc>
                  <a:txBody>
                    <a:bodyPr/>
                    <a:lstStyle/>
                    <a:p>
                      <a:pPr marL="0" indent="0">
                        <a:lnSpc>
                          <a:spcPct val="110000"/>
                        </a:lnSpc>
                        <a:spcBef>
                          <a:spcPts val="300"/>
                        </a:spcBef>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rPr>
                        <a:t>経験の浅い従業員にも、いずれは高度な資格試験の受験に挑戦してもらえるように、計画的に人材育成に取り組んでいきたい</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dirty="0">
                        <a:latin typeface="メイリオ" panose="020B0604030504040204" pitchFamily="50" charset="-128"/>
                        <a:ea typeface="メイリオ" panose="020B0604030504040204" pitchFamily="50" charset="-128"/>
                      </a:endParaRPr>
                    </a:p>
                  </a:txBody>
                  <a:tcPr marT="72000" marB="36000">
                    <a:lnL w="12700" cap="flat" cmpd="sng" algn="ctr">
                      <a:solidFill>
                        <a:schemeClr val="accent2">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983920466"/>
              </p:ext>
            </p:extLst>
          </p:nvPr>
        </p:nvGraphicFramePr>
        <p:xfrm>
          <a:off x="189000" y="1061426"/>
          <a:ext cx="6480000" cy="2163414"/>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419132204"/>
                    </a:ext>
                  </a:extLst>
                </a:gridCol>
                <a:gridCol w="3780000">
                  <a:extLst>
                    <a:ext uri="{9D8B030D-6E8A-4147-A177-3AD203B41FA5}">
                      <a16:colId xmlns:a16="http://schemas.microsoft.com/office/drawing/2014/main" val="3992741460"/>
                    </a:ext>
                  </a:extLst>
                </a:gridCol>
              </a:tblGrid>
              <a:tr h="1000830">
                <a:tc rowSpan="2">
                  <a:txBody>
                    <a:bodyPr/>
                    <a:lstStyle/>
                    <a:p>
                      <a:pPr>
                        <a:lnSpc>
                          <a:spcPct val="110000"/>
                        </a:lnSpc>
                      </a:pPr>
                      <a:r>
                        <a:rPr lang="ja-JP" altLang="en-US" sz="1200" b="1" spc="3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会社概</a:t>
                      </a:r>
                      <a:r>
                        <a:rPr lang="ja-JP" altLang="en-US"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要</a:t>
                      </a:r>
                      <a:endParaRPr lang="en-US" altLang="ja-JP"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spcBef>
                          <a:spcPts val="600"/>
                        </a:spcBef>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中小企業（情報通信業）</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事業内容：インターネット関連事業</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・システム開発・</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ネットワーク構築）</a:t>
                      </a:r>
                    </a:p>
                    <a:p>
                      <a:pPr marL="72000">
                        <a:lnSpc>
                          <a:spcPct val="120000"/>
                        </a:lnSpc>
                      </a:pPr>
                      <a:endParaRPr kumimoji="1" lang="ja-JP" altLang="en-US" sz="1100" dirty="0">
                        <a:solidFill>
                          <a:schemeClr val="tx1"/>
                        </a:solidFill>
                      </a:endParaRPr>
                    </a:p>
                  </a:txBody>
                  <a:tcPr marT="108000" marB="72000">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助成金を活用するに至った背景事情</a:t>
                      </a:r>
                      <a:endParaRPr lang="en-US" altLang="ja-JP"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今までは、スキルの習得はそれぞれ自己学習が基本であったが、企業の組織力強化のため、計画的に高度なデジタル分野の資格取得を目指すことになった。</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15357337"/>
                  </a:ext>
                </a:extLst>
              </a:tr>
              <a:tr h="1162584">
                <a:tc vMerge="1">
                  <a:txBody>
                    <a:bodyPr/>
                    <a:lstStyle/>
                    <a:p>
                      <a:endParaRPr kumimoji="1" lang="ja-JP" altLang="en-US" dirty="0"/>
                    </a:p>
                  </a:txBody>
                  <a:tcPr/>
                </a:tc>
                <a:tc>
                  <a:txBody>
                    <a:bodyPr/>
                    <a:lstStyle/>
                    <a:p>
                      <a:r>
                        <a:rPr lang="ja-JP" altLang="en-US"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人材育成上の課題</a:t>
                      </a:r>
                      <a:endParaRPr lang="en-US" altLang="ja-JP"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組織力強化のため、高度なデジタル分野の資格を持った核となる人材を育てることが課題。</a:t>
                      </a:r>
                      <a:endParaRPr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計画的な業務命令ではなく個人任せにしていたため、今までは受験に繋がっていなかった。</a:t>
                      </a:r>
                      <a:endParaRPr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98504823"/>
                  </a:ext>
                </a:extLst>
              </a:tr>
            </a:tbl>
          </a:graphicData>
        </a:graphic>
      </p:graphicFrame>
      <p:pic>
        <p:nvPicPr>
          <p:cNvPr id="70" name="Picture 8" descr="C:\Program Files\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573" y="2289145"/>
            <a:ext cx="702502" cy="770939"/>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586188" y="56456"/>
            <a:ext cx="3685624" cy="400110"/>
          </a:xfrm>
          <a:prstGeom prst="rect">
            <a:avLst/>
          </a:prstGeom>
          <a:noFill/>
        </p:spPr>
        <p:txBody>
          <a:bodyPr wrap="none" rtlCol="0">
            <a:spAutoFit/>
          </a:bodyPr>
          <a:lstStyle/>
          <a:p>
            <a:r>
              <a:rPr lang="ja-JP" altLang="en-US" sz="2000" b="1" spc="3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人材開発支援助成金活</a:t>
            </a:r>
            <a:r>
              <a:rPr lang="ja-JP" altLang="en-US" sz="2000" b="1" spc="3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用</a:t>
            </a:r>
            <a:r>
              <a:rPr lang="ja-JP" altLang="en-US" sz="20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dirty="0">
              <a:solidFill>
                <a:srgbClr val="C00000"/>
              </a:solidFill>
            </a:endParaRPr>
          </a:p>
        </p:txBody>
      </p:sp>
      <p:sp>
        <p:nvSpPr>
          <p:cNvPr id="67" name="テキスト ボックス 66"/>
          <p:cNvSpPr txBox="1"/>
          <p:nvPr/>
        </p:nvSpPr>
        <p:spPr>
          <a:xfrm>
            <a:off x="0" y="488552"/>
            <a:ext cx="6858000" cy="432000"/>
          </a:xfrm>
          <a:prstGeom prst="rect">
            <a:avLst/>
          </a:prstGeom>
          <a:solidFill>
            <a:srgbClr val="C00000"/>
          </a:solidFill>
        </p:spPr>
        <p:txBody>
          <a:bodyPr wrap="none" tIns="72000" bIns="36000" rtlCol="0">
            <a:noAutofit/>
          </a:bodyPr>
          <a:lstStyle/>
          <a:p>
            <a:pPr lvl="0" algn="ctr">
              <a:lnSpc>
                <a:spcPct val="120000"/>
              </a:lnSpc>
            </a:pPr>
            <a:r>
              <a:rPr lang="ja-JP" altLang="en-US" sz="1600" b="1" spc="1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人への投資促進コース：高度デジタル人材訓</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練　</a:t>
            </a: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662016" y="6411337"/>
            <a:ext cx="2795114" cy="1133951"/>
          </a:xfrm>
          <a:prstGeom prst="rect">
            <a:avLst/>
          </a:prstGeom>
          <a:solidFill>
            <a:schemeClr val="accent2">
              <a:lumMod val="20000"/>
              <a:lumOff val="80000"/>
            </a:schemeClr>
          </a:solidFill>
          <a:ln w="12700" cmpd="sng">
            <a:solidFill>
              <a:srgbClr val="C0504D"/>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252000" tIns="72000" rIns="0" bIns="36000" rtlCol="0" anchor="t" anchorCtr="0">
            <a:spAutoFit/>
          </a:bodyPr>
          <a:lstStyle/>
          <a:p>
            <a:pPr>
              <a:lnSpc>
                <a:spcPct val="110000"/>
              </a:lnSpc>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FF</a:t>
            </a:r>
            <a:r>
              <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-JT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経費助成：</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210</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受講料</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（受験料を含む）</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75</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ct val="110000"/>
              </a:lnSpc>
              <a:spcBef>
                <a:spcPts val="300"/>
              </a:spcBef>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賃金助成：</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28,800</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h✕960</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zh-TW"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支給総額</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238,800</a:t>
            </a:r>
            <a:r>
              <a:rPr lang="ja-JP" altLang="en-US" sz="14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4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円/楕円 74"/>
          <p:cNvSpPr>
            <a:spLocks noChangeAspect="1"/>
          </p:cNvSpPr>
          <p:nvPr/>
        </p:nvSpPr>
        <p:spPr>
          <a:xfrm>
            <a:off x="3380732" y="6358861"/>
            <a:ext cx="495890" cy="495890"/>
          </a:xfrm>
          <a:prstGeom prst="ellipse">
            <a:avLst/>
          </a:prstGeom>
          <a:solidFill>
            <a:srgbClr val="C00000"/>
          </a:solidFill>
          <a:ln/>
          <a:effectLst/>
          <a:scene3d>
            <a:camera prst="orthographicFront"/>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wrap="none" lIns="0" tIns="34286" rIns="0" bIns="0" rtlCol="0" anchor="ctr"/>
          <a:lstStyle/>
          <a:p>
            <a:pPr algn="ctr"/>
            <a:r>
              <a:rPr lang="ja-JP" altLang="en-US" sz="1000" b="1" spc="100" dirty="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額</a:t>
            </a:r>
          </a:p>
        </p:txBody>
      </p:sp>
      <p:sp>
        <p:nvSpPr>
          <p:cNvPr id="6" name="下矢印 5"/>
          <p:cNvSpPr/>
          <p:nvPr/>
        </p:nvSpPr>
        <p:spPr>
          <a:xfrm>
            <a:off x="3058760" y="3248885"/>
            <a:ext cx="720000" cy="28800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下矢印 72"/>
          <p:cNvSpPr/>
          <p:nvPr/>
        </p:nvSpPr>
        <p:spPr>
          <a:xfrm>
            <a:off x="3069000" y="7761344"/>
            <a:ext cx="720000" cy="28800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p:nvPr/>
        </p:nvCxnSpPr>
        <p:spPr>
          <a:xfrm>
            <a:off x="3356992" y="7222957"/>
            <a:ext cx="468000" cy="0"/>
          </a:xfrm>
          <a:prstGeom prst="straightConnector1">
            <a:avLst/>
          </a:prstGeom>
          <a:ln w="38100">
            <a:solidFill>
              <a:srgbClr val="C00000"/>
            </a:solidFill>
            <a:headEnd w="lg" len="med"/>
            <a:tailEnd type="arrow" w="lg" len="med"/>
          </a:ln>
        </p:spPr>
        <p:style>
          <a:lnRef idx="1">
            <a:schemeClr val="accent1"/>
          </a:lnRef>
          <a:fillRef idx="0">
            <a:schemeClr val="accent1"/>
          </a:fillRef>
          <a:effectRef idx="0">
            <a:schemeClr val="accent1"/>
          </a:effectRef>
          <a:fontRef idx="minor">
            <a:schemeClr val="tx1"/>
          </a:fontRef>
        </p:style>
      </p:cxnSp>
      <p:sp>
        <p:nvSpPr>
          <p:cNvPr id="74" name="下矢印 73"/>
          <p:cNvSpPr/>
          <p:nvPr/>
        </p:nvSpPr>
        <p:spPr>
          <a:xfrm>
            <a:off x="3069000" y="8985480"/>
            <a:ext cx="720000" cy="288000"/>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615426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89000" y="3369304"/>
            <a:ext cx="6480000" cy="4423824"/>
          </a:xfrm>
          <a:prstGeom prst="roundRect">
            <a:avLst>
              <a:gd name="adj" fmla="val 4877"/>
            </a:avLst>
          </a:prstGeom>
          <a:noFill/>
          <a:ln w="28575">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lIns="91492" tIns="45746" rIns="91492" bIns="45746" rtlCol="0" anchor="ctr"/>
          <a:lstStyle/>
          <a:p>
            <a:r>
              <a:rPr lang="ja-JP" altLang="en-US" sz="1200" dirty="0"/>
              <a:t>プロジェクトマネージャ試験対策講座受講料等</a:t>
            </a:r>
            <a:r>
              <a:rPr lang="en-US" altLang="ja-JP" sz="1200" dirty="0"/>
              <a:t/>
            </a:r>
            <a:br>
              <a:rPr lang="en-US" altLang="ja-JP" sz="1200" dirty="0"/>
            </a:br>
            <a:r>
              <a:rPr lang="ja-JP" altLang="en-US" sz="1200" dirty="0"/>
              <a:t>　</a:t>
            </a:r>
            <a:endParaRPr lang="ja-JP" altLang="en-US" sz="1143" dirty="0">
              <a:solidFill>
                <a:schemeClr val="tx1"/>
              </a:solidFill>
            </a:endParaRPr>
          </a:p>
        </p:txBody>
      </p:sp>
      <p:sp>
        <p:nvSpPr>
          <p:cNvPr id="24" name="角丸四角形 23"/>
          <p:cNvSpPr/>
          <p:nvPr/>
        </p:nvSpPr>
        <p:spPr>
          <a:xfrm>
            <a:off x="324000" y="3594096"/>
            <a:ext cx="129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68571" bIns="0" rtlCol="0" anchor="ctr"/>
          <a:lstStyle/>
          <a:p>
            <a:pPr algn="ctr"/>
            <a:r>
              <a:rPr lang="ja-JP" altLang="en-US" sz="1100" b="1" spc="200"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教育訓練</a:t>
            </a:r>
            <a:r>
              <a:rPr lang="ja-JP" altLang="en-US" sz="1100" b="1" spc="200" dirty="0" smtClean="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の内</a:t>
            </a:r>
            <a:r>
              <a:rPr lang="ja-JP" altLang="en-US" sz="1100" b="1" dirty="0" smtClean="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容</a:t>
            </a:r>
            <a:endParaRPr lang="en-US" altLang="ja-JP" sz="1100"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1073038" y="3152800"/>
            <a:ext cx="4711925" cy="308571"/>
          </a:xfrm>
          <a:prstGeom prst="roundRect">
            <a:avLst>
              <a:gd name="adj" fmla="val 50000"/>
            </a:avLst>
          </a:prstGeom>
          <a:solidFill>
            <a:srgbClr val="CC0099"/>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nchorCtr="0"/>
          <a:lstStyle/>
          <a:p>
            <a:pPr algn="ctr"/>
            <a:r>
              <a:rPr lang="ja-JP" altLang="en-US" sz="1300" b="1" spc="300" dirty="0">
                <a:latin typeface="メイリオ" panose="020B0604030504040204" pitchFamily="50" charset="-128"/>
                <a:ea typeface="メイリオ" panose="020B0604030504040204" pitchFamily="50" charset="-128"/>
                <a:cs typeface="メイリオ" panose="020B0604030504040204" pitchFamily="50" charset="-128"/>
              </a:rPr>
              <a:t>人材開発支援助成金の活</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用</a:t>
            </a:r>
          </a:p>
        </p:txBody>
      </p:sp>
      <p:sp>
        <p:nvSpPr>
          <p:cNvPr id="20" name="テキスト ボックス 19"/>
          <p:cNvSpPr txBox="1"/>
          <p:nvPr/>
        </p:nvSpPr>
        <p:spPr>
          <a:xfrm>
            <a:off x="324000" y="3839684"/>
            <a:ext cx="3096000" cy="2298065"/>
          </a:xfrm>
          <a:prstGeom prst="rect">
            <a:avLst/>
          </a:prstGeom>
          <a:noFill/>
        </p:spPr>
        <p:txBody>
          <a:bodyPr wrap="square" rIns="0" rtlCol="0">
            <a:spAutoFit/>
          </a:bodyPr>
          <a:lstStyle/>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教育訓練機関：外部教育訓練機関</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受講コース：プログラミング講座</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訓練目標：スマート</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端末上の開発に必要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defTabSz="803275">
              <a:lnSpc>
                <a:spcPct val="110000"/>
              </a:lnSpc>
              <a:spcBef>
                <a:spcPts val="300"/>
              </a:spcBef>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プログラミング言語の習得等</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の内容：</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実際に発注を受けたシステムの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構築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訓練時間：</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の一人あたり、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800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時間</a:t>
            </a:r>
          </a:p>
          <a:p>
            <a:pPr marL="803275">
              <a:lnSpc>
                <a:spcPct val="110000"/>
              </a:lnSpc>
              <a:spcBef>
                <a:spcPts val="300"/>
              </a:spcBef>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の一人あたり、</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時間</a:t>
            </a: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受講料等：一人あたり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700,000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ITSS</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レベル</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に相当する資格試験の受験料：</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50,000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付加的</a:t>
            </a:r>
            <a:r>
              <a:rPr lang="en-US" altLang="ja-JP" sz="900" dirty="0" smtClean="0">
                <a:latin typeface="メイリオ" panose="020B0604030504040204" pitchFamily="50" charset="-128"/>
                <a:ea typeface="メイリオ" panose="020B0604030504040204" pitchFamily="50" charset="-128"/>
              </a:rPr>
              <a:t>e</a:t>
            </a:r>
            <a:r>
              <a:rPr lang="ja-JP" altLang="en-US" sz="900" dirty="0" smtClean="0">
                <a:latin typeface="メイリオ" panose="020B0604030504040204" pitchFamily="50" charset="-128"/>
                <a:ea typeface="メイリオ" panose="020B0604030504040204" pitchFamily="50" charset="-128"/>
              </a:rPr>
              <a:t>ラーニングにより実施される訓練等を実施した　　　</a:t>
            </a:r>
            <a:endParaRPr lang="en-US" altLang="ja-JP" sz="900" dirty="0" smtClean="0">
              <a:latin typeface="メイリオ" panose="020B0604030504040204" pitchFamily="50" charset="-128"/>
              <a:ea typeface="メイリオ" panose="020B0604030504040204" pitchFamily="50" charset="-128"/>
            </a:endParaRPr>
          </a:p>
          <a:p>
            <a:pPr>
              <a:lnSpc>
                <a:spcPts val="800"/>
              </a:lnSpc>
            </a:pPr>
            <a:r>
              <a:rPr lang="ja-JP" altLang="en-US" sz="900" dirty="0" smtClean="0">
                <a:latin typeface="メイリオ" panose="020B0604030504040204" pitchFamily="50" charset="-128"/>
                <a:ea typeface="メイリオ" panose="020B0604030504040204" pitchFamily="50" charset="-128"/>
              </a:rPr>
              <a:t>　場合も助成対象となります。</a:t>
            </a:r>
            <a:endParaRPr lang="ja-JP" altLang="en-US" sz="9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3564000" y="3812807"/>
            <a:ext cx="3096000" cy="1114151"/>
          </a:xfrm>
          <a:prstGeom prst="rect">
            <a:avLst/>
          </a:prstGeom>
          <a:noFill/>
        </p:spPr>
        <p:txBody>
          <a:bodyPr wrap="square" rtlCol="0">
            <a:spAutoFit/>
          </a:bodyPr>
          <a:lstStyle/>
          <a:p>
            <a:pPr>
              <a:lnSpc>
                <a:spcPct val="110000"/>
              </a:lnSpc>
            </a:pPr>
            <a:r>
              <a:rPr lang="ja-JP" altLang="en-US" sz="1000" b="1" spc="200" dirty="0">
                <a:latin typeface="メイリオ" panose="020B0604030504040204" pitchFamily="50" charset="-128"/>
                <a:ea typeface="メイリオ" panose="020B0604030504040204" pitchFamily="50" charset="-128"/>
                <a:cs typeface="メイリオ" panose="020B0604030504040204" pitchFamily="50" charset="-128"/>
              </a:rPr>
              <a:t>人への投資促進</a:t>
            </a:r>
            <a:r>
              <a:rPr lang="ja-JP" altLang="en-US" sz="1000" b="1" spc="200" dirty="0" smtClean="0">
                <a:latin typeface="メイリオ" panose="020B0604030504040204" pitchFamily="50" charset="-128"/>
                <a:ea typeface="メイリオ" panose="020B0604030504040204" pitchFamily="50" charset="-128"/>
                <a:cs typeface="メイリオ" panose="020B0604030504040204" pitchFamily="50" charset="-128"/>
              </a:rPr>
              <a:t>コース</a:t>
            </a:r>
            <a:endParaRPr lang="en-US" altLang="ja-JP" sz="1000" b="1" spc="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Aft>
                <a:spcPts val="300"/>
              </a:spcAft>
            </a:pP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spc="50" dirty="0">
                <a:latin typeface="メイリオ" panose="020B0604030504040204" pitchFamily="50" charset="-128"/>
                <a:ea typeface="メイリオ" panose="020B0604030504040204" pitchFamily="50" charset="-128"/>
                <a:cs typeface="メイリオ" panose="020B0604030504040204" pitchFamily="50" charset="-128"/>
              </a:rPr>
              <a:t>情報技術分野認定実習併用職業訓練</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952" dirty="0">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952" dirty="0">
                <a:latin typeface="メイリオ" panose="020B0604030504040204" pitchFamily="50" charset="-128"/>
                <a:ea typeface="メイリオ" panose="020B0604030504040204" pitchFamily="50" charset="-128"/>
                <a:cs typeface="メイリオ" panose="020B0604030504040204" pitchFamily="50" charset="-128"/>
              </a:rPr>
              <a:t>分野未経験者の即戦力化のための訓練</a:t>
            </a:r>
            <a:r>
              <a:rPr lang="en-US" altLang="ja-JP" sz="952"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2" dirty="0">
                <a:latin typeface="メイリオ" panose="020B0604030504040204" pitchFamily="50" charset="-128"/>
                <a:ea typeface="メイリオ" panose="020B0604030504040204" pitchFamily="50" charset="-128"/>
                <a:cs typeface="メイリオ" panose="020B0604030504040204" pitchFamily="50" charset="-128"/>
              </a:rPr>
              <a:t>を実施した場合に、助成が受けられる訓練メニューです。</a:t>
            </a:r>
            <a:endParaRPr lang="en-US" altLang="ja-JP" sz="952"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952"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52"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952" dirty="0">
                <a:latin typeface="メイリオ" panose="020B0604030504040204" pitchFamily="50" charset="-128"/>
                <a:ea typeface="メイリオ" panose="020B0604030504040204" pitchFamily="50" charset="-128"/>
                <a:cs typeface="メイリオ" panose="020B0604030504040204" pitchFamily="50" charset="-128"/>
              </a:rPr>
              <a:t>と</a:t>
            </a:r>
            <a:r>
              <a:rPr lang="en-US" altLang="ja-JP" sz="952" dirty="0" smtClean="0">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952" dirty="0" smtClean="0">
                <a:latin typeface="メイリオ" panose="020B0604030504040204" pitchFamily="50" charset="-128"/>
                <a:ea typeface="メイリオ" panose="020B0604030504040204" pitchFamily="50" charset="-128"/>
                <a:cs typeface="メイリオ" panose="020B0604030504040204" pitchFamily="50" charset="-128"/>
              </a:rPr>
              <a:t>（資格を取得している者等が講師を</a:t>
            </a:r>
            <a:endParaRPr lang="en-US" altLang="ja-JP" sz="952"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952" smtClean="0">
                <a:latin typeface="メイリオ" panose="020B0604030504040204" pitchFamily="50" charset="-128"/>
                <a:ea typeface="メイリオ" panose="020B0604030504040204" pitchFamily="50" charset="-128"/>
                <a:cs typeface="メイリオ" panose="020B0604030504040204" pitchFamily="50" charset="-128"/>
              </a:rPr>
              <a:t>　務めるもの）を</a:t>
            </a:r>
            <a:r>
              <a:rPr lang="ja-JP" altLang="en-US" sz="952" dirty="0">
                <a:latin typeface="メイリオ" panose="020B0604030504040204" pitchFamily="50" charset="-128"/>
                <a:ea typeface="メイリオ" panose="020B0604030504040204" pitchFamily="50" charset="-128"/>
                <a:cs typeface="メイリオ" panose="020B0604030504040204" pitchFamily="50" charset="-128"/>
              </a:rPr>
              <a:t>組み合わせた訓練</a:t>
            </a:r>
            <a:endParaRPr lang="en-US" altLang="ja-JP" sz="952"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47691" y="3594096"/>
            <a:ext cx="1260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34286" bIns="0" rtlCol="0" anchor="ctr"/>
          <a:lstStyle/>
          <a:p>
            <a:pPr algn="ctr"/>
            <a:r>
              <a:rPr lang="ja-JP" altLang="en-US" sz="1100" b="1" spc="200"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助成金のコー</a:t>
            </a:r>
            <a:r>
              <a:rPr lang="ja-JP" altLang="en-US" sz="1100"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ス</a:t>
            </a:r>
            <a:endParaRPr lang="en-US" altLang="ja-JP" sz="1100"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a:off x="3429000" y="3620872"/>
            <a:ext cx="0" cy="2340000"/>
          </a:xfrm>
          <a:prstGeom prst="line">
            <a:avLst/>
          </a:prstGeom>
          <a:ln w="63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3564000" y="4885243"/>
            <a:ext cx="2961176" cy="1163189"/>
          </a:xfrm>
          <a:prstGeom prst="rect">
            <a:avLst/>
          </a:prstGeom>
          <a:solidFill>
            <a:srgbClr val="FFD9FF"/>
          </a:solidFill>
          <a:ln w="6350">
            <a:solidFill>
              <a:srgbClr val="CC0099"/>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36000" rtlCol="0" anchor="t" anchorCtr="0">
            <a:spAutoFit/>
          </a:bodyPr>
          <a:lstStyle/>
          <a:p>
            <a:pPr>
              <a:lnSpc>
                <a:spcPct val="110000"/>
              </a:lnSpc>
            </a:pPr>
            <a:r>
              <a:rPr lang="ja-JP" altLang="en-US" sz="1000" b="1" spc="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率・額</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&lt;OFF-JT&gt;</a:t>
            </a:r>
          </a:p>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経費助成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賃金助成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760</a:t>
            </a:r>
            <a:r>
              <a:rPr lang="ja-JP" altLang="pt-BR"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pt-BR"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pt-BR"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80</a:t>
            </a:r>
            <a:r>
              <a:rPr lang="ja-JP" altLang="pt-BR"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pt-BR"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a:t>
            </a:r>
          </a:p>
          <a:p>
            <a:pPr>
              <a:lnSpc>
                <a:spcPct val="110000"/>
              </a:lnSpc>
              <a:spcBef>
                <a:spcPts val="300"/>
              </a:spcBef>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実施助成　</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200,000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110,000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円）（定額）</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24000" y="6249144"/>
            <a:ext cx="201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nchorCtr="0"/>
          <a:lstStyle/>
          <a:p>
            <a:pPr algn="ctr"/>
            <a:r>
              <a:rPr lang="ja-JP" altLang="en-US" sz="1100" b="1" spc="200"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助成金の</a:t>
            </a:r>
            <a:r>
              <a:rPr lang="ja-JP" altLang="en-US" sz="1100"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額（一人あたり）</a:t>
            </a:r>
            <a:endParaRPr lang="en-US" altLang="ja-JP" sz="1100"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テキスト ボックス 68"/>
          <p:cNvSpPr txBox="1"/>
          <p:nvPr/>
        </p:nvSpPr>
        <p:spPr>
          <a:xfrm>
            <a:off x="324000" y="6488321"/>
            <a:ext cx="3094760"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の対象となる経費、</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1000"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助成</a:t>
            </a:r>
          </a:p>
        </p:txBody>
      </p:sp>
      <p:cxnSp>
        <p:nvCxnSpPr>
          <p:cNvPr id="72" name="直線コネクタ 71"/>
          <p:cNvCxnSpPr/>
          <p:nvPr/>
        </p:nvCxnSpPr>
        <p:spPr>
          <a:xfrm>
            <a:off x="381979" y="6104041"/>
            <a:ext cx="6120000" cy="0"/>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29693" y="6810538"/>
            <a:ext cx="3173996" cy="863107"/>
          </a:xfrm>
          <a:prstGeom prst="rect">
            <a:avLst/>
          </a:prstGeom>
          <a:solidFill>
            <a:srgbClr val="FFD9FF"/>
          </a:solidFill>
          <a:ln w="6350">
            <a:solidFill>
              <a:srgbClr val="CC0099"/>
            </a:solidFill>
            <a:prstDash val="dash"/>
          </a:ln>
          <a:effectLst/>
        </p:spPr>
        <p:style>
          <a:lnRef idx="1">
            <a:schemeClr val="accent1"/>
          </a:lnRef>
          <a:fillRef idx="2">
            <a:schemeClr val="accent1"/>
          </a:fillRef>
          <a:effectRef idx="1">
            <a:schemeClr val="accent1"/>
          </a:effectRef>
          <a:fontRef idx="minor">
            <a:schemeClr val="dk1"/>
          </a:fontRef>
        </p:style>
        <p:txBody>
          <a:bodyPr wrap="none" lIns="108000" tIns="72000" rIns="0" bIns="36000" rtlCol="0" anchor="t" anchorCtr="0">
            <a:spAutoFit/>
          </a:bodyPr>
          <a:lstStyle>
            <a:defPPr>
              <a:defRPr lang="ja-JP"/>
            </a:defPPr>
            <a:lvl1pPr defTabSz="914191">
              <a:lnSpc>
                <a:spcPts val="1400"/>
              </a:lnSpc>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096" defTabSz="914191">
              <a:defRPr sz="1800">
                <a:solidFill>
                  <a:schemeClr val="lt1"/>
                </a:solidFill>
              </a:defRPr>
            </a:lvl2pPr>
            <a:lvl3pPr marL="914191" defTabSz="914191">
              <a:defRPr sz="1800">
                <a:solidFill>
                  <a:schemeClr val="lt1"/>
                </a:solidFill>
              </a:defRPr>
            </a:lvl3pPr>
            <a:lvl4pPr marL="1371288" defTabSz="914191">
              <a:defRPr sz="1800">
                <a:solidFill>
                  <a:schemeClr val="lt1"/>
                </a:solidFill>
              </a:defRPr>
            </a:lvl4pPr>
            <a:lvl5pPr marL="1828381" defTabSz="914191">
              <a:defRPr sz="1800">
                <a:solidFill>
                  <a:schemeClr val="lt1"/>
                </a:solidFill>
              </a:defRPr>
            </a:lvl5pPr>
            <a:lvl6pPr marL="2285474" defTabSz="914191">
              <a:defRPr sz="1800">
                <a:solidFill>
                  <a:schemeClr val="lt1"/>
                </a:solidFill>
              </a:defRPr>
            </a:lvl6pPr>
            <a:lvl7pPr marL="2742570" defTabSz="914191">
              <a:defRPr sz="1800">
                <a:solidFill>
                  <a:schemeClr val="lt1"/>
                </a:solidFill>
              </a:defRPr>
            </a:lvl7pPr>
            <a:lvl8pPr marL="3199665" defTabSz="914191">
              <a:defRPr sz="1800">
                <a:solidFill>
                  <a:schemeClr val="lt1"/>
                </a:solidFill>
              </a:defRPr>
            </a:lvl8pPr>
            <a:lvl9pPr marL="3656760" defTabSz="914191">
              <a:defRPr sz="1800">
                <a:solidFill>
                  <a:schemeClr val="lt1"/>
                </a:solidFill>
              </a:defRPr>
            </a:lvl9pPr>
          </a:lstStyle>
          <a:p>
            <a:pPr>
              <a:lnSpc>
                <a:spcPct val="110000"/>
              </a:lnSpc>
              <a:spcBef>
                <a:spcPts val="300"/>
              </a:spcBef>
            </a:pPr>
            <a:r>
              <a:rPr lang="en-US" altLang="ja-JP" sz="1000" dirty="0" smtClean="0"/>
              <a:t>1 </a:t>
            </a:r>
            <a:r>
              <a:rPr lang="ja-JP" altLang="en-US" sz="1000" dirty="0" smtClean="0"/>
              <a:t>プログラミング講座（</a:t>
            </a:r>
            <a:r>
              <a:rPr lang="ja-JP" altLang="en-US" sz="1000" dirty="0"/>
              <a:t>資格試験の受験料を含む</a:t>
            </a:r>
            <a:r>
              <a:rPr lang="ja-JP" altLang="en-US" sz="1000" dirty="0" smtClean="0"/>
              <a:t>）</a:t>
            </a:r>
            <a:endParaRPr lang="en-US" altLang="ja-JP" sz="1000" dirty="0" smtClean="0"/>
          </a:p>
          <a:p>
            <a:pPr>
              <a:lnSpc>
                <a:spcPct val="110000"/>
              </a:lnSpc>
            </a:pPr>
            <a:r>
              <a:rPr lang="en-US" altLang="ja-JP" sz="1000" dirty="0"/>
              <a:t>	</a:t>
            </a:r>
            <a:r>
              <a:rPr lang="en-US" altLang="ja-JP" sz="1000" dirty="0" smtClean="0"/>
              <a:t>	 </a:t>
            </a:r>
            <a:r>
              <a:rPr lang="ja-JP" altLang="en-US" sz="1000" dirty="0" smtClean="0"/>
              <a:t>：</a:t>
            </a:r>
            <a:r>
              <a:rPr lang="en-US" altLang="ja-JP" sz="1000" dirty="0" smtClean="0"/>
              <a:t>750,000</a:t>
            </a:r>
            <a:r>
              <a:rPr lang="ja-JP" altLang="en-US" sz="1000" dirty="0"/>
              <a:t>円</a:t>
            </a:r>
          </a:p>
          <a:p>
            <a:pPr>
              <a:lnSpc>
                <a:spcPct val="110000"/>
              </a:lnSpc>
              <a:spcBef>
                <a:spcPts val="300"/>
              </a:spcBef>
            </a:pPr>
            <a:r>
              <a:rPr lang="en-US" altLang="ja-JP" sz="1000" dirty="0" smtClean="0"/>
              <a:t>2 </a:t>
            </a:r>
            <a:r>
              <a:rPr lang="ja-JP" altLang="en-US" sz="1000" dirty="0" smtClean="0"/>
              <a:t>訓練</a:t>
            </a:r>
            <a:r>
              <a:rPr lang="ja-JP" altLang="en-US" sz="1000" dirty="0"/>
              <a:t>時間に対する賃金助成（中小企業：</a:t>
            </a:r>
            <a:r>
              <a:rPr lang="en-US" altLang="ja-JP" sz="1000" dirty="0"/>
              <a:t>760</a:t>
            </a:r>
            <a:r>
              <a:rPr lang="ja-JP" altLang="en-US" sz="1000" dirty="0"/>
              <a:t>円</a:t>
            </a:r>
            <a:r>
              <a:rPr lang="en-US" altLang="ja-JP" sz="1000" dirty="0"/>
              <a:t>/h</a:t>
            </a:r>
            <a:r>
              <a:rPr lang="ja-JP" altLang="en-US" sz="1000" dirty="0"/>
              <a:t>）</a:t>
            </a:r>
          </a:p>
          <a:p>
            <a:pPr>
              <a:lnSpc>
                <a:spcPct val="110000"/>
              </a:lnSpc>
              <a:spcBef>
                <a:spcPts val="300"/>
              </a:spcBef>
            </a:pPr>
            <a:r>
              <a:rPr lang="en-US" altLang="ja-JP" sz="1000" dirty="0" smtClean="0"/>
              <a:t>3 OJT</a:t>
            </a:r>
            <a:r>
              <a:rPr lang="ja-JP" altLang="en-US" sz="1000" dirty="0"/>
              <a:t>実施に係る助成（中小企業：</a:t>
            </a:r>
            <a:r>
              <a:rPr lang="en-US" altLang="ja-JP" sz="1000" dirty="0" smtClean="0"/>
              <a:t>200,000</a:t>
            </a:r>
            <a:r>
              <a:rPr lang="ja-JP" altLang="en-US" sz="1000" dirty="0"/>
              <a:t>円）</a:t>
            </a:r>
          </a:p>
        </p:txBody>
      </p:sp>
      <p:graphicFrame>
        <p:nvGraphicFramePr>
          <p:cNvPr id="2" name="表 1"/>
          <p:cNvGraphicFramePr>
            <a:graphicFrameLocks noGrp="1"/>
          </p:cNvGraphicFramePr>
          <p:nvPr>
            <p:extLst>
              <p:ext uri="{D42A27DB-BD31-4B8C-83A1-F6EECF244321}">
                <p14:modId xmlns:p14="http://schemas.microsoft.com/office/powerpoint/2010/main" val="3393355813"/>
              </p:ext>
            </p:extLst>
          </p:nvPr>
        </p:nvGraphicFramePr>
        <p:xfrm>
          <a:off x="189000" y="8200604"/>
          <a:ext cx="6480000" cy="81666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訓練の効</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果</a:t>
                      </a:r>
                    </a:p>
                  </a:txBody>
                  <a:tcPr anchor="ctr">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solidFill>
                      <a:srgbClr val="CC0099"/>
                    </a:solidFill>
                  </a:tcPr>
                </a:tc>
                <a:tc>
                  <a:txBody>
                    <a:bodyPr/>
                    <a:lstStyle/>
                    <a:p>
                      <a:pPr marL="171450" indent="-171450">
                        <a:lnSpc>
                          <a:spcPct val="110000"/>
                        </a:lnSpc>
                        <a:spcBef>
                          <a:spcPts val="300"/>
                        </a:spcBef>
                        <a:buFont typeface="Arial" panose="020B0604020202020204" pitchFamily="34" charset="0"/>
                        <a:buChar char="•"/>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未経験者にも、基本的な言語の習得や、実際に顧客からの発注にも携わってもらい、自社の従業員から丁寧にレクチャーすることで、未経験者から一人前の</a:t>
                      </a:r>
                      <a:r>
                        <a:rPr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SE</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に成長させる事ができた。</a:t>
                      </a:r>
                    </a:p>
                    <a:p>
                      <a:pPr marL="171450" indent="-171450">
                        <a:lnSpc>
                          <a:spcPct val="110000"/>
                        </a:lnSpc>
                        <a:spcBef>
                          <a:spcPts val="300"/>
                        </a:spcBef>
                        <a:buFont typeface="Arial" panose="020B0604020202020204" pitchFamily="34" charset="0"/>
                        <a:buChar char="•"/>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資格を保持することで、従業員の自信にも繋がっている。</a:t>
                      </a:r>
                    </a:p>
                  </a:txBody>
                  <a:tcPr marT="72000" marB="36000">
                    <a:lnL w="12700" cap="flat" cmpd="sng" algn="ctr">
                      <a:solidFill>
                        <a:srgbClr val="CC009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203758607"/>
              </p:ext>
            </p:extLst>
          </p:nvPr>
        </p:nvGraphicFramePr>
        <p:xfrm>
          <a:off x="189000" y="9406264"/>
          <a:ext cx="6480000" cy="44328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今後の展開</a:t>
                      </a:r>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lnL w="12700" cap="flat" cmpd="sng" algn="ctr">
                      <a:solidFill>
                        <a:srgbClr val="CC0099"/>
                      </a:solidFill>
                      <a:prstDash val="solid"/>
                      <a:round/>
                      <a:headEnd type="none" w="med" len="med"/>
                      <a:tailEnd type="none" w="med" len="med"/>
                    </a:lnL>
                    <a:lnR w="12700" cap="flat" cmpd="sng" algn="ctr">
                      <a:solidFill>
                        <a:srgbClr val="CC0099"/>
                      </a:solid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solidFill>
                      <a:srgbClr val="CC0099"/>
                    </a:solidFill>
                  </a:tcPr>
                </a:tc>
                <a:tc>
                  <a:txBody>
                    <a:bodyPr/>
                    <a:lstStyle/>
                    <a:p>
                      <a:pPr marL="0" indent="0">
                        <a:lnSpc>
                          <a:spcPct val="110000"/>
                        </a:lnSpc>
                        <a:spcBef>
                          <a:spcPts val="300"/>
                        </a:spcBef>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rPr>
                        <a:t>未経験者も戦力として採用できるため、若者の採用を積極的に行い、いずれは社の中核人材となってもらえるように、計画的に人材育成に取り組んでいきたい。</a:t>
                      </a:r>
                    </a:p>
                  </a:txBody>
                  <a:tcPr marT="72000" marB="36000">
                    <a:lnL w="12700" cap="flat" cmpd="sng" algn="ctr">
                      <a:solidFill>
                        <a:srgbClr val="CC0099"/>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CC0099"/>
                      </a:solidFill>
                      <a:prstDash val="solid"/>
                      <a:round/>
                      <a:headEnd type="none" w="med" len="med"/>
                      <a:tailEnd type="none" w="med" len="med"/>
                    </a:lnT>
                    <a:lnB w="12700" cap="flat" cmpd="sng" algn="ctr">
                      <a:solidFill>
                        <a:srgbClr val="CC0099"/>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224284392"/>
              </p:ext>
            </p:extLst>
          </p:nvPr>
        </p:nvGraphicFramePr>
        <p:xfrm>
          <a:off x="189000" y="1061426"/>
          <a:ext cx="6480000" cy="1704168"/>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419132204"/>
                    </a:ext>
                  </a:extLst>
                </a:gridCol>
                <a:gridCol w="3780000">
                  <a:extLst>
                    <a:ext uri="{9D8B030D-6E8A-4147-A177-3AD203B41FA5}">
                      <a16:colId xmlns:a16="http://schemas.microsoft.com/office/drawing/2014/main" val="3992741460"/>
                    </a:ext>
                  </a:extLst>
                </a:gridCol>
              </a:tblGrid>
              <a:tr h="370840">
                <a:tc rowSpan="2">
                  <a:txBody>
                    <a:bodyPr/>
                    <a:lstStyle/>
                    <a:p>
                      <a:pPr>
                        <a:lnSpc>
                          <a:spcPct val="110000"/>
                        </a:lnSpc>
                      </a:pPr>
                      <a:r>
                        <a:rPr lang="ja-JP" altLang="en-US" sz="1200" b="1" spc="3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会社概</a:t>
                      </a:r>
                      <a:r>
                        <a:rPr lang="ja-JP" altLang="en-US"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要</a:t>
                      </a:r>
                      <a:endParaRPr lang="en-US" altLang="ja-JP"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spcBef>
                          <a:spcPts val="600"/>
                        </a:spcBef>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中小企業（情報通信業）</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事業内容：情報処理、提供</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（プログラムの作成）</a:t>
                      </a:r>
                    </a:p>
                    <a:p>
                      <a:pPr marL="72000">
                        <a:lnSpc>
                          <a:spcPct val="120000"/>
                        </a:lnSpc>
                      </a:pPr>
                      <a:endParaRPr kumimoji="1" lang="ja-JP" altLang="en-US" sz="1100" dirty="0">
                        <a:solidFill>
                          <a:schemeClr val="tx1"/>
                        </a:solidFill>
                      </a:endParaRPr>
                    </a:p>
                  </a:txBody>
                  <a:tcPr marT="108000" marB="72000">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助成金を活用するに至った背景事情</a:t>
                      </a:r>
                      <a:endParaRPr lang="en-US" altLang="ja-JP"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分野の経験者を優先的に採用していたが、人員の確保が難しかったため、未経験者を採用することになった。</a:t>
                      </a:r>
                      <a:endPar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15357337"/>
                  </a:ext>
                </a:extLst>
              </a:tr>
              <a:tr h="370840">
                <a:tc vMerge="1">
                  <a:txBody>
                    <a:bodyPr/>
                    <a:lstStyle/>
                    <a:p>
                      <a:endParaRPr kumimoji="1" lang="ja-JP" altLang="en-US" dirty="0"/>
                    </a:p>
                  </a:txBody>
                  <a:tcPr/>
                </a:tc>
                <a:tc>
                  <a:txBody>
                    <a:bodyPr/>
                    <a:lstStyle/>
                    <a:p>
                      <a:r>
                        <a:rPr lang="ja-JP" altLang="en-US"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人材育成上の課題</a:t>
                      </a:r>
                      <a:endParaRPr lang="en-US" altLang="ja-JP"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求人に応募してくる者は、</a:t>
                      </a:r>
                      <a:r>
                        <a:rPr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分野未経験者が多かったが、一から教育することは難しく、未経験者を採用することができていなかった。</a:t>
                      </a:r>
                      <a:endParaRPr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98504823"/>
                  </a:ext>
                </a:extLst>
              </a:tr>
            </a:tbl>
          </a:graphicData>
        </a:graphic>
      </p:graphicFrame>
      <p:pic>
        <p:nvPicPr>
          <p:cNvPr id="70" name="Picture 8" descr="C:\Program Files\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8749" y="1154512"/>
            <a:ext cx="702502" cy="770939"/>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586188" y="56456"/>
            <a:ext cx="3685624" cy="400110"/>
          </a:xfrm>
          <a:prstGeom prst="rect">
            <a:avLst/>
          </a:prstGeom>
          <a:noFill/>
        </p:spPr>
        <p:txBody>
          <a:bodyPr wrap="none" rtlCol="0">
            <a:spAutoFit/>
          </a:bodyPr>
          <a:lstStyle/>
          <a:p>
            <a:r>
              <a:rPr lang="ja-JP" altLang="en-US" sz="2000" b="1" spc="300"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人材開発支援助成金活</a:t>
            </a:r>
            <a:r>
              <a:rPr lang="ja-JP" altLang="en-US" sz="2000" b="1" spc="300" dirty="0" smtClean="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用</a:t>
            </a:r>
            <a:r>
              <a:rPr lang="ja-JP" altLang="en-US" sz="2000" b="1" dirty="0" smtClean="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dirty="0">
              <a:solidFill>
                <a:srgbClr val="CC0099"/>
              </a:solidFill>
            </a:endParaRPr>
          </a:p>
        </p:txBody>
      </p:sp>
      <p:sp>
        <p:nvSpPr>
          <p:cNvPr id="67" name="テキスト ボックス 66"/>
          <p:cNvSpPr txBox="1"/>
          <p:nvPr/>
        </p:nvSpPr>
        <p:spPr>
          <a:xfrm>
            <a:off x="0" y="488552"/>
            <a:ext cx="6858000" cy="432000"/>
          </a:xfrm>
          <a:prstGeom prst="rect">
            <a:avLst/>
          </a:prstGeom>
          <a:solidFill>
            <a:srgbClr val="CC0099"/>
          </a:solidFill>
        </p:spPr>
        <p:txBody>
          <a:bodyPr wrap="none" tIns="72000" bIns="36000" rtlCol="0">
            <a:noAutofit/>
          </a:bodyPr>
          <a:lstStyle/>
          <a:p>
            <a:pPr lvl="0" algn="ctr">
              <a:lnSpc>
                <a:spcPct val="120000"/>
              </a:lnSpc>
            </a:pPr>
            <a:r>
              <a:rPr lang="ja-JP" altLang="en-US" sz="1600" b="1" spc="1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人への投資促進コース</a:t>
            </a:r>
            <a:r>
              <a:rPr lang="ja-JP" altLang="en-US" sz="1600" b="1" spc="1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600" b="1" spc="1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情報技術分野認定実習併用職業訓練</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662016" y="6189919"/>
            <a:ext cx="2781984" cy="1483726"/>
          </a:xfrm>
          <a:prstGeom prst="rect">
            <a:avLst/>
          </a:prstGeom>
          <a:solidFill>
            <a:srgbClr val="FFD9FF"/>
          </a:solidFill>
          <a:ln w="12700" cmpd="sng">
            <a:solidFill>
              <a:srgbClr val="CC0099"/>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252000" tIns="72000" rIns="0" bIns="36000" rtlCol="0" anchor="t" anchorCtr="0">
            <a:spAutoFit/>
          </a:bodyPr>
          <a:lstStyle/>
          <a:p>
            <a:pPr>
              <a:lnSpc>
                <a:spcPct val="110000"/>
              </a:lnSpc>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FF</a:t>
            </a:r>
            <a:r>
              <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-JT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a:t>
            </a: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450</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00</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受講料</a:t>
            </a: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（受験料を含む</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ct val="110000"/>
              </a:lnSpc>
              <a:spcBef>
                <a:spcPts val="300"/>
              </a:spcBef>
            </a:pP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a:t>
            </a: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608,000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800</a:t>
            </a:r>
            <a:r>
              <a:rPr lang="en-US" altLang="zh-TW"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76</a:t>
            </a:r>
            <a:r>
              <a:rPr lang="en-US" altLang="zh-TW"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OJT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200,000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571"/>
              </a:lnSpc>
            </a:pPr>
            <a:endParaRPr lang="zh-TW"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zh-TW" altLang="en-US" sz="1333" b="1" dirty="0" smtClean="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支給</a:t>
            </a:r>
            <a:r>
              <a:rPr lang="zh-TW" altLang="en-US" sz="1333"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総額：</a:t>
            </a:r>
            <a:r>
              <a:rPr lang="en-US" altLang="ja-JP" sz="1333" b="1" dirty="0" smtClean="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1,258,000</a:t>
            </a:r>
            <a:r>
              <a:rPr lang="ja-JP" altLang="en-US" sz="1333"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333" b="1" dirty="0">
              <a:solidFill>
                <a:srgbClr val="CC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円/楕円 74"/>
          <p:cNvSpPr>
            <a:spLocks noChangeAspect="1"/>
          </p:cNvSpPr>
          <p:nvPr/>
        </p:nvSpPr>
        <p:spPr>
          <a:xfrm>
            <a:off x="3380732" y="6155620"/>
            <a:ext cx="495890" cy="495890"/>
          </a:xfrm>
          <a:prstGeom prst="ellipse">
            <a:avLst/>
          </a:prstGeom>
          <a:solidFill>
            <a:srgbClr val="CC0099"/>
          </a:solidFill>
          <a:ln>
            <a:solidFill>
              <a:srgbClr val="FFD9FF"/>
            </a:solidFill>
          </a:ln>
          <a:effectLst/>
          <a:scene3d>
            <a:camera prst="orthographicFront"/>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wrap="none" lIns="0" tIns="34286" rIns="0" bIns="0" rtlCol="0" anchor="ctr"/>
          <a:lstStyle/>
          <a:p>
            <a:pPr algn="ctr"/>
            <a:r>
              <a:rPr lang="ja-JP" altLang="en-US" sz="1000" b="1" spc="100" dirty="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額</a:t>
            </a:r>
          </a:p>
        </p:txBody>
      </p:sp>
      <p:sp>
        <p:nvSpPr>
          <p:cNvPr id="6" name="下矢印 5"/>
          <p:cNvSpPr/>
          <p:nvPr/>
        </p:nvSpPr>
        <p:spPr>
          <a:xfrm>
            <a:off x="3069000" y="2844261"/>
            <a:ext cx="720000" cy="288000"/>
          </a:xfrm>
          <a:prstGeom prst="downArrow">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下矢印 72"/>
          <p:cNvSpPr/>
          <p:nvPr/>
        </p:nvSpPr>
        <p:spPr>
          <a:xfrm>
            <a:off x="3069000" y="7866880"/>
            <a:ext cx="720000" cy="288000"/>
          </a:xfrm>
          <a:prstGeom prst="downArrow">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p:nvPr/>
        </p:nvCxnSpPr>
        <p:spPr>
          <a:xfrm>
            <a:off x="3356992" y="7437296"/>
            <a:ext cx="468000" cy="0"/>
          </a:xfrm>
          <a:prstGeom prst="straightConnector1">
            <a:avLst/>
          </a:prstGeom>
          <a:ln w="38100">
            <a:solidFill>
              <a:srgbClr val="CC0099"/>
            </a:solidFill>
            <a:headEnd w="lg" len="med"/>
            <a:tailEnd type="arrow" w="lg" len="med"/>
          </a:ln>
        </p:spPr>
        <p:style>
          <a:lnRef idx="1">
            <a:schemeClr val="accent1"/>
          </a:lnRef>
          <a:fillRef idx="0">
            <a:schemeClr val="accent1"/>
          </a:fillRef>
          <a:effectRef idx="0">
            <a:schemeClr val="accent1"/>
          </a:effectRef>
          <a:fontRef idx="minor">
            <a:schemeClr val="tx1"/>
          </a:fontRef>
        </p:style>
      </p:cxnSp>
      <p:sp>
        <p:nvSpPr>
          <p:cNvPr id="74" name="下矢印 73"/>
          <p:cNvSpPr/>
          <p:nvPr/>
        </p:nvSpPr>
        <p:spPr>
          <a:xfrm>
            <a:off x="3069000" y="9091016"/>
            <a:ext cx="720000" cy="288000"/>
          </a:xfrm>
          <a:prstGeom prst="downArrow">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5013176" y="4957251"/>
            <a:ext cx="1512000" cy="194990"/>
          </a:xfrm>
          <a:prstGeom prst="rect">
            <a:avLst/>
          </a:prstGeom>
          <a:noFill/>
        </p:spPr>
        <p:txBody>
          <a:bodyPr wrap="square" rtlCol="0">
            <a:spAutoFit/>
          </a:bodyPr>
          <a:lstStyle/>
          <a:p>
            <a:r>
              <a:rPr lang="ja-JP" altLang="en-US" sz="667"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67"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67"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67"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667" dirty="0">
                <a:latin typeface="メイリオ" panose="020B0604030504040204" pitchFamily="50" charset="-128"/>
                <a:ea typeface="メイリオ" panose="020B0604030504040204" pitchFamily="50" charset="-128"/>
                <a:cs typeface="メイリオ" panose="020B0604030504040204" pitchFamily="50" charset="-128"/>
              </a:rPr>
              <a:t>　）内は中小企業以外の額</a:t>
            </a:r>
            <a:endParaRPr lang="ja-JP" altLang="en-US" sz="667" dirty="0"/>
          </a:p>
        </p:txBody>
      </p:sp>
    </p:spTree>
    <p:extLst>
      <p:ext uri="{BB962C8B-B14F-4D97-AF65-F5344CB8AC3E}">
        <p14:creationId xmlns:p14="http://schemas.microsoft.com/office/powerpoint/2010/main" val="2708353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89000" y="3649100"/>
            <a:ext cx="6480000" cy="3960000"/>
          </a:xfrm>
          <a:prstGeom prst="roundRect">
            <a:avLst>
              <a:gd name="adj" fmla="val 4877"/>
            </a:avLst>
          </a:prstGeom>
          <a:noFill/>
          <a:ln w="28575">
            <a:solidFill>
              <a:srgbClr val="84E084"/>
            </a:solidFill>
          </a:ln>
        </p:spPr>
        <p:style>
          <a:lnRef idx="2">
            <a:schemeClr val="accent1">
              <a:shade val="50000"/>
            </a:schemeClr>
          </a:lnRef>
          <a:fillRef idx="1">
            <a:schemeClr val="accent1"/>
          </a:fillRef>
          <a:effectRef idx="0">
            <a:schemeClr val="accent1"/>
          </a:effectRef>
          <a:fontRef idx="minor">
            <a:schemeClr val="lt1"/>
          </a:fontRef>
        </p:style>
        <p:txBody>
          <a:bodyPr lIns="91492" tIns="45746" rIns="91492" bIns="45746" rtlCol="0" anchor="ctr"/>
          <a:lstStyle/>
          <a:p>
            <a:r>
              <a:rPr lang="ja-JP" altLang="en-US" sz="1200" dirty="0"/>
              <a:t>プロジェクトマネージャ試験対策講座受講料等</a:t>
            </a:r>
            <a:r>
              <a:rPr lang="en-US" altLang="ja-JP" sz="1200" dirty="0"/>
              <a:t/>
            </a:r>
            <a:br>
              <a:rPr lang="en-US" altLang="ja-JP" sz="1200" dirty="0"/>
            </a:br>
            <a:r>
              <a:rPr lang="ja-JP" altLang="en-US" sz="1200" dirty="0"/>
              <a:t>　</a:t>
            </a:r>
            <a:endParaRPr lang="ja-JP" altLang="en-US" sz="1143" dirty="0">
              <a:solidFill>
                <a:schemeClr val="tx1"/>
              </a:solidFill>
            </a:endParaRPr>
          </a:p>
        </p:txBody>
      </p:sp>
      <p:sp>
        <p:nvSpPr>
          <p:cNvPr id="24" name="角丸四角形 23"/>
          <p:cNvSpPr/>
          <p:nvPr/>
        </p:nvSpPr>
        <p:spPr>
          <a:xfrm>
            <a:off x="324000" y="3873892"/>
            <a:ext cx="129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68571" bIns="0" rtlCol="0" anchor="ctr"/>
          <a:lstStyle/>
          <a:p>
            <a:pPr algn="ctr"/>
            <a:r>
              <a:rPr lang="ja-JP" altLang="en-US" sz="1100" b="1" spc="200"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教育訓練</a:t>
            </a:r>
            <a:r>
              <a:rPr lang="ja-JP" altLang="en-US" sz="1100" b="1" spc="200"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の内</a:t>
            </a:r>
            <a:r>
              <a:rPr lang="ja-JP" altLang="en-US" sz="1100" b="1"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容</a:t>
            </a:r>
            <a:endParaRPr lang="en-US" altLang="ja-JP" sz="1100" b="1"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1073038" y="3440832"/>
            <a:ext cx="4711925" cy="308571"/>
          </a:xfrm>
          <a:prstGeom prst="roundRect">
            <a:avLst>
              <a:gd name="adj" fmla="val 50000"/>
            </a:avLst>
          </a:prstGeom>
          <a:solidFill>
            <a:srgbClr val="37CD37"/>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nchorCtr="0"/>
          <a:lstStyle/>
          <a:p>
            <a:pPr algn="ctr"/>
            <a:r>
              <a:rPr lang="ja-JP" altLang="en-US" sz="1300" b="1" spc="300" dirty="0">
                <a:latin typeface="メイリオ" panose="020B0604030504040204" pitchFamily="50" charset="-128"/>
                <a:ea typeface="メイリオ" panose="020B0604030504040204" pitchFamily="50" charset="-128"/>
                <a:cs typeface="メイリオ" panose="020B0604030504040204" pitchFamily="50" charset="-128"/>
              </a:rPr>
              <a:t>人材開発支援助成金の活</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用</a:t>
            </a:r>
          </a:p>
        </p:txBody>
      </p:sp>
      <p:sp>
        <p:nvSpPr>
          <p:cNvPr id="20" name="テキスト ボックス 19"/>
          <p:cNvSpPr txBox="1"/>
          <p:nvPr/>
        </p:nvSpPr>
        <p:spPr>
          <a:xfrm>
            <a:off x="324000" y="4175992"/>
            <a:ext cx="2988000" cy="1677382"/>
          </a:xfrm>
          <a:prstGeom prst="rect">
            <a:avLst/>
          </a:prstGeom>
          <a:noFill/>
        </p:spPr>
        <p:txBody>
          <a:bodyPr wrap="square" rIns="0" rtlCol="0">
            <a:spAutoFit/>
          </a:bodyPr>
          <a:lstStyle/>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教育訓練機関：外部教育訓練機関</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受講コース：営業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職研修受け放題</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講座</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訓練目標：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5738">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新入</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社員から管理職までの幅広い層</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に対応</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した営業力向上のための</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ラーニング訓練</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受講料等：</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420,000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名まで１か月</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月の料金）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3564000" y="4175992"/>
            <a:ext cx="3096000" cy="783676"/>
          </a:xfrm>
          <a:prstGeom prst="rect">
            <a:avLst/>
          </a:prstGeom>
          <a:noFill/>
        </p:spPr>
        <p:txBody>
          <a:bodyPr wrap="square" rtlCol="0">
            <a:spAutoFit/>
          </a:bodyPr>
          <a:lstStyle/>
          <a:p>
            <a:pPr>
              <a:lnSpc>
                <a:spcPct val="110000"/>
              </a:lnSpc>
            </a:pP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人への投資促進</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コース</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定額制訓練</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952"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952" dirty="0">
                <a:latin typeface="メイリオ" panose="020B0604030504040204" pitchFamily="50" charset="-128"/>
                <a:ea typeface="メイリオ" panose="020B0604030504040204" pitchFamily="50" charset="-128"/>
                <a:cs typeface="メイリオ" panose="020B0604030504040204" pitchFamily="50" charset="-128"/>
              </a:rPr>
              <a:t>の多様な訓練の選択・実施を可能とする「定額制訓練」（サブスクリプション型の研修サービス）を利用した場合に、助成が受けられる訓練メニューです。</a:t>
            </a:r>
            <a:endParaRPr lang="en-US" altLang="ja-JP" sz="9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64000" y="3873892"/>
            <a:ext cx="1260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34286" bIns="0" rtlCol="0" anchor="ctr"/>
          <a:lstStyle/>
          <a:p>
            <a:pPr algn="ctr"/>
            <a:r>
              <a:rPr lang="ja-JP" altLang="en-US" sz="1100" b="1" spc="200"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助成金のコー</a:t>
            </a:r>
            <a:r>
              <a:rPr lang="ja-JP" altLang="en-US" sz="1100" b="1"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ス</a:t>
            </a:r>
            <a:endParaRPr lang="en-US" altLang="ja-JP" sz="1100" b="1"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a:off x="3429000" y="3873892"/>
            <a:ext cx="0" cy="2088000"/>
          </a:xfrm>
          <a:prstGeom prst="line">
            <a:avLst/>
          </a:prstGeom>
          <a:ln w="63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3564000" y="5128202"/>
            <a:ext cx="2880000" cy="616886"/>
          </a:xfrm>
          <a:prstGeom prst="rect">
            <a:avLst/>
          </a:prstGeom>
          <a:solidFill>
            <a:schemeClr val="accent3">
              <a:lumMod val="20000"/>
              <a:lumOff val="80000"/>
            </a:schemeClr>
          </a:solidFill>
          <a:ln w="6350">
            <a:solidFill>
              <a:srgbClr val="84E084"/>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36000" rtlCol="0" anchor="t" anchorCtr="0">
            <a:spAutoFit/>
          </a:bodyPr>
          <a:lstStyle/>
          <a:p>
            <a:pPr>
              <a:lnSpc>
                <a:spcPct val="110000"/>
              </a:lnSpc>
            </a:pPr>
            <a:r>
              <a:rPr lang="ja-JP" altLang="en-US" sz="1000" b="1" spc="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率・額</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24000" y="6141160"/>
            <a:ext cx="201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nchorCtr="0"/>
          <a:lstStyle/>
          <a:p>
            <a:r>
              <a:rPr lang="ja-JP" altLang="en-US" sz="1100" b="1" spc="200"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助成金の</a:t>
            </a:r>
            <a:r>
              <a:rPr lang="ja-JP" altLang="en-US" sz="1100" b="1"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100" b="1"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テキスト ボックス 68"/>
          <p:cNvSpPr txBox="1"/>
          <p:nvPr/>
        </p:nvSpPr>
        <p:spPr>
          <a:xfrm>
            <a:off x="324000" y="6434971"/>
            <a:ext cx="3094760"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の対象となる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経費</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2" name="直線コネクタ 71"/>
          <p:cNvCxnSpPr/>
          <p:nvPr/>
        </p:nvCxnSpPr>
        <p:spPr>
          <a:xfrm>
            <a:off x="369000" y="6033120"/>
            <a:ext cx="6120000" cy="0"/>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29692" y="6763119"/>
            <a:ext cx="3132000" cy="684000"/>
          </a:xfrm>
          <a:prstGeom prst="rect">
            <a:avLst/>
          </a:prstGeom>
          <a:solidFill>
            <a:schemeClr val="accent3">
              <a:lumMod val="20000"/>
              <a:lumOff val="80000"/>
            </a:schemeClr>
          </a:solidFill>
          <a:ln w="6350">
            <a:solidFill>
              <a:srgbClr val="84E084"/>
            </a:solidFill>
            <a:prstDash val="dash"/>
          </a:ln>
          <a:effectLst/>
        </p:spPr>
        <p:style>
          <a:lnRef idx="1">
            <a:schemeClr val="accent1"/>
          </a:lnRef>
          <a:fillRef idx="2">
            <a:schemeClr val="accent1"/>
          </a:fillRef>
          <a:effectRef idx="1">
            <a:schemeClr val="accent1"/>
          </a:effectRef>
          <a:fontRef idx="minor">
            <a:schemeClr val="dk1"/>
          </a:fontRef>
        </p:style>
        <p:txBody>
          <a:bodyPr wrap="none" lIns="108000" tIns="72000" rIns="108000" bIns="36000" rtlCol="0" anchor="ctr" anchorCtr="0">
            <a:noAutofit/>
          </a:bodyPr>
          <a:lstStyle>
            <a:defPPr>
              <a:defRPr lang="ja-JP"/>
            </a:defPPr>
            <a:lvl1pPr defTabSz="914191">
              <a:lnSpc>
                <a:spcPts val="1400"/>
              </a:lnSpc>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096" defTabSz="914191">
              <a:defRPr sz="1800">
                <a:solidFill>
                  <a:schemeClr val="lt1"/>
                </a:solidFill>
              </a:defRPr>
            </a:lvl2pPr>
            <a:lvl3pPr marL="914191" defTabSz="914191">
              <a:defRPr sz="1800">
                <a:solidFill>
                  <a:schemeClr val="lt1"/>
                </a:solidFill>
              </a:defRPr>
            </a:lvl3pPr>
            <a:lvl4pPr marL="1371288" defTabSz="914191">
              <a:defRPr sz="1800">
                <a:solidFill>
                  <a:schemeClr val="lt1"/>
                </a:solidFill>
              </a:defRPr>
            </a:lvl4pPr>
            <a:lvl5pPr marL="1828381" defTabSz="914191">
              <a:defRPr sz="1800">
                <a:solidFill>
                  <a:schemeClr val="lt1"/>
                </a:solidFill>
              </a:defRPr>
            </a:lvl5pPr>
            <a:lvl6pPr marL="2285474" defTabSz="914191">
              <a:defRPr sz="1800">
                <a:solidFill>
                  <a:schemeClr val="lt1"/>
                </a:solidFill>
              </a:defRPr>
            </a:lvl6pPr>
            <a:lvl7pPr marL="2742570" defTabSz="914191">
              <a:defRPr sz="1800">
                <a:solidFill>
                  <a:schemeClr val="lt1"/>
                </a:solidFill>
              </a:defRPr>
            </a:lvl7pPr>
            <a:lvl8pPr marL="3199665" defTabSz="914191">
              <a:defRPr sz="1800">
                <a:solidFill>
                  <a:schemeClr val="lt1"/>
                </a:solidFill>
              </a:defRPr>
            </a:lvl8pPr>
            <a:lvl9pPr marL="3656760" defTabSz="914191">
              <a:defRPr sz="1800">
                <a:solidFill>
                  <a:schemeClr val="lt1"/>
                </a:solidFill>
              </a:defRPr>
            </a:lvl9pPr>
          </a:lstStyle>
          <a:p>
            <a:pPr>
              <a:lnSpc>
                <a:spcPct val="150000"/>
              </a:lnSpc>
            </a:pPr>
            <a:r>
              <a:rPr lang="ja-JP" altLang="en-US" sz="1000" dirty="0"/>
              <a:t>営業職研修受け放題</a:t>
            </a:r>
            <a:r>
              <a:rPr lang="ja-JP" altLang="en-US" sz="1000" dirty="0" smtClean="0"/>
              <a:t>講座：</a:t>
            </a:r>
            <a:r>
              <a:rPr lang="en-US" altLang="ja-JP" sz="1000" dirty="0"/>
              <a:t>420,000</a:t>
            </a:r>
            <a:r>
              <a:rPr lang="ja-JP" altLang="en-US" sz="1000" dirty="0"/>
              <a:t>円</a:t>
            </a:r>
            <a:endParaRPr lang="en-US" altLang="ja-JP" sz="1000" dirty="0"/>
          </a:p>
        </p:txBody>
      </p:sp>
      <p:graphicFrame>
        <p:nvGraphicFramePr>
          <p:cNvPr id="2" name="表 1"/>
          <p:cNvGraphicFramePr>
            <a:graphicFrameLocks noGrp="1"/>
          </p:cNvGraphicFramePr>
          <p:nvPr>
            <p:extLst>
              <p:ext uri="{D42A27DB-BD31-4B8C-83A1-F6EECF244321}">
                <p14:modId xmlns:p14="http://schemas.microsoft.com/office/powerpoint/2010/main" val="1070890543"/>
              </p:ext>
            </p:extLst>
          </p:nvPr>
        </p:nvGraphicFramePr>
        <p:xfrm>
          <a:off x="189000" y="8023028"/>
          <a:ext cx="6480000" cy="81666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訓練の効</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果</a:t>
                      </a:r>
                    </a:p>
                  </a:txBody>
                  <a:tcPr anchor="ctr">
                    <a:lnL w="12700" cap="flat" cmpd="sng" algn="ctr">
                      <a:noFill/>
                      <a:prstDash val="solid"/>
                      <a:round/>
                      <a:headEnd type="none" w="med" len="med"/>
                      <a:tailEnd type="none" w="med" len="med"/>
                    </a:lnL>
                    <a:lnR w="12700" cap="flat" cmpd="sng" algn="ctr">
                      <a:solidFill>
                        <a:srgbClr val="84E084"/>
                      </a:solidFill>
                      <a:prstDash val="solid"/>
                      <a:round/>
                      <a:headEnd type="none" w="med" len="med"/>
                      <a:tailEnd type="none" w="med" len="med"/>
                    </a:lnR>
                    <a:lnT w="12700" cap="flat" cmpd="sng" algn="ctr">
                      <a:solidFill>
                        <a:srgbClr val="84E084"/>
                      </a:solidFill>
                      <a:prstDash val="solid"/>
                      <a:round/>
                      <a:headEnd type="none" w="med" len="med"/>
                      <a:tailEnd type="none" w="med" len="med"/>
                    </a:lnT>
                    <a:lnB w="12700" cap="flat" cmpd="sng" algn="ctr">
                      <a:solidFill>
                        <a:srgbClr val="84E084"/>
                      </a:solidFill>
                      <a:prstDash val="solid"/>
                      <a:round/>
                      <a:headEnd type="none" w="med" len="med"/>
                      <a:tailEnd type="none" w="med" len="med"/>
                    </a:lnB>
                    <a:solidFill>
                      <a:srgbClr val="37CD37"/>
                    </a:solidFill>
                  </a:tcPr>
                </a:tc>
                <a:tc>
                  <a:txBody>
                    <a:bodyPr/>
                    <a:lstStyle/>
                    <a:p>
                      <a:pPr marL="171450" indent="-171450">
                        <a:lnSpc>
                          <a:spcPct val="110000"/>
                        </a:lnSpc>
                        <a:spcBef>
                          <a:spcPts val="300"/>
                        </a:spcBef>
                        <a:buFont typeface="Arial" panose="020B0604020202020204" pitchFamily="34" charset="0"/>
                        <a:buChar char="•"/>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１つの訓練契約で幅広い層に訓練を行うことができ、個々の従業員にあった訓練を探す手間も省ける上に、複数の訓練を契約するよりも、安価な費用で抑えられた。</a:t>
                      </a:r>
                    </a:p>
                    <a:p>
                      <a:pPr marL="171450" indent="-171450">
                        <a:lnSpc>
                          <a:spcPct val="110000"/>
                        </a:lnSpc>
                        <a:spcBef>
                          <a:spcPts val="300"/>
                        </a:spcBef>
                        <a:buFont typeface="Arial" panose="020B0604020202020204" pitchFamily="34" charset="0"/>
                        <a:buChar char="•"/>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結果的に企業全体の生産性向上に繋がった。</a:t>
                      </a:r>
                    </a:p>
                  </a:txBody>
                  <a:tcPr marT="72000" marB="36000">
                    <a:lnL w="12700" cap="flat" cmpd="sng" algn="ctr">
                      <a:solidFill>
                        <a:srgbClr val="84E08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84E084"/>
                      </a:solidFill>
                      <a:prstDash val="solid"/>
                      <a:round/>
                      <a:headEnd type="none" w="med" len="med"/>
                      <a:tailEnd type="none" w="med" len="med"/>
                    </a:lnT>
                    <a:lnB w="12700" cap="flat" cmpd="sng" algn="ctr">
                      <a:solidFill>
                        <a:srgbClr val="84E084"/>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3837465038"/>
              </p:ext>
            </p:extLst>
          </p:nvPr>
        </p:nvGraphicFramePr>
        <p:xfrm>
          <a:off x="189000" y="9228688"/>
          <a:ext cx="6480000" cy="44328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今後の展開</a:t>
                      </a:r>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lnL w="12700" cap="flat" cmpd="sng" algn="ctr">
                      <a:noFill/>
                      <a:prstDash val="solid"/>
                      <a:round/>
                      <a:headEnd type="none" w="med" len="med"/>
                      <a:tailEnd type="none" w="med" len="med"/>
                    </a:lnL>
                    <a:lnR w="12700" cap="flat" cmpd="sng" algn="ctr">
                      <a:solidFill>
                        <a:srgbClr val="84E084"/>
                      </a:solidFill>
                      <a:prstDash val="solid"/>
                      <a:round/>
                      <a:headEnd type="none" w="med" len="med"/>
                      <a:tailEnd type="none" w="med" len="med"/>
                    </a:lnR>
                    <a:lnT w="12700" cap="flat" cmpd="sng" algn="ctr">
                      <a:solidFill>
                        <a:srgbClr val="84E084"/>
                      </a:solidFill>
                      <a:prstDash val="solid"/>
                      <a:round/>
                      <a:headEnd type="none" w="med" len="med"/>
                      <a:tailEnd type="none" w="med" len="med"/>
                    </a:lnT>
                    <a:lnB w="12700" cap="flat" cmpd="sng" algn="ctr">
                      <a:solidFill>
                        <a:srgbClr val="84E084"/>
                      </a:solidFill>
                      <a:prstDash val="solid"/>
                      <a:round/>
                      <a:headEnd type="none" w="med" len="med"/>
                      <a:tailEnd type="none" w="med" len="med"/>
                    </a:lnB>
                    <a:solidFill>
                      <a:srgbClr val="37CD37"/>
                    </a:solidFill>
                  </a:tcPr>
                </a:tc>
                <a:tc>
                  <a:txBody>
                    <a:bodyPr/>
                    <a:lstStyle/>
                    <a:p>
                      <a:pPr marL="0" indent="0">
                        <a:lnSpc>
                          <a:spcPct val="110000"/>
                        </a:lnSpc>
                        <a:spcBef>
                          <a:spcPts val="300"/>
                        </a:spcBef>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rPr>
                        <a:t>訓練費用を安価な費用で抑えられたため、営業職以外の従業員向けの定額制訓練を実施することを検討し、計画的に人材育成に取り組んでいきたい。</a:t>
                      </a:r>
                    </a:p>
                  </a:txBody>
                  <a:tcPr marT="72000" marB="36000">
                    <a:lnL w="12700" cap="flat" cmpd="sng" algn="ctr">
                      <a:solidFill>
                        <a:srgbClr val="84E084"/>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84E084"/>
                      </a:solidFill>
                      <a:prstDash val="solid"/>
                      <a:round/>
                      <a:headEnd type="none" w="med" len="med"/>
                      <a:tailEnd type="none" w="med" len="med"/>
                    </a:lnT>
                    <a:lnB w="12700" cap="flat" cmpd="sng" algn="ctr">
                      <a:solidFill>
                        <a:srgbClr val="84E084"/>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524644173"/>
              </p:ext>
            </p:extLst>
          </p:nvPr>
        </p:nvGraphicFramePr>
        <p:xfrm>
          <a:off x="189000" y="1061426"/>
          <a:ext cx="6480000" cy="1896192"/>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419132204"/>
                    </a:ext>
                  </a:extLst>
                </a:gridCol>
                <a:gridCol w="3780000">
                  <a:extLst>
                    <a:ext uri="{9D8B030D-6E8A-4147-A177-3AD203B41FA5}">
                      <a16:colId xmlns:a16="http://schemas.microsoft.com/office/drawing/2014/main" val="3992741460"/>
                    </a:ext>
                  </a:extLst>
                </a:gridCol>
              </a:tblGrid>
              <a:tr h="370840">
                <a:tc rowSpan="2">
                  <a:txBody>
                    <a:bodyPr/>
                    <a:lstStyle/>
                    <a:p>
                      <a:pPr>
                        <a:lnSpc>
                          <a:spcPct val="110000"/>
                        </a:lnSpc>
                      </a:pPr>
                      <a:r>
                        <a:rPr lang="ja-JP" altLang="en-US" sz="1200" b="1" spc="3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会社概</a:t>
                      </a:r>
                      <a:r>
                        <a:rPr lang="ja-JP" altLang="en-US"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要</a:t>
                      </a:r>
                      <a:endParaRPr lang="en-US" altLang="ja-JP"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spcBef>
                          <a:spcPts val="600"/>
                        </a:spcBef>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中小企業（製造業）</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130</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事業内容：自動車部品製造</a:t>
                      </a:r>
                      <a:endParaRPr kumimoji="1" lang="ja-JP" altLang="en-US" sz="1100" dirty="0">
                        <a:solidFill>
                          <a:schemeClr val="tx1"/>
                        </a:solidFill>
                      </a:endParaRPr>
                    </a:p>
                  </a:txBody>
                  <a:tcPr marT="108000" marB="72000">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助成金を活用するに至った背景事情</a:t>
                      </a:r>
                      <a:endParaRPr lang="en-US" altLang="ja-JP"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今までは、個々の従業員にあった訓練をそれぞれ実施していたが、訓練費用の削減のためにサブスクリプション型の訓練を実施することにした。</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15357337"/>
                  </a:ext>
                </a:extLst>
              </a:tr>
              <a:tr h="370840">
                <a:tc vMerge="1">
                  <a:txBody>
                    <a:bodyPr/>
                    <a:lstStyle/>
                    <a:p>
                      <a:endParaRPr kumimoji="1" lang="ja-JP" altLang="en-US" dirty="0"/>
                    </a:p>
                  </a:txBody>
                  <a:tcPr/>
                </a:tc>
                <a:tc>
                  <a:txBody>
                    <a:bodyPr/>
                    <a:lstStyle/>
                    <a:p>
                      <a:r>
                        <a:rPr lang="ja-JP" altLang="en-US"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人材育成上の課題</a:t>
                      </a:r>
                      <a:endParaRPr lang="en-US" altLang="ja-JP"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個々の従業員にあった訓練を探す手間や、複数契約するため訓練費用が高額であり、訓練の機会を減らさざるを得ない状態となり、結果的に企業内の生産性が低下していた。</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98504823"/>
                  </a:ext>
                </a:extLst>
              </a:tr>
            </a:tbl>
          </a:graphicData>
        </a:graphic>
      </p:graphicFrame>
      <p:sp>
        <p:nvSpPr>
          <p:cNvPr id="5" name="テキスト ボックス 4"/>
          <p:cNvSpPr txBox="1"/>
          <p:nvPr/>
        </p:nvSpPr>
        <p:spPr>
          <a:xfrm>
            <a:off x="1586188" y="56456"/>
            <a:ext cx="3685624" cy="400110"/>
          </a:xfrm>
          <a:prstGeom prst="rect">
            <a:avLst/>
          </a:prstGeom>
          <a:noFill/>
        </p:spPr>
        <p:txBody>
          <a:bodyPr wrap="none" rtlCol="0">
            <a:spAutoFit/>
          </a:bodyPr>
          <a:lstStyle/>
          <a:p>
            <a:r>
              <a:rPr lang="ja-JP" altLang="en-US" sz="2000" b="1" spc="300" dirty="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人材開発支援助成金活</a:t>
            </a:r>
            <a:r>
              <a:rPr lang="ja-JP" altLang="en-US" sz="2000" b="1" spc="300"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用</a:t>
            </a:r>
            <a:r>
              <a:rPr lang="ja-JP" altLang="en-US" sz="2000" b="1"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dirty="0">
              <a:solidFill>
                <a:srgbClr val="37CD37"/>
              </a:solidFill>
            </a:endParaRPr>
          </a:p>
        </p:txBody>
      </p:sp>
      <p:sp>
        <p:nvSpPr>
          <p:cNvPr id="67" name="テキスト ボックス 66"/>
          <p:cNvSpPr txBox="1"/>
          <p:nvPr/>
        </p:nvSpPr>
        <p:spPr>
          <a:xfrm>
            <a:off x="0" y="488552"/>
            <a:ext cx="6858000" cy="432000"/>
          </a:xfrm>
          <a:prstGeom prst="rect">
            <a:avLst/>
          </a:prstGeom>
          <a:solidFill>
            <a:srgbClr val="37CD37"/>
          </a:solidFill>
        </p:spPr>
        <p:txBody>
          <a:bodyPr wrap="none" tIns="72000" bIns="36000" rtlCol="0">
            <a:noAutofit/>
          </a:bodyPr>
          <a:lstStyle/>
          <a:p>
            <a:pPr lvl="0" algn="ctr">
              <a:lnSpc>
                <a:spcPct val="120000"/>
              </a:lnSpc>
            </a:pPr>
            <a:r>
              <a:rPr lang="ja-JP" altLang="en-US" sz="1600" b="1" spc="1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人への投資促進コース</a:t>
            </a:r>
            <a:r>
              <a:rPr lang="ja-JP" altLang="en-US" sz="1600" b="1" spc="1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：定額制訓</a:t>
            </a:r>
            <a:r>
              <a:rPr lang="ja-JP" altLang="en-US" sz="1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練</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662016" y="6259119"/>
            <a:ext cx="2795114" cy="1237056"/>
          </a:xfrm>
          <a:prstGeom prst="rect">
            <a:avLst/>
          </a:prstGeom>
          <a:solidFill>
            <a:schemeClr val="accent3">
              <a:lumMod val="20000"/>
              <a:lumOff val="80000"/>
            </a:schemeClr>
          </a:solidFill>
          <a:ln w="12700" cmpd="sng">
            <a:solidFill>
              <a:srgbClr val="84E084"/>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252000" tIns="72000" rIns="0" bIns="36000" rtlCol="0" anchor="t" anchorCtr="0">
            <a:spAutoFit/>
          </a:bodyPr>
          <a:lstStyle/>
          <a:p>
            <a:pPr>
              <a:lnSpc>
                <a:spcPct val="110000"/>
              </a:lnSpc>
            </a:pP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a:t>
            </a:r>
            <a:r>
              <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FF</a:t>
            </a:r>
            <a:r>
              <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-JT</a:t>
            </a: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経費助成：</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252</a:t>
            </a:r>
            <a:r>
              <a:rPr lang="en-US" altLang="zh-TW"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0</a:t>
            </a:r>
            <a:r>
              <a:rPr lang="en-US" altLang="zh-TW"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00</a:t>
            </a:r>
            <a:r>
              <a:rPr lang="zh-TW"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zh-TW"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受講料</a:t>
            </a:r>
            <a:r>
              <a:rPr lang="zh-TW"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r>
              <a:rPr lang="en-US" altLang="zh-TW"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lang="zh-TW"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zh-TW"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endParaRPr lang="en-US" altLang="zh-TW" sz="1400" b="1"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zh-TW" altLang="en-US" sz="1400" b="1"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支給総額</a:t>
            </a:r>
            <a:r>
              <a:rPr lang="ja-JP" altLang="en-US" sz="1400" b="1" dirty="0" smtClean="0">
                <a:solidFill>
                  <a:srgbClr val="37CD37"/>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252,000</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円/楕円 74"/>
          <p:cNvSpPr>
            <a:spLocks noChangeAspect="1"/>
          </p:cNvSpPr>
          <p:nvPr/>
        </p:nvSpPr>
        <p:spPr>
          <a:xfrm>
            <a:off x="3380732" y="6177136"/>
            <a:ext cx="495890" cy="495890"/>
          </a:xfrm>
          <a:prstGeom prst="ellipse">
            <a:avLst/>
          </a:prstGeom>
          <a:solidFill>
            <a:srgbClr val="37CD37"/>
          </a:solidFill>
          <a:ln>
            <a:solidFill>
              <a:srgbClr val="84E084"/>
            </a:solidFill>
          </a:ln>
          <a:effectLst/>
          <a:scene3d>
            <a:camera prst="orthographicFront"/>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wrap="none" lIns="0" tIns="34286" rIns="0" bIns="0" rtlCol="0" anchor="ctr"/>
          <a:lstStyle/>
          <a:p>
            <a:pPr algn="ctr"/>
            <a:r>
              <a:rPr lang="ja-JP" altLang="en-US" sz="1000" b="1" spc="100" dirty="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額</a:t>
            </a:r>
          </a:p>
        </p:txBody>
      </p:sp>
      <p:sp>
        <p:nvSpPr>
          <p:cNvPr id="6" name="下矢印 5"/>
          <p:cNvSpPr/>
          <p:nvPr/>
        </p:nvSpPr>
        <p:spPr>
          <a:xfrm>
            <a:off x="3069000" y="3080824"/>
            <a:ext cx="720000" cy="288000"/>
          </a:xfrm>
          <a:prstGeom prst="downArrow">
            <a:avLst/>
          </a:prstGeom>
          <a:solidFill>
            <a:srgbClr val="37CD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下矢印 72"/>
          <p:cNvSpPr/>
          <p:nvPr/>
        </p:nvSpPr>
        <p:spPr>
          <a:xfrm>
            <a:off x="3069000" y="7689304"/>
            <a:ext cx="720000" cy="288000"/>
          </a:xfrm>
          <a:prstGeom prst="downArrow">
            <a:avLst/>
          </a:prstGeom>
          <a:solidFill>
            <a:srgbClr val="37CD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p:nvPr/>
        </p:nvCxnSpPr>
        <p:spPr>
          <a:xfrm>
            <a:off x="3356992" y="7150949"/>
            <a:ext cx="468000" cy="0"/>
          </a:xfrm>
          <a:prstGeom prst="straightConnector1">
            <a:avLst/>
          </a:prstGeom>
          <a:ln w="38100">
            <a:solidFill>
              <a:srgbClr val="84E084"/>
            </a:solidFill>
            <a:headEnd w="lg" len="med"/>
            <a:tailEnd type="arrow" w="lg" len="med"/>
          </a:ln>
        </p:spPr>
        <p:style>
          <a:lnRef idx="1">
            <a:schemeClr val="accent1"/>
          </a:lnRef>
          <a:fillRef idx="0">
            <a:schemeClr val="accent1"/>
          </a:fillRef>
          <a:effectRef idx="0">
            <a:schemeClr val="accent1"/>
          </a:effectRef>
          <a:fontRef idx="minor">
            <a:schemeClr val="tx1"/>
          </a:fontRef>
        </p:style>
      </p:cxnSp>
      <p:sp>
        <p:nvSpPr>
          <p:cNvPr id="74" name="下矢印 73"/>
          <p:cNvSpPr/>
          <p:nvPr/>
        </p:nvSpPr>
        <p:spPr>
          <a:xfrm>
            <a:off x="3069000" y="8913440"/>
            <a:ext cx="720000" cy="288000"/>
          </a:xfrm>
          <a:prstGeom prst="downArrow">
            <a:avLst/>
          </a:prstGeom>
          <a:solidFill>
            <a:srgbClr val="37CD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2" name="Picture 4" descr="C:\Program Files\Microsoft Office\MEDIA\CAGCAT10\j019581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7886">
            <a:off x="2106410" y="2085064"/>
            <a:ext cx="674225" cy="693697"/>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5013176" y="5190058"/>
            <a:ext cx="1512000" cy="194990"/>
          </a:xfrm>
          <a:prstGeom prst="rect">
            <a:avLst/>
          </a:prstGeom>
          <a:noFill/>
        </p:spPr>
        <p:txBody>
          <a:bodyPr wrap="square" rtlCol="0">
            <a:spAutoFit/>
          </a:bodyPr>
          <a:lstStyle/>
          <a:p>
            <a:r>
              <a:rPr lang="ja-JP" altLang="en-US" sz="667"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667"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67"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667"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667" dirty="0">
                <a:latin typeface="メイリオ" panose="020B0604030504040204" pitchFamily="50" charset="-128"/>
                <a:ea typeface="メイリオ" panose="020B0604030504040204" pitchFamily="50" charset="-128"/>
                <a:cs typeface="メイリオ" panose="020B0604030504040204" pitchFamily="50" charset="-128"/>
              </a:rPr>
              <a:t>　）内は中小企業以外の額</a:t>
            </a:r>
            <a:endParaRPr lang="ja-JP" altLang="en-US" sz="667" dirty="0"/>
          </a:p>
        </p:txBody>
      </p:sp>
    </p:spTree>
    <p:extLst>
      <p:ext uri="{BB962C8B-B14F-4D97-AF65-F5344CB8AC3E}">
        <p14:creationId xmlns:p14="http://schemas.microsoft.com/office/powerpoint/2010/main" val="3244631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89000" y="3513256"/>
            <a:ext cx="6480000" cy="4248032"/>
          </a:xfrm>
          <a:prstGeom prst="roundRect">
            <a:avLst>
              <a:gd name="adj" fmla="val 4877"/>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92" tIns="45746" rIns="91492" bIns="45746" rtlCol="0" anchor="ctr"/>
          <a:lstStyle/>
          <a:p>
            <a:r>
              <a:rPr lang="ja-JP" altLang="en-US" sz="1200" dirty="0"/>
              <a:t>プロジェクトマネージャ試験対策講座受講料等</a:t>
            </a:r>
            <a:r>
              <a:rPr lang="en-US" altLang="ja-JP" sz="1200" dirty="0"/>
              <a:t/>
            </a:r>
            <a:br>
              <a:rPr lang="en-US" altLang="ja-JP" sz="1200" dirty="0"/>
            </a:br>
            <a:r>
              <a:rPr lang="ja-JP" altLang="en-US" sz="1200" dirty="0"/>
              <a:t>　</a:t>
            </a:r>
            <a:endParaRPr lang="ja-JP" altLang="en-US" sz="1143" dirty="0">
              <a:solidFill>
                <a:schemeClr val="tx1"/>
              </a:solidFill>
            </a:endParaRPr>
          </a:p>
        </p:txBody>
      </p:sp>
      <p:sp>
        <p:nvSpPr>
          <p:cNvPr id="24" name="角丸四角形 23"/>
          <p:cNvSpPr/>
          <p:nvPr/>
        </p:nvSpPr>
        <p:spPr>
          <a:xfrm>
            <a:off x="324000" y="3738048"/>
            <a:ext cx="129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68571" bIns="0" rtlCol="0" anchor="ctr"/>
          <a:lstStyle/>
          <a:p>
            <a:pPr algn="ctr"/>
            <a:r>
              <a:rPr lang="ja-JP" altLang="en-US" sz="1100" b="1" spc="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教育訓練</a:t>
            </a:r>
            <a:r>
              <a:rPr lang="ja-JP" altLang="en-US" sz="1100" b="1" spc="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の内</a:t>
            </a:r>
            <a:r>
              <a:rPr lang="ja-JP" altLang="en-US" sz="11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容</a:t>
            </a:r>
            <a:endParaRPr lang="en-US" altLang="ja-JP"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1073038" y="3304988"/>
            <a:ext cx="4711925" cy="308571"/>
          </a:xfrm>
          <a:prstGeom prst="roundRect">
            <a:avLst>
              <a:gd name="adj" fmla="val 50000"/>
            </a:avLst>
          </a:prstGeom>
          <a:solidFill>
            <a:srgbClr val="F5822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nchorCtr="0"/>
          <a:lstStyle/>
          <a:p>
            <a:pPr algn="ctr"/>
            <a:r>
              <a:rPr lang="ja-JP" altLang="en-US" sz="1300" b="1" spc="300" dirty="0">
                <a:latin typeface="メイリオ" panose="020B0604030504040204" pitchFamily="50" charset="-128"/>
                <a:ea typeface="メイリオ" panose="020B0604030504040204" pitchFamily="50" charset="-128"/>
                <a:cs typeface="メイリオ" panose="020B0604030504040204" pitchFamily="50" charset="-128"/>
              </a:rPr>
              <a:t>人材開発支援助成金の活</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用</a:t>
            </a:r>
          </a:p>
        </p:txBody>
      </p:sp>
      <p:sp>
        <p:nvSpPr>
          <p:cNvPr id="20" name="テキスト ボックス 19"/>
          <p:cNvSpPr txBox="1"/>
          <p:nvPr/>
        </p:nvSpPr>
        <p:spPr>
          <a:xfrm>
            <a:off x="324000" y="4040148"/>
            <a:ext cx="2988000" cy="1092607"/>
          </a:xfrm>
          <a:prstGeom prst="rect">
            <a:avLst/>
          </a:prstGeom>
          <a:noFill/>
        </p:spPr>
        <p:txBody>
          <a:bodyPr wrap="square" rIns="0" rtlCol="0">
            <a:spAutoFit/>
          </a:bodyPr>
          <a:lstStyle/>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教育訓練機関：外部教育訓練機関</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受講コース：中小</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企業診断士登録養成講座</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訓練目標：中小企業診断士の資格取得を目指す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訓練時間：一人あたり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受講料等：一人あたり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300,000</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3564000" y="4040148"/>
            <a:ext cx="3096000" cy="2217530"/>
          </a:xfrm>
          <a:prstGeom prst="rect">
            <a:avLst/>
          </a:prstGeom>
          <a:noFill/>
        </p:spPr>
        <p:txBody>
          <a:bodyPr wrap="square" rtlCol="0">
            <a:spAutoFit/>
          </a:bodyPr>
          <a:lstStyle/>
          <a:p>
            <a:pPr>
              <a:lnSpc>
                <a:spcPct val="110000"/>
              </a:lnSpc>
            </a:pP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人への投資促進</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コース</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自発的職業能力開発訓練</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が自発的に受講した訓練費用のうち</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２分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の１以上を負担する事業主に対する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助成です。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労働協約又は就業規則に自発的職業能力開発経費負担制度を定めるとともに、その制度に基づき経費を負担する必要があります。既に同制度を定め適用実績がある場合も対象となります。</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自発的職業能力開発経費負担制度とは、労働者が自発的に受講する際に要する直接的な経費について、全部又は一部を負担することを就業規則等に規定した制度のこと。</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64000" y="3738048"/>
            <a:ext cx="1260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34286" bIns="0" rtlCol="0" anchor="ctr"/>
          <a:lstStyle/>
          <a:p>
            <a:pPr algn="ctr"/>
            <a:r>
              <a:rPr lang="ja-JP" altLang="en-US" sz="1100" b="1" spc="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助成金のコー</a:t>
            </a:r>
            <a:r>
              <a:rPr lang="ja-JP" altLang="en-US"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ス</a:t>
            </a:r>
            <a:endParaRPr lang="en-US" altLang="ja-JP"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flipH="1">
            <a:off x="3418760" y="3738048"/>
            <a:ext cx="10240" cy="2447254"/>
          </a:xfrm>
          <a:prstGeom prst="line">
            <a:avLst/>
          </a:prstGeom>
          <a:ln w="63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3564000" y="5873543"/>
            <a:ext cx="2880000" cy="447609"/>
          </a:xfrm>
          <a:prstGeom prst="rect">
            <a:avLst/>
          </a:prstGeom>
          <a:solidFill>
            <a:srgbClr val="FFFFCC"/>
          </a:solidFill>
          <a:ln w="6350">
            <a:solidFill>
              <a:schemeClr val="accent6"/>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36000" rtlCol="0" anchor="t" anchorCtr="0">
            <a:spAutoFit/>
          </a:bodyPr>
          <a:lstStyle/>
          <a:p>
            <a:pPr>
              <a:lnSpc>
                <a:spcPct val="110000"/>
              </a:lnSpc>
            </a:pPr>
            <a:r>
              <a:rPr lang="ja-JP" altLang="en-US" sz="1000" b="1" spc="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率</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　</a:t>
            </a:r>
            <a:r>
              <a:rPr lang="en-US" altLang="ja-JP"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ja-JP" altLang="en-US" sz="1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24000" y="6429192"/>
            <a:ext cx="201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nchorCtr="0"/>
          <a:lstStyle/>
          <a:p>
            <a:pPr algn="ctr"/>
            <a:r>
              <a:rPr lang="ja-JP" altLang="en-US" sz="1100" b="1" spc="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助成金の</a:t>
            </a:r>
            <a:r>
              <a:rPr lang="ja-JP" altLang="en-US"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額（一人あたり）</a:t>
            </a:r>
            <a:endParaRPr lang="en-US" altLang="ja-JP" sz="11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テキスト ボックス 68"/>
          <p:cNvSpPr txBox="1"/>
          <p:nvPr/>
        </p:nvSpPr>
        <p:spPr>
          <a:xfrm>
            <a:off x="324000" y="6650995"/>
            <a:ext cx="3094760" cy="246221"/>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の対象と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なる経費助成</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2" name="直線コネクタ 71"/>
          <p:cNvCxnSpPr/>
          <p:nvPr/>
        </p:nvCxnSpPr>
        <p:spPr>
          <a:xfrm>
            <a:off x="369000" y="6393160"/>
            <a:ext cx="6120000" cy="0"/>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29692" y="6879864"/>
            <a:ext cx="2988000" cy="737432"/>
          </a:xfrm>
          <a:prstGeom prst="rect">
            <a:avLst/>
          </a:prstGeom>
          <a:solidFill>
            <a:srgbClr val="FFFFCC"/>
          </a:solidFill>
          <a:ln w="6350">
            <a:solidFill>
              <a:schemeClr val="accent6"/>
            </a:solidFill>
            <a:prstDash val="dash"/>
          </a:ln>
          <a:effectLst/>
        </p:spPr>
        <p:style>
          <a:lnRef idx="1">
            <a:schemeClr val="accent1"/>
          </a:lnRef>
          <a:fillRef idx="2">
            <a:schemeClr val="accent1"/>
          </a:fillRef>
          <a:effectRef idx="1">
            <a:schemeClr val="accent1"/>
          </a:effectRef>
          <a:fontRef idx="minor">
            <a:schemeClr val="dk1"/>
          </a:fontRef>
        </p:style>
        <p:txBody>
          <a:bodyPr wrap="none" lIns="108000" tIns="72000" rIns="108000" bIns="36000" rtlCol="0" anchor="t" anchorCtr="0">
            <a:noAutofit/>
          </a:bodyPr>
          <a:lstStyle>
            <a:defPPr>
              <a:defRPr lang="ja-JP"/>
            </a:defPPr>
            <a:lvl1pPr defTabSz="914191">
              <a:lnSpc>
                <a:spcPts val="1400"/>
              </a:lnSpc>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096" defTabSz="914191">
              <a:defRPr sz="1800">
                <a:solidFill>
                  <a:schemeClr val="lt1"/>
                </a:solidFill>
              </a:defRPr>
            </a:lvl2pPr>
            <a:lvl3pPr marL="914191" defTabSz="914191">
              <a:defRPr sz="1800">
                <a:solidFill>
                  <a:schemeClr val="lt1"/>
                </a:solidFill>
              </a:defRPr>
            </a:lvl3pPr>
            <a:lvl4pPr marL="1371288" defTabSz="914191">
              <a:defRPr sz="1800">
                <a:solidFill>
                  <a:schemeClr val="lt1"/>
                </a:solidFill>
              </a:defRPr>
            </a:lvl4pPr>
            <a:lvl5pPr marL="1828381" defTabSz="914191">
              <a:defRPr sz="1800">
                <a:solidFill>
                  <a:schemeClr val="lt1"/>
                </a:solidFill>
              </a:defRPr>
            </a:lvl5pPr>
            <a:lvl6pPr marL="2285474" defTabSz="914191">
              <a:defRPr sz="1800">
                <a:solidFill>
                  <a:schemeClr val="lt1"/>
                </a:solidFill>
              </a:defRPr>
            </a:lvl6pPr>
            <a:lvl7pPr marL="2742570" defTabSz="914191">
              <a:defRPr sz="1800">
                <a:solidFill>
                  <a:schemeClr val="lt1"/>
                </a:solidFill>
              </a:defRPr>
            </a:lvl7pPr>
            <a:lvl8pPr marL="3199665" defTabSz="914191">
              <a:defRPr sz="1800">
                <a:solidFill>
                  <a:schemeClr val="lt1"/>
                </a:solidFill>
              </a:defRPr>
            </a:lvl8pPr>
            <a:lvl9pPr marL="3656760" defTabSz="914191">
              <a:defRPr sz="1800">
                <a:solidFill>
                  <a:schemeClr val="lt1"/>
                </a:solidFill>
              </a:defRPr>
            </a:lvl9pPr>
          </a:lstStyle>
          <a:p>
            <a:pPr>
              <a:lnSpc>
                <a:spcPct val="120000"/>
              </a:lnSpc>
              <a:spcAft>
                <a:spcPts val="300"/>
              </a:spcAft>
            </a:pPr>
            <a:r>
              <a:rPr lang="ja-JP" altLang="en-US" sz="1100" dirty="0" smtClean="0"/>
              <a:t>中小</a:t>
            </a:r>
            <a:r>
              <a:rPr lang="ja-JP" altLang="en-US" sz="1100" dirty="0"/>
              <a:t>企業診断士養成講座</a:t>
            </a:r>
            <a:r>
              <a:rPr lang="ja-JP" altLang="en-US" sz="1100" dirty="0" smtClean="0"/>
              <a:t>：</a:t>
            </a:r>
            <a:r>
              <a:rPr lang="en-US" altLang="ja-JP" sz="1100" dirty="0" smtClean="0"/>
              <a:t>300,000</a:t>
            </a:r>
            <a:r>
              <a:rPr lang="ja-JP" altLang="en-US" sz="1100" dirty="0"/>
              <a:t>円</a:t>
            </a:r>
            <a:endParaRPr lang="en-US" altLang="ja-JP" sz="1100" dirty="0"/>
          </a:p>
          <a:p>
            <a:pPr marL="185738">
              <a:lnSpc>
                <a:spcPct val="120000"/>
              </a:lnSpc>
            </a:pPr>
            <a:r>
              <a:rPr lang="ja-JP" altLang="en-US" sz="1000" dirty="0" smtClean="0"/>
              <a:t>事業</a:t>
            </a:r>
            <a:r>
              <a:rPr lang="ja-JP" altLang="en-US" sz="1000" dirty="0"/>
              <a:t>主の負担割合</a:t>
            </a:r>
            <a:r>
              <a:rPr lang="en-US" altLang="ja-JP" sz="1000" dirty="0"/>
              <a:t>50</a:t>
            </a:r>
            <a:r>
              <a:rPr lang="ja-JP" altLang="en-US" sz="1000" dirty="0"/>
              <a:t>％の場合</a:t>
            </a:r>
            <a:r>
              <a:rPr lang="ja-JP" altLang="en-US" sz="1000" dirty="0" smtClean="0"/>
              <a:t>、事業</a:t>
            </a:r>
            <a:r>
              <a:rPr lang="ja-JP" altLang="en-US" sz="1000" dirty="0"/>
              <a:t>主</a:t>
            </a:r>
            <a:r>
              <a:rPr lang="ja-JP" altLang="en-US" sz="1000" dirty="0" smtClean="0"/>
              <a:t>は</a:t>
            </a:r>
            <a:endParaRPr lang="en-US" altLang="ja-JP" sz="1000" dirty="0" smtClean="0"/>
          </a:p>
          <a:p>
            <a:pPr marL="185738">
              <a:lnSpc>
                <a:spcPct val="120000"/>
              </a:lnSpc>
            </a:pPr>
            <a:r>
              <a:rPr lang="en-US" altLang="ja-JP" sz="1000" dirty="0" smtClean="0"/>
              <a:t>150,000</a:t>
            </a:r>
            <a:r>
              <a:rPr lang="ja-JP" altLang="en-US" sz="1000" dirty="0"/>
              <a:t>円を負担する</a:t>
            </a:r>
            <a:endParaRPr lang="ja-JP" altLang="en-US" sz="800" dirty="0"/>
          </a:p>
        </p:txBody>
      </p:sp>
      <p:graphicFrame>
        <p:nvGraphicFramePr>
          <p:cNvPr id="2" name="表 1"/>
          <p:cNvGraphicFramePr>
            <a:graphicFrameLocks noGrp="1"/>
          </p:cNvGraphicFramePr>
          <p:nvPr>
            <p:extLst>
              <p:ext uri="{D42A27DB-BD31-4B8C-83A1-F6EECF244321}">
                <p14:modId xmlns:p14="http://schemas.microsoft.com/office/powerpoint/2010/main" val="4049538589"/>
              </p:ext>
            </p:extLst>
          </p:nvPr>
        </p:nvGraphicFramePr>
        <p:xfrm>
          <a:off x="189000" y="8158504"/>
          <a:ext cx="6480000" cy="61092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訓練の効</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果</a:t>
                      </a:r>
                    </a:p>
                  </a:txBody>
                  <a:tcPr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F58223"/>
                    </a:solidFill>
                  </a:tcPr>
                </a:tc>
                <a:tc>
                  <a:txBody>
                    <a:bodyPr/>
                    <a:lstStyle/>
                    <a:p>
                      <a:pPr marL="0" indent="0">
                        <a:lnSpc>
                          <a:spcPct val="110000"/>
                        </a:lnSpc>
                        <a:spcBef>
                          <a:spcPts val="300"/>
                        </a:spcBef>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中小企業診断士の資格を生かし、会社の生産性向上に寄与した。また、他の従業員も、自ら必要と思うスキルを身につけるために、積極的に学び・学び直しをする機運を醸成できた。</a:t>
                      </a:r>
                    </a:p>
                  </a:txBody>
                  <a:tcPr marT="72000" marB="36000">
                    <a:lnL w="12700" cap="flat" cmpd="sng" algn="ctr">
                      <a:solidFill>
                        <a:schemeClr val="accent6">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4274050176"/>
              </p:ext>
            </p:extLst>
          </p:nvPr>
        </p:nvGraphicFramePr>
        <p:xfrm>
          <a:off x="189000" y="9201528"/>
          <a:ext cx="6480000" cy="50400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50400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今後の展開</a:t>
                      </a:r>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solidFill>
                      <a:srgbClr val="F58223"/>
                    </a:solidFill>
                  </a:tcPr>
                </a:tc>
                <a:tc>
                  <a:txBody>
                    <a:bodyPr/>
                    <a:lstStyle/>
                    <a:p>
                      <a:pPr marL="0" indent="0">
                        <a:lnSpc>
                          <a:spcPct val="110000"/>
                        </a:lnSpc>
                        <a:spcBef>
                          <a:spcPts val="300"/>
                        </a:spcBef>
                        <a:buFont typeface="Arial" panose="020B0604020202020204" pitchFamily="34" charset="0"/>
                        <a:buNone/>
                      </a:pPr>
                      <a:r>
                        <a:rPr kumimoji="1" lang="ja-JP" altLang="en-US" sz="1000" b="0" dirty="0" smtClean="0">
                          <a:solidFill>
                            <a:schemeClr val="tx1"/>
                          </a:solidFill>
                          <a:latin typeface="メイリオ" panose="020B0604030504040204" pitchFamily="50" charset="-128"/>
                          <a:ea typeface="メイリオ" panose="020B0604030504040204" pitchFamily="50" charset="-128"/>
                        </a:rPr>
                        <a:t>今回の自発的な訓練により身につけたスキルを発揮できる部署への配置換えや待遇の見直しを行い、他の労働者も制度を活用できるように働きかけていきたい。</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marT="72000" marB="36000" anchor="ctr">
                    <a:lnL w="12700" cap="flat" cmpd="sng" algn="ctr">
                      <a:solidFill>
                        <a:schemeClr val="accent6">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lnB w="12700" cap="flat" cmpd="sng" algn="ctr">
                      <a:solidFill>
                        <a:schemeClr val="accent6">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052394890"/>
              </p:ext>
            </p:extLst>
          </p:nvPr>
        </p:nvGraphicFramePr>
        <p:xfrm>
          <a:off x="189000" y="1061426"/>
          <a:ext cx="6480000" cy="1896192"/>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419132204"/>
                    </a:ext>
                  </a:extLst>
                </a:gridCol>
                <a:gridCol w="3780000">
                  <a:extLst>
                    <a:ext uri="{9D8B030D-6E8A-4147-A177-3AD203B41FA5}">
                      <a16:colId xmlns:a16="http://schemas.microsoft.com/office/drawing/2014/main" val="3992741460"/>
                    </a:ext>
                  </a:extLst>
                </a:gridCol>
              </a:tblGrid>
              <a:tr h="370840">
                <a:tc rowSpan="2">
                  <a:txBody>
                    <a:bodyPr/>
                    <a:lstStyle/>
                    <a:p>
                      <a:pPr>
                        <a:lnSpc>
                          <a:spcPct val="110000"/>
                        </a:lnSpc>
                      </a:pPr>
                      <a:r>
                        <a:rPr lang="ja-JP" altLang="en-US" sz="1200" b="1" spc="3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会社概</a:t>
                      </a:r>
                      <a:r>
                        <a:rPr lang="ja-JP" altLang="en-US"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要</a:t>
                      </a:r>
                      <a:endParaRPr lang="en-US" altLang="ja-JP"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spcBef>
                          <a:spcPts val="600"/>
                        </a:spcBef>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中小企業（金融業）</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事業内容：信用金庫</a:t>
                      </a:r>
                      <a:endParaRPr kumimoji="1" lang="ja-JP" altLang="en-US" sz="1100" dirty="0">
                        <a:solidFill>
                          <a:schemeClr val="tx1"/>
                        </a:solidFill>
                      </a:endParaRPr>
                    </a:p>
                  </a:txBody>
                  <a:tcPr marT="108000" marB="72000">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助成金を活用するに至った背景事情</a:t>
                      </a:r>
                      <a:endParaRPr lang="en-US" altLang="ja-JP"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従業員から、スキルアップのために休日や業務外の時間を利用して訓練を受講したいが、会社から補助があるとありがたいという声が出ていたため。</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15357337"/>
                  </a:ext>
                </a:extLst>
              </a:tr>
              <a:tr h="370840">
                <a:tc vMerge="1">
                  <a:txBody>
                    <a:bodyPr/>
                    <a:lstStyle/>
                    <a:p>
                      <a:endParaRPr kumimoji="1" lang="ja-JP" altLang="en-US" dirty="0"/>
                    </a:p>
                  </a:txBody>
                  <a:tcPr/>
                </a:tc>
                <a:tc>
                  <a:txBody>
                    <a:bodyPr/>
                    <a:lstStyle/>
                    <a:p>
                      <a:r>
                        <a:rPr lang="ja-JP" altLang="en-US"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人材育成上の課題</a:t>
                      </a:r>
                      <a:endParaRPr lang="en-US" altLang="ja-JP"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従業員の学び・学び直しを会社として積極的に支援することにより、企業としての魅力を高め、従業員のモチベーションや生産性を向上させることが課題。</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98504823"/>
                  </a:ext>
                </a:extLst>
              </a:tr>
            </a:tbl>
          </a:graphicData>
        </a:graphic>
      </p:graphicFrame>
      <p:sp>
        <p:nvSpPr>
          <p:cNvPr id="5" name="テキスト ボックス 4"/>
          <p:cNvSpPr txBox="1"/>
          <p:nvPr/>
        </p:nvSpPr>
        <p:spPr>
          <a:xfrm>
            <a:off x="1586188" y="56456"/>
            <a:ext cx="3685624" cy="400110"/>
          </a:xfrm>
          <a:prstGeom prst="rect">
            <a:avLst/>
          </a:prstGeom>
          <a:noFill/>
        </p:spPr>
        <p:txBody>
          <a:bodyPr wrap="none" rtlCol="0">
            <a:spAutoFit/>
          </a:bodyPr>
          <a:lstStyle/>
          <a:p>
            <a:r>
              <a:rPr lang="ja-JP" altLang="en-US" sz="2000" b="1" spc="300" dirty="0">
                <a:solidFill>
                  <a:srgbClr val="F58223"/>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人材開発支援助成金活</a:t>
            </a:r>
            <a:r>
              <a:rPr lang="ja-JP" altLang="en-US" sz="2000" b="1" spc="300" dirty="0" smtClean="0">
                <a:solidFill>
                  <a:srgbClr val="F58223"/>
                </a:solidFill>
                <a:latin typeface="メイリオ" panose="020B0604030504040204" pitchFamily="50" charset="-128"/>
                <a:ea typeface="メイリオ" panose="020B0604030504040204" pitchFamily="50" charset="-128"/>
                <a:cs typeface="メイリオ" panose="020B0604030504040204" pitchFamily="50" charset="-128"/>
              </a:rPr>
              <a:t>用</a:t>
            </a:r>
            <a:r>
              <a:rPr lang="ja-JP" altLang="en-US" sz="2000" b="1" dirty="0" smtClean="0">
                <a:solidFill>
                  <a:srgbClr val="F58223"/>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dirty="0">
              <a:solidFill>
                <a:srgbClr val="F58223"/>
              </a:solidFill>
            </a:endParaRPr>
          </a:p>
        </p:txBody>
      </p:sp>
      <p:sp>
        <p:nvSpPr>
          <p:cNvPr id="67" name="テキスト ボックス 66"/>
          <p:cNvSpPr txBox="1"/>
          <p:nvPr/>
        </p:nvSpPr>
        <p:spPr>
          <a:xfrm>
            <a:off x="0" y="488552"/>
            <a:ext cx="6858000" cy="432000"/>
          </a:xfrm>
          <a:prstGeom prst="rect">
            <a:avLst/>
          </a:prstGeom>
          <a:solidFill>
            <a:srgbClr val="F58223"/>
          </a:solidFill>
        </p:spPr>
        <p:txBody>
          <a:bodyPr wrap="none" tIns="72000" bIns="36000" rtlCol="0">
            <a:noAutofit/>
          </a:bodyPr>
          <a:lstStyle/>
          <a:p>
            <a:pPr lvl="0" algn="ctr">
              <a:lnSpc>
                <a:spcPct val="120000"/>
              </a:lnSpc>
            </a:pPr>
            <a:r>
              <a:rPr lang="ja-JP" altLang="en-US" sz="1600" b="1" spc="1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人への投資促進コース</a:t>
            </a:r>
            <a:r>
              <a:rPr lang="ja-JP" altLang="en-US" sz="1600" b="1" spc="1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：自発的職業能力開発訓</a:t>
            </a:r>
            <a:r>
              <a:rPr lang="ja-JP" altLang="en-US" sz="16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練</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662016" y="6681192"/>
            <a:ext cx="2795114" cy="1112406"/>
          </a:xfrm>
          <a:prstGeom prst="rect">
            <a:avLst/>
          </a:prstGeom>
          <a:solidFill>
            <a:srgbClr val="FFFFCC"/>
          </a:solidFill>
          <a:ln w="12700" cmpd="sng">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252000" tIns="72000" rIns="0" bIns="36000" rtlCol="0" anchor="t" anchorCtr="0">
            <a:spAutoFit/>
          </a:bodyPr>
          <a:lstStyle/>
          <a:p>
            <a:pPr>
              <a:lnSpc>
                <a:spcPct val="1100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FF</a:t>
            </a:r>
            <a:r>
              <a:rPr lang="en-US" altLang="zh-TW"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-JT</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経費助成：</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67,500</a:t>
            </a:r>
            <a:r>
              <a:rPr lang="zh-TW"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zh-TW"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事業主の負担額</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45</a:t>
            </a:r>
            <a:r>
              <a:rPr lang="zh-TW"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zh-TW"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支給総額</a:t>
            </a:r>
            <a:r>
              <a:rPr lang="ja-JP" altLang="en-US" sz="14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67,500</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円/楕円 74"/>
          <p:cNvSpPr>
            <a:spLocks noChangeAspect="1"/>
          </p:cNvSpPr>
          <p:nvPr/>
        </p:nvSpPr>
        <p:spPr>
          <a:xfrm>
            <a:off x="3380732" y="6473334"/>
            <a:ext cx="495890" cy="495890"/>
          </a:xfrm>
          <a:prstGeom prst="ellipse">
            <a:avLst/>
          </a:prstGeom>
          <a:solidFill>
            <a:srgbClr val="F58223"/>
          </a:solidFill>
          <a:ln/>
          <a:effectLst/>
          <a:scene3d>
            <a:camera prst="orthographicFront"/>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wrap="none" lIns="0" tIns="34286" rIns="0" bIns="0" rtlCol="0" anchor="ctr"/>
          <a:lstStyle/>
          <a:p>
            <a:pPr algn="ctr"/>
            <a:r>
              <a:rPr lang="ja-JP" altLang="en-US" sz="1000" b="1" spc="100" dirty="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額</a:t>
            </a:r>
          </a:p>
        </p:txBody>
      </p:sp>
      <p:sp>
        <p:nvSpPr>
          <p:cNvPr id="6" name="下矢印 5"/>
          <p:cNvSpPr/>
          <p:nvPr/>
        </p:nvSpPr>
        <p:spPr>
          <a:xfrm>
            <a:off x="3069000" y="2985128"/>
            <a:ext cx="720000" cy="288000"/>
          </a:xfrm>
          <a:prstGeom prst="downArrow">
            <a:avLst/>
          </a:prstGeom>
          <a:solidFill>
            <a:srgbClr val="F58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下矢印 72"/>
          <p:cNvSpPr/>
          <p:nvPr/>
        </p:nvSpPr>
        <p:spPr>
          <a:xfrm>
            <a:off x="3069000" y="7833352"/>
            <a:ext cx="720000" cy="288000"/>
          </a:xfrm>
          <a:prstGeom prst="downArrow">
            <a:avLst/>
          </a:prstGeom>
          <a:solidFill>
            <a:srgbClr val="F58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p:nvPr/>
        </p:nvCxnSpPr>
        <p:spPr>
          <a:xfrm>
            <a:off x="3212976" y="7185248"/>
            <a:ext cx="576000" cy="0"/>
          </a:xfrm>
          <a:prstGeom prst="straightConnector1">
            <a:avLst/>
          </a:prstGeom>
          <a:ln w="38100">
            <a:solidFill>
              <a:schemeClr val="accent6"/>
            </a:solidFill>
            <a:headEnd w="lg" len="med"/>
            <a:tailEnd type="arrow" w="lg" len="med"/>
          </a:ln>
        </p:spPr>
        <p:style>
          <a:lnRef idx="1">
            <a:schemeClr val="accent1"/>
          </a:lnRef>
          <a:fillRef idx="0">
            <a:schemeClr val="accent1"/>
          </a:fillRef>
          <a:effectRef idx="0">
            <a:schemeClr val="accent1"/>
          </a:effectRef>
          <a:fontRef idx="minor">
            <a:schemeClr val="tx1"/>
          </a:fontRef>
        </p:style>
      </p:cxnSp>
      <p:sp>
        <p:nvSpPr>
          <p:cNvPr id="74" name="下矢印 73"/>
          <p:cNvSpPr/>
          <p:nvPr/>
        </p:nvSpPr>
        <p:spPr>
          <a:xfrm>
            <a:off x="3069000" y="8841464"/>
            <a:ext cx="720000" cy="288000"/>
          </a:xfrm>
          <a:prstGeom prst="downArrow">
            <a:avLst/>
          </a:prstGeom>
          <a:solidFill>
            <a:srgbClr val="F582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53355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189000" y="3649068"/>
            <a:ext cx="6480000" cy="3852000"/>
          </a:xfrm>
          <a:prstGeom prst="roundRect">
            <a:avLst>
              <a:gd name="adj" fmla="val 4877"/>
            </a:avLst>
          </a:prstGeom>
          <a:noFill/>
          <a:ln w="28575">
            <a:solidFill>
              <a:srgbClr val="338BA3"/>
            </a:solidFill>
          </a:ln>
        </p:spPr>
        <p:style>
          <a:lnRef idx="2">
            <a:schemeClr val="accent1">
              <a:shade val="50000"/>
            </a:schemeClr>
          </a:lnRef>
          <a:fillRef idx="1">
            <a:schemeClr val="accent1"/>
          </a:fillRef>
          <a:effectRef idx="0">
            <a:schemeClr val="accent1"/>
          </a:effectRef>
          <a:fontRef idx="minor">
            <a:schemeClr val="lt1"/>
          </a:fontRef>
        </p:style>
        <p:txBody>
          <a:bodyPr lIns="91492" tIns="45746" rIns="91492" bIns="45746" rtlCol="0" anchor="ctr"/>
          <a:lstStyle/>
          <a:p>
            <a:r>
              <a:rPr lang="ja-JP" altLang="en-US" sz="1200" dirty="0"/>
              <a:t>プロジェクトマネージャ試験対策講座受講料等</a:t>
            </a:r>
            <a:r>
              <a:rPr lang="en-US" altLang="ja-JP" sz="1200" dirty="0"/>
              <a:t/>
            </a:r>
            <a:br>
              <a:rPr lang="en-US" altLang="ja-JP" sz="1200" dirty="0"/>
            </a:br>
            <a:r>
              <a:rPr lang="ja-JP" altLang="en-US" sz="1200" dirty="0"/>
              <a:t>　</a:t>
            </a:r>
            <a:endParaRPr lang="ja-JP" altLang="en-US" sz="1143" dirty="0">
              <a:solidFill>
                <a:schemeClr val="tx1"/>
              </a:solidFill>
            </a:endParaRPr>
          </a:p>
        </p:txBody>
      </p:sp>
      <p:sp>
        <p:nvSpPr>
          <p:cNvPr id="24" name="角丸四角形 23"/>
          <p:cNvSpPr/>
          <p:nvPr/>
        </p:nvSpPr>
        <p:spPr>
          <a:xfrm>
            <a:off x="324000" y="3873860"/>
            <a:ext cx="129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68571" bIns="0" rtlCol="0" anchor="ctr"/>
          <a:lstStyle/>
          <a:p>
            <a:pPr algn="ctr"/>
            <a:r>
              <a:rPr lang="ja-JP" altLang="en-US" sz="1100" b="1" spc="200"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教育訓練</a:t>
            </a:r>
            <a:r>
              <a:rPr lang="ja-JP" altLang="en-US" sz="1100" b="1" spc="200"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の内</a:t>
            </a:r>
            <a:r>
              <a:rPr lang="ja-JP" altLang="en-US" sz="11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容</a:t>
            </a:r>
            <a:endParaRPr lang="en-US" altLang="ja-JP" sz="1100" b="1"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1073038" y="3440800"/>
            <a:ext cx="4711925" cy="308571"/>
          </a:xfrm>
          <a:prstGeom prst="roundRect">
            <a:avLst>
              <a:gd name="adj" fmla="val 50000"/>
            </a:avLst>
          </a:prstGeom>
          <a:solidFill>
            <a:srgbClr val="338BA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51429" bIns="0" rtlCol="0" anchor="ctr" anchorCtr="0"/>
          <a:lstStyle/>
          <a:p>
            <a:pPr algn="ctr"/>
            <a:r>
              <a:rPr lang="ja-JP" altLang="en-US" sz="1300" b="1" spc="300" dirty="0">
                <a:latin typeface="メイリオ" panose="020B0604030504040204" pitchFamily="50" charset="-128"/>
                <a:ea typeface="メイリオ" panose="020B0604030504040204" pitchFamily="50" charset="-128"/>
                <a:cs typeface="メイリオ" panose="020B0604030504040204" pitchFamily="50" charset="-128"/>
              </a:rPr>
              <a:t>人材開発支援助成金の活</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用</a:t>
            </a:r>
          </a:p>
        </p:txBody>
      </p:sp>
      <p:sp>
        <p:nvSpPr>
          <p:cNvPr id="20" name="テキスト ボックス 19"/>
          <p:cNvSpPr txBox="1"/>
          <p:nvPr/>
        </p:nvSpPr>
        <p:spPr>
          <a:xfrm>
            <a:off x="324000" y="4160912"/>
            <a:ext cx="2988000" cy="1223412"/>
          </a:xfrm>
          <a:prstGeom prst="rect">
            <a:avLst/>
          </a:prstGeom>
          <a:noFill/>
        </p:spPr>
        <p:txBody>
          <a:bodyPr wrap="square" rIns="0" rtlCol="0">
            <a:spAutoFit/>
          </a:bodyPr>
          <a:lstStyle/>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教育訓練機関：外部教育訓練機関</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受講コース：英会話基礎クラス</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訓練期間：６か月</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spcBef>
                <a:spcPts val="300"/>
              </a:spcBef>
              <a:buFont typeface="Wingdings" panose="05000000000000000000" pitchFamily="2" charset="2"/>
              <a:buChar char="l"/>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訓練内容：</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日常会話が可能な英語力を身につけるための</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訓練</a:t>
            </a:r>
            <a:endParaRPr lang="ja-JP" altLang="en-US" sz="10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3564000" y="4160912"/>
            <a:ext cx="3096000" cy="621709"/>
          </a:xfrm>
          <a:prstGeom prst="rect">
            <a:avLst/>
          </a:prstGeom>
          <a:noFill/>
        </p:spPr>
        <p:txBody>
          <a:bodyPr wrap="square" rtlCol="0">
            <a:spAutoFit/>
          </a:bodyPr>
          <a:lstStyle/>
          <a:p>
            <a:pPr>
              <a:lnSpc>
                <a:spcPct val="110000"/>
              </a:lnSpc>
            </a:pP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人への投資促進</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コース</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長期教育訓練休暇等制度）</a:t>
            </a:r>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spcBef>
                <a:spcPts val="300"/>
              </a:spcBef>
            </a:pP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日以上の長期教育訓練休暇の取得が可能</a:t>
            </a: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な制度</a:t>
            </a:r>
            <a:r>
              <a:rPr lang="ja-JP" altLang="en-US" sz="950" dirty="0">
                <a:latin typeface="メイリオ" panose="020B0604030504040204" pitchFamily="50" charset="-128"/>
                <a:ea typeface="メイリオ" panose="020B0604030504040204" pitchFamily="50" charset="-128"/>
                <a:cs typeface="メイリオ" panose="020B0604030504040204" pitchFamily="50" charset="-128"/>
              </a:rPr>
              <a:t>を導入し、実際に適用した事業主に</a:t>
            </a: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助成を行います。</a:t>
            </a:r>
            <a:endParaRPr lang="ja-JP" altLang="en-US" sz="9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64000" y="3873860"/>
            <a:ext cx="1260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571" tIns="34286" rIns="34286" bIns="0" rtlCol="0" anchor="ctr"/>
          <a:lstStyle/>
          <a:p>
            <a:pPr algn="ctr"/>
            <a:r>
              <a:rPr lang="ja-JP" altLang="en-US" sz="1100" b="1" spc="200"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助成金のコー</a:t>
            </a:r>
            <a:r>
              <a:rPr lang="ja-JP" altLang="en-US" sz="1100" b="1"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ス</a:t>
            </a:r>
            <a:endParaRPr lang="en-US" altLang="ja-JP" sz="1100" b="1"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3" name="直線コネクタ 22"/>
          <p:cNvCxnSpPr/>
          <p:nvPr/>
        </p:nvCxnSpPr>
        <p:spPr>
          <a:xfrm>
            <a:off x="3429000" y="3873860"/>
            <a:ext cx="0" cy="1944000"/>
          </a:xfrm>
          <a:prstGeom prst="line">
            <a:avLst/>
          </a:prstGeom>
          <a:ln w="63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3564000" y="4782621"/>
            <a:ext cx="2880000" cy="970829"/>
          </a:xfrm>
          <a:prstGeom prst="rect">
            <a:avLst/>
          </a:prstGeom>
          <a:solidFill>
            <a:schemeClr val="accent5">
              <a:lumMod val="20000"/>
              <a:lumOff val="80000"/>
            </a:schemeClr>
          </a:solidFill>
          <a:ln w="6350">
            <a:solidFill>
              <a:srgbClr val="338BA3"/>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108000" tIns="72000" rIns="0" bIns="36000" rtlCol="0" anchor="t" anchorCtr="0">
            <a:spAutoFit/>
          </a:bodyPr>
          <a:lstStyle/>
          <a:p>
            <a:pPr>
              <a:lnSpc>
                <a:spcPct val="110000"/>
              </a:lnSpc>
            </a:pPr>
            <a:r>
              <a:rPr lang="ja-JP" altLang="en-US" sz="1000" b="1" spc="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ja-JP" altLang="en-US"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10000"/>
              </a:lnSpc>
              <a:buFont typeface="Arial" panose="020B0604020202020204" pitchFamily="34" charset="0"/>
              <a:buChar cha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導入経費助成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200,000</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円（１回限り）</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ct val="120000"/>
              </a:lnSpc>
              <a:buFont typeface="Arial" panose="020B0604020202020204" pitchFamily="34" charset="0"/>
              <a:buChar cha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　</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6,000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（最大</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150</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日分。</a:t>
            </a:r>
            <a:r>
              <a:rPr lang="ja-JP" altLang="en-US" sz="10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有給休暇</a:t>
            </a:r>
            <a:r>
              <a:rPr lang="ja-JP" altLang="en-US" sz="1000" i="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の場合に</a:t>
            </a:r>
            <a:r>
              <a:rPr lang="ja-JP" altLang="en-US" sz="10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限る。人　　</a:t>
            </a:r>
            <a:endParaRPr lang="en-US" altLang="ja-JP" sz="10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z="1000" i="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数制限無し。）</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24000" y="6057802"/>
            <a:ext cx="2016000" cy="252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tIns="36000" bIns="0" rtlCol="0" anchor="ctr" anchorCtr="0"/>
          <a:lstStyle/>
          <a:p>
            <a:r>
              <a:rPr lang="ja-JP" altLang="en-US" sz="1100" b="1" spc="200"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助成金の</a:t>
            </a:r>
            <a:r>
              <a:rPr lang="ja-JP" altLang="en-US" sz="11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100" b="1"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2" name="直線コネクタ 71"/>
          <p:cNvCxnSpPr/>
          <p:nvPr/>
        </p:nvCxnSpPr>
        <p:spPr>
          <a:xfrm>
            <a:off x="369000" y="6033120"/>
            <a:ext cx="6120000" cy="0"/>
          </a:xfrm>
          <a:prstGeom prst="line">
            <a:avLst/>
          </a:prstGeom>
          <a:ln w="6350" cap="rnd">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29693" y="6422102"/>
            <a:ext cx="3060000" cy="886191"/>
          </a:xfrm>
          <a:prstGeom prst="rect">
            <a:avLst/>
          </a:prstGeom>
          <a:solidFill>
            <a:schemeClr val="accent5">
              <a:lumMod val="20000"/>
              <a:lumOff val="80000"/>
            </a:schemeClr>
          </a:solidFill>
          <a:ln w="6350">
            <a:solidFill>
              <a:srgbClr val="338BA3"/>
            </a:solidFill>
            <a:prstDash val="dash"/>
          </a:ln>
          <a:effectLst/>
        </p:spPr>
        <p:style>
          <a:lnRef idx="1">
            <a:schemeClr val="accent1"/>
          </a:lnRef>
          <a:fillRef idx="2">
            <a:schemeClr val="accent1"/>
          </a:fillRef>
          <a:effectRef idx="1">
            <a:schemeClr val="accent1"/>
          </a:effectRef>
          <a:fontRef idx="minor">
            <a:schemeClr val="dk1"/>
          </a:fontRef>
        </p:style>
        <p:txBody>
          <a:bodyPr wrap="square" lIns="108000" tIns="72000" rIns="108000" bIns="36000" rtlCol="0" anchor="t" anchorCtr="0">
            <a:spAutoFit/>
          </a:bodyPr>
          <a:lstStyle>
            <a:defPPr>
              <a:defRPr lang="ja-JP"/>
            </a:defPPr>
            <a:lvl1pPr defTabSz="914191">
              <a:lnSpc>
                <a:spcPts val="1400"/>
              </a:lnSpc>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457096" defTabSz="914191">
              <a:defRPr sz="1800">
                <a:solidFill>
                  <a:schemeClr val="lt1"/>
                </a:solidFill>
              </a:defRPr>
            </a:lvl2pPr>
            <a:lvl3pPr marL="914191" defTabSz="914191">
              <a:defRPr sz="1800">
                <a:solidFill>
                  <a:schemeClr val="lt1"/>
                </a:solidFill>
              </a:defRPr>
            </a:lvl3pPr>
            <a:lvl4pPr marL="1371288" defTabSz="914191">
              <a:defRPr sz="1800">
                <a:solidFill>
                  <a:schemeClr val="lt1"/>
                </a:solidFill>
              </a:defRPr>
            </a:lvl4pPr>
            <a:lvl5pPr marL="1828381" defTabSz="914191">
              <a:defRPr sz="1800">
                <a:solidFill>
                  <a:schemeClr val="lt1"/>
                </a:solidFill>
              </a:defRPr>
            </a:lvl5pPr>
            <a:lvl6pPr marL="2285474" defTabSz="914191">
              <a:defRPr sz="1800">
                <a:solidFill>
                  <a:schemeClr val="lt1"/>
                </a:solidFill>
              </a:defRPr>
            </a:lvl6pPr>
            <a:lvl7pPr marL="2742570" defTabSz="914191">
              <a:defRPr sz="1800">
                <a:solidFill>
                  <a:schemeClr val="lt1"/>
                </a:solidFill>
              </a:defRPr>
            </a:lvl7pPr>
            <a:lvl8pPr marL="3199665" defTabSz="914191">
              <a:defRPr sz="1800">
                <a:solidFill>
                  <a:schemeClr val="lt1"/>
                </a:solidFill>
              </a:defRPr>
            </a:lvl8pPr>
            <a:lvl9pPr marL="3656760" defTabSz="914191">
              <a:defRPr sz="1800">
                <a:solidFill>
                  <a:schemeClr val="lt1"/>
                </a:solidFill>
              </a:defRPr>
            </a:lvl9pPr>
          </a:lstStyle>
          <a:p>
            <a:pPr algn="just">
              <a:lnSpc>
                <a:spcPct val="120000"/>
              </a:lnSpc>
            </a:pPr>
            <a:r>
              <a:rPr lang="en-US" altLang="ja-JP" sz="1000" dirty="0" smtClean="0"/>
              <a:t>1 </a:t>
            </a:r>
            <a:r>
              <a:rPr lang="ja-JP" altLang="en-US" sz="1000" dirty="0" smtClean="0"/>
              <a:t>長期</a:t>
            </a:r>
            <a:r>
              <a:rPr lang="ja-JP" altLang="en-US" sz="1000" dirty="0"/>
              <a:t>教育訓練休暇制度の導入</a:t>
            </a:r>
            <a:endParaRPr lang="en-US" altLang="ja-JP" sz="1000" dirty="0"/>
          </a:p>
          <a:p>
            <a:pPr algn="just">
              <a:lnSpc>
                <a:spcPct val="120000"/>
              </a:lnSpc>
              <a:spcBef>
                <a:spcPts val="300"/>
              </a:spcBef>
            </a:pPr>
            <a:r>
              <a:rPr lang="en-US" altLang="ja-JP" sz="1000" dirty="0" smtClean="0"/>
              <a:t>2 </a:t>
            </a:r>
            <a:r>
              <a:rPr lang="ja-JP" altLang="en-US" sz="1000" dirty="0" smtClean="0"/>
              <a:t>長期</a:t>
            </a:r>
            <a:r>
              <a:rPr lang="ja-JP" altLang="en-US" sz="1000" dirty="0"/>
              <a:t>教育訓練休暇の取得を希望する</a:t>
            </a:r>
            <a:r>
              <a:rPr lang="ja-JP" altLang="en-US" sz="1000" dirty="0" smtClean="0"/>
              <a:t>労働者１名</a:t>
            </a:r>
            <a:r>
              <a:rPr lang="en-US" altLang="ja-JP" sz="1000" dirty="0" smtClean="0"/>
              <a:t/>
            </a:r>
            <a:br>
              <a:rPr lang="en-US" altLang="ja-JP" sz="1000" dirty="0" smtClean="0"/>
            </a:br>
            <a:r>
              <a:rPr lang="ja-JP" altLang="en-US" sz="1000" dirty="0" smtClean="0"/>
              <a:t>　に</a:t>
            </a:r>
            <a:r>
              <a:rPr lang="ja-JP" altLang="en-US" sz="1000" dirty="0"/>
              <a:t>対し、</a:t>
            </a:r>
            <a:r>
              <a:rPr lang="en-US" altLang="ja-JP" sz="1000" dirty="0"/>
              <a:t>180</a:t>
            </a:r>
            <a:r>
              <a:rPr lang="ja-JP" altLang="en-US" sz="1000" dirty="0"/>
              <a:t>日の</a:t>
            </a:r>
            <a:r>
              <a:rPr lang="ja-JP" altLang="en-US" sz="1000" b="1" dirty="0"/>
              <a:t>有給</a:t>
            </a:r>
            <a:r>
              <a:rPr lang="ja-JP" altLang="en-US" sz="1000" dirty="0"/>
              <a:t>による教育</a:t>
            </a:r>
            <a:r>
              <a:rPr lang="ja-JP" altLang="en-US" sz="1000" dirty="0" smtClean="0"/>
              <a:t>訓練休暇を</a:t>
            </a:r>
            <a:r>
              <a:rPr lang="en-US" altLang="ja-JP" sz="1000" dirty="0" smtClean="0"/>
              <a:t/>
            </a:r>
            <a:br>
              <a:rPr lang="en-US" altLang="ja-JP" sz="1000" dirty="0" smtClean="0"/>
            </a:br>
            <a:r>
              <a:rPr lang="ja-JP" altLang="en-US" sz="1000" dirty="0" smtClean="0"/>
              <a:t>　付与</a:t>
            </a:r>
            <a:endParaRPr lang="en-US" altLang="ja-JP" sz="1000" dirty="0"/>
          </a:p>
        </p:txBody>
      </p:sp>
      <p:graphicFrame>
        <p:nvGraphicFramePr>
          <p:cNvPr id="2" name="表 1"/>
          <p:cNvGraphicFramePr>
            <a:graphicFrameLocks noGrp="1"/>
          </p:cNvGraphicFramePr>
          <p:nvPr>
            <p:extLst>
              <p:ext uri="{D42A27DB-BD31-4B8C-83A1-F6EECF244321}">
                <p14:modId xmlns:p14="http://schemas.microsoft.com/office/powerpoint/2010/main" val="4112374017"/>
              </p:ext>
            </p:extLst>
          </p:nvPr>
        </p:nvGraphicFramePr>
        <p:xfrm>
          <a:off x="189000" y="7977336"/>
          <a:ext cx="6480000" cy="61092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制度導入の効</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果</a:t>
                      </a:r>
                    </a:p>
                  </a:txBody>
                  <a:tcPr anchor="ctr">
                    <a:lnL w="12700" cap="flat" cmpd="sng" algn="ctr">
                      <a:noFill/>
                      <a:prstDash val="solid"/>
                      <a:round/>
                      <a:headEnd type="none" w="med" len="med"/>
                      <a:tailEnd type="none" w="med" len="med"/>
                    </a:lnL>
                    <a:lnR w="12700" cap="flat" cmpd="sng" algn="ctr">
                      <a:solidFill>
                        <a:srgbClr val="66BAB7"/>
                      </a:solidFill>
                      <a:prstDash val="solid"/>
                      <a:round/>
                      <a:headEnd type="none" w="med" len="med"/>
                      <a:tailEnd type="none" w="med" len="med"/>
                    </a:lnR>
                    <a:lnT w="12700" cap="flat" cmpd="sng" algn="ctr">
                      <a:solidFill>
                        <a:srgbClr val="66BAB7"/>
                      </a:solidFill>
                      <a:prstDash val="solid"/>
                      <a:round/>
                      <a:headEnd type="none" w="med" len="med"/>
                      <a:tailEnd type="none" w="med" len="med"/>
                    </a:lnT>
                    <a:lnB w="12700" cap="flat" cmpd="sng" algn="ctr">
                      <a:solidFill>
                        <a:srgbClr val="66BAB7"/>
                      </a:solidFill>
                      <a:prstDash val="solid"/>
                      <a:round/>
                      <a:headEnd type="none" w="med" len="med"/>
                      <a:tailEnd type="none" w="med" len="med"/>
                    </a:lnB>
                    <a:solidFill>
                      <a:srgbClr val="338BA3"/>
                    </a:solidFill>
                  </a:tcPr>
                </a:tc>
                <a:tc>
                  <a:txBody>
                    <a:bodyPr/>
                    <a:lstStyle/>
                    <a:p>
                      <a:pPr marL="0" indent="0">
                        <a:lnSpc>
                          <a:spcPct val="110000"/>
                        </a:lnSpc>
                        <a:spcBef>
                          <a:spcPts val="300"/>
                        </a:spcBef>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長期間、労働者の１人が不在になることで、業務の調整は必要となったが、外国語を身につけた労働者がいることで、外国人客向けの観光ツアーを立ち上げることができ、結果として会社の利益に繋がった。</a:t>
                      </a:r>
                    </a:p>
                  </a:txBody>
                  <a:tcPr marT="72000" marB="36000">
                    <a:lnL w="12700" cap="flat" cmpd="sng" algn="ctr">
                      <a:solidFill>
                        <a:srgbClr val="66BAB7"/>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6BAB7"/>
                      </a:solidFill>
                      <a:prstDash val="solid"/>
                      <a:round/>
                      <a:headEnd type="none" w="med" len="med"/>
                      <a:tailEnd type="none" w="med" len="med"/>
                    </a:lnT>
                    <a:lnB w="12700" cap="flat" cmpd="sng" algn="ctr">
                      <a:solidFill>
                        <a:srgbClr val="66BAB7"/>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3165143324"/>
              </p:ext>
            </p:extLst>
          </p:nvPr>
        </p:nvGraphicFramePr>
        <p:xfrm>
          <a:off x="189000" y="9057456"/>
          <a:ext cx="6480000" cy="370840"/>
        </p:xfrm>
        <a:graphic>
          <a:graphicData uri="http://schemas.openxmlformats.org/drawingml/2006/table">
            <a:tbl>
              <a:tblPr firstRow="1" bandRow="1">
                <a:tableStyleId>{5C22544A-7EE6-4342-B048-85BDC9FD1C3A}</a:tableStyleId>
              </a:tblPr>
              <a:tblGrid>
                <a:gridCol w="1440000">
                  <a:extLst>
                    <a:ext uri="{9D8B030D-6E8A-4147-A177-3AD203B41FA5}">
                      <a16:colId xmlns:a16="http://schemas.microsoft.com/office/drawing/2014/main" val="1434284440"/>
                    </a:ext>
                  </a:extLst>
                </a:gridCol>
                <a:gridCol w="5040000">
                  <a:extLst>
                    <a:ext uri="{9D8B030D-6E8A-4147-A177-3AD203B41FA5}">
                      <a16:colId xmlns:a16="http://schemas.microsoft.com/office/drawing/2014/main" val="689474426"/>
                    </a:ext>
                  </a:extLst>
                </a:gridCol>
              </a:tblGrid>
              <a:tr h="370840">
                <a:tc>
                  <a:txBody>
                    <a:bodyPr/>
                    <a:lstStyle/>
                    <a:p>
                      <a:pPr marL="0" marR="0" lvl="0" indent="0" algn="ctr" defTabSz="914941" rtl="0" eaLnBrk="1" fontAlgn="auto" latinLnBrk="0" hangingPunct="1">
                        <a:lnSpc>
                          <a:spcPct val="100000"/>
                        </a:lnSpc>
                        <a:spcBef>
                          <a:spcPts val="0"/>
                        </a:spcBef>
                        <a:spcAft>
                          <a:spcPts val="0"/>
                        </a:spcAft>
                        <a:buClrTx/>
                        <a:buSzTx/>
                        <a:buFontTx/>
                        <a:buNone/>
                        <a:tabLst/>
                        <a:defRPr/>
                      </a:pPr>
                      <a:r>
                        <a:rPr lang="ja-JP" altLang="en-US" sz="1400" b="1" spc="300" dirty="0" smtClean="0">
                          <a:latin typeface="メイリオ" panose="020B0604030504040204" pitchFamily="50" charset="-128"/>
                          <a:ea typeface="メイリオ" panose="020B0604030504040204" pitchFamily="50" charset="-128"/>
                          <a:cs typeface="メイリオ" panose="020B0604030504040204" pitchFamily="50" charset="-128"/>
                        </a:rPr>
                        <a:t>今後の展開</a:t>
                      </a:r>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lnL w="12700" cap="flat" cmpd="sng" algn="ctr">
                      <a:noFill/>
                      <a:prstDash val="solid"/>
                      <a:round/>
                      <a:headEnd type="none" w="med" len="med"/>
                      <a:tailEnd type="none" w="med" len="med"/>
                    </a:lnL>
                    <a:lnR w="12700" cap="flat" cmpd="sng" algn="ctr">
                      <a:solidFill>
                        <a:srgbClr val="66BAB7"/>
                      </a:solidFill>
                      <a:prstDash val="solid"/>
                      <a:round/>
                      <a:headEnd type="none" w="med" len="med"/>
                      <a:tailEnd type="none" w="med" len="med"/>
                    </a:lnR>
                    <a:lnT w="12700" cap="flat" cmpd="sng" algn="ctr">
                      <a:solidFill>
                        <a:srgbClr val="66BAB7"/>
                      </a:solidFill>
                      <a:prstDash val="solid"/>
                      <a:round/>
                      <a:headEnd type="none" w="med" len="med"/>
                      <a:tailEnd type="none" w="med" len="med"/>
                    </a:lnT>
                    <a:lnB w="12700" cap="flat" cmpd="sng" algn="ctr">
                      <a:solidFill>
                        <a:srgbClr val="66BAB7"/>
                      </a:solidFill>
                      <a:prstDash val="solid"/>
                      <a:round/>
                      <a:headEnd type="none" w="med" len="med"/>
                      <a:tailEnd type="none" w="med" len="med"/>
                    </a:lnB>
                    <a:solidFill>
                      <a:srgbClr val="338BA3"/>
                    </a:solidFill>
                  </a:tcPr>
                </a:tc>
                <a:tc>
                  <a:txBody>
                    <a:bodyPr/>
                    <a:lstStyle/>
                    <a:p>
                      <a:pPr marL="0" indent="0">
                        <a:lnSpc>
                          <a:spcPct val="110000"/>
                        </a:lnSpc>
                        <a:spcBef>
                          <a:spcPts val="300"/>
                        </a:spcBef>
                        <a:buFont typeface="Arial" panose="020B0604020202020204" pitchFamily="34" charset="0"/>
                        <a:buNone/>
                      </a:pPr>
                      <a:r>
                        <a:rPr lang="ja-JP" altLang="en-US" sz="1000" b="0" dirty="0" smtClean="0">
                          <a:solidFill>
                            <a:schemeClr val="tx1"/>
                          </a:solidFill>
                          <a:latin typeface="メイリオ" panose="020B0604030504040204" pitchFamily="50" charset="-128"/>
                          <a:ea typeface="メイリオ" panose="020B0604030504040204" pitchFamily="50" charset="-128"/>
                        </a:rPr>
                        <a:t>他の労働者にも制度を活用してもらい、労働者のスキルアップを支援したい。</a:t>
                      </a:r>
                    </a:p>
                  </a:txBody>
                  <a:tcPr marT="72000" marB="36000" anchor="ctr">
                    <a:lnL w="12700" cap="flat" cmpd="sng" algn="ctr">
                      <a:solidFill>
                        <a:srgbClr val="66BAB7"/>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6BAB7"/>
                      </a:solidFill>
                      <a:prstDash val="solid"/>
                      <a:round/>
                      <a:headEnd type="none" w="med" len="med"/>
                      <a:tailEnd type="none" w="med" len="med"/>
                    </a:lnT>
                    <a:lnB w="12700" cap="flat" cmpd="sng" algn="ctr">
                      <a:solidFill>
                        <a:srgbClr val="66BAB7"/>
                      </a:solidFill>
                      <a:prstDash val="solid"/>
                      <a:round/>
                      <a:headEnd type="none" w="med" len="med"/>
                      <a:tailEnd type="none" w="med" len="med"/>
                    </a:lnB>
                    <a:noFill/>
                  </a:tcPr>
                </a:tc>
                <a:extLst>
                  <a:ext uri="{0D108BD9-81ED-4DB2-BD59-A6C34878D82A}">
                    <a16:rowId xmlns:a16="http://schemas.microsoft.com/office/drawing/2014/main" val="16862896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111396335"/>
              </p:ext>
            </p:extLst>
          </p:nvPr>
        </p:nvGraphicFramePr>
        <p:xfrm>
          <a:off x="189000" y="1061426"/>
          <a:ext cx="6480000" cy="1896192"/>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419132204"/>
                    </a:ext>
                  </a:extLst>
                </a:gridCol>
                <a:gridCol w="3780000">
                  <a:extLst>
                    <a:ext uri="{9D8B030D-6E8A-4147-A177-3AD203B41FA5}">
                      <a16:colId xmlns:a16="http://schemas.microsoft.com/office/drawing/2014/main" val="3992741460"/>
                    </a:ext>
                  </a:extLst>
                </a:gridCol>
              </a:tblGrid>
              <a:tr h="370840">
                <a:tc rowSpan="2">
                  <a:txBody>
                    <a:bodyPr/>
                    <a:lstStyle/>
                    <a:p>
                      <a:pPr>
                        <a:lnSpc>
                          <a:spcPct val="110000"/>
                        </a:lnSpc>
                      </a:pPr>
                      <a:r>
                        <a:rPr lang="ja-JP" altLang="en-US" sz="1200" b="1" spc="3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会社概</a:t>
                      </a:r>
                      <a:r>
                        <a:rPr lang="ja-JP" altLang="en-US"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要</a:t>
                      </a:r>
                      <a:endParaRPr lang="en-US" altLang="ja-JP" sz="1200" b="1"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spcBef>
                          <a:spcPts val="600"/>
                        </a:spcBef>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中小企業（運輸業）</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従業員数：</a:t>
                      </a:r>
                      <a:r>
                        <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72000" indent="0">
                        <a:lnSpc>
                          <a:spcPct val="120000"/>
                        </a:lnSpc>
                        <a:spcBef>
                          <a:spcPts val="600"/>
                        </a:spcBef>
                        <a:buFont typeface="Arial" panose="020B0604020202020204" pitchFamily="34" charset="0"/>
                        <a:buNone/>
                      </a:pPr>
                      <a:r>
                        <a:rPr lang="ja-JP" altLang="en-US" sz="11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事業内容：タクシー事業</a:t>
                      </a:r>
                      <a:endParaRPr kumimoji="1" lang="ja-JP" altLang="en-US" sz="1100" dirty="0">
                        <a:solidFill>
                          <a:schemeClr val="tx1"/>
                        </a:solidFill>
                      </a:endParaRPr>
                    </a:p>
                  </a:txBody>
                  <a:tcPr marT="108000" marB="72000">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ja-JP" altLang="en-US"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助成金を活用するに至った背景事情</a:t>
                      </a:r>
                      <a:endParaRPr lang="en-US" altLang="ja-JP" sz="1100" b="1" spc="1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rgbClr val="385D8A"/>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インバウンドによる外国人客の対応の増加に対応するため、労働者が自発的に英語を学びたいと考え、海外の語学学校に通うため制度を導入することにした。</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15357337"/>
                  </a:ext>
                </a:extLst>
              </a:tr>
              <a:tr h="370840">
                <a:tc vMerge="1">
                  <a:txBody>
                    <a:bodyPr/>
                    <a:lstStyle/>
                    <a:p>
                      <a:endParaRPr kumimoji="1" lang="ja-JP" altLang="en-US" dirty="0"/>
                    </a:p>
                  </a:txBody>
                  <a:tcPr/>
                </a:tc>
                <a:tc>
                  <a:txBody>
                    <a:bodyPr/>
                    <a:lstStyle/>
                    <a:p>
                      <a:r>
                        <a:rPr lang="ja-JP" altLang="en-US"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人材育成上の課題</a:t>
                      </a:r>
                      <a:endParaRPr lang="en-US" altLang="ja-JP" sz="1100" b="1" spc="200" baseline="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86"/>
                        </a:lnSpc>
                      </a:pPr>
                      <a:endParaRPr lang="en-US" altLang="ja-JP" sz="1100" b="0" dirty="0" smtClean="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72000">
                        <a:lnSpc>
                          <a:spcPct val="120000"/>
                        </a:lnSpc>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大企業のように、労働者が自発的にスキルアップを図るために、会社として支援を行いたいと考えているが、費用面を考え対応ができなかった。</a:t>
                      </a:r>
                    </a:p>
                  </a:txBody>
                  <a:tcPr marT="108000" marB="72000">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898504823"/>
                  </a:ext>
                </a:extLst>
              </a:tr>
            </a:tbl>
          </a:graphicData>
        </a:graphic>
      </p:graphicFrame>
      <p:sp>
        <p:nvSpPr>
          <p:cNvPr id="5" name="テキスト ボックス 4"/>
          <p:cNvSpPr txBox="1"/>
          <p:nvPr/>
        </p:nvSpPr>
        <p:spPr>
          <a:xfrm>
            <a:off x="1586188" y="56456"/>
            <a:ext cx="3685624" cy="400110"/>
          </a:xfrm>
          <a:prstGeom prst="rect">
            <a:avLst/>
          </a:prstGeom>
          <a:noFill/>
        </p:spPr>
        <p:txBody>
          <a:bodyPr wrap="none" rtlCol="0">
            <a:spAutoFit/>
          </a:bodyPr>
          <a:lstStyle/>
          <a:p>
            <a:r>
              <a:rPr lang="ja-JP" altLang="en-US" sz="2000" b="1" spc="300"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人材開発支援助成金活</a:t>
            </a:r>
            <a:r>
              <a:rPr lang="ja-JP" altLang="en-US" sz="2000" b="1" spc="300"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用</a:t>
            </a:r>
            <a:r>
              <a:rPr lang="ja-JP" altLang="en-US" sz="20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例</a:t>
            </a:r>
            <a:endParaRPr kumimoji="1" lang="ja-JP" altLang="en-US" dirty="0">
              <a:solidFill>
                <a:srgbClr val="338BA3"/>
              </a:solidFill>
            </a:endParaRPr>
          </a:p>
        </p:txBody>
      </p:sp>
      <p:sp>
        <p:nvSpPr>
          <p:cNvPr id="67" name="テキスト ボックス 66"/>
          <p:cNvSpPr txBox="1"/>
          <p:nvPr/>
        </p:nvSpPr>
        <p:spPr>
          <a:xfrm>
            <a:off x="0" y="488552"/>
            <a:ext cx="6858000" cy="432000"/>
          </a:xfrm>
          <a:prstGeom prst="rect">
            <a:avLst/>
          </a:prstGeom>
          <a:solidFill>
            <a:srgbClr val="338BA3"/>
          </a:solidFill>
        </p:spPr>
        <p:txBody>
          <a:bodyPr wrap="none" tIns="72000" bIns="36000" rtlCol="0">
            <a:noAutofit/>
          </a:bodyPr>
          <a:lstStyle/>
          <a:p>
            <a:pPr lvl="0" algn="ctr">
              <a:lnSpc>
                <a:spcPct val="120000"/>
              </a:lnSpc>
            </a:pPr>
            <a:r>
              <a:rPr lang="ja-JP" altLang="en-US" sz="1600" b="1" spc="1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人への投資促進コース</a:t>
            </a:r>
            <a:r>
              <a:rPr lang="ja-JP" altLang="en-US" sz="1600" b="1" spc="1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：長期教育訓練休暇等制度</a:t>
            </a:r>
            <a:r>
              <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3662016" y="6174538"/>
            <a:ext cx="2795114" cy="1154726"/>
          </a:xfrm>
          <a:prstGeom prst="rect">
            <a:avLst/>
          </a:prstGeom>
          <a:solidFill>
            <a:schemeClr val="accent5">
              <a:lumMod val="20000"/>
              <a:lumOff val="80000"/>
            </a:schemeClr>
          </a:solidFill>
          <a:ln w="12700" cmpd="sng">
            <a:solidFill>
              <a:srgbClr val="338BA3"/>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square" lIns="252000" tIns="72000" rIns="0" bIns="36000" rtlCol="0" anchor="t" anchorCtr="0">
            <a:spAutoFit/>
          </a:bodyPr>
          <a:lstStyle/>
          <a:p>
            <a:pPr>
              <a:lnSpc>
                <a:spcPct val="110000"/>
              </a:lnSpc>
            </a:pPr>
            <a:r>
              <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a:t>
            </a:r>
            <a:r>
              <a:rPr lang="zh-TW"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導入経費助成：</a:t>
            </a:r>
            <a:r>
              <a:rPr lang="en-US" altLang="zh-TW"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200,000</a:t>
            </a:r>
            <a:r>
              <a:rPr lang="zh-TW"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p>
          <a:p>
            <a:pPr>
              <a:lnSpc>
                <a:spcPct val="110000"/>
              </a:lnSpc>
              <a:spcBef>
                <a:spcPts val="300"/>
              </a:spcBef>
            </a:pPr>
            <a:r>
              <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a:t>
            </a:r>
            <a:r>
              <a:rPr lang="zh-TW"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助成</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6,000</a:t>
            </a:r>
            <a:r>
              <a:rPr lang="zh-TW"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zh-TW"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×150</a:t>
            </a:r>
            <a:r>
              <a:rPr lang="zh-TW"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日（最大）</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900,000</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zh-TW"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endParaRPr lang="en-US" altLang="zh-TW" sz="1400" b="1" dirty="0" smtClean="0">
              <a:solidFill>
                <a:srgbClr val="C0504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zh-TW" altLang="en-US" sz="14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支給総額</a:t>
            </a:r>
            <a:r>
              <a:rPr lang="ja-JP" altLang="en-US" sz="14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1,100,000</a:t>
            </a:r>
            <a:r>
              <a:rPr lang="ja-JP" altLang="en-US" sz="1400" b="1" dirty="0" smtClean="0">
                <a:solidFill>
                  <a:srgbClr val="338BA3"/>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400" dirty="0">
              <a:solidFill>
                <a:srgbClr val="338BA3"/>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円/楕円 74"/>
          <p:cNvSpPr>
            <a:spLocks noChangeAspect="1"/>
          </p:cNvSpPr>
          <p:nvPr/>
        </p:nvSpPr>
        <p:spPr>
          <a:xfrm>
            <a:off x="3380732" y="6113294"/>
            <a:ext cx="495890" cy="495890"/>
          </a:xfrm>
          <a:prstGeom prst="ellipse">
            <a:avLst/>
          </a:prstGeom>
          <a:solidFill>
            <a:srgbClr val="338BA3"/>
          </a:solidFill>
          <a:ln>
            <a:solidFill>
              <a:srgbClr val="E0C8F4"/>
            </a:solidFill>
          </a:ln>
          <a:effectLst/>
          <a:scene3d>
            <a:camera prst="orthographicFront"/>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wrap="none" lIns="0" tIns="34286" rIns="0" bIns="0" rtlCol="0" anchor="ctr"/>
          <a:lstStyle/>
          <a:p>
            <a:pPr algn="ctr"/>
            <a:r>
              <a:rPr lang="ja-JP" altLang="en-US" sz="1000" b="1" spc="100" dirty="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額</a:t>
            </a:r>
          </a:p>
        </p:txBody>
      </p:sp>
      <p:sp>
        <p:nvSpPr>
          <p:cNvPr id="6" name="下矢印 5"/>
          <p:cNvSpPr/>
          <p:nvPr/>
        </p:nvSpPr>
        <p:spPr>
          <a:xfrm>
            <a:off x="3069000" y="3080792"/>
            <a:ext cx="720000" cy="288000"/>
          </a:xfrm>
          <a:prstGeom prst="downArrow">
            <a:avLst/>
          </a:prstGeom>
          <a:solidFill>
            <a:srgbClr val="338B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下矢印 72"/>
          <p:cNvSpPr/>
          <p:nvPr/>
        </p:nvSpPr>
        <p:spPr>
          <a:xfrm>
            <a:off x="3069000" y="7617296"/>
            <a:ext cx="720000" cy="288000"/>
          </a:xfrm>
          <a:prstGeom prst="downArrow">
            <a:avLst/>
          </a:prstGeom>
          <a:solidFill>
            <a:srgbClr val="338B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7" name="直線矢印コネクタ 6"/>
          <p:cNvCxnSpPr/>
          <p:nvPr/>
        </p:nvCxnSpPr>
        <p:spPr>
          <a:xfrm>
            <a:off x="3356992" y="6969192"/>
            <a:ext cx="468000" cy="0"/>
          </a:xfrm>
          <a:prstGeom prst="straightConnector1">
            <a:avLst/>
          </a:prstGeom>
          <a:ln w="38100">
            <a:solidFill>
              <a:srgbClr val="338BA3"/>
            </a:solidFill>
            <a:headEnd w="lg" len="med"/>
            <a:tailEnd type="arrow" w="lg" len="med"/>
          </a:ln>
        </p:spPr>
        <p:style>
          <a:lnRef idx="1">
            <a:schemeClr val="accent1"/>
          </a:lnRef>
          <a:fillRef idx="0">
            <a:schemeClr val="accent1"/>
          </a:fillRef>
          <a:effectRef idx="0">
            <a:schemeClr val="accent1"/>
          </a:effectRef>
          <a:fontRef idx="minor">
            <a:schemeClr val="tx1"/>
          </a:fontRef>
        </p:style>
      </p:cxnSp>
      <p:sp>
        <p:nvSpPr>
          <p:cNvPr id="74" name="下矢印 73"/>
          <p:cNvSpPr/>
          <p:nvPr/>
        </p:nvSpPr>
        <p:spPr>
          <a:xfrm>
            <a:off x="3069000" y="8712932"/>
            <a:ext cx="720000" cy="288000"/>
          </a:xfrm>
          <a:prstGeom prst="downArrow">
            <a:avLst/>
          </a:prstGeom>
          <a:solidFill>
            <a:srgbClr val="338B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860846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4973</TotalTime>
  <Words>2424</Words>
  <Application>Microsoft Office PowerPoint</Application>
  <PresentationFormat>A4 210 x 297 mm</PresentationFormat>
  <Paragraphs>229</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ＭＳ Ｐゴシック</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松尾 義弘(matsuo-yoshihiro)</dc:creator>
  <cp:lastModifiedBy>坂岡慎高</cp:lastModifiedBy>
  <cp:revision>456</cp:revision>
  <cp:lastPrinted>2022-08-24T04:59:13Z</cp:lastPrinted>
  <dcterms:created xsi:type="dcterms:W3CDTF">2016-03-14T05:23:48Z</dcterms:created>
  <dcterms:modified xsi:type="dcterms:W3CDTF">2023-10-04T02:32:04Z</dcterms:modified>
</cp:coreProperties>
</file>