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57" r:id="rId5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458B"/>
    <a:srgbClr val="FFCF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4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8887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0" y="1"/>
            <a:ext cx="2948887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044F9-C4E3-4D1A-AFA4-4B3EF6FCE32E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1933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9" y="4783138"/>
            <a:ext cx="5443856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8887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0" y="9440864"/>
            <a:ext cx="2948887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E07ACF-8E0E-4555-B28B-03DDEC803A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0030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B429-8F49-4BEE-A425-433F96A101C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AEA37-A0C2-49F4-BC75-4E95F2EDC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9436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B429-8F49-4BEE-A425-433F96A101C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AEA37-A0C2-49F4-BC75-4E95F2EDC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930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5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5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B429-8F49-4BEE-A425-433F96A101C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AEA37-A0C2-49F4-BC75-4E95F2EDC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867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B429-8F49-4BEE-A425-433F96A101C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AEA37-A0C2-49F4-BC75-4E95F2EDC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63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B429-8F49-4BEE-A425-433F96A101C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AEA37-A0C2-49F4-BC75-4E95F2EDC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331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B429-8F49-4BEE-A425-433F96A101C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AEA37-A0C2-49F4-BC75-4E95F2EDC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128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9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4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9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4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B429-8F49-4BEE-A425-433F96A101C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AEA37-A0C2-49F4-BC75-4E95F2EDC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89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B429-8F49-4BEE-A425-433F96A101C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AEA37-A0C2-49F4-BC75-4E95F2EDC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80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B429-8F49-4BEE-A425-433F96A101C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AEA37-A0C2-49F4-BC75-4E95F2EDC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34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5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B429-8F49-4BEE-A425-433F96A101C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AEA37-A0C2-49F4-BC75-4E95F2EDC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860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5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B429-8F49-4BEE-A425-433F96A101C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AEA37-A0C2-49F4-BC75-4E95F2EDC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745510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CB429-8F49-4BEE-A425-433F96A101C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AEA37-A0C2-49F4-BC75-4E95F2EDC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157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/>
        </p:nvSpPr>
        <p:spPr>
          <a:xfrm rot="10800000">
            <a:off x="802986" y="-109192"/>
            <a:ext cx="6055826" cy="6039197"/>
          </a:xfrm>
          <a:prstGeom prst="rtTriangl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" name="二等辺三角形 2"/>
          <p:cNvSpPr/>
          <p:nvPr/>
        </p:nvSpPr>
        <p:spPr>
          <a:xfrm>
            <a:off x="479719" y="4050078"/>
            <a:ext cx="8912134" cy="4289592"/>
          </a:xfrm>
          <a:prstGeom prst="triangle">
            <a:avLst>
              <a:gd name="adj" fmla="val 50167"/>
            </a:avLst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" y="8333410"/>
            <a:ext cx="6857999" cy="1605280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363993" y="7315465"/>
            <a:ext cx="5561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ja-JP" altLang="en-US" sz="1400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ja-JP" sz="1400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お申</a:t>
            </a:r>
            <a:r>
              <a:rPr lang="ja-JP" altLang="en-US" sz="1400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</a:t>
            </a:r>
            <a:r>
              <a:rPr lang="ja-JP" altLang="ja-JP" sz="1400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込みはこちらから</a:t>
            </a:r>
            <a:r>
              <a:rPr lang="en-US" altLang="ja-JP" sz="1400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​</a:t>
            </a:r>
          </a:p>
          <a:p>
            <a:pPr fontAlgn="base"/>
            <a:r>
              <a:rPr lang="ja-JP" altLang="ja-JP" sz="1400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400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https://jsite.mhlw.go.jp/form/pub/roudou27/0701023</a:t>
            </a:r>
            <a:endParaRPr lang="ja-JP" altLang="ja-JP" sz="1400" b="0" i="0" dirty="0">
              <a:solidFill>
                <a:srgbClr val="00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27667" y="7810025"/>
            <a:ext cx="43767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400" dirty="0">
                <a:solidFill>
                  <a:srgbClr val="000000"/>
                </a:solidFill>
                <a:ea typeface="Meiryo UI" panose="020B0604030504040204" pitchFamily="50" charset="-128"/>
              </a:rPr>
              <a:t>もしくはお電話にて </a:t>
            </a:r>
            <a:r>
              <a:rPr lang="en-US" altLang="ja-JP" sz="2400" dirty="0">
                <a:solidFill>
                  <a:srgbClr val="000000"/>
                </a:solidFill>
                <a:latin typeface="Meiryo UI" panose="020B0604030504040204" pitchFamily="50" charset="-128"/>
              </a:rPr>
              <a:t>06-6214-9200</a:t>
            </a:r>
            <a:endParaRPr lang="ja-JP" altLang="en-US" sz="2400" dirty="0"/>
          </a:p>
        </p:txBody>
      </p:sp>
      <p:sp>
        <p:nvSpPr>
          <p:cNvPr id="10" name="AutoShape 4" descr="data:image/jpg;base64,/9j/4AAQSkZJRgABAQEAYABgAAD/2wBDAAUDBAQEAwUEBAQFBQUGBwwIBwcHBw8LCwkMEQ8SEhEPERETFhwXExQaFRERGCEYGh0dHx8fExciJCIeJBweHx7/2wBDAQUFBQcGBw4ICA4eFBEUHh4eHh4eHh4eHh4eHh4eHh4eHh4eHh4eHh4eHh4eHh4eHh4eHh4eHh4eHh4eHh4eHh7/wAARCADFALw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Loor4z/4Kaf80+/7iX/trQB9mUV+Wngn4C/Fjxp4YtPE3hnwp9v0m83/AGe4/tC1j37HZG+V5AwwysOQOnpWz/wy38dv+hG/8q1l/wDHqAP0yor8zf8Ahlv47f8AQjf+Vay/+PUf8Mt/Hb/oRv8AyrWX/wAeoA/TKivzN/Yl/wCTnfCP/b7/AOkU9ff/AMTfil4E+Gv9n/8ACba7/ZX9o+b9k/0SebzPL2b/APVI2Mb164znjvQB2dFeM/8ADUfwJ/6Hn/yk3v8A8Zr4z/Yl/wCTnfCP/b7/AOkU9AH6ZUUUUAFFfJv7Ufx6+E/jT4E+IvDPhnxX9v1a8+y/Z7f+z7qPfsuonb5njCjCqx5I6etYv/BMv/moP/cN/wDbqgD7Mor4a/aj+AvxY8afHbxF4m8M+FPt+k3n2X7Pcf2hax79lrEjfK8gYYZWHIHT0rzL/hlv47f9CN/5VrL/AOPUAfplRXzN+wx8LfHfw1/4TH/hNdC/sr+0fsP2T/S4JvM8v7Rv/wBU7YxvXrjOeO9fTNABRX5A+CfC2veNPE9p4Z8M2P2/Vrzf9nt/NSPfsRnb5nIUYVWPJHT1r0z/AIZb+O3/AEI3/lWsv/j1AH6ZUV+Zv/DLfx2/6Eb/AMq1l/8AHqP+GW/jt/0I3/lWsv8A49QB+mVFfk18Tfhb47+Gv9n/APCa6F/ZX9o+b9k/0uCbzPL2b/8AVO2Mb164znjvX3/+xL/ybF4R/wC33/0tnoA9mr4z/wCCmn/NPv8AuJf+2tfZlfGf/BTT/mn3/cS/9taAPZv2Jf8Ak2Lwj/2+/wDpbPXjP/Dc/wD1S7/yv/8A3PXs37Ev/JsXhH/t9/8AS2evzNoA+zP+G5/+qXf+V/8A+56+mfgl46/4WV8MNI8a/wBl/wBlf2j53+ifaPO8vy55Ivv7VznZnoMZx71+TVfpl+xL/wAmxeEf+33/ANLZ6APjP9iX/k53wj/2+/8ApFPXs3/BTT/mn3/cS/8AbWvGf2Jf+TnfCP8A2+/+kU9ff/xN+FvgT4lf2f8A8JtoX9q/2d5v2T/S54fL8zZv/wBU65zsXrnGOO9AHxn8Ev2Uv+FlfDDSPG3/AAnv9lf2j53+if2R53l+XPJF9/zlznZnoMZx717N8Ev2Uv8AhWvxP0jxt/wnv9q/2d53+if2R5PmeZBJF9/zmxjfnoc4x714z8bfil47+C3xP1f4Z/DPXf7C8J6P5P2Cw+yQXPk+dBHPJ+8nR5GzJLI3zMcbsDAAA+/6ACiiigD8Z6+zP+CZf/NQf+4b/wC3VeAfsueFtB8afHbw74Z8TWP2/Sbz7V9ot/NePfstZXX5kIYYZVPBHT0r9GPhl8LfAnw1/tD/AIQnQv7K/tHyvtf+lzzeZ5e/Z/rXbGN7dMZzz2oA8Z+Nv7Vv/Ctfifq/gr/hAv7V/s7yf9L/ALX8nzPMgjl+55LYxvx1OcZ9q4z/AIbn/wCqXf8Alf8A/uevoDxt8BfhP408T3fibxN4U+36tebPtFx/aF1Hv2IqL8qSBRhVUcAdPWvgD9lzwtoPjT47eHfDPiax+36TefavtFv5rx79lrK6/MhDDDKp4I6elAHv/wDw3P8A9Uu/8r//ANz19M/BLx1/wsr4YaR41/sv+yv7R87/AET7R53l+XPJF9/auc7M9BjOPeuM/wCGW/gT/wBCN/5Vr3/49XpvgnwtoPgvwxaeGfDNj9g0mz3/AGe3815Nm92dvmcljlmY8k9fSgD85v2Jf+TnfCP/AG+/+kU9fZn7TXx0/wCFLf8ACP8A/FL/ANu/2x9p/wCX/wCzeT5Plf8ATN92fN9sbe+ePjP9iX/k53wj/wBvv/pFPXs3/BTT/mn3/cS/9taAD/huf/ql3/lf/wDueuz+CX7Vv/CyvifpHgr/AIQL+yv7R87/AEv+1/O8vy4JJfueSuc7MdRjOfavgCvZv2Jf+TnfCP8A2+/+kU9AHs3/AAU0/wCaff8AcS/9ta9m/Yl/5Ni8I/8Ab7/6Wz14z/wU0/5p9/3Ev/bWvZv2Jf8Ak2Lwj/2+/wDpbPQB7NXxn/wU0/5p9/3Ev/bWvsyvjP8A4Kaf80+/7iX/ALa0AezfsS/8mxeEf+33/wBLZ6+M/wDhlv47f9CN/wCVay/+PV2fwS/at/4Vr8MNI8Ff8IF/av8AZ3nf6X/a/k+Z5k8kv3PJbGN+OpzjPtXZ/wDDc/8A1S7/AMr/AP8Ac9AHjP8Awy38dv8AoRv/ACrWX/x6vub9lzwtr3gv4E+HfDPiax+watZ/avtFv5qSbN91K6/MhKnKsp4J6+tfP/8Aw3P/ANUu/wDK/wD/AHPR/wANz/8AVLv/ACv/AP3PQB4z+xL/AMnO+Ef+33/0inr2b/gpp/zT7/uJf+2teM/sS/8AJzvhH/t9/wDSKevZv+Cmn/NPv+4l/wC2tAHgHgn4C/Fjxp4YtPE3hnwp9v0m83/Z7j+0LWPfsdkb5XkDDDKw5A6elbP7Ev8Ayc74R/7ff/SKevsz9iX/AJNi8I/9vv8A6Wz18Z/sS/8AJzvhH/t9/wDSKegD2b/gpp/zT7/uJf8AtrXxnX2Z/wAFNP8Amn3/AHEv/bWuM+CX7KX/AAsr4YaR42/4T3+yv7R87/RP7I87y/Lnki+/5y5zsz0GM496APM/G3wF+LHgvwxd+JvE3hT7BpNns+0XH9oWsmze6ovypIWOWZRwD19Kxfhl8LfHfxK/tD/hCtC/tX+zvK+1/wClwQ+X5m/Z/rXXOdjdM4xz2r6Z/wCF6f8ADSn/ABZT/hF/+EV/4SP/AJiv2/7b9n+z/wClf6ny49+7yNn3xjdnnGCf8mW/9T3/AMJj/wBw37J9j/7/AHmb/tX+zjZ3zwAfQH7LnhbXvBfwJ8O+GfE1j9g1az+1faLfzUk2b7qV1+ZCVOVZTwT19a7Pxt4p0HwX4Yu/E3ia++waTZ7PtFx5TybN7qi/KgLHLMo4B6+lYvwS8df8LK+GGkeNf7L/ALK/tHzv9E+0ed5flzyRff2rnOzPQYzj3r5m/wCF6f8ADSn/ABZT/hF/+EV/4SP/AJiv2/7b9n+z/wClf6ny49+7yNn3xjdnnGCAH7TX/GSn/CP/APClP+Kq/wCEc+0/2r/y5fZ/tHleT/x8+Xv3eRL93ONvOMjP0B+y54W17wX8CfDvhnxNY/YNWs/tX2i381JNm+6ldfmQlTlWU8E9fWvn/wD5Mt/6nv8A4TH/ALhv2T7H/wB/vM3/AGr/AGcbO+ePpn4JeOv+FlfDDSPGv9l/2V/aPnf6J9o87y/Lnki+/tXOdmegxnHvQB8AfsS/8nO+Ef8At9/9Ip6+mf25/hb47+JX/CHf8IVoX9q/2d9u+1/6XBD5fmfZ9n+tdc52N0zjHPavjP4JeOv+Fa/E/SPGv9l/2r/Z3nf6J9o8nzPMgki+/tbGN+ehzjHvX0z/AMNz/wDVLv8Ayv8A/wBz0AeM/wDDLfx2/wChG/8AKtZf/Hq9N/Zc+AvxY8F/Hbw74m8TeFPsGk2f2r7Rcf2haybN9rKi/KkhY5ZlHAPX0rZ/4bn/AOqXf+V//wC56P8Ahuf/AKpd/wCV/wD+56AD/gpp/wA0+/7iX/trXs37Ev8AybF4R/7ff/S2evjP9pr46f8AC6f+Ef8A+KX/ALC/sf7T/wAv/wBp87zvK/6Zptx5Xvnd2xz9mfsS/wDJsXhH/t9/9LZ6APZq4z4m/C3wJ8Sv7P8A+E20L+1f7O837J/pc8Pl+Zs3/wCqdc52L1zjHHeuzr5m/bn+Fvjv4lf8Id/whWhf2r/Z3277X/pcEPl+Z9n2f611znY3TOMc9qAOz/4Zb+BP/Qjf+Va9/wDj1H/DLfwJ/wChG/8AKte//Hq/Ofxt4W17wX4nu/DPiax+watZ7PtFv5qSbN6K6/MhKnKsp4J6+tfcvxt+KXgT40/DDV/hn8M9d/t3xZrHk/YLD7JPbed5M8c8n7ydEjXEcUjfMwztwMkgEA7P/hlv4E/9CN/5Vr3/AOPUf8Mt/An/AKEb/wAq17/8erxn9mX/AIxr/wCEg/4XX/xSv/CR/Zv7K/5fftH2fzfO/wCPbzNm3z4vvYzu4zg49m/4aj+BP/Q8/wDlJvf/AIzQBteCfgL8J/Bfie08TeGfCn2DVrPf9nuP7QupNm9GRvleQqcqzDkHr618/wD/AAU0/wCaff8AcS/9ta8Z/wCGW/jt/wBCN/5VrL/49X0z+wx8LfHfw1/4TH/hNdC/sr+0fsP2T/S4JvM8v7Rv/wBU7YxvXrjOeO9AHZ/sS/8AJsXhH/t9/wDS2evzn8E+Kde8F+J7TxN4ZvvsGrWe/wCz3HlJJs3oyN8rgqcqzDkHr61+mXjb49fCfwX4nu/DPibxX9g1az2faLf+z7qTZvRXX5kjKnKsp4J6+tH7UfhbXvGnwJ8ReGfDNj9v1a8+y/Z7fzUj37LqJ2+ZyFGFVjyR09aAPzm+JvxS8d/Er+z/APhNdd/tX+zvN+yf6JBD5fmbN/8AqkXOdi9c4xx3r7//AGJf+TYvCP8A2+/+ls9cZ+wx8LfHfw1/4TH/AITXQv7K/tH7D9k/0uCbzPL+0b/9U7YxvXrjOeO9eZ/tR/AX4seNPjt4i8TeGfCn2/Sbz7L9nuP7QtY9+y1iRvleQMMMrDkDp6UAfTPgn4C/CfwX4ntPE3hnwp9g1az3/Z7j+0LqTZvRkb5XkKnKsw5B6+tfP/8AwU0/5p9/3Ev/AG1rG/Zc+AvxY8F/Hbw74m8TeFPsGk2f2r7Rcf2haybN9rKi/KkhY5ZlHAPX0r6y+JvxS8CfDX+z/wDhNtd/sr+0fN+yf6JPN5nl7N/+qRsY3r1xnPHegD85/BPx6+LHgvwxaeGfDPiv7BpNnv8As9v/AGfaybN7s7fM8ZY5ZmPJPX0r6y+Nvwt8CfBb4Yav8TPhnoX9heLNH8n7Bf8A2ue58nzp44JP3c7vG2Y5ZF+ZTjdkYIBH0B4J8U6D408MWnibwzffb9JvN/2e48p49+x2RvlcBhhlYcgdPSvzm/4Zb+O3/Qjf+Vay/wDj1AHGfE34peO/iV/Z/wDwmuu/2r/Z3m/ZP9Egh8vzNm//AFSLnOxeucY4719//sS/8mxeEf8At9/9LZ68Z/Zl/wCMa/8AhIP+F1/8Ur/wkf2b+yv+X37R9n83zv8Aj28zZt8+L72M7uM4OPZv+Go/gT/0PP8A5Sb3/wCM0AH/AAy38Cf+hG/8q17/APHqP+GW/gT/ANCN/wCVa9/+PV+c/gnwtr3jTxPaeGfDNj9v1a83/Z7fzUj37EZ2+ZyFGFVjyR09a9M/4Zb+O3/Qjf8AlWsv/j1AH2Z/wy38Cf8AoRv/ACrXv/x6j/hlv4E/9CN/5Vr3/wCPVxnwS+KXgT4LfDDSPhn8TNd/sLxZo/nfb7D7JPc+T508k8f7yBHjbMcsbfKxxuwcEED5m/4Zb+O3/Qjf+Vay/wDj1AH2Z/wy38Cf+hG/8q17/wDHq9N8E+FtB8F+GLTwz4ZsfsGk2e/7Pb+a8mze7O3zOSxyzMeSevpXyZ+zL/xjX/wkH/C6/wDilf8AhI/s39lf8vv2j7P5vnf8e3mbNvnxfexndxnBx9Z+CfFOg+NPDFp4m8M332/Sbzf9nuPKePfsdkb5XAYYZWHIHT0oA2a8Z/aa+On/AApb/hH/APil/wC3f7Y+0/8AL/8AZvJ8nyv+mb7s+b7Y2988ezV8Z/8ABTT/AJp9/wBxL/21oAP+FF/8NKf8Xr/4Sj/hFf8AhI/+YV/Z/wBt+z/Z/wDRf9d5ke/d5G/7gxuxzjJ7P4Jfspf8K1+J+keNv+E9/tX+zvO/0T+yPJ8zzIJIvv8AnNjG/PQ5xj3rs/2Jf+TYvCP/AG+/+ls9fGf/AA1H8dv+h5/8pNl/8ZoA9m/4Kaf80+/7iX/trXGfBL9lL/hZXww0jxt/wnv9lf2j53+if2R53l+XPJF9/wA5c52Z6DGce9eM/E34peO/iV/Z/wDwmuu/2r/Z3m/ZP9Egh8vzNm//AFSLnOxeucY471teCfj18WPBfhi08M+GfFf2DSbPf9nt/wCz7WTZvdnb5njLHLMx5J6+lAHv/wDw3P8A9Uu/8r//ANz17N+zL8dP+F0/8JB/xS/9hf2P9m/5f/tPned5v/TNNuPK987u2OT/AIZb+BP/AEI3/lWvf/j1eM/tNf8AGNf/AAj/APwpT/ilf+Ej+0/2r/y+/aPs/leT/wAfPmbNvny/dxndznAwAdn8bf2Uv+FlfE/V/G3/AAnv9lf2j5P+if2R53l+XBHF9/zlznZnoMZx719M1+Zv/DUfx2/6Hn/yk2X/AMZo/wCGo/jt/wBDz/5SbL/4zQB9mftNfHT/AIUt/wAI/wD8Uv8A27/bH2n/AJf/ALN5Pk+V/wBM33Z832xt7547P4JeOv8AhZXww0jxr/Zf9lf2j53+ifaPO8vy55Ivv7VznZnoMZx718zfsy/8ZKf8JB/wuv8A4qr/AIRz7N/ZX/Ll9n+0eb53/Ht5e/d5EX3s428Yyc8Z8bfil47+C3xP1f4Z/DPXf7C8J6P5P2Cw+yQXPk+dBHPJ+8nR5GzJLI3zMcbsDAAAAPv+vjP/AIKaf80+/wC4l/7a19mV8Z/8FNP+aff9xL/21oA4z4JftW/8K1+GGkeCv+EC/tX+zvO/0v8AtfyfM8yeSX7nktjG/HU5xn2r7M+Nvjr/AIVr8MNX8a/2X/av9neT/on2jyfM8yeOL7+1sY356HOMe9eAfsufAX4T+NPgT4d8TeJvCn2/Vrz7V9ouP7Quo9+y6lRflSQKMKqjgDp615l8Evil47+NPxP0j4Z/EzXf7d8J6x532+w+yQW3neTBJPH+8gRJFxJFG3ysM7cHIJBAOz/5PS/6kT/hDv8AuJfa/tn/AH58vZ9l/wBrO/tjn5m+NvgX/hWvxP1fwT/an9q/2d5P+l/Z/J8zzII5fubmxjfjqc4z7V+mXwy+FvgT4a/2h/whOhf2V/aPlfa/9Lnm8zy9+z/Wu2Mb26YznntWN42+Avwn8aeJ7vxN4m8Kfb9WvNn2i4/tC6j37EVF+VJAowqqOAOnrQB5l8Ev2Uv+Fa/E/SPG3/Ce/wBq/wBned/on9keT5nmQSRff85sY356HOMe9dn+018dP+FLf8I//wAUv/bv9sfaf+X/AOzeT5Plf9M33Z832xt7542v2o/FOveC/gT4i8TeGb77Bq1n9l+z3HlJJs33USN8rgqcqzDkHr618/8A7Mv/ABkp/wAJB/wuv/iqv+Ec+zf2V/y5fZ/tHm+d/wAe3l793kRfezjbxjJyAfM3xt8df8LK+J+r+Nf7L/sr+0fJ/wBE+0ed5flwRxff2rnOzPQYzj3r6Z/4bn/6pd/5X/8A7nr2b/hlv4E/9CN/5Vr3/wCPV+ZtAH2Z/wAnpf8AUif8Id/3Evtf2z/vz5ez7L/tZ39sc/TPwS8C/wDCtfhhpHgn+1P7V/s7zv8AS/s/k+Z5k8kv3NzYxvx1OcZ9q+Zv+CZf/NQf+4b/AO3VfZlABXxn/wAFNP8Amn3/AHEv/bWvsyvGf2mvgX/wun/hH/8AiqP7C/sf7T/zD/tPned5X/TRNuPK987u2OQA/Yl/5Ni8I/8Ab7/6Wz1tftR+Fte8afAnxF4Z8M2P2/Vrz7L9nt/NSPfsuonb5nIUYVWPJHT1r5//AOF6f8M1/wDFlP8AhF/+Eq/4Rz/mK/b/ALF9o+0f6V/qfLk2bfP2ffOdueM4H0z8bfHX/Ctfhhq/jX+y/wC1f7O8n/RPtHk+Z5k8cX39rYxvz0OcY96APmb9mX/jGv8A4SD/AIXX/wAUr/wkf2b+yv8Al9+0fZ/N87/j28zZt8+L72M7uM4OPrPwT4p0Hxp4YtPE3hm++36Teb/s9x5Tx79jsjfK4DDDKw5A6elfnN+018dP+F0/8I//AMUv/YX9j/af+X/7T53neV/0zTbjyvfO7tjn7M/Yl/5Ni8I/9vv/AKWz0AeAfsufAX4seC/jt4d8TeJvCn2DSbP7V9ouP7QtZNm+1lRflSQscsyjgHr6V6Z+3P8AC3x38Sv+EO/4QrQv7V/s77d9r/0uCHy/M+z7P9a65zsbpnGOe1cZ/wANz/8AVLv/ACv/AP3PXs37Mvx0/wCF0/8ACQf8Uv8A2F/Y/wBm/wCX/wC0+d53m/8ATNNuPK987u2OQDjPgl8UvAnwW+GGkfDP4ma7/YXizR/O+32H2Se58nzp5J4/3kCPG2Y5Y2+Vjjdg4IIHmf7LnwF+LHgv47eHfE3ibwp9g0mz+1faLj+0LWTZvtZUX5UkLHLMo4B6+leZfttf8nO+Lv8Aty/9IoK+/wD42+Ov+Fa/DDV/Gv8AZf8Aav8AZ3k/6J9o8nzPMnji+/tbGN+ehzjHvQB2dfDX7UfwF+LHjT47eIvE3hnwp9v0m8+y/Z7j+0LWPfstYkb5XkDDDKw5A6elbP8Aw3P/ANUu/wDK/wD/AHPX0z8EvHX/AAsr4YaR41/sv+yv7R87/RPtHneX5c8kX39q5zsz0GM496APGfjb8UvAnxp+GGr/AAz+Geu/274s1jyfsFh9kntvO8meOeT95OiRriOKRvmYZ24GSQD8Z/E34W+O/hr/AGf/AMJroX9lf2j5v2T/AEuCbzPL2b/9U7YxvXrjOeO9dn+xL/yc74R/7ff/AEinr2b/AIKaf80+/wC4l/7a0AfGdfr/AONvFOg+C/DF34m8TX32DSbPZ9ouPKeTZvdUX5UBY5ZlHAPX0r4Z+CX7KX/CyvhhpHjb/hPf7K/tHzv9E/sjzvL8ueSL7/nLnOzPQYzj3r7M+NvgX/hZXww1fwT/AGp/ZX9o+T/pf2fzvL8ueOX7m5c52Y6jGc+1AHxn+3P8UvAnxK/4Q7/hCdd/tX+zvt32v/RJ4fL8z7Ps/wBai5zsbpnGOe1em/sufHr4T+C/gT4d8M+JvFf2DVrP7V9ot/7PupNm+6ldfmSMqcqyngnr61i/8MMf9VR/8oH/AN0V8zfG3wL/AMK1+J+r+Cf7U/tX+zvJ/wBL+z+T5nmQRy/c3NjG/HU5xn2oA7P/AIZb+O3/AEI3/lWsv/j1fTP7DHwt8d/DX/hMf+E10L+yv7R+w/ZP9Lgm8zy/tG//AFTtjG9euM54719M14z+018dP+FLf8I//wAUv/bv9sfaf+X/AOzeT5Plf9M33Z832xt754APAP2o/gL8WPGnx28ReJvDPhT7fpN59l+z3H9oWse/ZaxI3yvIGGGVhyB09K+mf2o/C2veNPgT4i8M+GbH7fq159l+z2/mpHv2XUTt8zkKMKrHkjp618//APDc/wD1S7/yv/8A3PR/w3P/ANUu/wDK/wD/AHPQB4z/AMMt/Hb/AKEb/wAq1l/8er7m/Zc8La94L+BPh3wz4msfsGrWf2r7Rb+akmzfdSuvzISpyrKeCevrXz//AMNz/wDVLv8Ayv8A/wBz19M/BLx1/wALK+GGkeNf7L/sr+0fO/0T7R53l+XPJF9/auc7M9BjOPegDs6KKKAPM/G3wF+E/jTxPd+JvE3hT7fq15s+0XH9oXUe/YiovypIFGFVRwB09a+APG3x6+LHjTwxd+GfE3iv7fpN5s+0W/8AZ9rHv2Orr8yRhhhlU8EdPSvv/wAbfHr4T+C/E934Z8TeK/sGrWez7Rb/ANn3UmzeiuvzJGVOVZTwT19axf8AhqP4E/8AQ8/+Um9/+M0AfM37DHwt8CfEr/hMf+E20L+1f7O+w/ZP9Lnh8vzPtG//AFTrnOxeucY4719zeCfC2g+C/DFp4Z8M2P2DSbPf9nt/NeTZvdnb5nJY5ZmPJPX0rzL/AIaj+BP/AEPP/lJvf/jNfM3xt+Fvjv40/E/V/iZ8M9C/t3wnrHk/YL/7XBbed5MEcEn7ud0kXEkUi/MoztyMggkA9N/aj+Avwn8F/AnxF4m8M+FPsGrWf2X7Pcf2hdSbN91EjfK8hU5VmHIPX1r5M+GXxS8d/DX+0P8AhCtd/sr+0fK+1/6JBN5nl79n+tRsY3t0xnPPauz/AOGW/jt/0I3/AJVrL/49R/wy38dv+hG/8q1l/wDHqAPM/G3inXvGnie78TeJr77fq15s+0XHlJHv2IqL8qAKMKqjgDp61+jH7bX/ACbF4u/7cv8A0tgr4z/4Zb+O3/Qjf+Vay/8Aj1eM0AfTP7DHwt8CfEr/AITH/hNtC/tX+zvsP2T/AEueHy/M+0b/APVOuc7F65xjjvR8bfil47+C3xP1f4Z/DPXf7C8J6P5P2Cw+yQXPk+dBHPJ+8nR5GzJLI3zMcbsDAAA7P/gmX/zUH/uG/wDt1X0B42+PXwn8F+J7vwz4m8V/YNWs9n2i3/s+6k2b0V1+ZIypyrKeCevrQB8M/sS/8nO+Ef8At9/9Ip6+/wD4m/C3wJ8Sv7P/AOE20L+1f7O837J/pc8Pl+Zs3/6p1znYvXOMcd6+Tf2XPgL8WPBfx28O+JvE3hT7BpNn9q+0XH9oWsmzfayovypIWOWZRwD19K+svib8UvAnw1/s/wD4TbXf7K/tHzfsn+iTzeZ5ezf/AKpGxjevXGc8d6APjP42/FLx38Fvifq/wz+Geu/2F4T0fyfsFh9kgufJ86COeT95OjyNmSWRvmY43YGAAB9/1+Wn7UfinQfGnx28ReJvDN99v0m8+y/Z7jynj37LWJG+VwGGGVhyB09K/UugD5m/bn+KXjv4a/8ACHf8IVrv9lf2j9u+1/6JBN5nl/Z9n+tRsY3t0xnPPavhrxt4p17xp4nu/E3ia++36tebPtFx5SR79iKi/KgCjCqo4A6etfWX/BTT/mn3/cS/9ta+M6APZv8AhqP47f8AQ8/+Umy/+M1xnxN+KXjv4lf2f/wmuu/2r/Z3m/ZP9Egh8vzNm/8A1SLnOxeucY4719//APDUfwJ/6Hn/AMpN7/8AGa7P4ZfFLwJ8Sv7Q/wCEJ13+1f7O8r7X/ok8Pl+Zv2f61FznY3TOMc9qAPyar7m/aj+Avwn8F/AnxF4m8M+FPsGrWf2X7Pcf2hdSbN91EjfK8hU5VmHIPX1r2bxt8evhP4L8T3fhnxN4r+watZ7PtFv/AGfdSbN6K6/MkZU5VlPBPX1o/aj8La940+BPiLwz4Zsft+rXn2X7Pb+ake/ZdRO3zOQowqseSOnrQB8mfsMfC3wJ8Sv+Ex/4TbQv7V/s77D9k/0ueHy/M+0b/wDVOuc7F65xjjvX3N4J8LaD4L8MWnhnwzY/YNJs9/2e3815Nm92dvmcljlmY8k9fSvkz9mX/jGv/hIP+F1/8Ur/AMJH9m/sr/l9+0fZ/N87/j28zZt8+L72M7uM4OPrPwT4p0Hxp4YtPE3hm++36Teb/s9x5Tx79jsjfK4DDDKw5A6elAGzXjP7TXx0/wCFLf8ACP8A/FL/ANu/2x9p/wCX/wCzeT5Plf8ATN92fN9sbe+ePZq4z4m/C3wJ8Sv7P/4TbQv7V/s7zfsn+lzw+X5mzf8A6p1znYvXOMcd6APmb/hRf/DSn/F6/wDhKP8AhFf+Ej/5hX9n/bfs/wBn/wBF/wBd5ke/d5G/7gxuxzjJ+Zvgl4F/4WV8T9I8E/2p/ZX9o+d/pf2fzvL8uCSX7m5c52Y6jGc+1fqZ4J8LaD4L8MWnhnwzY/YNJs9/2e3815Nm92dvmcljlmY8k9fSuM8E/AX4T+C/E9p4m8M+FPsGrWe/7Pcf2hdSbN6MjfK8hU5VmHIPX1oA+f8A/hhj/qqP/lA/+6KP+F6f8M1/8WU/4Rf/AISr/hHP+Yr9v+xfaPtH+lf6ny5Nm3z9n3znbnjOB9mV5n42+Avwn8aeJ7vxN4m8Kfb9WvNn2i4/tC6j37EVF+VJAowqqOAOnrQB5l8Ev2rf+FlfE/SPBX/CBf2V/aPnf6X/AGv53l+XBJL9zyVznZjqMZz7V2f7TXx0/wCFLf8ACP8A/FL/ANu/2x9p/wCX/wCzeT5Plf8ATN92fN9sbe+eOM+Nvwt8CfBb4Yav8TPhnoX9heLNH8n7Bf8A2ue58nzp44JP3c7vG2Y5ZF+ZTjdkYIBHGfsy/wDGSn/CQf8AC6/+Kq/4Rz7N/ZX/AC5fZ/tHm+d/x7eXv3eRF97ONvGMnIB9M/BLx1/wsr4YaR41/sv+yv7R87/RPtHneX5c8kX39q5zsz0GM496/M34JeBf+FlfE/SPBP8Aan9lf2j53+l/Z/O8vy4JJfublznZjqMZz7V+pngnwtoPgvwxaeGfDNj9g0mz3/Z7fzXk2b3Z2+ZyWOWZjyT19K/JrwT4p17wX4ntPE3hm++watZ7/s9x5SSbN6MjfK4KnKsw5B6+tAH1l/yZb/1Pf/CY/wDcN+yfY/8Av95m/wC1f7ONnfPHzN8bfHX/AAsr4n6v41/sv+yv7R8n/RPtHneX5cEcX39q5zsz0GM496+mf2Zf+MlP+Eg/4XX/AMVV/wAI59m/sr/ly+z/AGjzfO/49vL37vIi+9nG3jGTn2b/AIZb+BP/AEI3/lWvf/j1AHGfBL9q3/hZXxP0jwV/wgX9lf2j53+l/wBr+d5flwSS/c8lc52Y6jGc+1dn+018C/8AhdP/AAj/APxVH9hf2P8Aaf8AmH/afO87yv8Apom3Hle+d3bHPGfG34W+BPgt8MNX+Jnwz0L+wvFmj+T9gv8A7XPc+T508cEn7ud3jbMcsi/MpxuyMEAg/YY+KXjv4lf8Jj/wmuu/2r/Z32H7J/okEPl+Z9o3/wCqRc52L1zjHHegD4z+NvgX/hWvxP1fwT/an9q/2d5P+l/Z/J8zzII5fubmxjfjqc4z7V+stfmb+21/yc74u/7cv/SKCj/hqP47f9Dz/wCUmy/+M0AfZn7TXwL/AOF0/wDCP/8AFUf2F/Y/2n/mH/afO87yv+mibceV753dsc/AHxt8C/8ACtfifq/gn+1P7V/s7yf9L+z+T5nmQRy/c3NjG/HU5xn2rs/+Go/jt/0PP/lJsv8A4zX0z8Evhb4E+NPww0j4mfEzQv7d8Wax532+/wDtc9t53kzyQR/u4HSNcRxRr8qjO3JySSQDxn42/spf8K1+GGr+Nv8AhPf7V/s7yf8ARP7I8nzPMnji+/5zYxvz0OcY967P/gmX/wA1B/7hv/t1XgHjb49fFjxp4Yu/DPibxX9v0m82faLf+z7WPfsdXX5kjDDDKp4I6ele/wD/AATL/wCag/8AcN/9uqAOz+Nv7KX/AAsr4n6v42/4T3+yv7R8n/RP7I87y/Lgji+/5y5zsz0GM4969m+Nvjr/AIVr8MNX8a/2X/av9neT/on2jyfM8yeOL7+1sY356HOMe9dnXjP7bX/JsXi7/ty/9LYKAPjP9pr46f8AC6f+Ef8A+KX/ALC/sf7T/wAv/wBp87zvK/6Zptx5Xvnd2xz9mfsS/wDJsXhH/t9/9LZ6/M2v0y/Yl/5Ni8I/9vv/AKWz0AezV8zftz/C3x38Sv8AhDv+EK0L+1f7O+3fa/8AS4IfL8z7Ps/1rrnOxumcY57V9M14z+018dP+FLf8I/8A8Uv/AG7/AGx9p/5f/s3k+T5X/TN92fN9sbe+eADa/Zc8La94L+BPh3wz4msfsGrWf2r7Rb+akmzfdSuvzISpyrKeCevrR+1H4W17xp8CfEXhnwzY/b9WvPsv2e381I9+y6idvmchRhVY8kdPWvn/AP4bn/6pd/5X/wD7no/4bn/6pd/5X/8A7noA7P8AYY+Fvjv4a/8ACY/8JroX9lf2j9h+yf6XBN5nl/aN/wDqnbGN69cZzx3r6Zr4z/4bn/6pd/5X/wD7no/4bn/6pd/5X/8A7noAxv2XPgL8WPBfx28O+JvE3hT7BpNn9q+0XH9oWsmzfayovypIWOWZRwD19K2f+Cmn/NPv+4l/7a12fwS/at/4WV8T9I8Ff8IF/ZX9o+d/pf8Aa/neX5cEkv3PJXOdmOoxnPtXGf8ABTT/AJp9/wBxL/21oA2v2XPj18J/BfwJ8O+GfE3iv7Bq1n9q+0W/9n3UmzfdSuvzJGVOVZTwT19a+f8A/hlv47f9CN/5VrL/AOPV4zX7MUAfM37DHwt8d/DX/hMf+E10L+yv7R+w/ZP9Lgm8zy/tG/8A1TtjG9euM54718zfttf8nO+Lv+3L/wBIoK/TKvmb42/spf8ACyvifq/jb/hPf7K/tHyf9E/sjzvL8uCOL7/nLnOzPQYzj3oA9N8E/Hr4T+NPE9p4Z8M+K/t+rXm/7Pb/ANn3Ue/YjO3zPGFGFVjyR09a2fib8UvAnw1/s/8A4TbXf7K/tHzfsn+iTzeZ5ezf/qkbGN69cZzx3rxn4Jfspf8ACtfifpHjb/hPf7V/s7zv9E/sjyfM8yCSL7/nNjG/PQ5xj3rs/wBpr4F/8Lp/4R//AIqj+wv7H+0/8w/7T53neV/00TbjyvfO7tjkAP8AhqP4E/8AQ8/+Um9/+M1teCfj18J/Gnie08M+GfFf2/Vrzf8AZ7f+z7qPfsRnb5njCjCqx5I6etfnN8bfAv8AwrX4n6v4J/tT+1f7O8n/AEv7P5PmeZBHL9zc2Mb8dTnGfauz/Yl/5Od8I/8Ab7/6RT0Aezf8FNP+aff9xL/21rwDwT8Bfix408MWnibwz4U+36Teb/s9x/aFrHv2OyN8ryBhhlYcgdPSvf8A/gpp/wA0+/7iX/trXs37Ev8AybF4R/7ff/S2egD4z/4Zb+O3/Qjf+Vay/wDj1cZ8Tfhb47+Gv9n/APCa6F/ZX9o+b9k/0uCbzPL2b/8AVO2Mb164znjvX2Z8Ev2rf+FlfE/SPBX/AAgX9lf2j53+l/2v53l+XBJL9zyVznZjqMZz7Vxn/BTT/mn3/cS/9taAPZv2Jf8Ak2Lwj/2+/wDpbPXw1+y54p0HwX8dvDvibxNffYNJs/tX2i48p5Nm+1lRflQFjlmUcA9fSvuX9iX/AJNi8I/9vv8A6Wz18zfG39lL/hWvww1fxt/wnv8Aav8AZ3k/6J/ZHk+Z5k8cX3/ObGN+ehzjHvQB9M/8NR/An/oef/KTe/8AxmvTfBPinQfGnhi08TeGb77fpN5v+z3HlPHv2OyN8rgMMMrDkDp6V+c37MvwL/4XT/wkH/FUf2F/Y/2b/mH/AGnzvO83/pom3Hle+d3bHP3/APBLwL/wrX4YaR4J/tT+1f7O87/S/s/k+Z5k8kv3NzYxvx1OcZ9qAOzr4z/4Kaf80+/7iX/trX2ZXxn/AMFNP+aff9xL/wBtaANr9lz4C/Cfxp8CfDvibxN4U+36tefavtFx/aF1Hv2XUqL8qSBRhVUcAdPWvTP+GW/gT/0I3/lWvf8A49R+xL/ybF4R/wC33/0tnr8zaAP0y/4Zb+BP/Qjf+Va9/wDj1H/DLfwJ/wChG/8AKte//Hq/M2v0y/Yl/wCTYvCP/b7/AOls9AHxn+xL/wAnO+Ef+33/ANIp6+//AIm/C3wJ8Sv7P/4TbQv7V/s7zfsn+lzw+X5mzf8A6p1znYvXOMcd6+AP2Jf+TnfCP/b7/wCkU9ff/wATfil4E+Gv9n/8Jtrv9lf2j5v2T/RJ5vM8vZv/ANUjYxvXrjOeO9AHGf8ADLfwJ/6Eb/yrXv8A8er4z/4aj+O3/Q8/+Umy/wDjNfoz4J8U6D408MWnibwzffb9JvN/2e48p49+x2RvlcBhhlYcgdPStmgD8zf+Go/jt/0PP/lJsv8A4zR/w1H8dv8Aoef/ACk2X/xmv0yr8zf22v8Ak53xd/25f+kUFAH3N+1H4p17wX8CfEXibwzffYNWs/sv2e48pJNm+6iRvlcFTlWYcg9fWvMv2GPil47+JX/CY/8ACa67/av9nfYfsn+iQQ+X5n2jf/qkXOdi9c4xx3rzP9lz4C/FjwX8dvDvibxN4U+waTZ/avtFx/aFrJs32sqL8qSFjlmUcA9fSvuWgDzPxt8BfhP408T3fibxN4U+36tebPtFx/aF1Hv2IqL8qSBRhVUcAdPWjwT8BfhP4L8T2nibwz4U+watZ7/s9x/aF1Js3oyN8ryFTlWYcg9fWvmb9qP4C/Fjxp8dvEXibwz4U+36TefZfs9x/aFrHv2WsSN8ryBhhlYcgdPSvuWgD4z/AOCmn/NPv+4l/wC2tezfsS/8mxeEf+33/wBLZ64z9uf4W+O/iV/wh3/CFaF/av8AZ3277X/pcEPl+Z9n2f611znY3TOMc9q+Zv8Ahlv47f8AQjf+Vay/+PUAfc3gn4C/CfwX4ntPE3hnwp9g1az3/Z7j+0LqTZvRkb5XkKnKsw5B6+tfP/8AwU0/5p9/3Ev/AG1r5N8E+Fte8aeJ7Twz4Zsft+rXm/7Pb+ake/YjO3zOQowqseSOnrWz8Tfhb47+Gv8AZ/8Awmuhf2V/aPm/ZP8AS4JvM8vZv/1TtjG9euM5470AbXgn49fFjwX4YtPDPhnxX9g0mz3/AGe3/s+1k2b3Z2+Z4yxyzMeSevpXpnwS+KXjv40/E/SPhn8TNd/t3wnrHnfb7D7JBbed5MEk8f7yBEkXEkUbfKwztwcgkH039lz49fCfwX8CfDvhnxN4r+watZ/avtFv/Z91Js33Urr8yRlTlWU8E9fWvZvBPx6+E/jTxPaeGfDPiv7fq15v+z2/9n3Ue/YjO3zPGFGFVjyR09aANn4ZfC3wJ8Nf7Q/4QnQv7K/tHyvtf+lzzeZ5e/Z/rXbGN7dMZzz2rs6+Zv25/hb47+JX/CHf8IVoX9q/2d9u+1/6XBD5fmfZ9n+tdc52N0zjHPavTf2XPC2veC/gT4d8M+JrH7Bq1n9q+0W/mpJs33Urr8yEqcqyngnr60AemV8Z/wDBTT/mn3/cS/8AbWvsyvjP/gpp/wA0+/7iX/trQB7N+xL/AMmxeEf+33/0tnr8za/TL9iX/k2Lwj/2+/8ApbPR/wAMt/An/oRv/Kte/wDx6gD8za/TL9iX/k2Lwj/2+/8ApbPR/wAMt/An/oRv/Kte/wDx6vTfBPhbQfBfhi08M+GbH7BpNnv+z2/mvJs3uzt8zkscszHknr6UAfnN+xL/AMnO+Ef+33/0inr7M/aa+Bf/AAun/hH/APiqP7C/sf7T/wAw/wC0+d53lf8ATRNuPK987u2OfjP9iX/k53wj/wBvv/pFPX0z+3P8UvHfw1/4Q7/hCtd/sr+0ft32v/RIJvM8v7Ps/wBajYxvbpjOee1AHs3wS8C/8K1+GGkeCf7U/tX+zvO/0v7P5PmeZPJL9zc2Mb8dTnGfavmb/huf/ql3/lf/APuevoD9lzxTr3jT4E+HfE3ia++36tefavtFx5SR79l1Ki/KgCjCqo4A6etflnQB9mf8Nz/9Uu/8r/8A9z18zfG3x1/wsr4n6v41/sv+yv7R8n/RPtHneX5cEcX39q5zsz0GM4969m/YY+FvgT4lf8Jj/wAJtoX9q/2d9h+yf6XPD5fmfaN/+qdc52L1zjHHevM/2o/C2g+C/jt4i8M+GbH7BpNn9l+z2/mvJs32sTt8zkscszHknr6UAfWXwS/at/4WV8T9I8Ff8IF/ZX9o+d/pf9r+d5flwSS/c8lc52Y6jGc+1fTNfmb+xL/yc74R/wC33/0inr6Z/bn+KXjv4a/8Id/whWu/2V/aP277X/okE3meX9n2f61Gxje3TGc89qAD42/tW/8ACtfifq/gr/hAv7V/s7yf9L/tfyfM8yCOX7nktjG/HU5xn2r2b42+Ov8AhWvww1fxr/Zf9q/2d5P+ifaPJ8zzJ44vv7Wxjfnoc4x71+WnjbxTr3jTxPd+JvE199v1a82faLjykj37EVF+VAFGFVRwB09a7Pxt8evix408MXfhnxN4r+36TebPtFv/AGfax79jq6/MkYYYZVPBHT0oA9//AOG5/wDql3/lf/8Auevpn4JeOv8AhZXww0jxr/Zf9lf2j53+ifaPO8vy55Ivv7VznZnoMZx71+TVem+Cfj18WPBfhi08M+GfFf2DSbPf9nt/7PtZNm92dvmeMscszHknr6UAfWXwS/ZS/wCFa/E/SPG3/Ce/2r/Z3nf6J/ZHk+Z5kEkX3/ObGN+ehzjHvXGf8FNP+aff9xL/ANta8Z/4aj+O3/Q8/wDlJsv/AIzXGfE34peO/iV/Z/8Awmuu/wBq/wBneb9k/wBEgh8vzNm//VIuc7F65xjjvQBxlezfsS/8nO+Ef+33/wBIp6+gP2XPgL8J/GnwJ8O+JvE3hT7fq159q+0XH9oXUe/ZdSovypIFGFVRwB09a2fjb8LfAnwW+GGr/Ez4Z6F/YXizR/J+wX/2ue58nzp44JP3c7vG2Y5ZF+ZTjdkYIBAB2f7TXx0/4Ut/wj//ABS/9u/2x9p/5f8A7N5Pk+V/0zfdnzfbG3vnjs/gl46/4WV8MNI8a/2X/ZX9o+d/on2jzvL8ueSL7+1c52Z6DGce9fM37Mv/ABkp/wAJB/wuv/iqv+Ec+zf2V/y5fZ/tHm+d/wAe3l793kRfezjbxjJz9Z+CfC2g+C/DFp4Z8M2P2DSbPf8AZ7fzXk2b3Z2+ZyWOWZjyT19KANmvmb9uf4W+O/iV/wAId/whWhf2r/Z3277X/pcEPl+Z9n2f611znY3TOMc9q+maKAPzN/4Zb+O3/Qjf+Vay/wDj1H/DLfx2/wChG/8AKtZf/Hq/TKigD8zf+GW/jt/0I3/lWsv/AI9R/wAMt/Hb/oRv/KtZf/Hq/TKigD4a/Zc+AvxY8F/Hbw74m8TeFPsGk2f2r7Rcf2haybN9rKi/KkhY5ZlHAPX0r0z9uf4W+O/iV/wh3/CFaF/av9nfbvtf+lwQ+X5n2fZ/rXXOdjdM4xz2r6ZooA/M3/hlv47f9CN/5VrL/wCPV6b+y58Bfix4L+O3h3xN4m8KfYNJs/tX2i4/tC1k2b7WVF+VJCxyzKOAevpX3LRQAUUUUAfmb/wy38dv+hG/8q1l/wDHq+mf2GPhb47+Gv8AwmP/AAmuhf2V/aP2H7J/pcE3meX9o3/6p2xjevXGc8d6+maKAPhr9qP4C/Fjxp8dvEXibwz4U+36TefZfs9x/aFrHv2WsSN8ryBhhlYcgdPSj9lz4C/FjwX8dvDvibxN4U+waTZ/avtFx/aFrJs32sqL8qSFjlmUcA9fSvuWigD5m/bn+Fvjv4lf8Id/whWhf2r/AGd9u+1/6XBD5fmfZ9n+tdc52N0zjHPavTf2XPC2veC/gT4d8M+JrH7Bq1n9q+0W/mpJs33Urr8yEqcqyngnr616ZRQAUUUUAfDX7UfwF+LHjT47eIvE3hnwp9v0m8+y/Z7j+0LWPfstYkb5XkDDDKw5A6elfTP7UfhbXvGnwJ8ReGfDNj9v1a8+y/Z7fzUj37LqJ2+ZyFGFVjyR09a9MooA+Zv2GPhb47+Gv/CY/wDCa6F/ZX9o/Yfsn+lwTeZ5f2jf/qnbGN69cZzx3r6ZoooAKKKKACiiigAooooAKKKKACiiigAooooAKKKKACiiigAooooAKKKKACiiigAooooA/9k="/>
          <p:cNvSpPr>
            <a:spLocks noChangeAspect="1" noChangeArrowheads="1"/>
          </p:cNvSpPr>
          <p:nvPr/>
        </p:nvSpPr>
        <p:spPr bwMode="auto">
          <a:xfrm>
            <a:off x="2333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43211" y="8354063"/>
            <a:ext cx="47033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ハローワークプラザ難波　</a:t>
            </a:r>
            <a:r>
              <a:rPr lang="ja-JP" altLang="en-US" sz="12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女性活躍応援コーナー</a:t>
            </a:r>
            <a:endParaRPr lang="en-US" altLang="ja-JP" sz="12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テキスト ボックス 37"/>
          <p:cNvSpPr txBox="1"/>
          <p:nvPr/>
        </p:nvSpPr>
        <p:spPr>
          <a:xfrm>
            <a:off x="1028700" y="9249069"/>
            <a:ext cx="5063047" cy="250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lang="ja-JP" altLang="en-US" sz="1100" spc="-1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月～金</a:t>
            </a:r>
            <a:r>
              <a:rPr lang="en-US" altLang="ja-JP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00</a:t>
            </a:r>
            <a:r>
              <a:rPr lang="ja-JP" altLang="en-US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lang="en-US" altLang="ja-JP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18</a:t>
            </a:r>
            <a:r>
              <a:rPr lang="ja-JP" altLang="en-US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30</a:t>
            </a:r>
            <a:r>
              <a:rPr lang="ja-JP" altLang="en-US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／</a:t>
            </a:r>
            <a:r>
              <a:rPr lang="ja-JP" altLang="en-US" sz="1100" spc="-1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第１・第３土曜日： </a:t>
            </a:r>
            <a:r>
              <a:rPr lang="en-US" altLang="ja-JP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00</a:t>
            </a:r>
            <a:r>
              <a:rPr lang="ja-JP" altLang="en-US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lang="en-US" altLang="ja-JP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17</a:t>
            </a:r>
            <a:r>
              <a:rPr lang="ja-JP" altLang="en-US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00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90948" y="9621958"/>
            <a:ext cx="463415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（大阪マザーズハローワークは土曜日は閉庁しています。）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028700" y="8801825"/>
            <a:ext cx="5511403" cy="503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ja-JP" sz="300" dirty="0">
              <a:ln w="0"/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100" dirty="0">
                <a:ln w="0"/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〒</a:t>
            </a:r>
            <a:r>
              <a:rPr lang="en-US" altLang="ja-JP" sz="1100" dirty="0">
                <a:ln w="0"/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542-0076</a:t>
            </a:r>
            <a:r>
              <a:rPr lang="ja-JP" altLang="en-US" sz="1100" dirty="0">
                <a:ln w="0"/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大阪市中央区難波２－２－３御堂筋グランドビル４階</a:t>
            </a:r>
            <a:r>
              <a:rPr lang="ja-JP" altLang="en-US" sz="1100" dirty="0">
                <a:ln w="0"/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100" dirty="0">
              <a:ln w="0"/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100" dirty="0">
                <a:ln w="0"/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各線難波（</a:t>
            </a:r>
            <a:r>
              <a:rPr lang="ja-JP" altLang="en-US" sz="1000" dirty="0">
                <a:ln w="0"/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なんば</a:t>
            </a:r>
            <a:r>
              <a:rPr lang="ja-JP" altLang="en-US" sz="1100" dirty="0">
                <a:ln w="0"/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）駅</a:t>
            </a:r>
            <a:r>
              <a:rPr lang="en-US" altLang="ja-JP" sz="1100" dirty="0">
                <a:ln w="0"/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24</a:t>
            </a:r>
            <a:r>
              <a:rPr lang="ja-JP" altLang="en-US" sz="1100" dirty="0">
                <a:ln w="0"/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号出口　　　　　　　　　　　　　</a:t>
            </a:r>
            <a:endParaRPr kumimoji="1" lang="en-US" altLang="ja-JP" sz="1100" dirty="0">
              <a:ln w="0"/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290948" y="9439427"/>
            <a:ext cx="463415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（上記以外の土・日・休祝日・年末年始は閉庁しています。）</a:t>
            </a:r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1344" y="9002381"/>
            <a:ext cx="799352" cy="799352"/>
          </a:xfrm>
          <a:prstGeom prst="rect">
            <a:avLst/>
          </a:prstGeom>
        </p:spPr>
      </p:pic>
      <p:sp>
        <p:nvSpPr>
          <p:cNvPr id="28" name="テキスト ボックス 27"/>
          <p:cNvSpPr txBox="1"/>
          <p:nvPr/>
        </p:nvSpPr>
        <p:spPr>
          <a:xfrm>
            <a:off x="961899" y="8628944"/>
            <a:ext cx="5594911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en-US" altLang="ja-JP" sz="1100" b="0" i="0" u="none" strike="noStrike" kern="0" cap="none" spc="0" normalizeH="0" baseline="0" noProof="0" dirty="0">
                <a:solidFill>
                  <a:srgbClr val="00206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https://jsite.mhlw.go.jp/osaka-hellowork/kanren/namba.html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0" i="0" u="none" strike="noStrike" kern="0" cap="none" spc="0" normalizeH="0" baseline="0" noProof="0" dirty="0">
              <a:solidFill>
                <a:srgbClr val="00206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862494" y="8390727"/>
            <a:ext cx="48985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／大阪マザーズハローワーク</a:t>
            </a:r>
            <a:endParaRPr lang="en-US" altLang="ja-JP" sz="16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-77966" y="979843"/>
            <a:ext cx="6866412" cy="131317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4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～採用から定着までの新常識！～</a:t>
            </a:r>
            <a:endParaRPr kumimoji="1" lang="en-US" altLang="ja-JP" sz="34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「魅力ある求人票の書き方」「在職者が抱える思いや課題を把握し、</a:t>
            </a:r>
            <a:endParaRPr kumimoji="1" lang="en-US" altLang="ja-JP" sz="165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人材定着につなげる方法」</a:t>
            </a:r>
          </a:p>
        </p:txBody>
      </p:sp>
      <p:sp>
        <p:nvSpPr>
          <p:cNvPr id="32" name="楕円 31"/>
          <p:cNvSpPr/>
          <p:nvPr/>
        </p:nvSpPr>
        <p:spPr>
          <a:xfrm>
            <a:off x="5543088" y="3012259"/>
            <a:ext cx="1182392" cy="102173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参加</a:t>
            </a:r>
            <a:endParaRPr kumimoji="1" lang="en-US" altLang="ja-JP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kumimoji="1" lang="ja-JP" alt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無料</a:t>
            </a:r>
            <a:endParaRPr kumimoji="1" lang="en-US" altLang="ja-JP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楕円 4"/>
          <p:cNvSpPr/>
          <p:nvPr/>
        </p:nvSpPr>
        <p:spPr>
          <a:xfrm>
            <a:off x="320448" y="2490522"/>
            <a:ext cx="1235122" cy="11911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要予約</a:t>
            </a:r>
          </a:p>
        </p:txBody>
      </p:sp>
      <p:sp>
        <p:nvSpPr>
          <p:cNvPr id="35" name="テキスト ボックス 61"/>
          <p:cNvSpPr txBox="1"/>
          <p:nvPr/>
        </p:nvSpPr>
        <p:spPr>
          <a:xfrm>
            <a:off x="1746320" y="2013560"/>
            <a:ext cx="16784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en-US" altLang="ja-JP" b="1" dirty="0">
              <a:ln w="22225">
                <a:solidFill>
                  <a:srgbClr val="C00000"/>
                </a:solidFill>
                <a:prstDash val="solid"/>
              </a:ln>
              <a:solidFill>
                <a:srgbClr val="86458B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r>
              <a:rPr kumimoji="1" lang="ja-JP" altLang="en-US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glow rad="63500">
                    <a:srgbClr val="7030A0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令和７年</a:t>
            </a:r>
            <a:endParaRPr kumimoji="1" lang="en-US" altLang="ja-JP" b="1" dirty="0">
              <a:ln w="22225">
                <a:noFill/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glow rad="63500">
                  <a:srgbClr val="7030A0">
                    <a:alpha val="40000"/>
                  </a:srgb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36" name="テキスト ボックス 57"/>
          <p:cNvSpPr txBox="1"/>
          <p:nvPr/>
        </p:nvSpPr>
        <p:spPr>
          <a:xfrm>
            <a:off x="1583337" y="2570702"/>
            <a:ext cx="421987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50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glow rad="63500">
                    <a:srgbClr val="7030A0">
                      <a:alpha val="40000"/>
                    </a:srgb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１０</a:t>
            </a:r>
            <a:r>
              <a:rPr kumimoji="1" lang="ja-JP" altLang="en-US" sz="20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glow rad="63500">
                    <a:srgbClr val="7030A0">
                      <a:alpha val="40000"/>
                    </a:srgb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月</a:t>
            </a:r>
            <a:r>
              <a:rPr kumimoji="1" lang="en-US" altLang="ja-JP" sz="50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glow rad="63500">
                    <a:srgbClr val="7030A0">
                      <a:alpha val="40000"/>
                    </a:srgb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2</a:t>
            </a:r>
            <a:r>
              <a:rPr kumimoji="1" lang="ja-JP" altLang="en-US" sz="50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glow rad="63500">
                    <a:srgbClr val="7030A0">
                      <a:alpha val="40000"/>
                    </a:srgb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３</a:t>
            </a:r>
            <a:r>
              <a:rPr kumimoji="1" lang="ja-JP" altLang="en-US" sz="20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glow rad="63500">
                    <a:srgbClr val="7030A0">
                      <a:alpha val="40000"/>
                    </a:srgb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日</a:t>
            </a:r>
            <a:endParaRPr kumimoji="1" lang="en-US" altLang="ja-JP" sz="4800" b="1" dirty="0">
              <a:ln w="22225">
                <a:noFill/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glow rad="63500">
                  <a:srgbClr val="7030A0">
                    <a:alpha val="40000"/>
                  </a:srgbClr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583000" y="2973198"/>
            <a:ext cx="1265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glow rad="63500">
                    <a:srgbClr val="7030A0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（木）</a:t>
            </a:r>
            <a:endParaRPr kumimoji="1" lang="en-US" altLang="ja-JP" sz="2400" b="1" dirty="0">
              <a:ln w="22225">
                <a:noFill/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glow rad="63500">
                  <a:srgbClr val="7030A0">
                    <a:alpha val="40000"/>
                  </a:srgb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39" name="テキスト ボックス 66"/>
          <p:cNvSpPr txBox="1"/>
          <p:nvPr/>
        </p:nvSpPr>
        <p:spPr>
          <a:xfrm>
            <a:off x="1752761" y="3326203"/>
            <a:ext cx="4319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0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glow rad="63500">
                    <a:srgbClr val="86458B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14:00</a:t>
            </a:r>
            <a:r>
              <a:rPr kumimoji="1" lang="ja-JP" altLang="en-US" sz="20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glow rad="63500">
                    <a:srgbClr val="86458B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kumimoji="1" lang="en-US" altLang="ja-JP" sz="20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glow rad="63500">
                    <a:srgbClr val="86458B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16:00</a:t>
            </a:r>
            <a:r>
              <a:rPr kumimoji="1" lang="ja-JP" altLang="en-US" sz="16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glow rad="63500">
                    <a:srgbClr val="86458B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（受付</a:t>
            </a:r>
            <a:r>
              <a:rPr kumimoji="1" lang="en-US" altLang="ja-JP" sz="16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glow rad="63500">
                    <a:srgbClr val="86458B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13:45</a:t>
            </a:r>
            <a:r>
              <a:rPr kumimoji="1" lang="ja-JP" altLang="en-US" sz="16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glow rad="63500">
                    <a:srgbClr val="86458B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～）</a:t>
            </a:r>
            <a:endParaRPr kumimoji="1" lang="en-US" altLang="ja-JP" sz="1600" b="1" dirty="0">
              <a:ln w="22225">
                <a:noFill/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glow rad="63500">
                  <a:srgbClr val="86458B">
                    <a:alpha val="40000"/>
                  </a:srgb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44923" y="3928826"/>
            <a:ext cx="567256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第１部「魅力あるそして選ばれる求人票の書き方」</a:t>
            </a:r>
            <a:endParaRPr kumimoji="1" lang="en-US" altLang="ja-JP" sz="2000" b="1" dirty="0">
              <a:solidFill>
                <a:schemeClr val="accent5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300" b="1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ja-JP" altLang="en-US" sz="14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49289" y="5141328"/>
            <a:ext cx="61674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第２部「在職者が抱える思いや課題を把握し、</a:t>
            </a:r>
            <a:endParaRPr kumimoji="1" lang="en-US" altLang="ja-JP" sz="2000" b="1" dirty="0">
              <a:solidFill>
                <a:schemeClr val="accent5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b="1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人材定着につなげる方法」</a:t>
            </a:r>
            <a:endParaRPr kumimoji="1" lang="en-US" altLang="ja-JP" sz="1300" b="1" dirty="0"/>
          </a:p>
        </p:txBody>
      </p:sp>
      <p:sp>
        <p:nvSpPr>
          <p:cNvPr id="31" name="正方形/長方形 30"/>
          <p:cNvSpPr/>
          <p:nvPr/>
        </p:nvSpPr>
        <p:spPr>
          <a:xfrm>
            <a:off x="-47955" y="-22882"/>
            <a:ext cx="7046875" cy="537563"/>
          </a:xfrm>
          <a:prstGeom prst="rect">
            <a:avLst/>
          </a:prstGeom>
          <a:solidFill>
            <a:schemeClr val="accent5">
              <a:lumMod val="75000"/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kumimoji="1" lang="ja-JP" altLang="en-US" sz="1500" b="1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ハローワークプラザ難波</a:t>
            </a:r>
            <a:r>
              <a:rPr kumimoji="1" lang="en-US" altLang="ja-JP" sz="1500" b="1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PRESENTS</a:t>
            </a:r>
            <a:r>
              <a:rPr kumimoji="1" lang="ja-JP" altLang="en-US" sz="1500" b="1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企業応援セミナー</a:t>
            </a:r>
          </a:p>
        </p:txBody>
      </p:sp>
      <p:pic>
        <p:nvPicPr>
          <p:cNvPr id="34" name="図 33"/>
          <p:cNvPicPr/>
          <p:nvPr/>
        </p:nvPicPr>
        <p:blipFill>
          <a:blip r:embed="rId3"/>
          <a:stretch>
            <a:fillRect/>
          </a:stretch>
        </p:blipFill>
        <p:spPr>
          <a:xfrm>
            <a:off x="67236" y="-28500"/>
            <a:ext cx="1397023" cy="576892"/>
          </a:xfrm>
          <a:prstGeom prst="rect">
            <a:avLst/>
          </a:prstGeom>
          <a:solidFill>
            <a:schemeClr val="bg1"/>
          </a:solidFill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42" name="テキスト ボックス 66"/>
          <p:cNvSpPr txBox="1"/>
          <p:nvPr/>
        </p:nvSpPr>
        <p:spPr>
          <a:xfrm>
            <a:off x="6576" y="586136"/>
            <a:ext cx="28951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事業主・人事担当者の皆様へ</a:t>
            </a:r>
            <a:endParaRPr kumimoji="1" lang="en-US" altLang="ja-JP" sz="1600" b="1" dirty="0">
              <a:ln w="22225">
                <a:noFill/>
                <a:prstDash val="solid"/>
              </a:ln>
              <a:solidFill>
                <a:schemeClr val="accent5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30" name="テキスト ボックス 66"/>
          <p:cNvSpPr txBox="1"/>
          <p:nvPr/>
        </p:nvSpPr>
        <p:spPr>
          <a:xfrm>
            <a:off x="610704" y="6682497"/>
            <a:ext cx="6145250" cy="990015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500"/>
              </a:lnSpc>
            </a:pPr>
            <a:r>
              <a:rPr kumimoji="1" lang="en-US" altLang="ja-JP" sz="16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【</a:t>
            </a:r>
            <a:r>
              <a:rPr kumimoji="1" lang="ja-JP" altLang="en-US" sz="16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会場</a:t>
            </a:r>
            <a:r>
              <a:rPr kumimoji="1" lang="en-US" altLang="ja-JP" sz="16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】</a:t>
            </a:r>
          </a:p>
          <a:p>
            <a:pPr>
              <a:lnSpc>
                <a:spcPts val="2500"/>
              </a:lnSpc>
            </a:pPr>
            <a:r>
              <a:rPr kumimoji="1" lang="ja-JP" altLang="en-US" sz="12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　</a:t>
            </a:r>
            <a:r>
              <a:rPr kumimoji="1" lang="ja-JP" altLang="en-US" sz="20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ハローワークプラザ難波　</a:t>
            </a:r>
            <a:r>
              <a:rPr kumimoji="1" lang="ja-JP" altLang="en-US" sz="16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セミナールーム</a:t>
            </a:r>
            <a:r>
              <a:rPr kumimoji="1" lang="ja-JP" altLang="en-US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　</a:t>
            </a:r>
            <a:r>
              <a:rPr kumimoji="1" lang="ja-JP" altLang="en-US" sz="14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定員</a:t>
            </a:r>
            <a:r>
              <a:rPr kumimoji="1" lang="en-US" altLang="ja-JP" sz="14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20</a:t>
            </a:r>
            <a:r>
              <a:rPr kumimoji="1" lang="ja-JP" altLang="en-US" sz="1400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名</a:t>
            </a:r>
            <a:endParaRPr kumimoji="1" lang="en-US" altLang="ja-JP" sz="1400" b="1" dirty="0">
              <a:ln w="22225">
                <a:noFill/>
                <a:prstDash val="solid"/>
              </a:ln>
              <a:solidFill>
                <a:schemeClr val="accent5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  <a:p>
            <a:pPr>
              <a:lnSpc>
                <a:spcPts val="2000"/>
              </a:lnSpc>
            </a:pPr>
            <a:r>
              <a:rPr kumimoji="1" lang="ja-JP" altLang="en-US" b="1" dirty="0">
                <a:ln w="2222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　</a:t>
            </a:r>
            <a:endParaRPr kumimoji="1" lang="en-US" altLang="ja-JP" b="1" dirty="0">
              <a:ln w="22225">
                <a:noFill/>
                <a:prstDash val="solid"/>
              </a:ln>
              <a:solidFill>
                <a:schemeClr val="accent5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40508" y="4010092"/>
            <a:ext cx="5672569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2000" b="1" dirty="0">
              <a:solidFill>
                <a:schemeClr val="accent5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募集をしても応募がないとお困りではありませんか？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求職者に選ばれる、応募したくなる求人票作成のコツをお伝えします！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講師：ハローワークプラザ難波　就職支援コーディネーター　</a:t>
            </a:r>
            <a:r>
              <a:rPr kumimoji="1" lang="ja-JP" altLang="en-US" sz="1300">
                <a:latin typeface="Meiryo UI" panose="020B0604030504040204" pitchFamily="50" charset="-128"/>
                <a:ea typeface="Meiryo UI" panose="020B0604030504040204" pitchFamily="50" charset="-128"/>
              </a:rPr>
              <a:t>高原　省悟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/>
          </a:p>
          <a:p>
            <a:endParaRPr kumimoji="1" lang="ja-JP" altLang="en-US" sz="14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73490" y="5338080"/>
            <a:ext cx="6167476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2000" b="1" dirty="0">
              <a:solidFill>
                <a:schemeClr val="accent5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b="1" dirty="0"/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働く環境の変化を踏まえ、従業員が抱えるリアルな課題を理解し、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キャリアコンサルティング等の活用を通じて人材育成・定着を促進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>
                <a:latin typeface="Meiryo UI" panose="020B0604030504040204" pitchFamily="50" charset="-128"/>
                <a:ea typeface="Meiryo UI" panose="020B0604030504040204" pitchFamily="50" charset="-128"/>
              </a:rPr>
              <a:t>する方法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をについてお伝えします！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講師：大阪キャリア形成・リスキリング支援センター　村瀬　幸一　氏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45E985F2-C138-F90E-B26C-74D5690B69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6761" y="7575012"/>
            <a:ext cx="700130" cy="69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638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20ADF3D7FA94742BD89BA233FCF6576" ma:contentTypeVersion="15" ma:contentTypeDescription="新しいドキュメントを作成します。" ma:contentTypeScope="" ma:versionID="d11d2d79f8c7f45f4439bf05e0c8dc8c">
  <xsd:schema xmlns:xsd="http://www.w3.org/2001/XMLSchema" xmlns:xs="http://www.w3.org/2001/XMLSchema" xmlns:p="http://schemas.microsoft.com/office/2006/metadata/properties" xmlns:ns2="a654c996-f83f-4c9e-98a8-36d31158b0b4" xmlns:ns3="44856c1c-163a-4db4-9f2d-e69ab44d016d" targetNamespace="http://schemas.microsoft.com/office/2006/metadata/properties" ma:root="true" ma:fieldsID="cb57cd9df7585876947f5f333f751659" ns2:_="" ns3:_="">
    <xsd:import namespace="a654c996-f83f-4c9e-98a8-36d31158b0b4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54c996-f83f-4c9e-98a8-36d31158b0b4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ee3e193-348c-4b69-855c-3847306be67c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a654c996-f83f-4c9e-98a8-36d31158b0b4">
      <UserInfo>
        <DisplayName/>
        <AccountId xsi:nil="true"/>
        <AccountType/>
      </UserInfo>
    </Owner>
    <lcf76f155ced4ddcb4097134ff3c332f xmlns="a654c996-f83f-4c9e-98a8-36d31158b0b4">
      <Terms xmlns="http://schemas.microsoft.com/office/infopath/2007/PartnerControls"/>
    </lcf76f155ced4ddcb4097134ff3c332f>
    <TaxCatchAll xmlns="44856c1c-163a-4db4-9f2d-e69ab44d016d" xsi:nil="true"/>
  </documentManagement>
</p:properties>
</file>

<file path=customXml/itemProps1.xml><?xml version="1.0" encoding="utf-8"?>
<ds:datastoreItem xmlns:ds="http://schemas.openxmlformats.org/officeDocument/2006/customXml" ds:itemID="{7F11C974-11B6-4DBA-933C-8A7A9BC9E1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54c996-f83f-4c9e-98a8-36d31158b0b4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1884D91-8DEA-4CDD-8504-F26A3C9CB3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824AB7-2F1F-4D73-A49E-328C9D0E7399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a654c996-f83f-4c9e-98a8-36d31158b0b4"/>
    <ds:schemaRef ds:uri="http://schemas.openxmlformats.org/package/2006/metadata/core-properties"/>
    <ds:schemaRef ds:uri="44856c1c-163a-4db4-9f2d-e69ab44d016d"/>
    <ds:schemaRef ds:uri="http://purl.org/dc/terms/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319</Words>
  <PresentationFormat>A4 210 x 297 mm</PresentationFormat>
  <Paragraphs>44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0x010100520ADF3D7FA94742BD89BA233FCF6576</vt:lpwstr>
  </property>
</Properties>
</file>