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6858000" cy="9144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66CC"/>
    <a:srgbClr val="FF33CC"/>
    <a:srgbClr val="FF3399"/>
    <a:srgbClr val="FF0066"/>
    <a:srgbClr val="FF0000"/>
    <a:srgbClr val="008000"/>
    <a:srgbClr val="FFCC00"/>
    <a:srgbClr val="C5FA04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26F18F-59A9-6C39-B068-C4BF68D11849}" v="9" dt="2025-05-08T02:22:55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4704" autoAdjust="0"/>
  </p:normalViewPr>
  <p:slideViewPr>
    <p:cSldViewPr snapToGrid="0" snapToObjects="1">
      <p:cViewPr varScale="1">
        <p:scale>
          <a:sx n="77" d="100"/>
          <a:sy n="77" d="100"/>
        </p:scale>
        <p:origin x="1812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12" Target="changesInfos/changesInfo1.xml" Type="http://schemas.microsoft.com/office/2016/11/relationships/changesInfo"/><Relationship Id="rId13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野紀子" userId="S::knllus@kikan-ad.esb.mhlw.go.jp::1d772775-6631-4309-b29f-8df241ac2cef" providerId="AD" clId="Web-{A126F18F-59A9-6C39-B068-C4BF68D11849}"/>
    <pc:docChg chg="modSld">
      <pc:chgData name="北野紀子" userId="S::knllus@kikan-ad.esb.mhlw.go.jp::1d772775-6631-4309-b29f-8df241ac2cef" providerId="AD" clId="Web-{A126F18F-59A9-6C39-B068-C4BF68D11849}" dt="2025-05-08T02:22:53.524" v="5" actId="20577"/>
      <pc:docMkLst>
        <pc:docMk/>
      </pc:docMkLst>
      <pc:sldChg chg="modSp">
        <pc:chgData name="北野紀子" userId="S::knllus@kikan-ad.esb.mhlw.go.jp::1d772775-6631-4309-b29f-8df241ac2cef" providerId="AD" clId="Web-{A126F18F-59A9-6C39-B068-C4BF68D11849}" dt="2025-05-08T02:22:53.524" v="5" actId="20577"/>
        <pc:sldMkLst>
          <pc:docMk/>
          <pc:sldMk cId="3755116329" sldId="266"/>
        </pc:sldMkLst>
        <pc:spChg chg="mod">
          <ac:chgData name="北野紀子" userId="S::knllus@kikan-ad.esb.mhlw.go.jp::1d772775-6631-4309-b29f-8df241ac2cef" providerId="AD" clId="Web-{A126F18F-59A9-6C39-B068-C4BF68D11849}" dt="2025-05-08T02:22:53.524" v="5" actId="20577"/>
          <ac:spMkLst>
            <pc:docMk/>
            <pc:sldMk cId="3755116329" sldId="266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0"/>
            <a:ext cx="2949575" cy="496888"/>
          </a:xfrm>
          <a:prstGeom prst="rect">
            <a:avLst/>
          </a:prstGeom>
        </p:spPr>
        <p:txBody>
          <a:bodyPr vert="horz" lIns="91246" tIns="45624" rIns="91246" bIns="456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246" tIns="45624" rIns="91246" bIns="45624" rtlCol="0"/>
          <a:lstStyle>
            <a:lvl1pPr algn="r">
              <a:defRPr sz="1200"/>
            </a:lvl1pPr>
          </a:lstStyle>
          <a:p>
            <a:fld id="{532BAC76-A40C-4E42-85A0-4FAF14ADB1E0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3" y="9440867"/>
            <a:ext cx="2949575" cy="496887"/>
          </a:xfrm>
          <a:prstGeom prst="rect">
            <a:avLst/>
          </a:prstGeom>
        </p:spPr>
        <p:txBody>
          <a:bodyPr vert="horz" lIns="91246" tIns="45624" rIns="91246" bIns="456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1" y="9440867"/>
            <a:ext cx="2949575" cy="496887"/>
          </a:xfrm>
          <a:prstGeom prst="rect">
            <a:avLst/>
          </a:prstGeom>
        </p:spPr>
        <p:txBody>
          <a:bodyPr vert="horz" lIns="91246" tIns="45624" rIns="91246" bIns="45624" rtlCol="0" anchor="b"/>
          <a:lstStyle>
            <a:lvl1pPr algn="r">
              <a:defRPr sz="1200"/>
            </a:lvl1pPr>
          </a:lstStyle>
          <a:p>
            <a:fld id="{95168E99-A1E8-44A6-BA1F-94DF8B44A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4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7" y="20"/>
            <a:ext cx="2949099" cy="496967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56" y="20"/>
            <a:ext cx="2949099" cy="496967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5244D125-9060-4BCC-80FC-00CFA346829B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24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8"/>
            <a:ext cx="5444490" cy="4472702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7" y="9440661"/>
            <a:ext cx="2949099" cy="49696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56" y="9440661"/>
            <a:ext cx="2949099" cy="49696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FEB6355E-6395-48ED-B5DC-6B4E9035B76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01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6125"/>
            <a:ext cx="2795587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6355E-6395-48ED-B5DC-6B4E9035B76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922551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107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5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757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118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9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1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3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6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8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1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2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2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61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3" indent="0">
              <a:buNone/>
              <a:defRPr sz="2000" b="1"/>
            </a:lvl2pPr>
            <a:lvl3pPr marL="914466" indent="0">
              <a:buNone/>
              <a:defRPr sz="1800" b="1"/>
            </a:lvl3pPr>
            <a:lvl4pPr marL="1371699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2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3" indent="0">
              <a:buNone/>
              <a:defRPr sz="2000" b="1"/>
            </a:lvl2pPr>
            <a:lvl3pPr marL="914466" indent="0">
              <a:buNone/>
              <a:defRPr sz="1800" b="1"/>
            </a:lvl3pPr>
            <a:lvl4pPr marL="1371699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2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450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18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6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33" indent="0">
              <a:buNone/>
              <a:defRPr sz="1200"/>
            </a:lvl2pPr>
            <a:lvl3pPr marL="914466" indent="0">
              <a:buNone/>
              <a:defRPr sz="1000"/>
            </a:lvl3pPr>
            <a:lvl4pPr marL="1371699" indent="0">
              <a:buNone/>
              <a:defRPr sz="900"/>
            </a:lvl4pPr>
            <a:lvl5pPr marL="1828931" indent="0">
              <a:buNone/>
              <a:defRPr sz="900"/>
            </a:lvl5pPr>
            <a:lvl6pPr marL="2286164" indent="0">
              <a:buNone/>
              <a:defRPr sz="900"/>
            </a:lvl6pPr>
            <a:lvl7pPr marL="2743397" indent="0">
              <a:buNone/>
              <a:defRPr sz="900"/>
            </a:lvl7pPr>
            <a:lvl8pPr marL="3200630" indent="0">
              <a:buNone/>
              <a:defRPr sz="900"/>
            </a:lvl8pPr>
            <a:lvl9pPr marL="365786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6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33" indent="0">
              <a:buNone/>
              <a:defRPr sz="2800"/>
            </a:lvl2pPr>
            <a:lvl3pPr marL="914466" indent="0">
              <a:buNone/>
              <a:defRPr sz="2400"/>
            </a:lvl3pPr>
            <a:lvl4pPr marL="1371699" indent="0">
              <a:buNone/>
              <a:defRPr sz="2000"/>
            </a:lvl4pPr>
            <a:lvl5pPr marL="1828931" indent="0">
              <a:buNone/>
              <a:defRPr sz="2000"/>
            </a:lvl5pPr>
            <a:lvl6pPr marL="2286164" indent="0">
              <a:buNone/>
              <a:defRPr sz="2000"/>
            </a:lvl6pPr>
            <a:lvl7pPr marL="2743397" indent="0">
              <a:buNone/>
              <a:defRPr sz="2000"/>
            </a:lvl7pPr>
            <a:lvl8pPr marL="3200630" indent="0">
              <a:buNone/>
              <a:defRPr sz="2000"/>
            </a:lvl8pPr>
            <a:lvl9pPr marL="3657862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33" indent="0">
              <a:buNone/>
              <a:defRPr sz="1200"/>
            </a:lvl2pPr>
            <a:lvl3pPr marL="914466" indent="0">
              <a:buNone/>
              <a:defRPr sz="1000"/>
            </a:lvl3pPr>
            <a:lvl4pPr marL="1371699" indent="0">
              <a:buNone/>
              <a:defRPr sz="900"/>
            </a:lvl4pPr>
            <a:lvl5pPr marL="1828931" indent="0">
              <a:buNone/>
              <a:defRPr sz="900"/>
            </a:lvl5pPr>
            <a:lvl6pPr marL="2286164" indent="0">
              <a:buNone/>
              <a:defRPr sz="900"/>
            </a:lvl6pPr>
            <a:lvl7pPr marL="2743397" indent="0">
              <a:buNone/>
              <a:defRPr sz="900"/>
            </a:lvl7pPr>
            <a:lvl8pPr marL="3200630" indent="0">
              <a:buNone/>
              <a:defRPr sz="900"/>
            </a:lvl8pPr>
            <a:lvl9pPr marL="365786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646327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DE0D1-AC88-476B-A730-7EC46A402C9E}" type="datetimeFigureOut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64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6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25" indent="-342925" algn="l" defTabSz="9144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03" indent="-285771" algn="l" defTabSz="9144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82" indent="-228616" algn="l" defTabSz="9144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15" indent="-228616" algn="l" defTabSz="9144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48" indent="-228616" algn="l" defTabSz="91446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81" indent="-228616" algn="l" defTabSz="9144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13" indent="-228616" algn="l" defTabSz="9144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246" indent="-228616" algn="l" defTabSz="9144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479" indent="-228616" algn="l" defTabSz="9144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33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66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99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31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64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97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3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862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hdphoto1.wdp" Type="http://schemas.microsoft.com/office/2007/relationships/hdphoto"/><Relationship Id="rId5" Target="../media/image2.png" Type="http://schemas.openxmlformats.org/officeDocument/2006/relationships/image"/><Relationship Id="rId6" Target="../media/image3.png" Type="http://schemas.openxmlformats.org/officeDocument/2006/relationships/image"/><Relationship Id="rId7" Target="../media/hdphoto2.wdp" Type="http://schemas.microsoft.com/office/2007/relationships/hdphoto"/><Relationship Id="rId8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直角三角形 11"/>
          <p:cNvSpPr/>
          <p:nvPr/>
        </p:nvSpPr>
        <p:spPr>
          <a:xfrm rot="5400000">
            <a:off x="487689" y="-475908"/>
            <a:ext cx="3317358" cy="4290857"/>
          </a:xfrm>
          <a:prstGeom prst="rtTriangle">
            <a:avLst/>
          </a:prstGeom>
          <a:solidFill>
            <a:schemeClr val="tx2">
              <a:lumMod val="60000"/>
              <a:lumOff val="40000"/>
              <a:alpha val="85098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7413" y="226320"/>
            <a:ext cx="4034384" cy="127727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reflection endPos="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2">
                      <a:lumMod val="10000"/>
                      <a:alpha val="81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就職に役立つ！</a:t>
            </a:r>
            <a:endParaRPr lang="en-US" altLang="ja-JP" sz="3600" dirty="0">
              <a:ln w="12700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chemeClr val="bg2">
                    <a:lumMod val="10000"/>
                    <a:alpha val="81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2">
                      <a:lumMod val="10000"/>
                      <a:alpha val="81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 メイク講座</a:t>
            </a:r>
            <a:r>
              <a:rPr lang="ja-JP" altLang="en-US" sz="3200" b="1" dirty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2">
                      <a:lumMod val="10000"/>
                      <a:alpha val="81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3200" b="1" dirty="0">
              <a:ln w="12700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chemeClr val="bg2">
                    <a:lumMod val="10000"/>
                    <a:alpha val="81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500" b="1" spc="-150" dirty="0">
                <a:ln w="12700">
                  <a:solidFill>
                    <a:srgbClr val="FF3399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2">
                      <a:lumMod val="10000"/>
                      <a:alpha val="81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500" b="1" spc="-150" dirty="0">
              <a:ln w="12700">
                <a:solidFill>
                  <a:srgbClr val="FF3399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chemeClr val="bg2">
                    <a:lumMod val="10000"/>
                    <a:alpha val="81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81912" y="-16248"/>
            <a:ext cx="7226782" cy="616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ja-JP" altLang="en-US" sz="2000" b="1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106135" y="2154387"/>
            <a:ext cx="6634716" cy="4164066"/>
          </a:xfrm>
          <a:prstGeom prst="roundRect">
            <a:avLst>
              <a:gd name="adj" fmla="val 355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11281" y="2314959"/>
            <a:ext cx="4339650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ja-JP" altLang="en-US" b="1" dirty="0">
                <a:latin typeface="游ゴシック"/>
                <a:ea typeface="游ゴシック"/>
              </a:rPr>
              <a:t>令和</a:t>
            </a:r>
            <a:r>
              <a:rPr lang="ja-JP" altLang="en-US" b="1" dirty="0" smtClean="0">
                <a:latin typeface="游ゴシック"/>
                <a:ea typeface="游ゴシック"/>
              </a:rPr>
              <a:t>７年</a:t>
            </a:r>
            <a:r>
              <a:rPr lang="ja-JP" altLang="en-US" b="1" dirty="0" smtClean="0">
                <a:latin typeface="游ゴシック"/>
                <a:ea typeface="游ゴシック"/>
              </a:rPr>
              <a:t>７</a:t>
            </a:r>
            <a:r>
              <a:rPr lang="ja-JP" altLang="en-US" b="1" dirty="0" smtClean="0">
                <a:latin typeface="游ゴシック"/>
                <a:ea typeface="游ゴシック"/>
              </a:rPr>
              <a:t>月</a:t>
            </a:r>
            <a:r>
              <a:rPr lang="ja-JP" altLang="en-US" b="1" dirty="0">
                <a:latin typeface="游ゴシック"/>
                <a:ea typeface="游ゴシック"/>
              </a:rPr>
              <a:t>４</a:t>
            </a:r>
            <a:r>
              <a:rPr lang="ja-JP" altLang="en-US" b="1" dirty="0" smtClean="0">
                <a:latin typeface="游ゴシック"/>
                <a:ea typeface="游ゴシック"/>
              </a:rPr>
              <a:t>日</a:t>
            </a:r>
            <a:r>
              <a:rPr lang="ja-JP" altLang="en-US" b="1" dirty="0">
                <a:latin typeface="游ゴシック"/>
                <a:ea typeface="游ゴシック"/>
              </a:rPr>
              <a:t>（金）</a:t>
            </a:r>
            <a:r>
              <a:rPr lang="ja-JP" altLang="en-US" b="1" dirty="0" smtClean="0">
                <a:latin typeface="游ゴシック"/>
                <a:ea typeface="游ゴシック"/>
              </a:rPr>
              <a:t>・</a:t>
            </a:r>
            <a:r>
              <a:rPr lang="ja-JP" altLang="en-US" b="1" dirty="0" smtClean="0">
                <a:latin typeface="游ゴシック"/>
                <a:ea typeface="游ゴシック"/>
              </a:rPr>
              <a:t>１</a:t>
            </a:r>
            <a:r>
              <a:rPr lang="ja-JP" altLang="en-US" b="1" dirty="0">
                <a:latin typeface="游ゴシック"/>
                <a:ea typeface="游ゴシック"/>
              </a:rPr>
              <a:t>８</a:t>
            </a:r>
            <a:r>
              <a:rPr lang="ja-JP" altLang="en-US" b="1" dirty="0" smtClean="0">
                <a:latin typeface="游ゴシック"/>
                <a:ea typeface="游ゴシック"/>
              </a:rPr>
              <a:t>日</a:t>
            </a:r>
            <a:r>
              <a:rPr lang="ja-JP" altLang="en-US" b="1" dirty="0">
                <a:latin typeface="游ゴシック"/>
                <a:ea typeface="游ゴシック"/>
              </a:rPr>
              <a:t>（金）</a:t>
            </a:r>
            <a:endParaRPr lang="en-US" altLang="ja-JP" b="1" dirty="0">
              <a:latin typeface="游ゴシック"/>
              <a:ea typeface="游ゴシック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45200" y="2605103"/>
            <a:ext cx="2706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13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00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13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50</a:t>
            </a:r>
          </a:p>
          <a:p>
            <a:pPr algn="dist"/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14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00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14</a:t>
            </a: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en-US" altLang="ja-JP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50</a:t>
            </a:r>
            <a:endParaRPr lang="ja-JP" altLang="en-US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5" t="3202" b="5997"/>
          <a:stretch/>
        </p:blipFill>
        <p:spPr>
          <a:xfrm>
            <a:off x="3534165" y="580035"/>
            <a:ext cx="3323835" cy="1471721"/>
          </a:xfrm>
          <a:prstGeom prst="rect">
            <a:avLst/>
          </a:prstGeom>
        </p:spPr>
      </p:pic>
      <p:sp>
        <p:nvSpPr>
          <p:cNvPr id="69" name="テキスト ボックス 68"/>
          <p:cNvSpPr txBox="1"/>
          <p:nvPr/>
        </p:nvSpPr>
        <p:spPr>
          <a:xfrm>
            <a:off x="127416" y="1406377"/>
            <a:ext cx="32960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「面接では第一印象が大事」って聞くけど・・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9043" y="1724472"/>
            <a:ext cx="34151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メイクのことプロに聞いてみませんか？是非ご参加ください♪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449032" y="2337711"/>
            <a:ext cx="1606482" cy="344285"/>
            <a:chOff x="3392514" y="2142097"/>
            <a:chExt cx="1606482" cy="351906"/>
          </a:xfrm>
        </p:grpSpPr>
        <p:sp>
          <p:nvSpPr>
            <p:cNvPr id="20" name="角丸四角形 19"/>
            <p:cNvSpPr/>
            <p:nvPr/>
          </p:nvSpPr>
          <p:spPr>
            <a:xfrm>
              <a:off x="3392514" y="2142097"/>
              <a:ext cx="729503" cy="35190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420231" y="2197850"/>
              <a:ext cx="1578765" cy="166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日　時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377145" y="3195146"/>
            <a:ext cx="517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美容スタッフによるメイク講座です。</a:t>
            </a:r>
            <a:endParaRPr lang="en-US" altLang="ja-JP" sz="12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説明を聞きながら実践していただき、個別アドバイスももらえます。</a:t>
            </a:r>
            <a:endParaRPr lang="en-US" altLang="ja-JP" sz="12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60475" y="161433"/>
            <a:ext cx="3350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講師　</a:t>
            </a:r>
            <a:r>
              <a:rPr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POLAS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なんば千日前店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396993" y="2797134"/>
            <a:ext cx="238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※15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分前から受付を開始します。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1219998" y="5151739"/>
            <a:ext cx="7157697" cy="518165"/>
            <a:chOff x="1103553" y="6330013"/>
            <a:chExt cx="7157697" cy="518165"/>
          </a:xfrm>
        </p:grpSpPr>
        <p:sp>
          <p:nvSpPr>
            <p:cNvPr id="54" name="テキスト ボックス 53"/>
            <p:cNvSpPr txBox="1"/>
            <p:nvPr/>
          </p:nvSpPr>
          <p:spPr>
            <a:xfrm>
              <a:off x="1103553" y="6330013"/>
              <a:ext cx="71576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solidFill>
                    <a:srgbClr val="C851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ハローワークプラザ難波の受付またはお電話にてお申込みください。</a:t>
              </a:r>
              <a:endParaRPr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1260158" y="6478846"/>
              <a:ext cx="22291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ja-JP" dirty="0"/>
                <a:t>TEL 06-6214-9200</a:t>
              </a:r>
              <a:endParaRPr lang="ja-JP" altLang="en-US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433717" y="5169835"/>
            <a:ext cx="904686" cy="351906"/>
            <a:chOff x="447643" y="5081848"/>
            <a:chExt cx="904686" cy="351906"/>
          </a:xfrm>
        </p:grpSpPr>
        <p:sp>
          <p:nvSpPr>
            <p:cNvPr id="66" name="角丸四角形 65"/>
            <p:cNvSpPr/>
            <p:nvPr/>
          </p:nvSpPr>
          <p:spPr>
            <a:xfrm>
              <a:off x="447643" y="5081848"/>
              <a:ext cx="729503" cy="35190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463711" y="5130641"/>
              <a:ext cx="8886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申 込 み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433718" y="4076115"/>
            <a:ext cx="3224424" cy="400110"/>
            <a:chOff x="458844" y="4011132"/>
            <a:chExt cx="3224424" cy="400110"/>
          </a:xfrm>
        </p:grpSpPr>
        <p:sp>
          <p:nvSpPr>
            <p:cNvPr id="65" name="角丸四角形 64"/>
            <p:cNvSpPr/>
            <p:nvPr/>
          </p:nvSpPr>
          <p:spPr>
            <a:xfrm>
              <a:off x="458844" y="4052427"/>
              <a:ext cx="729503" cy="35190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463711" y="4103193"/>
              <a:ext cx="1578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定　員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395462" y="4011132"/>
              <a:ext cx="22878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各回</a:t>
              </a:r>
              <a:r>
                <a:rPr lang="ja-JP" altLang="en-US" sz="20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２</a:t>
              </a:r>
              <a:r>
                <a:rPr lang="ja-JP" altLang="en-US" sz="16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名　（要予約）</a:t>
              </a: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433718" y="3655992"/>
            <a:ext cx="6051633" cy="363508"/>
            <a:chOff x="574129" y="3844936"/>
            <a:chExt cx="6051633" cy="363508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516671" y="3869890"/>
              <a:ext cx="51090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ハローワークプラザ難波内「サロン･ド･リラックス」</a:t>
              </a:r>
            </a:p>
          </p:txBody>
        </p:sp>
        <p:sp>
          <p:nvSpPr>
            <p:cNvPr id="67" name="角丸四角形 66"/>
            <p:cNvSpPr/>
            <p:nvPr/>
          </p:nvSpPr>
          <p:spPr>
            <a:xfrm>
              <a:off x="574129" y="3844936"/>
              <a:ext cx="729503" cy="35190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03913" y="3894986"/>
              <a:ext cx="1578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場　所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449032" y="5750159"/>
            <a:ext cx="6618960" cy="417629"/>
            <a:chOff x="576070" y="5150425"/>
            <a:chExt cx="6618960" cy="417629"/>
          </a:xfrm>
        </p:grpSpPr>
        <p:sp>
          <p:nvSpPr>
            <p:cNvPr id="68" name="角丸四角形 67"/>
            <p:cNvSpPr/>
            <p:nvPr/>
          </p:nvSpPr>
          <p:spPr>
            <a:xfrm>
              <a:off x="576070" y="5182710"/>
              <a:ext cx="729503" cy="35190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80720" y="5242059"/>
              <a:ext cx="1578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お 願 い</a:t>
              </a: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1479366" y="5150425"/>
              <a:ext cx="5715664" cy="417629"/>
            </a:xfrm>
            <a:prstGeom prst="rect">
              <a:avLst/>
            </a:prstGeom>
          </p:spPr>
          <p:txBody>
            <a:bodyPr wrap="square" lIns="78309" tIns="39155" rIns="78309" bIns="39155">
              <a:spAutoFit/>
            </a:bodyPr>
            <a:lstStyle/>
            <a:p>
              <a:pPr defTabSz="478187">
                <a:spcBef>
                  <a:spcPct val="0"/>
                </a:spcBef>
              </a:pPr>
              <a:r>
                <a:rPr lang="ja-JP" altLang="en-US" sz="1100" b="1" dirty="0">
                  <a:effectLst>
                    <a:glow rad="114300">
                      <a:schemeClr val="bg1"/>
                    </a:glow>
                  </a:effectLst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来所前に３７．５℃以上の発熱がある方、倦怠感がある方、咳や喉の痛みなどの</a:t>
              </a:r>
              <a:endParaRPr lang="en-US" altLang="ja-JP" sz="1100" b="1" dirty="0">
                <a:effectLst>
                  <a:glow rad="114300">
                    <a:schemeClr val="bg1"/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defTabSz="478187">
                <a:spcBef>
                  <a:spcPct val="0"/>
                </a:spcBef>
              </a:pPr>
              <a:r>
                <a:rPr lang="ja-JP" altLang="en-US" sz="1100" b="1" dirty="0">
                  <a:effectLst>
                    <a:glow rad="114300">
                      <a:schemeClr val="bg1"/>
                    </a:glow>
                  </a:effectLst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風邪の症状がある方は、当日の参加をお控えいただきますようお願いします。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433717" y="4546113"/>
            <a:ext cx="7301206" cy="568395"/>
            <a:chOff x="463711" y="4445127"/>
            <a:chExt cx="7301206" cy="568395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463711" y="4515938"/>
              <a:ext cx="1598941" cy="351906"/>
              <a:chOff x="535824" y="4716884"/>
              <a:chExt cx="1598941" cy="351906"/>
            </a:xfrm>
          </p:grpSpPr>
          <p:sp>
            <p:nvSpPr>
              <p:cNvPr id="72" name="角丸四角形 71"/>
              <p:cNvSpPr/>
              <p:nvPr/>
            </p:nvSpPr>
            <p:spPr>
              <a:xfrm>
                <a:off x="535824" y="4716884"/>
                <a:ext cx="729503" cy="351906"/>
              </a:xfrm>
              <a:prstGeom prst="round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3" name="テキスト ボックス 72"/>
              <p:cNvSpPr txBox="1"/>
              <p:nvPr/>
            </p:nvSpPr>
            <p:spPr>
              <a:xfrm>
                <a:off x="556000" y="4778994"/>
                <a:ext cx="1578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 dirty="0">
                    <a:latin typeface="游ゴシック" panose="020B0400000000000000" pitchFamily="50" charset="-128"/>
                    <a:ea typeface="游ゴシック" panose="020B0400000000000000" pitchFamily="50" charset="-128"/>
                  </a:rPr>
                  <a:t>持ち物</a:t>
                </a:r>
              </a:p>
            </p:txBody>
          </p:sp>
        </p:grpSp>
        <p:sp>
          <p:nvSpPr>
            <p:cNvPr id="74" name="テキスト ボックス 73"/>
            <p:cNvSpPr txBox="1"/>
            <p:nvPr/>
          </p:nvSpPr>
          <p:spPr>
            <a:xfrm>
              <a:off x="1418614" y="4445127"/>
              <a:ext cx="42242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Meiryo UI" panose="020B0604030504040204" pitchFamily="50" charset="-128"/>
                </a:rPr>
                <a:t>ハローワークカード又は受付票、メイク道具</a:t>
              </a:r>
              <a:endParaRPr lang="ja-JP" altLang="en-US" sz="16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1418614" y="4736523"/>
              <a:ext cx="63463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※</a:t>
              </a:r>
              <a:r>
                <a:rPr lang="ja-JP" altLang="en-US" sz="12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お手持ちのファンデーションやその他メイク道具をご持参ください。</a:t>
              </a: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1233202" y="2763274"/>
            <a:ext cx="594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各日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39065" y="5335033"/>
            <a:ext cx="227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申込締切：講座の前日まで</a:t>
            </a:r>
            <a:endParaRPr kumimoji="1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104352" y="6440186"/>
            <a:ext cx="5802918" cy="639285"/>
            <a:chOff x="52065" y="7733652"/>
            <a:chExt cx="5802918" cy="639285"/>
          </a:xfrm>
        </p:grpSpPr>
        <p:pic>
          <p:nvPicPr>
            <p:cNvPr id="96" name="図 9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52065" y="7733652"/>
              <a:ext cx="1067540" cy="399456"/>
            </a:xfrm>
            <a:prstGeom prst="rect">
              <a:avLst/>
            </a:prstGeom>
          </p:spPr>
        </p:pic>
        <p:sp>
          <p:nvSpPr>
            <p:cNvPr id="97" name="テキスト ボックス 96"/>
            <p:cNvSpPr txBox="1"/>
            <p:nvPr/>
          </p:nvSpPr>
          <p:spPr>
            <a:xfrm>
              <a:off x="1143267" y="8034383"/>
              <a:ext cx="29144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ja-JP" altLang="en-US" sz="1600" b="1" kern="100" dirty="0">
                  <a:effectLst>
                    <a:glow rad="63500">
                      <a:schemeClr val="bg1"/>
                    </a:glow>
                  </a:effectLst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/>
                </a:rPr>
                <a:t>大阪マザーズハローワーク</a:t>
              </a:r>
              <a:endParaRPr lang="ja-JP" altLang="ja-JP" sz="1600" b="1" kern="100" dirty="0">
                <a:effectLst>
                  <a:glow rad="63500">
                    <a:schemeClr val="bg1"/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1151612" y="7770584"/>
              <a:ext cx="47033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spc="-1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ハローワークプラザ難波</a:t>
              </a:r>
              <a:r>
                <a:rPr lang="ja-JP" altLang="en-US" sz="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女性活躍応援コーナー</a:t>
              </a:r>
              <a:endPara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278079" y="6999739"/>
            <a:ext cx="5232498" cy="742193"/>
            <a:chOff x="339660" y="8152066"/>
            <a:chExt cx="5232498" cy="742193"/>
          </a:xfrm>
        </p:grpSpPr>
        <p:sp>
          <p:nvSpPr>
            <p:cNvPr id="91" name="正方形/長方形 90"/>
            <p:cNvSpPr/>
            <p:nvPr/>
          </p:nvSpPr>
          <p:spPr>
            <a:xfrm>
              <a:off x="349695" y="8384221"/>
              <a:ext cx="522246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ja-JP" altLang="en-US" sz="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交通アクセス   </a:t>
              </a:r>
              <a:r>
                <a: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Osaka Metro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なんば駅、近鉄・阪神線大阪難波駅２４号出口直結の御堂筋グランドビル４階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339660" y="8152066"/>
              <a:ext cx="429202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ja-JP" sz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〒</a:t>
              </a:r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542-0076</a:t>
              </a:r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 大阪市中央区難波２－２－３　御堂筋グランドビル４階</a:t>
              </a: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　　　　　　</a:t>
              </a:r>
              <a:endParaRPr kumimoji="1" lang="en-US" altLang="ja-JP" sz="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345498" y="8586482"/>
              <a:ext cx="24737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TEL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06-6214-9200</a:t>
              </a:r>
              <a:endPara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81" name="グループ化 80"/>
          <p:cNvGrpSpPr/>
          <p:nvPr/>
        </p:nvGrpSpPr>
        <p:grpSpPr>
          <a:xfrm>
            <a:off x="5318513" y="7344050"/>
            <a:ext cx="1410806" cy="1331318"/>
            <a:chOff x="2324670" y="8737098"/>
            <a:chExt cx="1595608" cy="1442575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4670" y="8885176"/>
              <a:ext cx="1487458" cy="1294497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2486497" y="8737098"/>
              <a:ext cx="1433781" cy="1950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ja-JP" altLang="en-US" sz="500" b="1" dirty="0"/>
                <a:t>・大阪マザ－ズハローワーク</a:t>
              </a:r>
              <a:endParaRPr lang="en-US" altLang="ja-JP" sz="500" b="1" dirty="0"/>
            </a:p>
            <a:p>
              <a:pPr algn="ctr"/>
              <a:r>
                <a:rPr lang="ja-JP" altLang="en-US" sz="500" b="1" dirty="0"/>
                <a:t>・ハローワークプラザ難波</a:t>
              </a:r>
            </a:p>
          </p:txBody>
        </p:sp>
      </p:grpSp>
      <p:sp>
        <p:nvSpPr>
          <p:cNvPr id="84" name="テキスト ボックス 83"/>
          <p:cNvSpPr txBox="1"/>
          <p:nvPr/>
        </p:nvSpPr>
        <p:spPr>
          <a:xfrm>
            <a:off x="257938" y="7682381"/>
            <a:ext cx="47987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https://jsite.mhlw.go.jp/osaka-mother/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（右の２次元バーコードからご覧ください）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5" name="Picture 3" descr="E:\USR\YEOHGS\デスクトップ\大阪マザーズ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044" y="7894569"/>
            <a:ext cx="570723" cy="55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3" name="直線コネクタ 82"/>
          <p:cNvCxnSpPr/>
          <p:nvPr/>
        </p:nvCxnSpPr>
        <p:spPr>
          <a:xfrm flipV="1">
            <a:off x="34163" y="6422336"/>
            <a:ext cx="6801153" cy="2464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/>
          <p:cNvSpPr txBox="1"/>
          <p:nvPr/>
        </p:nvSpPr>
        <p:spPr>
          <a:xfrm>
            <a:off x="180663" y="8858168"/>
            <a:ext cx="5940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（大阪マザーズハローワークのご利用時間は、</a:t>
            </a:r>
            <a:r>
              <a:rPr lang="en-US" altLang="ja-JP" sz="9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10:00</a:t>
            </a:r>
            <a:r>
              <a:rPr lang="ja-JP" altLang="en-US" sz="9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en-US" altLang="ja-JP" sz="9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18:30</a:t>
            </a:r>
            <a:r>
              <a:rPr lang="ja-JP" altLang="en-US" sz="9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（月～金）です。（土・日・休祝日・年末年始休み）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4163" y="7971549"/>
            <a:ext cx="5805990" cy="1261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5715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57150" algn="just" defTabSz="457200">
              <a:defRPr/>
            </a:pPr>
            <a:r>
              <a:rPr kumimoji="0" lang="ja-JP" altLang="en-US" sz="11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   </a:t>
            </a:r>
            <a:r>
              <a:rPr kumimoji="0"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10:00</a:t>
            </a:r>
            <a:r>
              <a:rPr kumimoji="0"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18:30</a:t>
            </a:r>
            <a:r>
              <a:rPr kumimoji="0"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（月～金）</a:t>
            </a:r>
            <a:endParaRPr kumimoji="0" lang="en-US" altLang="ja-JP" sz="11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57150" algn="just" defTabSz="457200">
              <a:defRPr/>
            </a:pPr>
            <a:r>
              <a:rPr kumimoji="0"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 </a:t>
            </a:r>
            <a:r>
              <a:rPr kumimoji="0"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10:00</a:t>
            </a:r>
            <a:r>
              <a:rPr kumimoji="0"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17:00</a:t>
            </a:r>
            <a:r>
              <a:rPr kumimoji="0"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（土）（</a:t>
            </a:r>
            <a:r>
              <a:rPr kumimoji="0" lang="ja-JP" altLang="en-US" sz="11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第</a:t>
            </a:r>
            <a:r>
              <a:rPr kumimoji="0" lang="en-US" altLang="ja-JP" sz="11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1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・第</a:t>
            </a:r>
            <a:r>
              <a:rPr kumimoji="0" lang="en-US" altLang="ja-JP" sz="11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土</a:t>
            </a:r>
            <a:r>
              <a:rPr kumimoji="0"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kumimoji="0" lang="en-US" altLang="ja-JP" sz="11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57150" algn="just" defTabSz="457200">
              <a:defRPr/>
            </a:pPr>
            <a:r>
              <a:rPr kumimoji="0"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</a:t>
            </a:r>
            <a:r>
              <a:rPr kumimoji="0"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100" b="1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上記以外の土</a:t>
            </a:r>
            <a:r>
              <a:rPr kumimoji="0" lang="ja-JP" altLang="en-US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・日・休祝日・年末年始休み</a:t>
            </a:r>
            <a:r>
              <a:rPr kumimoji="0" lang="en-US" altLang="ja-JP" sz="1100" kern="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</a:p>
          <a:p>
            <a:pPr indent="57150" algn="just" defTabSz="457200">
              <a:defRPr/>
            </a:pPr>
            <a:endParaRPr kumimoji="0" lang="en-US" altLang="ja-JP" sz="1200" kern="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5715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54618" y="7980244"/>
            <a:ext cx="22367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ご利用時間（ハローワークプラザ難波）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116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F0C53EDC-DA77-4A1E-AF1D-0951D14AD5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23D5AD-D9B7-43E9-99D6-70BA5D5F75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CADF1E-B86A-4989-9744-EF83F7FE113D}">
  <ds:schemaRefs>
    <ds:schemaRef ds:uri="http://schemas.microsoft.com/office/2006/metadata/properties"/>
    <ds:schemaRef ds:uri="http://schemas.microsoft.com/office/infopath/2007/PartnerControls"/>
    <ds:schemaRef ds:uri="a654c996-f83f-4c9e-98a8-36d31158b0b4"/>
    <ds:schemaRef ds:uri="44856c1c-163a-4db4-9f2d-e69ab44d016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378</Words>
  <PresentationFormat>画面に合わせる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HGS創英角ｺﾞｼｯｸUB</vt:lpstr>
      <vt:lpstr>Meiryo UI</vt:lpstr>
      <vt:lpstr>ＭＳ Ｐゴシック</vt:lpstr>
      <vt:lpstr>ＭＳ ゴシック</vt:lpstr>
      <vt:lpstr>メイリオ</vt:lpstr>
      <vt:lpstr>游ゴシック</vt:lpstr>
      <vt:lpstr>游ゴシック Medium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