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E25"/>
    <a:srgbClr val="FF66CC"/>
    <a:srgbClr val="FF33CC"/>
    <a:srgbClr val="CC0000"/>
    <a:srgbClr val="B1EDFB"/>
    <a:srgbClr val="0099FF"/>
    <a:srgbClr val="FFFFCC"/>
    <a:srgbClr val="FFCCFF"/>
    <a:srgbClr val="FFFF00"/>
    <a:srgbClr val="FFA5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FBB405-195F-EBEE-1091-B22D59C620F0}" v="27" dt="2025-05-26T00:04:25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10" autoAdjust="0"/>
    <p:restoredTop sz="96139" autoAdjust="0"/>
  </p:normalViewPr>
  <p:slideViewPr>
    <p:cSldViewPr snapToGrid="0">
      <p:cViewPr varScale="1">
        <p:scale>
          <a:sx n="72" d="100"/>
          <a:sy n="72" d="100"/>
        </p:scale>
        <p:origin x="204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紀子" userId="S::knllus@kikan-ad.esb.mhlw.go.jp::1d772775-6631-4309-b29f-8df241ac2cef" providerId="AD" clId="Web-{82771266-0A02-EBDF-F056-F3F48AB6A7D6}"/>
    <pc:docChg chg="modSld">
      <pc:chgData name="北野紀子" userId="S::knllus@kikan-ad.esb.mhlw.go.jp::1d772775-6631-4309-b29f-8df241ac2cef" providerId="AD" clId="Web-{82771266-0A02-EBDF-F056-F3F48AB6A7D6}" dt="2025-04-08T07:21:01.503" v="1" actId="20577"/>
      <pc:docMkLst>
        <pc:docMk/>
      </pc:docMkLst>
      <pc:sldChg chg="modSp">
        <pc:chgData name="北野紀子" userId="S::knllus@kikan-ad.esb.mhlw.go.jp::1d772775-6631-4309-b29f-8df241ac2cef" providerId="AD" clId="Web-{82771266-0A02-EBDF-F056-F3F48AB6A7D6}" dt="2025-04-08T07:21:01.503" v="1" actId="20577"/>
        <pc:sldMkLst>
          <pc:docMk/>
          <pc:sldMk cId="442943098" sldId="257"/>
        </pc:sldMkLst>
        <pc:spChg chg="mod">
          <ac:chgData name="北野紀子" userId="S::knllus@kikan-ad.esb.mhlw.go.jp::1d772775-6631-4309-b29f-8df241ac2cef" providerId="AD" clId="Web-{82771266-0A02-EBDF-F056-F3F48AB6A7D6}" dt="2025-04-08T07:21:01.503" v="1" actId="20577"/>
          <ac:spMkLst>
            <pc:docMk/>
            <pc:sldMk cId="442943098" sldId="257"/>
            <ac:spMk id="10" creationId="{00000000-0000-0000-0000-000000000000}"/>
          </ac:spMkLst>
        </pc:spChg>
      </pc:sldChg>
    </pc:docChg>
  </pc:docChgLst>
  <pc:docChgLst>
    <pc:chgData name="北野紀子" userId="S::knllus@kikan-ad.esb.mhlw.go.jp::1d772775-6631-4309-b29f-8df241ac2cef" providerId="AD" clId="Web-{767B171D-E2C8-32B8-0C5B-DCAF5C666FD9}"/>
    <pc:docChg chg="modSld">
      <pc:chgData name="北野紀子" userId="S::knllus@kikan-ad.esb.mhlw.go.jp::1d772775-6631-4309-b29f-8df241ac2cef" providerId="AD" clId="Web-{767B171D-E2C8-32B8-0C5B-DCAF5C666FD9}" dt="2025-03-28T06:49:43.253" v="2" actId="20577"/>
      <pc:docMkLst>
        <pc:docMk/>
      </pc:docMkLst>
      <pc:sldChg chg="modSp">
        <pc:chgData name="北野紀子" userId="S::knllus@kikan-ad.esb.mhlw.go.jp::1d772775-6631-4309-b29f-8df241ac2cef" providerId="AD" clId="Web-{767B171D-E2C8-32B8-0C5B-DCAF5C666FD9}" dt="2025-03-28T06:49:43.253" v="2" actId="20577"/>
        <pc:sldMkLst>
          <pc:docMk/>
          <pc:sldMk cId="442943098" sldId="257"/>
        </pc:sldMkLst>
        <pc:spChg chg="mod">
          <ac:chgData name="北野紀子" userId="S::knllus@kikan-ad.esb.mhlw.go.jp::1d772775-6631-4309-b29f-8df241ac2cef" providerId="AD" clId="Web-{767B171D-E2C8-32B8-0C5B-DCAF5C666FD9}" dt="2025-03-28T06:49:43.253" v="2" actId="20577"/>
          <ac:spMkLst>
            <pc:docMk/>
            <pc:sldMk cId="442943098" sldId="257"/>
            <ac:spMk id="6" creationId="{00000000-0000-0000-0000-000000000000}"/>
          </ac:spMkLst>
        </pc:spChg>
      </pc:sldChg>
    </pc:docChg>
  </pc:docChgLst>
  <pc:docChgLst>
    <pc:chgData name="森下翔" userId="S::mkjmqs@kikan-ad.esb.mhlw.go.jp::8de6964f-8b66-41e3-b620-70391fee02da" providerId="AD" clId="Web-{F5FBB405-195F-EBEE-1091-B22D59C620F0}"/>
    <pc:docChg chg="modSld">
      <pc:chgData name="森下翔" userId="S::mkjmqs@kikan-ad.esb.mhlw.go.jp::8de6964f-8b66-41e3-b620-70391fee02da" providerId="AD" clId="Web-{F5FBB405-195F-EBEE-1091-B22D59C620F0}" dt="2025-05-26T00:04:22.442" v="17" actId="20577"/>
      <pc:docMkLst>
        <pc:docMk/>
      </pc:docMkLst>
      <pc:sldChg chg="modSp">
        <pc:chgData name="森下翔" userId="S::mkjmqs@kikan-ad.esb.mhlw.go.jp::8de6964f-8b66-41e3-b620-70391fee02da" providerId="AD" clId="Web-{F5FBB405-195F-EBEE-1091-B22D59C620F0}" dt="2025-05-26T00:04:22.442" v="17" actId="20577"/>
        <pc:sldMkLst>
          <pc:docMk/>
          <pc:sldMk cId="442943098" sldId="257"/>
        </pc:sldMkLst>
        <pc:spChg chg="mod">
          <ac:chgData name="森下翔" userId="S::mkjmqs@kikan-ad.esb.mhlw.go.jp::8de6964f-8b66-41e3-b620-70391fee02da" providerId="AD" clId="Web-{F5FBB405-195F-EBEE-1091-B22D59C620F0}" dt="2025-05-26T00:04:10.785" v="16" actId="20577"/>
          <ac:spMkLst>
            <pc:docMk/>
            <pc:sldMk cId="442943098" sldId="257"/>
            <ac:spMk id="10" creationId="{00000000-0000-0000-0000-000000000000}"/>
          </ac:spMkLst>
        </pc:spChg>
        <pc:spChg chg="mod">
          <ac:chgData name="森下翔" userId="S::mkjmqs@kikan-ad.esb.mhlw.go.jp::8de6964f-8b66-41e3-b620-70391fee02da" providerId="AD" clId="Web-{F5FBB405-195F-EBEE-1091-B22D59C620F0}" dt="2025-05-26T00:03:42.706" v="9" actId="1076"/>
          <ac:spMkLst>
            <pc:docMk/>
            <pc:sldMk cId="442943098" sldId="257"/>
            <ac:spMk id="13" creationId="{00000000-0000-0000-0000-000000000000}"/>
          </ac:spMkLst>
        </pc:spChg>
        <pc:spChg chg="mod">
          <ac:chgData name="森下翔" userId="S::mkjmqs@kikan-ad.esb.mhlw.go.jp::8de6964f-8b66-41e3-b620-70391fee02da" providerId="AD" clId="Web-{F5FBB405-195F-EBEE-1091-B22D59C620F0}" dt="2025-05-26T00:04:22.442" v="17" actId="20577"/>
          <ac:spMkLst>
            <pc:docMk/>
            <pc:sldMk cId="442943098" sldId="257"/>
            <ac:spMk id="24" creationId="{00000000-0000-0000-0000-000000000000}"/>
          </ac:spMkLst>
        </pc:spChg>
        <pc:spChg chg="mod">
          <ac:chgData name="森下翔" userId="S::mkjmqs@kikan-ad.esb.mhlw.go.jp::8de6964f-8b66-41e3-b620-70391fee02da" providerId="AD" clId="Web-{F5FBB405-195F-EBEE-1091-B22D59C620F0}" dt="2025-05-26T00:03:58.644" v="15" actId="1076"/>
          <ac:spMkLst>
            <pc:docMk/>
            <pc:sldMk cId="442943098" sldId="257"/>
            <ac:spMk id="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F910A-5D8F-4F35-9721-8BF885F9DF46}" type="datetimeFigureOut">
              <a:rPr kumimoji="1" lang="ja-JP" altLang="en-US" smtClean="0"/>
              <a:t>2025/5/25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F508B-776B-4D38-88FD-52DA518AB3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39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633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915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42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698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208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534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45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624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328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73410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0BB2-6148-4CA5-98F1-0B511C2C1A7D}" type="datetimeFigureOut">
              <a:rPr kumimoji="1" lang="ja-JP" altLang="en-US" smtClean="0"/>
              <a:t>2025/5/25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CEBE-EC7B-4029-BE1D-ED8C663C166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430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hdphoto1.wdp" Type="http://schemas.microsoft.com/office/2007/relationships/hdphoto"/><Relationship Id="rId5" Target="../media/image3.png" Type="http://schemas.openxmlformats.org/officeDocument/2006/relationships/image"/><Relationship Id="rId6" Target="../media/image4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370621" y="502982"/>
            <a:ext cx="6300795" cy="1316055"/>
            <a:chOff x="321912" y="291049"/>
            <a:chExt cx="6300795" cy="1316055"/>
          </a:xfrm>
        </p:grpSpPr>
        <p:sp>
          <p:nvSpPr>
            <p:cNvPr id="2" name="正方形/長方形 1"/>
            <p:cNvSpPr/>
            <p:nvPr/>
          </p:nvSpPr>
          <p:spPr>
            <a:xfrm>
              <a:off x="321912" y="291049"/>
              <a:ext cx="6116660" cy="131605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637697" y="307714"/>
              <a:ext cx="5985010" cy="1187096"/>
              <a:chOff x="641076" y="201684"/>
              <a:chExt cx="5985010" cy="1187096"/>
            </a:xfrm>
          </p:grpSpPr>
          <p:sp>
            <p:nvSpPr>
              <p:cNvPr id="3" name="テキスト ボックス 2"/>
              <p:cNvSpPr txBox="1"/>
              <p:nvPr/>
            </p:nvSpPr>
            <p:spPr>
              <a:xfrm>
                <a:off x="641076" y="201684"/>
                <a:ext cx="3767339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今さら聞けない💦</a:t>
                </a:r>
              </a:p>
            </p:txBody>
          </p:sp>
          <p:sp>
            <p:nvSpPr>
              <p:cNvPr id="4" name="テキスト ボックス 3"/>
              <p:cNvSpPr txBox="1"/>
              <p:nvPr/>
            </p:nvSpPr>
            <p:spPr>
              <a:xfrm>
                <a:off x="760345" y="557783"/>
                <a:ext cx="5865741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800" dirty="0">
                    <a:solidFill>
                      <a:schemeClr val="bg1"/>
                    </a:solidFill>
                    <a:latin typeface="HGP創英角ｺﾞｼｯｸUB" panose="020B0900000000000000" pitchFamily="50" charset="-128"/>
                    <a:ea typeface="HGP創英角ｺﾞｼｯｸUB" panose="020B0900000000000000" pitchFamily="50" charset="-128"/>
                  </a:rPr>
                  <a:t>面接マナー実践講座</a:t>
                </a:r>
              </a:p>
            </p:txBody>
          </p:sp>
        </p:grpSp>
      </p:grpSp>
      <p:sp>
        <p:nvSpPr>
          <p:cNvPr id="8" name="正方形/長方形 7"/>
          <p:cNvSpPr/>
          <p:nvPr/>
        </p:nvSpPr>
        <p:spPr>
          <a:xfrm>
            <a:off x="370411" y="1892849"/>
            <a:ext cx="6259054" cy="643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講師が、基本的マナーや所作を実践します！！</a:t>
            </a:r>
            <a:endParaRPr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面接を受けるのが久しぶりという方、面接に自信を持って臨みたい方、必見です！</a:t>
            </a:r>
            <a:endParaRPr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885070" y="2335957"/>
            <a:ext cx="5601829" cy="3092443"/>
            <a:chOff x="931475" y="2220885"/>
            <a:chExt cx="5601829" cy="3092443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931475" y="2220885"/>
              <a:ext cx="2253636" cy="156966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en-US" altLang="ja-JP" sz="9600" dirty="0">
                <a:solidFill>
                  <a:srgbClr val="FF6E2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502392" y="2713336"/>
              <a:ext cx="8658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solidFill>
                    <a:srgbClr val="FF6E25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月</a:t>
              </a:r>
              <a:endParaRPr kumimoji="1" lang="en-US" altLang="ja-JP" sz="5400" b="1" dirty="0">
                <a:solidFill>
                  <a:srgbClr val="FF6E2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288653" y="2766127"/>
              <a:ext cx="1650878" cy="83099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kumimoji="1" lang="ja-JP" altLang="en-US" sz="4800" b="1">
                  <a:solidFill>
                    <a:srgbClr val="FF6E25"/>
                  </a:solidFill>
                  <a:latin typeface="HGPｺﾞｼｯｸE"/>
                  <a:ea typeface="HGPｺﾞｼｯｸE"/>
                </a:rPr>
                <a:t>（火）</a:t>
              </a:r>
              <a:endParaRPr kumimoji="1" lang="ja-JP" altLang="en-US" sz="4800" b="1" dirty="0">
                <a:solidFill>
                  <a:srgbClr val="FF6E25"/>
                </a:solidFill>
                <a:latin typeface="HGPｺﾞｼｯｸE"/>
                <a:ea typeface="HGPｺﾞｼｯｸE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931475" y="3641323"/>
              <a:ext cx="37823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14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～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15</a:t>
              </a:r>
              <a:r>
                <a:rPr kumimoji="1" lang="ja-JP" altLang="en-US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：</a:t>
              </a:r>
              <a:r>
                <a:rPr kumimoji="1" lang="en-US" altLang="ja-JP" sz="3200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00</a:t>
              </a:r>
              <a:endParaRPr kumimoji="1" lang="ja-JP" altLang="en-US" sz="3200" dirty="0">
                <a:solidFill>
                  <a:srgbClr val="FF6E25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494002" y="3616895"/>
              <a:ext cx="20393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定員</a:t>
              </a:r>
              <a:r>
                <a:rPr kumimoji="1" lang="en-US" altLang="ja-JP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24</a:t>
              </a:r>
              <a:r>
                <a:rPr kumimoji="1" lang="ja-JP" altLang="en-US" sz="2800" dirty="0">
                  <a:solidFill>
                    <a:srgbClr val="FF6E25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名</a:t>
              </a: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148732" y="2512561"/>
              <a:ext cx="1786193" cy="280076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kumimoji="1" lang="en-US" altLang="ja-JP" sz="8000" b="1" dirty="0">
                  <a:solidFill>
                    <a:srgbClr val="FF6E25"/>
                  </a:solidFill>
                  <a:latin typeface="HGPｺﾞｼｯｸE"/>
                  <a:ea typeface="HGPｺﾞｼｯｸE"/>
                </a:rPr>
                <a:t>１５</a:t>
              </a:r>
            </a:p>
            <a:p>
              <a:endParaRPr lang="en-US" altLang="ja-JP" sz="9600" b="1" dirty="0">
                <a:solidFill>
                  <a:srgbClr val="FF6E25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3542612" y="2704739"/>
              <a:ext cx="86580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dirty="0">
                  <a:solidFill>
                    <a:srgbClr val="FF6E25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日</a:t>
              </a:r>
              <a:endParaRPr kumimoji="1" lang="en-US" altLang="ja-JP" sz="5400" dirty="0">
                <a:solidFill>
                  <a:srgbClr val="FF6E25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698257" y="5429564"/>
            <a:ext cx="5753830" cy="2109851"/>
            <a:chOff x="748434" y="5290453"/>
            <a:chExt cx="5753830" cy="210985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748434" y="5290453"/>
              <a:ext cx="5753830" cy="2109851"/>
              <a:chOff x="2208049" y="884767"/>
              <a:chExt cx="4738490" cy="2396928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2985355" y="884767"/>
                <a:ext cx="3797766" cy="297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ハローワークプラザ難波　セミナールーム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7" name="角丸四角形 16"/>
              <p:cNvSpPr/>
              <p:nvPr/>
            </p:nvSpPr>
            <p:spPr>
              <a:xfrm>
                <a:off x="2208049" y="922648"/>
                <a:ext cx="651302" cy="237557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場所</a:t>
                </a:r>
              </a:p>
            </p:txBody>
          </p:sp>
          <p:sp>
            <p:nvSpPr>
              <p:cNvPr id="18" name="角丸四角形 17"/>
              <p:cNvSpPr/>
              <p:nvPr/>
            </p:nvSpPr>
            <p:spPr>
              <a:xfrm>
                <a:off x="2208051" y="2783516"/>
                <a:ext cx="651300" cy="367550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5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申込</a:t>
                </a:r>
                <a:endParaRPr kumimoji="1" lang="en-US" altLang="ja-JP" sz="105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 algn="ctr"/>
                <a:r>
                  <a:rPr kumimoji="1" lang="ja-JP" altLang="en-US" sz="105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方法</a:t>
                </a: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2978171" y="1275753"/>
                <a:ext cx="3797766" cy="297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ハローワークカードまたは受付票、筆記用具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930464" y="2774696"/>
                <a:ext cx="4016075" cy="50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下記ハローワークプラザ難波の</a:t>
                </a:r>
                <a:r>
                  <a:rPr lang="ja-JP" altLang="en-US" sz="1200" b="1" dirty="0">
                    <a:solidFill>
                      <a:srgbClr val="FF6E25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受付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または</a:t>
                </a:r>
                <a:r>
                  <a:rPr lang="ja-JP" altLang="en-US" sz="1200" b="1" dirty="0">
                    <a:solidFill>
                      <a:srgbClr val="FF6E25"/>
                    </a:solidFill>
                    <a:latin typeface="HGS創英角ﾎﾟｯﾌﾟ体" panose="040B0A00000000000000" pitchFamily="50" charset="-128"/>
                    <a:ea typeface="HGS創英角ﾎﾟｯﾌﾟ体" panose="040B0A00000000000000" pitchFamily="50" charset="-128"/>
                  </a:rPr>
                  <a:t>お電話</a:t>
                </a: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にてお申し込みください。</a:t>
                </a:r>
                <a:endParaRPr lang="en-US" altLang="ja-JP" sz="1200" b="1" dirty="0">
                  <a:solidFill>
                    <a:srgbClr val="FF6E25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endParaRPr>
              </a:p>
              <a:p>
                <a:r>
                  <a:rPr lang="en-US" altLang="ja-JP" sz="1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※</a:t>
                </a:r>
                <a:r>
                  <a:rPr lang="ja-JP" altLang="en-US" sz="10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申込み後に不都合となった場合は、必ずキャンセルのご連絡をお願いします</a:t>
                </a:r>
                <a:r>
                  <a:rPr lang="ja-JP" altLang="en-US" sz="1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。</a:t>
                </a:r>
                <a:endParaRPr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2" name="角丸四角形 21"/>
              <p:cNvSpPr/>
              <p:nvPr/>
            </p:nvSpPr>
            <p:spPr>
              <a:xfrm>
                <a:off x="2221125" y="1318388"/>
                <a:ext cx="651301" cy="242113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持ち物</a:t>
                </a:r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2221125" y="1703914"/>
                <a:ext cx="638226" cy="235468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100" b="1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お願い</a:t>
                </a:r>
                <a:endParaRPr kumimoji="1" lang="en-US" altLang="ja-JP" sz="11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24" name="テキスト ボックス 23"/>
            <p:cNvSpPr txBox="1"/>
            <p:nvPr/>
          </p:nvSpPr>
          <p:spPr>
            <a:xfrm>
              <a:off x="1582716" y="5952920"/>
              <a:ext cx="4919548" cy="93871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ctr">
              <a:norm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受講には、ハローワークでの求職登録が必要です。</a:t>
              </a:r>
              <a:endPara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受付は、</a:t>
              </a:r>
              <a:r>
                <a:rPr kumimoji="1"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13:45</a:t>
              </a: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から開始します。開始</a:t>
              </a:r>
              <a:r>
                <a:rPr kumimoji="1" lang="en-US" altLang="ja-JP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5</a:t>
              </a:r>
              <a:r>
                <a:rPr kumimoji="1"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分前にはご着席をお願いします。</a:t>
              </a:r>
              <a:endPara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100">
                  <a:latin typeface="HG丸ｺﾞｼｯｸM-PRO"/>
                  <a:ea typeface="HG丸ｺﾞｼｯｸM-PRO"/>
                </a:rPr>
                <a:t>本セミナーを受講される方は、セミナー終了後に</a:t>
              </a:r>
              <a:r>
                <a:rPr kumimoji="1" lang="en-US" altLang="ja-JP" sz="1100" dirty="0">
                  <a:latin typeface="HG丸ｺﾞｼｯｸM-PRO"/>
                  <a:ea typeface="HG丸ｺﾞｼｯｸM-PRO"/>
                </a:rPr>
                <a:t>10</a:t>
              </a:r>
              <a:r>
                <a:rPr kumimoji="1" lang="ja-JP" altLang="en-US" sz="1100">
                  <a:latin typeface="HG丸ｺﾞｼｯｸM-PRO"/>
                  <a:ea typeface="HG丸ｺﾞｼｯｸM-PRO"/>
                </a:rPr>
                <a:t>分程度の施設案内等を窓口で行いますので、ご了承のうえ、お申し込みください。</a:t>
              </a:r>
              <a:endParaRPr lang="ja-JP" altLang="en-US" sz="1100">
                <a:latin typeface="HG丸ｺﾞｼｯｸM-PRO"/>
                <a:ea typeface="HG丸ｺﾞｼｯｸM-PRO"/>
              </a:endParaRPr>
            </a:p>
          </p:txBody>
        </p:sp>
      </p:grpSp>
      <p:cxnSp>
        <p:nvCxnSpPr>
          <p:cNvPr id="25" name="直線コネクタ 24"/>
          <p:cNvCxnSpPr/>
          <p:nvPr/>
        </p:nvCxnSpPr>
        <p:spPr>
          <a:xfrm>
            <a:off x="141405" y="7699892"/>
            <a:ext cx="6670322" cy="21872"/>
          </a:xfrm>
          <a:prstGeom prst="line">
            <a:avLst/>
          </a:prstGeom>
          <a:ln w="762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41" name="グループ化 40"/>
          <p:cNvGrpSpPr/>
          <p:nvPr/>
        </p:nvGrpSpPr>
        <p:grpSpPr>
          <a:xfrm>
            <a:off x="141405" y="92920"/>
            <a:ext cx="6546543" cy="9768549"/>
            <a:chOff x="141405" y="69665"/>
            <a:chExt cx="6546543" cy="976854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141405" y="69665"/>
              <a:ext cx="6546543" cy="9768549"/>
              <a:chOff x="141405" y="69665"/>
              <a:chExt cx="6546543" cy="9768549"/>
            </a:xfrm>
          </p:grpSpPr>
          <p:grpSp>
            <p:nvGrpSpPr>
              <p:cNvPr id="27" name="グループ化 26"/>
              <p:cNvGrpSpPr/>
              <p:nvPr/>
            </p:nvGrpSpPr>
            <p:grpSpPr>
              <a:xfrm>
                <a:off x="141405" y="69665"/>
                <a:ext cx="5639021" cy="9468979"/>
                <a:chOff x="43303" y="-69777"/>
                <a:chExt cx="5639021" cy="9468979"/>
              </a:xfrm>
            </p:grpSpPr>
            <p:grpSp>
              <p:nvGrpSpPr>
                <p:cNvPr id="31" name="グループ化 30"/>
                <p:cNvGrpSpPr/>
                <p:nvPr/>
              </p:nvGrpSpPr>
              <p:grpSpPr>
                <a:xfrm>
                  <a:off x="325291" y="-69777"/>
                  <a:ext cx="5357033" cy="8049468"/>
                  <a:chOff x="148781" y="268356"/>
                  <a:chExt cx="5357033" cy="8049468"/>
                </a:xfrm>
              </p:grpSpPr>
              <p:pic>
                <p:nvPicPr>
                  <p:cNvPr id="37" name="図 36"/>
                  <p:cNvPicPr/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148781" y="268356"/>
                    <a:ext cx="1067540" cy="399456"/>
                  </a:xfrm>
                  <a:prstGeom prst="rect">
                    <a:avLst/>
                  </a:prstGeom>
                </p:spPr>
              </p:pic>
              <p:sp>
                <p:nvSpPr>
                  <p:cNvPr id="38" name="テキスト ボックス 37"/>
                  <p:cNvSpPr txBox="1"/>
                  <p:nvPr/>
                </p:nvSpPr>
                <p:spPr>
                  <a:xfrm>
                    <a:off x="802443" y="7979270"/>
                    <a:ext cx="4703371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600" b="1" spc="-150" dirty="0">
                        <a:latin typeface="+mn-ea"/>
                        <a:cs typeface="メイリオ" panose="020B0604030504040204" pitchFamily="50" charset="-128"/>
                      </a:rPr>
                      <a:t>ハローワークプラザ難波・大阪マザーズハローワーク</a:t>
                    </a:r>
                    <a:endParaRPr lang="en-US" altLang="ja-JP" sz="2400" b="1" dirty="0">
                      <a:latin typeface="+mn-ea"/>
                      <a:cs typeface="メイリオ" panose="020B0604030504040204" pitchFamily="50" charset="-128"/>
                    </a:endParaRPr>
                  </a:p>
                </p:txBody>
              </p:sp>
            </p:grpSp>
            <p:sp>
              <p:nvSpPr>
                <p:cNvPr id="32" name="テキスト ボックス 31"/>
                <p:cNvSpPr txBox="1"/>
                <p:nvPr/>
              </p:nvSpPr>
              <p:spPr>
                <a:xfrm>
                  <a:off x="447764" y="9183758"/>
                  <a:ext cx="1282327" cy="21544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【</a:t>
                  </a:r>
                  <a:r>
                    <a:rPr lang="ja-JP" altLang="en-US" sz="8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ご利用時間</a:t>
                  </a:r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】</a:t>
                  </a:r>
                  <a:endParaRPr kumimoji="1" lang="ja-JP" altLang="en-US" sz="800" dirty="0"/>
                </a:p>
              </p:txBody>
            </p:sp>
            <p:sp>
              <p:nvSpPr>
                <p:cNvPr id="33" name="テキスト ボックス 32"/>
                <p:cNvSpPr txBox="1"/>
                <p:nvPr/>
              </p:nvSpPr>
              <p:spPr>
                <a:xfrm>
                  <a:off x="272309" y="8789103"/>
                  <a:ext cx="3514498" cy="4770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【</a:t>
                  </a:r>
                  <a:r>
                    <a:rPr lang="ja-JP" altLang="en-US" sz="8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ホームページ</a:t>
                  </a:r>
                  <a:r>
                    <a:rPr lang="en-US" altLang="ja-JP" sz="800" b="1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】</a:t>
                  </a:r>
                  <a:r>
                    <a:rPr lang="ja-JP" altLang="en-US" sz="700" dirty="0"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（右の２次元バーコードからご覧ください）</a:t>
                  </a:r>
                  <a:endParaRPr lang="en-US" altLang="ja-JP" sz="7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  <a:p>
                  <a:endParaRPr lang="en-US" altLang="ja-JP" sz="1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</a:t>
                  </a:r>
                  <a:r>
                    <a:rPr lang="en-US" altLang="ja-JP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https://jsite.mhlw.go.jp/osaka-hellowork/kanren/namba</a:t>
                  </a:r>
                </a:p>
                <a:p>
                  <a:endParaRPr lang="en-US" altLang="ja-JP" sz="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>
                <a:xfrm>
                  <a:off x="43303" y="8182131"/>
                  <a:ext cx="5222463" cy="2462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ts val="1200"/>
                    </a:lnSpc>
                  </a:pPr>
                  <a:r>
                    <a:rPr lang="ja-JP" altLang="en-US" sz="900" b="1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交通アクセス   </a:t>
                  </a:r>
                  <a:r>
                    <a:rPr lang="en-US" altLang="ja-JP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Osaka Metro</a:t>
                  </a:r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なんば駅、近鉄・阪神線大阪難波駅２４号出口直結の御堂筋グランドビル４階</a:t>
                  </a:r>
                  <a:endParaRPr lang="en-US" altLang="ja-JP" sz="8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5" name="テキスト ボックス 34"/>
                <p:cNvSpPr txBox="1"/>
                <p:nvPr/>
              </p:nvSpPr>
              <p:spPr>
                <a:xfrm>
                  <a:off x="116170" y="7948525"/>
                  <a:ext cx="4292023" cy="29238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altLang="ja-JP" sz="3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  <a:p>
                  <a:r>
                    <a:rPr lang="ja-JP" altLang="en-US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〒</a:t>
                  </a:r>
                  <a:r>
                    <a:rPr lang="en-US" altLang="ja-JP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542-0076</a:t>
                  </a:r>
                  <a:r>
                    <a:rPr lang="ja-JP" altLang="en-US" sz="10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Meiryo UI" panose="020B0604030504040204" pitchFamily="50" charset="-128"/>
                    </a:rPr>
                    <a:t> 大阪市中央区難波２－２－３　御堂筋グランドビル４階</a:t>
                  </a:r>
                  <a:r>
                    <a:rPr lang="ja-JP" altLang="en-US" sz="800" dirty="0">
                      <a:latin typeface="メイリオ" panose="020B0604030504040204" pitchFamily="50" charset="-128"/>
                      <a:ea typeface="メイリオ" panose="020B0604030504040204" pitchFamily="50" charset="-128"/>
                      <a:cs typeface="メイリオ" panose="020B0604030504040204" pitchFamily="50" charset="-128"/>
                    </a:rPr>
                    <a:t>　　　　　　　　　　　　　</a:t>
                  </a:r>
                  <a:endParaRPr kumimoji="1" lang="en-US" altLang="ja-JP" sz="500" dirty="0">
                    <a:latin typeface="メイリオ" panose="020B0604030504040204" pitchFamily="50" charset="-128"/>
                    <a:ea typeface="メイリオ" panose="020B0604030504040204" pitchFamily="50" charset="-128"/>
                    <a:cs typeface="メイリオ" panose="020B0604030504040204" pitchFamily="50" charset="-128"/>
                  </a:endParaRPr>
                </a:p>
              </p:txBody>
            </p:sp>
            <p:sp>
              <p:nvSpPr>
                <p:cNvPr id="36" name="テキスト ボックス 35"/>
                <p:cNvSpPr txBox="1"/>
                <p:nvPr/>
              </p:nvSpPr>
              <p:spPr>
                <a:xfrm>
                  <a:off x="447764" y="8422499"/>
                  <a:ext cx="247374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dist"/>
                  <a:r>
                    <a:rPr lang="en-US" altLang="ja-JP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TEL</a:t>
                  </a:r>
                  <a:r>
                    <a:rPr lang="ja-JP" altLang="en-US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：</a:t>
                  </a:r>
                  <a:r>
                    <a:rPr lang="en-US" altLang="ja-JP" sz="1600" b="1" dirty="0">
                      <a:solidFill>
                        <a:srgbClr val="FF6E25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06-6214-9200</a:t>
                  </a:r>
                  <a:endParaRPr kumimoji="1" lang="ja-JP" altLang="en-US" sz="1600" b="1" dirty="0">
                    <a:solidFill>
                      <a:srgbClr val="FF6E25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8" name="グループ化 27"/>
              <p:cNvGrpSpPr/>
              <p:nvPr/>
            </p:nvGrpSpPr>
            <p:grpSpPr>
              <a:xfrm>
                <a:off x="4711471" y="8182222"/>
                <a:ext cx="1976477" cy="1655992"/>
                <a:chOff x="2370404" y="8533638"/>
                <a:chExt cx="1353163" cy="1417925"/>
              </a:xfrm>
            </p:grpSpPr>
            <p:pic>
              <p:nvPicPr>
                <p:cNvPr id="29" name="Picture 2"/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BEBA8EAE-BF5A-486C-A8C5-ECC9F3942E4B}">
                      <a14:imgProps xmlns:a14="http://schemas.microsoft.com/office/drawing/2010/main">
                        <a14:imgLayer r:embed="rId4">
                          <a14:imgEffect>
                            <a14:sharpenSoften amount="500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70404" y="8794318"/>
                  <a:ext cx="1353163" cy="1157245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0" name="テキスト ボックス 72"/>
                <p:cNvSpPr txBox="1"/>
                <p:nvPr/>
              </p:nvSpPr>
              <p:spPr>
                <a:xfrm>
                  <a:off x="2891932" y="8533638"/>
                  <a:ext cx="831635" cy="158118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25000"/>
                    </a:schemeClr>
                  </a:solidFill>
                </a:ln>
              </p:spPr>
              <p:txBody>
                <a:bodyPr wrap="square" tIns="0" bIns="0" rtlCol="0" anchor="ctr" anchorCtr="0">
                  <a:spAutoFit/>
                </a:bodyPr>
                <a:lstStyle>
                  <a:defPPr>
                    <a:defRPr lang="ja-JP"/>
                  </a:defPPr>
                  <a:lvl1pPr marL="0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78889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57778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436667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915556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394445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873334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352223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31112" algn="l" defTabSz="957778" rtl="0" eaLnBrk="1" latinLnBrk="0" hangingPunct="1">
                    <a:defRPr kumimoji="1" sz="186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ja-JP" altLang="en-US" sz="600" b="1" dirty="0"/>
                    <a:t>・大阪マザ－ズハローワーク</a:t>
                  </a:r>
                  <a:endParaRPr lang="en-US" altLang="ja-JP" sz="600" b="1" dirty="0"/>
                </a:p>
                <a:p>
                  <a:pPr algn="ctr"/>
                  <a:r>
                    <a:rPr lang="ja-JP" altLang="en-US" sz="600" b="1" dirty="0"/>
                    <a:t>・ハローワークプラザ難波</a:t>
                  </a:r>
                </a:p>
              </p:txBody>
            </p:sp>
          </p:grpSp>
        </p:grpSp>
        <p:sp>
          <p:nvSpPr>
            <p:cNvPr id="39" name="正方形/長方形 38"/>
            <p:cNvSpPr/>
            <p:nvPr/>
          </p:nvSpPr>
          <p:spPr>
            <a:xfrm>
              <a:off x="1212071" y="9249259"/>
              <a:ext cx="2783861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10:00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18:30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（月～金）</a:t>
              </a:r>
              <a:endParaRPr kumimoji="0" lang="en-US" altLang="ja-JP" sz="9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10:00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～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17:00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（第１・第３土）</a:t>
              </a:r>
              <a:endParaRPr kumimoji="0" lang="en-US" altLang="ja-JP" sz="900" kern="1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endParaRPr>
            </a:p>
            <a:p>
              <a:pPr lvl="0" indent="57150" algn="just" defTabSz="457200">
                <a:defRPr/>
              </a:pP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【</a:t>
              </a:r>
              <a:r>
                <a:rPr kumimoji="0" lang="ja-JP" altLang="en-US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上記以外の土・日・休祝日・年末年始休み</a:t>
              </a:r>
              <a:r>
                <a:rPr kumimoji="0" lang="en-US" altLang="ja-JP" sz="900" kern="1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Times New Roman" panose="02020603050405020304" pitchFamily="18" charset="0"/>
                </a:rPr>
                <a:t>】</a:t>
              </a:r>
              <a:endParaRPr kumimoji="0" lang="ja-JP" altLang="en-US" sz="900" dirty="0">
                <a:solidFill>
                  <a:prstClr val="black"/>
                </a:solidFill>
                <a:ea typeface="游ゴシック" panose="020B0400000000000000" pitchFamily="50" charset="-128"/>
              </a:endParaRPr>
            </a:p>
          </p:txBody>
        </p:sp>
        <p:pic>
          <p:nvPicPr>
            <p:cNvPr id="40" name="Picture 2" descr="E:\Usr\YEOHGS\WJWorkArea\V3\1\Work\QRコード（プラザ難波）(参照)_2018040314500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57759" y="8742288"/>
              <a:ext cx="690561" cy="740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3" name="正方形/長方形 42"/>
          <p:cNvSpPr/>
          <p:nvPr/>
        </p:nvSpPr>
        <p:spPr>
          <a:xfrm>
            <a:off x="740582" y="4350575"/>
            <a:ext cx="2996113" cy="9718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面接の基本的な準備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面接で好まれる印象、話し方、服装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面接でよく聞かれる質問　など</a:t>
            </a:r>
            <a:endParaRPr lang="en-US" altLang="ja-JP" sz="11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297" y="4218795"/>
            <a:ext cx="1633076" cy="1633076"/>
          </a:xfrm>
          <a:prstGeom prst="rect">
            <a:avLst/>
          </a:prstGeom>
        </p:spPr>
      </p:pic>
      <p:sp>
        <p:nvSpPr>
          <p:cNvPr id="44" name="下矢印 43"/>
          <p:cNvSpPr/>
          <p:nvPr/>
        </p:nvSpPr>
        <p:spPr>
          <a:xfrm rot="1230707">
            <a:off x="5405515" y="8331411"/>
            <a:ext cx="184636" cy="399246"/>
          </a:xfrm>
          <a:prstGeom prst="downArrow">
            <a:avLst>
              <a:gd name="adj1" fmla="val 41654"/>
              <a:gd name="adj2" fmla="val 127839"/>
            </a:avLst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22604" y="2629885"/>
            <a:ext cx="97595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8000" b="1" dirty="0">
                <a:solidFill>
                  <a:srgbClr val="FF6E25"/>
                </a:solidFill>
                <a:latin typeface="HGPｺﾞｼｯｸE"/>
                <a:ea typeface="HGPｺﾞｼｯｸE"/>
              </a:rPr>
              <a:t>７</a:t>
            </a:r>
            <a:endParaRPr lang="en-US" altLang="ja-JP" sz="9600" b="1" dirty="0">
              <a:solidFill>
                <a:srgbClr val="FF6E25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2943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EAB60DEF-210D-4AF5-B352-D17D7BC788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F9FDA3-0775-49F4-B65D-ED02FD413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6EE04E-4E75-4152-9C21-BA4878538A6D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304</Words>
  <PresentationFormat>A4 Paper (210x297 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