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x-wmf" Extension="wmf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8E8"/>
    <a:srgbClr val="FFCCFF"/>
    <a:srgbClr val="FF0066"/>
    <a:srgbClr val="FF66FF"/>
    <a:srgbClr val="FF6600"/>
    <a:srgbClr val="3B3838"/>
    <a:srgbClr val="663300"/>
    <a:srgbClr val="2E1504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63E71-B715-2E91-5FC5-D9A1E32F1788}" v="6" dt="2025-05-29T03:16:49.7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changesInfos/changesInfo1.xml" Type="http://schemas.microsoft.com/office/2016/11/relationships/changesInfo"/><Relationship Id="rId11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presProps.xml" Type="http://schemas.openxmlformats.org/officeDocument/2006/relationships/presProps"/><Relationship Id="rId7" Target="viewProps.xml" Type="http://schemas.openxmlformats.org/officeDocument/2006/relationships/viewProps"/><Relationship Id="rId8" Target="theme/theme1.xml" Type="http://schemas.openxmlformats.org/officeDocument/2006/relationships/theme"/><Relationship Id="rId9" Target="tableStyles.xml" Type="http://schemas.openxmlformats.org/officeDocument/2006/relationships/tableStyles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北野紀子" userId="S::knllus@kikan-ad.esb.mhlw.go.jp::1d772775-6631-4309-b29f-8df241ac2cef" providerId="AD" clId="Web-{89F63E71-B715-2E91-5FC5-D9A1E32F1788}"/>
    <pc:docChg chg="modSld">
      <pc:chgData name="北野紀子" userId="S::knllus@kikan-ad.esb.mhlw.go.jp::1d772775-6631-4309-b29f-8df241ac2cef" providerId="AD" clId="Web-{89F63E71-B715-2E91-5FC5-D9A1E32F1788}" dt="2025-05-29T03:16:49.741" v="2" actId="20577"/>
      <pc:docMkLst>
        <pc:docMk/>
      </pc:docMkLst>
      <pc:sldChg chg="modSp">
        <pc:chgData name="北野紀子" userId="S::knllus@kikan-ad.esb.mhlw.go.jp::1d772775-6631-4309-b29f-8df241ac2cef" providerId="AD" clId="Web-{89F63E71-B715-2E91-5FC5-D9A1E32F1788}" dt="2025-05-29T03:16:49.741" v="2" actId="20577"/>
        <pc:sldMkLst>
          <pc:docMk/>
          <pc:sldMk cId="1573480994" sldId="259"/>
        </pc:sldMkLst>
        <pc:spChg chg="mod">
          <ac:chgData name="北野紀子" userId="S::knllus@kikan-ad.esb.mhlw.go.jp::1d772775-6631-4309-b29f-8df241ac2cef" providerId="AD" clId="Web-{89F63E71-B715-2E91-5FC5-D9A1E32F1788}" dt="2025-05-29T03:16:49.741" v="2" actId="20577"/>
          <ac:spMkLst>
            <pc:docMk/>
            <pc:sldMk cId="1573480994" sldId="259"/>
            <ac:spMk id="6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52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38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8333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45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08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95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10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809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217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35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07367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1B620-D3B3-489B-8159-3247794145DE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EFBF4-2DC9-4B19-AB7C-26A1A0B02A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648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wmf" Type="http://schemas.openxmlformats.org/officeDocument/2006/relationships/image"/><Relationship Id="rId5" Target="../media/image4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6020" y="870716"/>
            <a:ext cx="634019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000" b="1" dirty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40000"/>
                    <a:lumOff val="60000"/>
                  </a:schemeClr>
                </a:solidFill>
              </a:rPr>
              <a:t>職業適性検査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-16138" y="9646182"/>
            <a:ext cx="6874138" cy="200557"/>
            <a:chOff x="30295" y="9702815"/>
            <a:chExt cx="6912607" cy="200557"/>
          </a:xfrm>
        </p:grpSpPr>
        <p:sp>
          <p:nvSpPr>
            <p:cNvPr id="9" name="正方形/長方形 8"/>
            <p:cNvSpPr/>
            <p:nvPr/>
          </p:nvSpPr>
          <p:spPr>
            <a:xfrm>
              <a:off x="3029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25403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7776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70150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92523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114897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37270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159644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82017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04391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26764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49138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271511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93885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16258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38632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61005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383379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405752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428126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450499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72873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495246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517620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539993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562367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584740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607114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629487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6518610" y="9702815"/>
              <a:ext cx="200557" cy="200557"/>
            </a:xfrm>
            <a:prstGeom prst="rect">
              <a:avLst/>
            </a:prstGeom>
            <a:solidFill>
              <a:srgbClr val="59E1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6742345" y="9702815"/>
              <a:ext cx="200557" cy="200557"/>
            </a:xfrm>
            <a:prstGeom prst="rect">
              <a:avLst/>
            </a:prstGeom>
            <a:solidFill>
              <a:srgbClr val="3185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9" name="テキスト ボックス 68"/>
          <p:cNvSpPr txBox="1"/>
          <p:nvPr/>
        </p:nvSpPr>
        <p:spPr>
          <a:xfrm>
            <a:off x="3681176" y="4468608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場所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343817" y="5370370"/>
            <a:ext cx="18654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800" b="1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kumimoji="1" lang="ja-JP" altLang="en-US" sz="2800" b="1" i="0" u="none" strike="noStrike" kern="120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名</a:t>
            </a:r>
            <a:endParaRPr kumimoji="1" lang="ja-JP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746682" y="5571808"/>
            <a:ext cx="925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予約制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先着順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674977" y="5459247"/>
            <a:ext cx="8440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定員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729724" y="4731936"/>
            <a:ext cx="3562866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500"/>
              </a:lnSpc>
            </a:pPr>
            <a:r>
              <a:rPr lang="ja-JP" altLang="en-US" sz="2000" b="1" spc="11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ハローワークプラザ難波</a:t>
            </a:r>
            <a:endParaRPr lang="en-US" altLang="ja-JP" sz="2000" b="1" spc="110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500"/>
              </a:lnSpc>
            </a:pPr>
            <a:r>
              <a:rPr kumimoji="1" lang="ja-JP" altLang="en-US" sz="2000" b="1" i="0" u="none" strike="noStrike" kern="1200" cap="none" spc="11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kumimoji="1" lang="ja-JP" altLang="en-US" b="1" i="0" u="none" strike="noStrike" kern="1200" cap="none" spc="-15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セミナールーム</a:t>
            </a:r>
            <a:endParaRPr kumimoji="1" lang="en-US" altLang="ja-JP" b="1" i="0" u="none" strike="noStrike" kern="1200" cap="none" spc="-15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5" name="図 9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5263"/>
            <a:ext cx="1430662" cy="469662"/>
          </a:xfrm>
          <a:prstGeom prst="rect">
            <a:avLst/>
          </a:prstGeom>
        </p:spPr>
      </p:pic>
      <p:sp>
        <p:nvSpPr>
          <p:cNvPr id="74" name="テキスト ボックス 73"/>
          <p:cNvSpPr txBox="1"/>
          <p:nvPr/>
        </p:nvSpPr>
        <p:spPr>
          <a:xfrm>
            <a:off x="2962213" y="550510"/>
            <a:ext cx="3855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“自分のテキセイ”を知って活かす！</a:t>
            </a: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402073" y="94876"/>
            <a:ext cx="5073468" cy="40436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dist"/>
            <a:r>
              <a:rPr kumimoji="1" lang="ja-JP" altLang="en-US" sz="1400" spc="-150" dirty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ハローワークプラザ難波</a:t>
            </a:r>
            <a:r>
              <a:rPr kumimoji="1" lang="en-US" altLang="ja-JP" sz="1400" spc="-150" dirty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×</a:t>
            </a:r>
            <a:r>
              <a:rPr kumimoji="1" lang="ja-JP" altLang="en-US" sz="1400" spc="-150" dirty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女性活躍応援コーナー</a:t>
            </a:r>
            <a:r>
              <a:rPr kumimoji="1" lang="ja-JP" altLang="en-US" sz="1100" spc="-150" dirty="0">
                <a:latin typeface="Lucida Sans Unicode" panose="020B0602030504020204" pitchFamily="34" charset="0"/>
                <a:ea typeface="ＭＳ Ｐゴシック" panose="020B0600070205080204" pitchFamily="50" charset="-128"/>
                <a:cs typeface="Lucida Sans Unicode" panose="020B0602030504020204" pitchFamily="34" charset="0"/>
              </a:rPr>
              <a:t>（大阪マザーズハローワーク）</a:t>
            </a:r>
            <a:endParaRPr kumimoji="1" lang="en-US" altLang="ja-JP" sz="1100" spc="-150" dirty="0">
              <a:latin typeface="Lucida Sans Unicode" panose="020B0602030504020204" pitchFamily="34" charset="0"/>
              <a:ea typeface="ＭＳ Ｐゴシック" panose="020B0600070205080204" pitchFamily="50" charset="-128"/>
              <a:cs typeface="Lucida Sans Unicode" panose="020B0602030504020204" pitchFamily="34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147424" y="4449118"/>
            <a:ext cx="4508726" cy="1489724"/>
            <a:chOff x="83582" y="4638062"/>
            <a:chExt cx="4429559" cy="1489724"/>
          </a:xfrm>
        </p:grpSpPr>
        <p:sp>
          <p:nvSpPr>
            <p:cNvPr id="87" name="テキスト ボックス 86"/>
            <p:cNvSpPr txBox="1"/>
            <p:nvPr/>
          </p:nvSpPr>
          <p:spPr>
            <a:xfrm>
              <a:off x="832120" y="5835398"/>
              <a:ext cx="2862981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defTabSz="957778">
                <a:defRPr/>
              </a:pPr>
              <a:r>
                <a:rPr kumimoji="1" lang="ja-JP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RIASEC</a:t>
              </a:r>
              <a:r>
                <a:rPr kumimoji="1" lang="ja-JP" altLang="en-US" sz="1300" b="0" i="0" u="none" strike="noStrike" kern="1200" cap="none" spc="0" normalizeH="0" baseline="0" noProof="0" dirty="0">
                  <a:ln>
                    <a:noFill/>
                  </a:ln>
                  <a:solidFill>
                    <a:srgbClr val="3B3838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kumimoji="1" lang="ja-JP" altLang="en-US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ジョブカード活用ガイド」　</a:t>
              </a:r>
              <a:endPara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83582" y="5228884"/>
              <a:ext cx="3577434" cy="231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577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・職業に対しての興味・関心の分野は？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850915" y="4927667"/>
              <a:ext cx="366222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7778">
                <a:defRPr/>
              </a:pPr>
              <a:r>
                <a:rPr kumimoji="1" lang="ja-JP" altLang="en-US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「</a:t>
              </a:r>
              <a:r>
                <a:rPr kumimoji="1" lang="en-US" altLang="ja-JP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YG</a:t>
              </a:r>
              <a:r>
                <a:rPr kumimoji="1" lang="ja-JP" altLang="en-US" sz="1300" dirty="0">
                  <a:solidFill>
                    <a:srgbClr val="3B3838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（矢田部ギルフォード）性格検査」</a:t>
              </a:r>
              <a:endParaRPr kumimoji="1" lang="en-US" altLang="ja-JP" sz="1300" dirty="0">
                <a:solidFill>
                  <a:srgbClr val="3B3838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marL="0" marR="0" lvl="0" indent="0" algn="l" defTabSz="9577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300" b="0" i="0" u="none" strike="noStrike" kern="1200" cap="none" spc="0" normalizeH="0" baseline="0" noProof="0" dirty="0">
                <a:ln>
                  <a:noFill/>
                </a:ln>
                <a:solidFill>
                  <a:srgbClr val="3B3838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83582" y="5561370"/>
              <a:ext cx="2447644" cy="2312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5777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・大事にしたい価値観は？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84202" y="4638062"/>
              <a:ext cx="2399282" cy="3450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957778">
                <a:defRPr/>
              </a:pPr>
              <a:r>
                <a:rPr kumimoji="1" lang="ja-JP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75000"/>
                    </a:scheme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・自分の性格の傾向は</a:t>
              </a:r>
              <a:r>
                <a:rPr kumimoji="1" lang="ja-JP" altLang="en-US" sz="1600" dirty="0">
                  <a:solidFill>
                    <a:schemeClr val="accent5">
                      <a:lumMod val="75000"/>
                    </a:schemeClr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？</a:t>
              </a:r>
              <a:endPara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41" name="図 4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952188">
            <a:off x="613189" y="936340"/>
            <a:ext cx="6604530" cy="2856632"/>
          </a:xfrm>
          <a:prstGeom prst="rect">
            <a:avLst/>
          </a:prstGeom>
        </p:spPr>
      </p:pic>
      <p:sp>
        <p:nvSpPr>
          <p:cNvPr id="62" name="テキスト ボックス 61"/>
          <p:cNvSpPr txBox="1"/>
          <p:nvPr/>
        </p:nvSpPr>
        <p:spPr>
          <a:xfrm>
            <a:off x="2308481" y="9123435"/>
            <a:ext cx="47442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ご注意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お申込み後にキャンセルされる場合は。必ず事前にお電話をお願いします。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3" name="図 6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43" y="7764651"/>
            <a:ext cx="1761186" cy="179270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</p:pic>
      <p:sp>
        <p:nvSpPr>
          <p:cNvPr id="65" name="テキスト ボックス 64"/>
          <p:cNvSpPr txBox="1"/>
          <p:nvPr/>
        </p:nvSpPr>
        <p:spPr>
          <a:xfrm>
            <a:off x="2366414" y="8012779"/>
            <a:ext cx="4429248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200" b="1" dirty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ハローワークプラザ難波</a:t>
            </a:r>
            <a:endParaRPr lang="en-US" altLang="ja-JP" sz="1200" b="1" dirty="0">
              <a:ln>
                <a:solidFill>
                  <a:srgbClr val="2E2B21"/>
                </a:solidFill>
              </a:ln>
              <a:solidFill>
                <a:srgbClr val="00B050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600" b="1" dirty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女性活躍応援コーナー</a:t>
            </a:r>
            <a:r>
              <a:rPr lang="ja-JP" altLang="en-US" sz="1200" b="1" dirty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（大阪マザーズハローワーク）</a:t>
            </a:r>
            <a:endParaRPr lang="en-US" altLang="ja-JP" sz="1200" b="1" dirty="0">
              <a:ln>
                <a:solidFill>
                  <a:srgbClr val="2E2B21"/>
                </a:solidFill>
              </a:ln>
              <a:solidFill>
                <a:srgbClr val="00B050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ln>
                  <a:solidFill>
                    <a:srgbClr val="2E2B21"/>
                  </a:solidFill>
                </a:ln>
                <a:solidFill>
                  <a:srgbClr val="00B050"/>
                </a:solidFill>
                <a:latin typeface="Tw Cen MT" panose="020B0602020104020603"/>
                <a:ea typeface="メイリオ" panose="020B0604030504040204" pitchFamily="50" charset="-128"/>
              </a:rPr>
              <a:t>ＴＥＬ：０６－６２１４－９２００</a:t>
            </a:r>
            <a:endParaRPr lang="en-US" altLang="ja-JP" sz="1200" b="1" dirty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b="1" dirty="0">
                <a:solidFill>
                  <a:srgbClr val="2E2B21"/>
                </a:solidFill>
                <a:latin typeface="Tw Cen MT" panose="020B0602020104020603"/>
                <a:ea typeface="メイリオ" panose="020B0604030504040204" pitchFamily="50" charset="-128"/>
              </a:rPr>
              <a:t>大阪市中央区難波２－２－３　御堂筋グランドビル４階</a:t>
            </a:r>
            <a:endParaRPr lang="en-US" altLang="ja-JP" sz="1200" b="1" dirty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  <a:p>
            <a:endParaRPr lang="ja-JP" altLang="ja-JP" sz="1200" dirty="0">
              <a:solidFill>
                <a:srgbClr val="2E2B21"/>
              </a:solidFill>
              <a:latin typeface="Tw Cen MT" panose="020B0602020104020603"/>
              <a:ea typeface="メイリオ" panose="020B0604030504040204" pitchFamily="50" charset="-128"/>
            </a:endParaRPr>
          </a:p>
        </p:txBody>
      </p:sp>
      <p:sp>
        <p:nvSpPr>
          <p:cNvPr id="79" name="楕円 78"/>
          <p:cNvSpPr/>
          <p:nvPr/>
        </p:nvSpPr>
        <p:spPr>
          <a:xfrm flipH="1">
            <a:off x="285673" y="2978434"/>
            <a:ext cx="1030177" cy="1027655"/>
          </a:xfrm>
          <a:prstGeom prst="ellipse">
            <a:avLst/>
          </a:prstGeom>
          <a:blipFill>
            <a:blip r:embed="rId5"/>
            <a:srcRect/>
            <a:stretch>
              <a:fillRect l="-20143" t="-17857" r="-29064" b="-62164"/>
            </a:stretch>
          </a:blipFill>
          <a:ln>
            <a:solidFill>
              <a:srgbClr val="3185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210373" y="5961174"/>
            <a:ext cx="24336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60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持ち物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ボールペン・定規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-2209800" y="965200"/>
            <a:ext cx="1676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男女版</a:t>
            </a:r>
          </a:p>
        </p:txBody>
      </p:sp>
      <p:sp>
        <p:nvSpPr>
          <p:cNvPr id="40" name="角丸四角形 39"/>
          <p:cNvSpPr/>
          <p:nvPr/>
        </p:nvSpPr>
        <p:spPr>
          <a:xfrm>
            <a:off x="1308617" y="2743276"/>
            <a:ext cx="5239402" cy="1620319"/>
          </a:xfrm>
          <a:prstGeom prst="roundRect">
            <a:avLst>
              <a:gd name="adj" fmla="val 14456"/>
            </a:avLst>
          </a:prstGeom>
          <a:solidFill>
            <a:schemeClr val="accent4">
              <a:lumMod val="20000"/>
              <a:lumOff val="80000"/>
            </a:schemeClr>
          </a:solidFill>
          <a:ln w="38100" cap="sq">
            <a:solidFill>
              <a:schemeClr val="accent1">
                <a:lumMod val="40000"/>
                <a:lumOff val="60000"/>
              </a:schemeClr>
            </a:solidFill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b="1" dirty="0">
              <a:solidFill>
                <a:schemeClr val="tx1"/>
              </a:solidFill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  <a:p>
            <a:pPr algn="ctr"/>
            <a:endParaRPr kumimoji="1" lang="ja-JP" altLang="en-US" sz="3200" b="1" dirty="0">
              <a:solidFill>
                <a:schemeClr val="tx1"/>
              </a:solidFill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60606" y="3568737"/>
            <a:ext cx="50237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後日、ハローワークプラザ難波（女性活躍応援コーナー）</a:t>
            </a:r>
            <a:endParaRPr kumimoji="1" lang="en-US" altLang="ja-JP" sz="1400" spc="11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または大阪マザーズハローワークにて　結果のご説明を行います。</a:t>
            </a:r>
            <a:endParaRPr kumimoji="1" lang="en-US" altLang="ja-JP" sz="1400" spc="11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結果説明日は検査日にお伝えします。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1523559" y="2750658"/>
            <a:ext cx="1004443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6000" b="1" dirty="0">
                <a:ea typeface="游ゴシック"/>
                <a:cs typeface="Calibri"/>
              </a:rPr>
              <a:t>７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166288" y="3090025"/>
            <a:ext cx="698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月</a:t>
            </a: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2388519" y="2976811"/>
            <a:ext cx="2672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800"/>
              </a:lnSpc>
            </a:pPr>
            <a:r>
              <a:rPr kumimoji="1" lang="en-US" altLang="ja-JP" sz="2400" b="1" dirty="0" smtClean="0"/>
              <a:t> </a:t>
            </a:r>
            <a:r>
              <a:rPr kumimoji="1" lang="en-US" altLang="ja-JP" sz="6000" b="1" dirty="0" smtClean="0">
                <a:latin typeface="+mn-ea"/>
              </a:rPr>
              <a:t>10</a:t>
            </a:r>
            <a:r>
              <a:rPr kumimoji="1" lang="ja-JP" altLang="en-US" sz="2400" b="1" dirty="0" smtClean="0"/>
              <a:t>日</a:t>
            </a:r>
            <a:r>
              <a:rPr kumimoji="1" lang="ja-JP" altLang="en-US" sz="2400" b="1" dirty="0"/>
              <a:t>（木）</a:t>
            </a:r>
            <a:endParaRPr kumimoji="1" lang="en-US" altLang="ja-JP" sz="2400" b="1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584761" y="2837347"/>
            <a:ext cx="1852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r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:00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2145039" y="7893744"/>
            <a:ext cx="2282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57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問合せ／お申し込み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61854" y="6290795"/>
            <a:ext cx="6723270" cy="14260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0">
              <a:lnSpc>
                <a:spcPts val="2600"/>
              </a:lnSpc>
            </a:pPr>
            <a:r>
              <a:rPr kumimoji="1" lang="ja-JP" altLang="en-US" b="1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後日ハローワークプラザ難波（女性活躍応援コーナー）</a:t>
            </a:r>
            <a:endParaRPr kumimoji="1" lang="en-US" altLang="ja-JP" b="1" spc="11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600"/>
              </a:lnSpc>
            </a:pPr>
            <a:r>
              <a:rPr kumimoji="1" lang="ja-JP" altLang="en-US" b="1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もしくは大阪マザーズハローワークにて</a:t>
            </a:r>
            <a:r>
              <a:rPr kumimoji="1" lang="ja-JP" altLang="en-US" sz="1200" spc="110" dirty="0">
                <a:solidFill>
                  <a:srgbClr val="1F497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kumimoji="1" lang="en-US" altLang="ja-JP" sz="1200" spc="110" dirty="0">
              <a:solidFill>
                <a:srgbClr val="1F497D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600"/>
              </a:lnSpc>
            </a:pPr>
            <a:r>
              <a:rPr kumimoji="1" lang="ja-JP" altLang="en-US" b="1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継続して専門担当者による</a:t>
            </a:r>
            <a:r>
              <a:rPr kumimoji="1" lang="ja-JP" altLang="en-US" b="1" i="0" u="none" strike="noStrike" kern="1200" cap="none" spc="11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個別の就職支援を希望される方</a:t>
            </a:r>
            <a:endParaRPr kumimoji="1" lang="en-US" altLang="ja-JP" b="1" i="0" u="none" strike="noStrike" kern="1200" cap="none" spc="11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600"/>
              </a:lnSpc>
            </a:pPr>
            <a:r>
              <a:rPr kumimoji="1" lang="ja-JP" altLang="en-US" b="1" spc="11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（受検後もなんば施設を利用される方）が対象です。</a:t>
            </a:r>
            <a:endParaRPr kumimoji="1" lang="en-US" altLang="ja-JP" sz="1400" i="0" u="none" strike="noStrike" kern="1200" cap="none" spc="11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480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E70023-B141-41CC-B300-BA17EE1BDB4A}">
  <ds:schemaRefs>
    <ds:schemaRef ds:uri="http://schemas.microsoft.com/office/2006/metadata/properties"/>
    <ds:schemaRef ds:uri="http://schemas.microsoft.com/office/infopath/2007/PartnerControls"/>
    <ds:schemaRef ds:uri="a654c996-f83f-4c9e-98a8-36d31158b0b4"/>
    <ds:schemaRef ds:uri="44856c1c-163a-4db4-9f2d-e69ab44d016d"/>
  </ds:schemaRefs>
</ds:datastoreItem>
</file>

<file path=customXml/itemProps2.xml><?xml version="1.0" encoding="utf-8"?>
<ds:datastoreItem xmlns:ds="http://schemas.openxmlformats.org/officeDocument/2006/customXml" ds:itemID="{C3AC630D-CF1E-43CC-89B6-E4071C9862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54c996-f83f-4c9e-98a8-36d31158b0b4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26B893-6AF4-4B2A-A4A1-93005726D7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225</Words>
  <PresentationFormat>A4 210 x 297 mm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07ロゴたいぷゴシック7</vt:lpstr>
      <vt:lpstr>Meiryo UI</vt:lpstr>
      <vt:lpstr>Tw Cen MT</vt:lpstr>
      <vt:lpstr>游ゴシック Light</vt:lpstr>
      <vt:lpstr>Arial</vt:lpstr>
      <vt:lpstr>Calibri</vt:lpstr>
      <vt:lpstr>Calibri Light</vt:lpstr>
      <vt:lpstr>Lucida Sans Unicode</vt:lpstr>
      <vt:lpstr>ＭＳ Ｐゴシック</vt:lpstr>
      <vt:lpstr>メイリオ</vt:lpstr>
      <vt:lpstr>游ゴシック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  <property fmtid="{D5CDD505-2E9C-101B-9397-08002B2CF9AE}" pid="3" name="MediaServiceImageTags">
    <vt:lpwstr/>
  </property>
</Properties>
</file>