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FF99"/>
    <a:srgbClr val="FF0066"/>
    <a:srgbClr val="FFCCCC"/>
    <a:srgbClr val="FF66FF"/>
    <a:srgbClr val="FFCCFF"/>
    <a:srgbClr val="33CC33"/>
    <a:srgbClr val="0099CC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71497-6EA0-DD99-E80F-B785013ECE6F}" v="28" dt="2025-05-26T00:00:59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704" autoAdjust="0"/>
  </p:normalViewPr>
  <p:slideViewPr>
    <p:cSldViewPr snapToGrid="0" snapToObjects="1">
      <p:cViewPr varScale="1">
        <p:scale>
          <a:sx n="77" d="100"/>
          <a:sy n="77" d="100"/>
        </p:scale>
        <p:origin x="1524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紀子" userId="S::knllus@kikan-ad.esb.mhlw.go.jp::1d772775-6631-4309-b29f-8df241ac2cef" providerId="AD" clId="Web-{E10EAC8B-825E-B94D-8EA3-9FD30DDA4761}"/>
    <pc:docChg chg="modSld">
      <pc:chgData name="北野紀子" userId="S::knllus@kikan-ad.esb.mhlw.go.jp::1d772775-6631-4309-b29f-8df241ac2cef" providerId="AD" clId="Web-{E10EAC8B-825E-B94D-8EA3-9FD30DDA4761}" dt="2025-05-21T01:50:47.007" v="20" actId="1076"/>
      <pc:docMkLst>
        <pc:docMk/>
      </pc:docMkLst>
      <pc:sldChg chg="modSp">
        <pc:chgData name="北野紀子" userId="S::knllus@kikan-ad.esb.mhlw.go.jp::1d772775-6631-4309-b29f-8df241ac2cef" providerId="AD" clId="Web-{E10EAC8B-825E-B94D-8EA3-9FD30DDA4761}" dt="2025-05-21T01:50:47.007" v="20" actId="1076"/>
        <pc:sldMkLst>
          <pc:docMk/>
          <pc:sldMk cId="2577742533" sldId="259"/>
        </pc:sldMkLst>
        <pc:spChg chg="mod">
          <ac:chgData name="北野紀子" userId="S::knllus@kikan-ad.esb.mhlw.go.jp::1d772775-6631-4309-b29f-8df241ac2cef" providerId="AD" clId="Web-{E10EAC8B-825E-B94D-8EA3-9FD30DDA4761}" dt="2025-05-21T01:50:47.007" v="20" actId="1076"/>
          <ac:spMkLst>
            <pc:docMk/>
            <pc:sldMk cId="2577742533" sldId="259"/>
            <ac:spMk id="33" creationId="{00000000-0000-0000-0000-000000000000}"/>
          </ac:spMkLst>
        </pc:spChg>
      </pc:sldChg>
    </pc:docChg>
  </pc:docChgLst>
  <pc:docChgLst>
    <pc:chgData name="森下翔" userId="S::mkjmqs@kikan-ad.esb.mhlw.go.jp::8de6964f-8b66-41e3-b620-70391fee02da" providerId="AD" clId="Web-{67371497-6EA0-DD99-E80F-B785013ECE6F}"/>
    <pc:docChg chg="modSld">
      <pc:chgData name="森下翔" userId="S::mkjmqs@kikan-ad.esb.mhlw.go.jp::8de6964f-8b66-41e3-b620-70391fee02da" providerId="AD" clId="Web-{67371497-6EA0-DD99-E80F-B785013ECE6F}" dt="2025-05-26T00:00:59.990" v="16" actId="20577"/>
      <pc:docMkLst>
        <pc:docMk/>
      </pc:docMkLst>
      <pc:sldChg chg="modSp">
        <pc:chgData name="森下翔" userId="S::mkjmqs@kikan-ad.esb.mhlw.go.jp::8de6964f-8b66-41e3-b620-70391fee02da" providerId="AD" clId="Web-{67371497-6EA0-DD99-E80F-B785013ECE6F}" dt="2025-05-26T00:00:59.990" v="16" actId="20577"/>
        <pc:sldMkLst>
          <pc:docMk/>
          <pc:sldMk cId="2577742533" sldId="259"/>
        </pc:sldMkLst>
        <pc:spChg chg="mod">
          <ac:chgData name="森下翔" userId="S::mkjmqs@kikan-ad.esb.mhlw.go.jp::8de6964f-8b66-41e3-b620-70391fee02da" providerId="AD" clId="Web-{67371497-6EA0-DD99-E80F-B785013ECE6F}" dt="2025-05-26T00:00:59.990" v="16" actId="20577"/>
          <ac:spMkLst>
            <pc:docMk/>
            <pc:sldMk cId="2577742533" sldId="259"/>
            <ac:spMk id="44" creationId="{00000000-0000-0000-0000-000000000000}"/>
          </ac:spMkLst>
        </pc:spChg>
        <pc:spChg chg="mod">
          <ac:chgData name="森下翔" userId="S::mkjmqs@kikan-ad.esb.mhlw.go.jp::8de6964f-8b66-41e3-b620-70391fee02da" providerId="AD" clId="Web-{67371497-6EA0-DD99-E80F-B785013ECE6F}" dt="2025-05-26T00:00:26.614" v="10" actId="20577"/>
          <ac:spMkLst>
            <pc:docMk/>
            <pc:sldMk cId="2577742533" sldId="259"/>
            <ac:spMk id="51" creationId="{00000000-0000-0000-0000-000000000000}"/>
          </ac:spMkLst>
        </pc:spChg>
      </pc:sldChg>
    </pc:docChg>
  </pc:docChgLst>
  <pc:docChgLst>
    <pc:chgData name="北野紀子" userId="S::knllus@kikan-ad.esb.mhlw.go.jp::1d772775-6631-4309-b29f-8df241ac2cef" providerId="AD" clId="Web-{C0225CA9-EB2B-A989-9212-5E6ACFCD70B0}"/>
    <pc:docChg chg="modSld">
      <pc:chgData name="北野紀子" userId="S::knllus@kikan-ad.esb.mhlw.go.jp::1d772775-6631-4309-b29f-8df241ac2cef" providerId="AD" clId="Web-{C0225CA9-EB2B-A989-9212-5E6ACFCD70B0}" dt="2025-04-10T01:37:13.108" v="14" actId="1076"/>
      <pc:docMkLst>
        <pc:docMk/>
      </pc:docMkLst>
      <pc:sldChg chg="modSp">
        <pc:chgData name="北野紀子" userId="S::knllus@kikan-ad.esb.mhlw.go.jp::1d772775-6631-4309-b29f-8df241ac2cef" providerId="AD" clId="Web-{C0225CA9-EB2B-A989-9212-5E6ACFCD70B0}" dt="2025-04-10T01:37:13.108" v="14" actId="1076"/>
        <pc:sldMkLst>
          <pc:docMk/>
          <pc:sldMk cId="2577742533" sldId="259"/>
        </pc:sldMkLst>
        <pc:spChg chg="mod">
          <ac:chgData name="北野紀子" userId="S::knllus@kikan-ad.esb.mhlw.go.jp::1d772775-6631-4309-b29f-8df241ac2cef" providerId="AD" clId="Web-{C0225CA9-EB2B-A989-9212-5E6ACFCD70B0}" dt="2025-04-10T01:35:48.184" v="12" actId="1076"/>
          <ac:spMkLst>
            <pc:docMk/>
            <pc:sldMk cId="2577742533" sldId="259"/>
            <ac:spMk id="38" creationId="{00000000-0000-0000-0000-000000000000}"/>
          </ac:spMkLst>
        </pc:spChg>
        <pc:spChg chg="mod">
          <ac:chgData name="北野紀子" userId="S::knllus@kikan-ad.esb.mhlw.go.jp::1d772775-6631-4309-b29f-8df241ac2cef" providerId="AD" clId="Web-{C0225CA9-EB2B-A989-9212-5E6ACFCD70B0}" dt="2025-04-10T01:37:13.108" v="14" actId="1076"/>
          <ac:spMkLst>
            <pc:docMk/>
            <pc:sldMk cId="2577742533" sldId="259"/>
            <ac:spMk id="5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9" y="1"/>
            <a:ext cx="2949575" cy="496888"/>
          </a:xfrm>
          <a:prstGeom prst="rect">
            <a:avLst/>
          </a:prstGeom>
        </p:spPr>
        <p:txBody>
          <a:bodyPr vert="horz" lIns="91229" tIns="45616" rIns="91229" bIns="45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2" y="1"/>
            <a:ext cx="2949575" cy="496888"/>
          </a:xfrm>
          <a:prstGeom prst="rect">
            <a:avLst/>
          </a:prstGeom>
        </p:spPr>
        <p:txBody>
          <a:bodyPr vert="horz" lIns="91229" tIns="45616" rIns="91229" bIns="45616" rtlCol="0"/>
          <a:lstStyle>
            <a:lvl1pPr algn="r">
              <a:defRPr sz="1200"/>
            </a:lvl1pPr>
          </a:lstStyle>
          <a:p>
            <a:fld id="{532BAC76-A40C-4E42-85A0-4FAF14ADB1E0}" type="datetimeFigureOut">
              <a:rPr kumimoji="1" lang="ja-JP" altLang="en-US" smtClean="0"/>
              <a:t>2025/5/25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9" y="9440874"/>
            <a:ext cx="2949575" cy="496887"/>
          </a:xfrm>
          <a:prstGeom prst="rect">
            <a:avLst/>
          </a:prstGeom>
        </p:spPr>
        <p:txBody>
          <a:bodyPr vert="horz" lIns="91229" tIns="45616" rIns="91229" bIns="45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2" y="9440874"/>
            <a:ext cx="2949575" cy="496887"/>
          </a:xfrm>
          <a:prstGeom prst="rect">
            <a:avLst/>
          </a:prstGeom>
        </p:spPr>
        <p:txBody>
          <a:bodyPr vert="horz" lIns="91229" tIns="45616" rIns="91229" bIns="45616" rtlCol="0" anchor="b"/>
          <a:lstStyle>
            <a:lvl1pPr algn="r">
              <a:defRPr sz="1200"/>
            </a:lvl1pPr>
          </a:lstStyle>
          <a:p>
            <a:fld id="{95168E99-A1E8-44A6-BA1F-94DF8B44A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4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21"/>
            <a:ext cx="2949099" cy="496967"/>
          </a:xfrm>
          <a:prstGeom prst="rect">
            <a:avLst/>
          </a:prstGeom>
        </p:spPr>
        <p:txBody>
          <a:bodyPr vert="horz" lIns="95455" tIns="47726" rIns="95455" bIns="47726" rtlCol="0"/>
          <a:lstStyle>
            <a:lvl1pPr algn="l">
              <a:defRPr sz="14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56" y="21"/>
            <a:ext cx="2949099" cy="496967"/>
          </a:xfrm>
          <a:prstGeom prst="rect">
            <a:avLst/>
          </a:prstGeom>
        </p:spPr>
        <p:txBody>
          <a:bodyPr vert="horz" lIns="95455" tIns="47726" rIns="95455" bIns="47726" rtlCol="0"/>
          <a:lstStyle>
            <a:lvl1pPr algn="r">
              <a:defRPr sz="1400"/>
            </a:lvl1pPr>
          </a:lstStyle>
          <a:p>
            <a:fld id="{5244D125-9060-4BCC-80FC-00CFA346829B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6125"/>
            <a:ext cx="27955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5" tIns="47726" rIns="95455" bIns="4772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9"/>
            <a:ext cx="5444490" cy="4472702"/>
          </a:xfrm>
          <a:prstGeom prst="rect">
            <a:avLst/>
          </a:prstGeom>
        </p:spPr>
        <p:txBody>
          <a:bodyPr vert="horz" lIns="95455" tIns="47726" rIns="95455" bIns="47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9440662"/>
            <a:ext cx="2949099" cy="496967"/>
          </a:xfrm>
          <a:prstGeom prst="rect">
            <a:avLst/>
          </a:prstGeom>
        </p:spPr>
        <p:txBody>
          <a:bodyPr vert="horz" lIns="95455" tIns="47726" rIns="95455" bIns="47726" rtlCol="0" anchor="b"/>
          <a:lstStyle>
            <a:lvl1pPr algn="l">
              <a:defRPr sz="14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56" y="9440662"/>
            <a:ext cx="2949099" cy="496967"/>
          </a:xfrm>
          <a:prstGeom prst="rect">
            <a:avLst/>
          </a:prstGeom>
        </p:spPr>
        <p:txBody>
          <a:bodyPr vert="horz" lIns="95455" tIns="47726" rIns="95455" bIns="47726" rtlCol="0" anchor="b"/>
          <a:lstStyle>
            <a:lvl1pPr algn="r">
              <a:defRPr sz="1400"/>
            </a:lvl1pPr>
          </a:lstStyle>
          <a:p>
            <a:fld id="{FEB6355E-6395-48ED-B5DC-6B4E9035B76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74"/>
            <a:fld id="{FEB6355E-6395-48ED-B5DC-6B4E9035B76A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74"/>
              <a:t>1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36431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10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5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57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18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1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61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50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18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6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6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46327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E0D1-AC88-476B-A730-7EC46A402C9E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64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hdphoto1.wdp" Type="http://schemas.microsoft.com/office/2007/relationships/hdphoto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81912" y="-16250"/>
            <a:ext cx="7226782" cy="5361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717" y="21001"/>
            <a:ext cx="8197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ﾊﾛｰﾜｰｸﾌﾟﾗｻﾞ難波　</a:t>
            </a:r>
            <a:r>
              <a:rPr lang="ja-JP" altLang="en-US" sz="2400" b="1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応募書類作成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ｾﾐﾅｰ</a:t>
            </a:r>
            <a:r>
              <a:rPr kumimoji="1" lang="ja-JP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-169284" y="6991337"/>
            <a:ext cx="7338672" cy="731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-81912" y="9009481"/>
            <a:ext cx="7226782" cy="5361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886461" y="7753446"/>
            <a:ext cx="1024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交通アクセス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Osaka Metro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なんば駅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近鉄・阪神線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大阪難波駅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号出口直結の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御堂筋グランド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ビル４階です。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4902" y="6567990"/>
            <a:ext cx="5837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受講にはハローワークでの求職登録が必要です。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開場は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lang="en-US" altLang="ja-JP" sz="1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分からです。セミナー開始５分前にはご着席をお願いします。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2442905" y="583623"/>
            <a:ext cx="4415094" cy="2407173"/>
            <a:chOff x="2165016" y="524980"/>
            <a:chExt cx="4639750" cy="2232198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65016" y="524980"/>
              <a:ext cx="4639750" cy="2232198"/>
              <a:chOff x="2449622" y="565004"/>
              <a:chExt cx="4639750" cy="2232198"/>
            </a:xfrm>
          </p:grpSpPr>
          <p:sp>
            <p:nvSpPr>
              <p:cNvPr id="45" name="角丸四角形 44"/>
              <p:cNvSpPr/>
              <p:nvPr/>
            </p:nvSpPr>
            <p:spPr>
              <a:xfrm>
                <a:off x="2458651" y="603365"/>
                <a:ext cx="502961" cy="198054"/>
              </a:xfrm>
              <a:prstGeom prst="round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場　所</a:t>
                </a: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2999845" y="565004"/>
                <a:ext cx="3054699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ハローワークプラザ難波　セミナールーム</a:t>
                </a:r>
                <a:endParaRPr kumimoji="1" lang="en-US" altLang="ja-JP" sz="13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3005514" y="838180"/>
                <a:ext cx="3207289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ハローワークカードまたは受付票、筆記用具</a:t>
                </a:r>
                <a:endParaRPr kumimoji="1" lang="ja-JP" altLang="en-US" sz="13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2691700" y="1998069"/>
                <a:ext cx="4397672" cy="799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      ハローワークプラザ難波の受付またはお電話にて</a:t>
                </a:r>
                <a:br>
                  <a:rPr kumimoji="1" lang="en-US" altLang="ja-JP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kumimoji="1" lang="en-US" altLang="ja-JP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      </a:t>
                </a: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お申込みください。</a:t>
                </a:r>
                <a:endParaRPr kumimoji="1" lang="en-US" altLang="ja-JP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     </a:t>
                </a:r>
                <a:r>
                  <a:rPr kumimoji="1" lang="ja-JP" altLang="en-US" sz="1300" b="1" i="0" u="none" strike="noStrike" kern="1200" cap="none" spc="-15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ハローワークプラザ難</a:t>
                </a: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波　</a:t>
                </a:r>
                <a:r>
                  <a:rPr kumimoji="1" lang="en-US" altLang="ja-JP" sz="15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TEL 06-6214-9200</a:t>
                </a:r>
              </a:p>
              <a:p>
                <a:pPr lvl="0">
                  <a:defRPr/>
                </a:pPr>
                <a:r>
                  <a:rPr lang="ja-JP" altLang="en-US" sz="9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</a:t>
                </a:r>
                <a:r>
                  <a:rPr lang="en-US" altLang="ja-JP" sz="9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9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申し込み後に不都合となった場合は、必ずキャンセルのご連絡をお願いします。</a:t>
                </a:r>
              </a:p>
            </p:txBody>
          </p:sp>
          <p:sp>
            <p:nvSpPr>
              <p:cNvPr id="53" name="角丸四角形 52"/>
              <p:cNvSpPr/>
              <p:nvPr/>
            </p:nvSpPr>
            <p:spPr>
              <a:xfrm>
                <a:off x="2458649" y="874221"/>
                <a:ext cx="502961" cy="198054"/>
              </a:xfrm>
              <a:prstGeom prst="round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持ち物</a:t>
                </a:r>
              </a:p>
            </p:txBody>
          </p:sp>
          <p:sp>
            <p:nvSpPr>
              <p:cNvPr id="54" name="角丸四角形 53"/>
              <p:cNvSpPr/>
              <p:nvPr/>
            </p:nvSpPr>
            <p:spPr>
              <a:xfrm>
                <a:off x="2449622" y="2096066"/>
                <a:ext cx="648000" cy="198054"/>
              </a:xfrm>
              <a:prstGeom prst="round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申込方法</a:t>
                </a:r>
              </a:p>
            </p:txBody>
          </p:sp>
        </p:grpSp>
        <p:sp>
          <p:nvSpPr>
            <p:cNvPr id="55" name="角丸四角形 54"/>
            <p:cNvSpPr/>
            <p:nvPr/>
          </p:nvSpPr>
          <p:spPr>
            <a:xfrm>
              <a:off x="2165016" y="1175490"/>
              <a:ext cx="529956" cy="198054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お願い</a:t>
              </a: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76640" y="7013041"/>
            <a:ext cx="6567448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 panose="020B0600070205080204" pitchFamily="50" charset="-128"/>
                <a:cs typeface="メイリオ" panose="020B0604030504040204" pitchFamily="50" charset="-128"/>
              </a:rPr>
              <a:t>　　　  　</a:t>
            </a:r>
            <a:r>
              <a:rPr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cs typeface="メイリオ" panose="020B0604030504040204" pitchFamily="50" charset="-128"/>
              </a:rPr>
              <a:t>ハローワークプラザ難波・大阪マザーズハローワーク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542-0076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大阪市中央区難波２－２－３　御堂筋グランドビル４階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☎：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06-6214-9200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（右の２次元バーコードからご覧ください）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https://jsite.mhlw.go.jp/osaka-hellowork/kanren/namba.html</a:t>
            </a:r>
          </a:p>
          <a:p>
            <a:pPr lvl="0">
              <a:defRPr/>
            </a:pPr>
            <a:r>
              <a: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【</a:t>
            </a:r>
            <a:r>
              <a:rPr lang="ja-JP" altLang="en-US" sz="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ご利用時間</a:t>
            </a:r>
            <a:r>
              <a: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900" spc="-1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   　    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900" spc="-1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900" spc="-1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endParaRPr lang="en-US" altLang="ja-JP" sz="900" spc="-1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900" spc="-1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　</a:t>
            </a:r>
            <a:endParaRPr lang="en-US" altLang="ja-JP" sz="900" spc="-1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（大阪マザーズハローワークは土曜日閉庁しております。）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</a:t>
            </a:r>
            <a:endParaRPr kumimoji="1" lang="en-US" altLang="ja-JP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5" name="Picture 2" descr="E:\Usr\YEOHGS\WJWorkArea\V3\1\Work\QRコード（プラザ難波）(参照)_2018040314500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638" y="7601227"/>
            <a:ext cx="635405" cy="63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624632" y="766607"/>
            <a:ext cx="248929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12800">
                <a:solidFill>
                  <a:schemeClr val="tx2"/>
                </a:solidFill>
                <a:latin typeface="HGP明朝B"/>
                <a:ea typeface="HGP明朝B"/>
              </a:rPr>
              <a:t>7</a:t>
            </a:r>
            <a:r>
              <a:rPr lang="ja-JP" altLang="en-US" sz="4000">
                <a:solidFill>
                  <a:schemeClr val="tx2"/>
                </a:solidFill>
                <a:latin typeface="HGP明朝B"/>
                <a:ea typeface="HGP明朝B"/>
              </a:rPr>
              <a:t>月</a:t>
            </a:r>
            <a:endParaRPr lang="ja-JP" altLang="en-US" sz="3000" b="1">
              <a:solidFill>
                <a:schemeClr val="tx2"/>
              </a:solidFill>
              <a:latin typeface="HGP明朝B"/>
              <a:ea typeface="HGP明朝B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59529" y="1245570"/>
            <a:ext cx="300251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以下の症状がある方は当日の参加をお控えください。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　・３７．５℃以上の発熱がある方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　・倦怠感がある方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　・咳や喉の痛みなどの風邪の症状がある方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pic>
        <p:nvPicPr>
          <p:cNvPr id="47" name="図 46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7028590"/>
            <a:ext cx="951618" cy="36997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pSp>
        <p:nvGrpSpPr>
          <p:cNvPr id="70" name="グループ化 69"/>
          <p:cNvGrpSpPr/>
          <p:nvPr/>
        </p:nvGrpSpPr>
        <p:grpSpPr>
          <a:xfrm>
            <a:off x="4619618" y="7564256"/>
            <a:ext cx="1250589" cy="1431448"/>
            <a:chOff x="5180713" y="7512241"/>
            <a:chExt cx="1596331" cy="1521939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0713" y="7619618"/>
              <a:ext cx="1589355" cy="141456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4" name="テキスト ボックス 70"/>
            <p:cNvSpPr txBox="1"/>
            <p:nvPr/>
          </p:nvSpPr>
          <p:spPr>
            <a:xfrm>
              <a:off x="5343264" y="7512241"/>
              <a:ext cx="1433780" cy="160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tIns="0" bIns="0" rtlCol="0" anchor="ctr" anchorCtr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500" dirty="0"/>
                <a:t>・大阪マザ－ズハローワーク</a:t>
              </a:r>
              <a:endParaRPr lang="en-US" altLang="ja-JP" sz="500" dirty="0"/>
            </a:p>
            <a:p>
              <a:r>
                <a:rPr lang="ja-JP" altLang="en-US" sz="500" dirty="0"/>
                <a:t>・ハローワークプラザ難波</a:t>
              </a: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135073" y="4115030"/>
            <a:ext cx="6622684" cy="2315471"/>
            <a:chOff x="178354" y="3552321"/>
            <a:chExt cx="6622684" cy="2315471"/>
          </a:xfrm>
        </p:grpSpPr>
        <p:sp>
          <p:nvSpPr>
            <p:cNvPr id="42" name="角丸四角形 41"/>
            <p:cNvSpPr/>
            <p:nvPr/>
          </p:nvSpPr>
          <p:spPr>
            <a:xfrm>
              <a:off x="178354" y="3552321"/>
              <a:ext cx="6450582" cy="2315471"/>
            </a:xfrm>
            <a:prstGeom prst="roundRect">
              <a:avLst>
                <a:gd name="adj" fmla="val 6968"/>
              </a:avLst>
            </a:prstGeom>
            <a:noFill/>
            <a:ln w="635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4" name="テキスト ボックス 65"/>
            <p:cNvSpPr txBox="1"/>
            <p:nvPr/>
          </p:nvSpPr>
          <p:spPr>
            <a:xfrm>
              <a:off x="3783315" y="3991704"/>
              <a:ext cx="3017723" cy="144655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4500" b="1">
                  <a:solidFill>
                    <a:srgbClr val="1F497D"/>
                  </a:solidFill>
                  <a:latin typeface="HGP明朝B"/>
                  <a:ea typeface="HGP明朝B"/>
                  <a:cs typeface="Kalinga"/>
                </a:rPr>
                <a:t>8</a:t>
              </a:r>
              <a:r>
                <a:rPr kumimoji="1" lang="ja-JP" altLang="en-US" sz="45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日（</a:t>
              </a:r>
              <a:r>
                <a:rPr lang="ja-JP" altLang="en-US" sz="4500" b="1">
                  <a:solidFill>
                    <a:srgbClr val="1F497D"/>
                  </a:solidFill>
                  <a:latin typeface="HGP明朝B"/>
                  <a:ea typeface="HGP明朝B"/>
                  <a:cs typeface="Kalinga"/>
                </a:rPr>
                <a:t>火</a:t>
              </a:r>
              <a:r>
                <a:rPr kumimoji="1" lang="ja-JP" altLang="en-US" sz="45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）</a:t>
              </a:r>
              <a:br>
                <a:rPr lang="en-US" altLang="ja-JP" sz="45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HGP明朝B" panose="02020800000000000000" pitchFamily="18" charset="-128"/>
                  <a:ea typeface="HGP明朝B" panose="02020800000000000000" pitchFamily="18" charset="-128"/>
                  <a:cs typeface="Kalinga" panose="020B0502040204020203" pitchFamily="34" charset="0"/>
                </a:rPr>
              </a:br>
              <a:r>
                <a:rPr kumimoji="1" lang="ja-JP" altLang="en-US" sz="23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１４：００～１</a:t>
              </a:r>
              <a:r>
                <a:rPr kumimoji="1" lang="en-US" altLang="ja-JP" sz="23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5</a:t>
              </a:r>
              <a:r>
                <a:rPr kumimoji="1" lang="ja-JP" altLang="en-US" sz="23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：</a:t>
              </a:r>
              <a:r>
                <a:rPr kumimoji="1" lang="en-US" altLang="ja-JP" sz="2300" b="1" i="0" u="none" strike="noStrike" kern="1200" cap="none" spc="0" normalizeH="0" baseline="0" noProof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0</a:t>
              </a:r>
              <a:r>
                <a:rPr kumimoji="1" lang="ja-JP" altLang="en-US" sz="23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/>
                  <a:ea typeface="HGP明朝B"/>
                  <a:cs typeface="Kalinga"/>
                </a:rPr>
                <a:t>０</a:t>
              </a:r>
              <a:endParaRPr kumimoji="1" lang="en-US" altLang="ja-JP" sz="2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GP明朝B"/>
                <a:ea typeface="HGP明朝B"/>
                <a:cs typeface="Kalinga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 panose="02020800000000000000" pitchFamily="18" charset="-128"/>
                  <a:ea typeface="HGP明朝B" panose="02020800000000000000" pitchFamily="18" charset="-128"/>
                  <a:cs typeface="Kalinga" panose="020B0502040204020203" pitchFamily="34" charset="0"/>
                </a:rPr>
                <a:t>定員</a:t>
              </a:r>
              <a:r>
                <a:rPr lang="en-US" altLang="ja-JP" sz="2000" b="1" dirty="0">
                  <a:solidFill>
                    <a:srgbClr val="1F497D"/>
                  </a:solidFill>
                  <a:latin typeface="HGP明朝B" panose="02020800000000000000" pitchFamily="18" charset="-128"/>
                  <a:ea typeface="HGP明朝B" panose="02020800000000000000" pitchFamily="18" charset="-128"/>
                  <a:cs typeface="Kalinga" panose="020B0502040204020203" pitchFamily="34" charset="0"/>
                </a:rPr>
                <a:t>24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HGP明朝B" panose="02020800000000000000" pitchFamily="18" charset="-128"/>
                  <a:ea typeface="HGP明朝B" panose="02020800000000000000" pitchFamily="18" charset="-128"/>
                  <a:cs typeface="Kalinga" panose="020B0502040204020203" pitchFamily="34" charset="0"/>
                </a:rPr>
                <a:t>名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GP明朝B" panose="02020800000000000000" pitchFamily="18" charset="-128"/>
                <a:ea typeface="HGP明朝B" panose="02020800000000000000" pitchFamily="18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テキスト ボックス 55"/>
            <p:cNvSpPr txBox="1"/>
            <p:nvPr/>
          </p:nvSpPr>
          <p:spPr>
            <a:xfrm>
              <a:off x="275655" y="3720889"/>
              <a:ext cx="3632888" cy="615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応募書類作成セミナー</a:t>
              </a:r>
            </a:p>
          </p:txBody>
        </p:sp>
        <p:sp>
          <p:nvSpPr>
            <p:cNvPr id="64" name="テキスト ボックス 61"/>
            <p:cNvSpPr txBox="1"/>
            <p:nvPr/>
          </p:nvSpPr>
          <p:spPr>
            <a:xfrm>
              <a:off x="284896" y="4295272"/>
              <a:ext cx="3735726" cy="86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履歴書・職務経歴書の書き方についてお伝えします。企業が求める人物像を意識した書類を作りましょう。</a:t>
              </a:r>
            </a:p>
          </p:txBody>
        </p:sp>
        <p:sp>
          <p:nvSpPr>
            <p:cNvPr id="65" name="テキスト ボックス 62"/>
            <p:cNvSpPr txBox="1"/>
            <p:nvPr/>
          </p:nvSpPr>
          <p:spPr>
            <a:xfrm>
              <a:off x="437088" y="5062354"/>
              <a:ext cx="3735726" cy="788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内容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・応募書類作成のポイント</a:t>
              </a:r>
              <a:endPara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・送付時のマナー　など</a:t>
              </a:r>
              <a:endPara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3" name="テキスト ボックス 77"/>
          <p:cNvSpPr txBox="1"/>
          <p:nvPr/>
        </p:nvSpPr>
        <p:spPr>
          <a:xfrm>
            <a:off x="128621" y="2986333"/>
            <a:ext cx="3142169" cy="12388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89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78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667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556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445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334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223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112" algn="l" defTabSz="957778" rtl="0" eaLnBrk="1" latinLnBrk="0" hangingPunct="1"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spc="300" dirty="0">
                <a:solidFill>
                  <a:srgbClr val="FF0000"/>
                </a:solidFill>
                <a:latin typeface="Meiryo UI"/>
                <a:ea typeface="Meiryo UI"/>
              </a:rPr>
              <a:t>【</a:t>
            </a:r>
            <a:r>
              <a:rPr lang="ja-JP" altLang="en-US" sz="1600" spc="300">
                <a:solidFill>
                  <a:srgbClr val="FF0000"/>
                </a:solidFill>
                <a:latin typeface="Meiryo UI"/>
                <a:ea typeface="Meiryo UI"/>
              </a:rPr>
              <a:t>ご注意</a:t>
            </a:r>
            <a:r>
              <a:rPr lang="en-US" altLang="ja-JP" sz="1600" spc="300" dirty="0">
                <a:solidFill>
                  <a:srgbClr val="FF0000"/>
                </a:solidFill>
                <a:latin typeface="Meiryo UI"/>
                <a:ea typeface="Meiryo UI"/>
              </a:rPr>
              <a:t>】</a:t>
            </a:r>
            <a:r>
              <a:rPr kumimoji="1" lang="ja-JP" altLang="en-US" sz="1400">
                <a:solidFill>
                  <a:srgbClr val="FF0000"/>
                </a:solidFill>
                <a:latin typeface="Meiryo UI"/>
                <a:ea typeface="Meiryo UI"/>
              </a:rPr>
              <a:t>本セミナーを受講される方は、セミナー終了後</a:t>
            </a:r>
            <a:r>
              <a:rPr kumimoji="1" lang="en-US" altLang="ja-JP" sz="1400" dirty="0">
                <a:solidFill>
                  <a:srgbClr val="FF0000"/>
                </a:solidFill>
                <a:latin typeface="Meiryo UI"/>
                <a:ea typeface="Meiryo UI"/>
              </a:rPr>
              <a:t>10</a:t>
            </a:r>
            <a:r>
              <a:rPr kumimoji="1" lang="ja-JP" altLang="en-US" sz="1400">
                <a:solidFill>
                  <a:srgbClr val="FF0000"/>
                </a:solidFill>
                <a:latin typeface="Meiryo UI"/>
                <a:ea typeface="Meiryo UI"/>
              </a:rPr>
              <a:t>分程度で窓口にて施設案内等を行いますので、ご了承のうえ、お申し込みください。</a:t>
            </a:r>
            <a:endParaRPr lang="en-US" altLang="ja-JP" sz="14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algn="dist">
              <a:spcBef>
                <a:spcPts val="300"/>
              </a:spcBef>
            </a:pPr>
            <a:endParaRPr lang="en-US" altLang="ja-JP" sz="1400" spc="9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-789152" y="8237599"/>
            <a:ext cx="5796673" cy="875187"/>
            <a:chOff x="-760324" y="8856202"/>
            <a:chExt cx="5796673" cy="875187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-760324" y="8856202"/>
              <a:ext cx="2827568" cy="69317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noAutofit/>
            </a:bodyPr>
            <a:lstStyle/>
            <a:p>
              <a:pPr indent="57150" algn="just" defTabSz="457200">
                <a:defRPr/>
              </a:pPr>
              <a:r>
                <a:rPr kumimoji="0" lang="ja-JP" altLang="en-US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ゴシック"/>
                  <a:cs typeface="Times New Roman"/>
                </a:rPr>
                <a:t>　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ＭＳ ゴシック"/>
                  <a:ea typeface="ＭＳ ゴシック"/>
                  <a:cs typeface="Times New Roman"/>
                </a:rPr>
                <a:t>　　　　　　 　</a:t>
              </a:r>
              <a:r>
                <a:rPr kumimoji="0" lang="en-US" altLang="ja-JP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ゴシック"/>
                  <a:cs typeface="Times New Roman"/>
                </a:rPr>
                <a:t>10:00</a:t>
              </a:r>
              <a:r>
                <a:rPr kumimoji="0" lang="ja-JP" altLang="en-US" sz="900" b="0" i="0" u="none" strike="noStrike" kern="1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ゴシック"/>
                  <a:cs typeface="Times New Roman"/>
                </a:rPr>
                <a:t>～</a:t>
              </a:r>
              <a:r>
                <a:rPr kumimoji="0" lang="en-US" altLang="ja-JP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ゴシック"/>
                  <a:cs typeface="Times New Roman"/>
                </a:rPr>
                <a:t>18:30</a:t>
              </a:r>
              <a:r>
                <a:rPr kumimoji="0" lang="ja-JP" altLang="en-US" sz="900" b="0" i="0" u="none" strike="noStrike" kern="1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ゴシック"/>
                  <a:cs typeface="Times New Roman"/>
                </a:rPr>
                <a:t>（月～金）</a:t>
              </a:r>
              <a:endParaRPr kumimoji="0" lang="en-US" altLang="ja-JP" sz="90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ゴシック"/>
                <a:cs typeface="Times New Roman"/>
              </a:endParaRPr>
            </a:p>
            <a:p>
              <a:pPr marL="0" marR="0" lvl="0" indent="57150" algn="just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　　     </a:t>
              </a:r>
              <a:r>
                <a:rPr kumimoji="0" lang="en-US" altLang="ja-JP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10:00</a:t>
              </a:r>
              <a:r>
                <a:rPr kumimoji="0" lang="ja-JP" altLang="en-US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17:00</a:t>
              </a:r>
              <a:r>
                <a:rPr kumimoji="0" lang="ja-JP" altLang="en-US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（</a:t>
              </a:r>
              <a:r>
                <a:rPr kumimoji="0" lang="ja-JP" altLang="en-US" sz="90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第１・第３土</a:t>
              </a:r>
              <a:r>
                <a:rPr kumimoji="0" lang="ja-JP" altLang="en-US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）</a:t>
              </a:r>
              <a:endPara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0" marR="0" lvl="0" indent="57150" algn="just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 </a:t>
              </a:r>
              <a:endParaRPr kumimoji="0" lang="en-US" altLang="ja-JP" sz="9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982915" y="9223558"/>
              <a:ext cx="405343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kern="1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900" b="1" kern="1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上記以外の土・日・休祝日・年末年始休み</a:t>
              </a:r>
              <a:r>
                <a:rPr lang="en-US" altLang="ja-JP" sz="900" b="1" kern="1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】</a:t>
              </a: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774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A620DA79-5CF6-4074-9C96-518510729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81CAFC-A386-4770-9FC5-389955FFE9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8BA622-F05F-4059-A7DF-F0ED3A1A1D11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412</Words>
  <PresentationFormat>On-screen Show (4:3)</PresentationFormat>
  <Paragraphs>54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