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0" r:id="rId5"/>
  </p:sldIdLst>
  <p:sldSz cx="6858000" cy="9906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6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800000"/>
    <a:srgbClr val="FF0066"/>
    <a:srgbClr val="A1E329"/>
    <a:srgbClr val="96DA1C"/>
    <a:srgbClr val="CC9900"/>
    <a:srgbClr val="F6B600"/>
    <a:srgbClr val="FF6600"/>
    <a:srgbClr val="FF3300"/>
    <a:srgbClr val="D2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34" autoAdjust="0"/>
    <p:restoredTop sz="94660" autoAdjust="0"/>
  </p:normalViewPr>
  <p:slideViewPr>
    <p:cSldViewPr snapToGrid="0" showGuides="1">
      <p:cViewPr varScale="1">
        <p:scale>
          <a:sx n="75" d="100"/>
          <a:sy n="75" d="100"/>
        </p:scale>
        <p:origin x="2238" y="66"/>
      </p:cViewPr>
      <p:guideLst>
        <p:guide orient="horz" pos="2964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handoutMasters/handoutMaster1.xml" Type="http://schemas.openxmlformats.org/officeDocument/2006/relationships/handoutMaster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F0BC6DCB-2691-4AF0-A50C-52E6C9597B0D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4"/>
            <a:ext cx="2949575" cy="49688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450" y="9440864"/>
            <a:ext cx="2949575" cy="49688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7E185F8B-AD41-4E2B-8E2A-5BF2891AC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288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D9DEA822-2F23-4EB2-A51D-6A9B35AE555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9" rIns="91437" bIns="457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37" tIns="45719" rIns="91437" bIns="4571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49575" cy="49688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4"/>
            <a:ext cx="2949575" cy="49688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416A86A0-C4D6-4FB7-BB9E-AF7114857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287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6125"/>
            <a:ext cx="25781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A86A0-C4D6-4FB7-BB9E-AF711485792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532255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6" y="3077288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2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7278-51B3-429A-87DA-9284F03DB3DD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E3D4-3851-4CE7-93BD-A9E832237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105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7278-51B3-429A-87DA-9284F03DB3DD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E3D4-3851-4CE7-93BD-A9E832237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6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9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81" y="529699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7278-51B3-429A-87DA-9284F03DB3DD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E3D4-3851-4CE7-93BD-A9E832237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94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7278-51B3-429A-87DA-9284F03DB3DD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E3D4-3851-4CE7-93BD-A9E832237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45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40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40" y="4198593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7278-51B3-429A-87DA-9284F03DB3DD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E3D4-3851-4CE7-93BD-A9E832237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229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9" y="3081875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4" y="3081875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7278-51B3-429A-87DA-9284F03DB3DD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E3D4-3851-4CE7-93BD-A9E832237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88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2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3" y="2217387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3" y="3141487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1" y="2217387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7278-51B3-429A-87DA-9284F03DB3DD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E3D4-3851-4CE7-93BD-A9E832237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261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7278-51B3-429A-87DA-9284F03DB3DD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E3D4-3851-4CE7-93BD-A9E832237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6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7278-51B3-429A-87DA-9284F03DB3DD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E3D4-3851-4CE7-93BD-A9E832237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930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7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0" y="394414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7" y="2072931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7278-51B3-429A-87DA-9284F03DB3DD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E3D4-3851-4CE7-93BD-A9E832237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30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7278-51B3-429A-87DA-9284F03DB3DD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BE3D4-3851-4CE7-93BD-A9E832237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600514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2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9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402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67278-51B3-429A-87DA-9284F03DB3DD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6" y="9181402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1" y="9181402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BE3D4-3851-4CE7-93BD-A9E832237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640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media/image7.png" Type="http://schemas.openxmlformats.org/officeDocument/2006/relationships/image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Relationship Id="rId6" Target="../media/hdphoto1.wdp" Type="http://schemas.microsoft.com/office/2007/relationships/hdphoto"/><Relationship Id="rId7" Target="../media/image4.png" Type="http://schemas.openxmlformats.org/officeDocument/2006/relationships/image"/><Relationship Id="rId8" Target="../media/image5.png" Type="http://schemas.openxmlformats.org/officeDocument/2006/relationships/image"/><Relationship Id="rId9" Target="../media/image6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楕円 80"/>
          <p:cNvSpPr/>
          <p:nvPr/>
        </p:nvSpPr>
        <p:spPr>
          <a:xfrm>
            <a:off x="-2407829" y="471014"/>
            <a:ext cx="355602" cy="35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/>
          <p:cNvSpPr/>
          <p:nvPr/>
        </p:nvSpPr>
        <p:spPr>
          <a:xfrm>
            <a:off x="-1556920" y="441462"/>
            <a:ext cx="355602" cy="3544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147534" y="825467"/>
            <a:ext cx="6526490" cy="729636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31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dirty="0"/>
          </a:p>
        </p:txBody>
      </p:sp>
      <p:sp>
        <p:nvSpPr>
          <p:cNvPr id="38" name="正方形/長方形 37"/>
          <p:cNvSpPr/>
          <p:nvPr/>
        </p:nvSpPr>
        <p:spPr>
          <a:xfrm>
            <a:off x="0" y="8420101"/>
            <a:ext cx="6858000" cy="148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261419" y="2702692"/>
            <a:ext cx="6193697" cy="1053440"/>
          </a:xfrm>
          <a:prstGeom prst="rect">
            <a:avLst/>
          </a:prstGeom>
          <a:noFill/>
          <a:ln w="28575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●</a:t>
            </a:r>
            <a:r>
              <a:rPr lang="ja-JP" altLang="en-US" sz="14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気になる「</a:t>
            </a:r>
            <a:r>
              <a:rPr lang="ja-JP" altLang="en-US" sz="1400" b="1" dirty="0">
                <a:solidFill>
                  <a:srgbClr val="0000FF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癖字</a:t>
            </a:r>
            <a:r>
              <a:rPr lang="ja-JP" altLang="en-US" sz="14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」を「</a:t>
            </a:r>
            <a:r>
              <a:rPr lang="ja-JP" altLang="en-US" sz="1400" b="1" dirty="0">
                <a:solidFill>
                  <a:srgbClr val="CC0066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美文字</a:t>
            </a:r>
            <a:r>
              <a:rPr lang="ja-JP" altLang="en-US" sz="14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」に</a:t>
            </a:r>
            <a:r>
              <a:rPr lang="ja-JP" altLang="en-US" sz="1400" b="1" dirty="0">
                <a:solidFill>
                  <a:srgbClr val="CC0066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変身</a:t>
            </a:r>
            <a:r>
              <a:rPr lang="ja-JP" altLang="en-US" sz="1400" dirty="0" smtClean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！</a:t>
            </a:r>
            <a:r>
              <a:rPr lang="ja-JP" altLang="en-US" sz="1400" b="1" dirty="0" smtClean="0">
                <a:solidFill>
                  <a:srgbClr val="CC0066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</a:t>
            </a:r>
            <a:r>
              <a:rPr lang="ja-JP" altLang="en-US" sz="1400" dirty="0" smtClean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の</a:t>
            </a:r>
            <a:r>
              <a:rPr lang="ja-JP" altLang="en-US" sz="1400" b="1" dirty="0">
                <a:solidFill>
                  <a:srgbClr val="CC0066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印象</a:t>
            </a:r>
            <a:r>
              <a:rPr lang="ja-JP" altLang="en-US" sz="14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をぐっと</a:t>
            </a:r>
            <a:r>
              <a:rPr lang="ja-JP" altLang="en-US" sz="1400" b="1" dirty="0">
                <a:solidFill>
                  <a:srgbClr val="CC0066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ＵＰ</a:t>
            </a:r>
            <a:r>
              <a:rPr lang="ja-JP" altLang="en-US" sz="1400" dirty="0" smtClean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！</a:t>
            </a:r>
            <a:endParaRPr lang="en-US" altLang="ja-JP" sz="1400" dirty="0">
              <a:solidFill>
                <a:schemeClr val="tx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●「上手・下手」は関係なし！</a:t>
            </a:r>
            <a:r>
              <a:rPr lang="ja-JP" altLang="en-US" sz="1400" b="1" dirty="0" smtClean="0">
                <a:solidFill>
                  <a:srgbClr val="CC0066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好印象</a:t>
            </a:r>
            <a:r>
              <a:rPr lang="ja-JP" altLang="en-US" sz="14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を与える</a:t>
            </a:r>
            <a:r>
              <a:rPr lang="ja-JP" altLang="en-US" sz="1400" dirty="0" smtClean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「</a:t>
            </a:r>
            <a:r>
              <a:rPr lang="ja-JP" altLang="en-US" sz="1400" b="1" dirty="0" smtClean="0">
                <a:solidFill>
                  <a:srgbClr val="CC0066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文字の書き方</a:t>
            </a:r>
            <a:r>
              <a:rPr lang="ja-JP" altLang="en-US" sz="1400" dirty="0" smtClean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」</a:t>
            </a:r>
            <a:r>
              <a:rPr lang="ja-JP" altLang="en-US" sz="14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とは！</a:t>
            </a:r>
            <a:r>
              <a:rPr lang="ja-JP" altLang="en-US" sz="1400" dirty="0" smtClean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？</a:t>
            </a:r>
            <a:endParaRPr lang="en-US" altLang="ja-JP" sz="1400" dirty="0" smtClean="0">
              <a:solidFill>
                <a:schemeClr val="tx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●応募書類や仕事で、</a:t>
            </a:r>
            <a:r>
              <a:rPr lang="ja-JP" altLang="en-US" sz="1400" b="1" dirty="0" smtClean="0">
                <a:solidFill>
                  <a:srgbClr val="CC0066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手書きメモの機会</a:t>
            </a:r>
            <a:r>
              <a:rPr lang="ja-JP" altLang="en-US" sz="1400" dirty="0" smtClean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はまだまだあります。</a:t>
            </a:r>
            <a:endParaRPr lang="en-US" altLang="ja-JP" sz="1400" dirty="0">
              <a:solidFill>
                <a:schemeClr val="tx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487537" y="7085417"/>
            <a:ext cx="639022" cy="49335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申込み</a:t>
            </a:r>
            <a:endParaRPr kumimoji="1" lang="ja-JP" altLang="en-US" sz="1100" b="1" dirty="0">
              <a:solidFill>
                <a:schemeClr val="tx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140579" y="1203558"/>
            <a:ext cx="6858000" cy="1113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ja-JP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algn="ctr">
              <a:lnSpc>
                <a:spcPts val="4600"/>
              </a:lnSpc>
            </a:pPr>
            <a:r>
              <a:rPr kumimoji="1" lang="ja-JP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日常</a:t>
            </a:r>
            <a:r>
              <a:rPr kumimoji="1" lang="ja-JP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に</a:t>
            </a:r>
            <a:r>
              <a:rPr kumimoji="1" lang="ja-JP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役立つ</a:t>
            </a:r>
            <a:r>
              <a:rPr kumimoji="1" lang="ja-JP" alt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美</a:t>
            </a:r>
            <a:r>
              <a:rPr kumimoji="1" lang="ja-JP" altLang="en-US" sz="4800" dirty="0" smtClean="0">
                <a:solidFill>
                  <a:srgbClr val="5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B" panose="02020800000000000000" pitchFamily="18" charset="-128"/>
                <a:ea typeface="HGP明朝B" panose="02020800000000000000" pitchFamily="18" charset="-128"/>
              </a:rPr>
              <a:t>文字</a:t>
            </a:r>
            <a:r>
              <a:rPr kumimoji="1" lang="ja-JP" alt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B" panose="02020800000000000000" pitchFamily="18" charset="-128"/>
                <a:ea typeface="HGP明朝B" panose="02020800000000000000" pitchFamily="18" charset="-128"/>
              </a:rPr>
              <a:t>講</a:t>
            </a:r>
            <a:r>
              <a:rPr kumimoji="1" lang="ja-JP" altLang="en-US" sz="4000" dirty="0" smtClean="0">
                <a:solidFill>
                  <a:srgbClr val="5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B" panose="02020800000000000000" pitchFamily="18" charset="-128"/>
                <a:ea typeface="HGP明朝B" panose="02020800000000000000" pitchFamily="18" charset="-128"/>
              </a:rPr>
              <a:t>座</a:t>
            </a:r>
            <a:endParaRPr kumimoji="1" lang="ja-JP" altLang="en-US" sz="1600" dirty="0">
              <a:solidFill>
                <a:srgbClr val="5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61419" y="1051945"/>
            <a:ext cx="54820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綺麗</a:t>
            </a:r>
            <a:r>
              <a:rPr lang="ja-JP" altLang="en-US" sz="20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な</a:t>
            </a:r>
            <a:r>
              <a:rPr lang="ja-JP" altLang="en-US" sz="2800" b="1" dirty="0" smtClean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文字</a:t>
            </a:r>
            <a:r>
              <a:rPr lang="ja-JP" altLang="en-US" sz="2000" b="1" dirty="0" smtClean="0">
                <a:solidFill>
                  <a:srgbClr val="80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で</a:t>
            </a:r>
            <a:r>
              <a:rPr lang="ja-JP" altLang="en-US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教科書体" panose="02020600000000000000" pitchFamily="18" charset="-128"/>
                <a:ea typeface="HGP教科書体" panose="02020600000000000000" pitchFamily="18" charset="-128"/>
              </a:rPr>
              <a:t>イメージアップ！</a:t>
            </a:r>
            <a:endParaRPr kumimoji="1" lang="ja-JP" altLang="en-US" sz="14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511616" y="5089971"/>
            <a:ext cx="639023" cy="314162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定　員</a:t>
            </a:r>
            <a:endParaRPr kumimoji="1" lang="ja-JP" altLang="en-US" sz="1200" b="1" dirty="0">
              <a:solidFill>
                <a:schemeClr val="tx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502093" y="5886307"/>
            <a:ext cx="4850683" cy="346515"/>
            <a:chOff x="531048" y="4737448"/>
            <a:chExt cx="4850683" cy="407660"/>
          </a:xfrm>
        </p:grpSpPr>
        <p:sp>
          <p:nvSpPr>
            <p:cNvPr id="62" name="角丸四角形 61"/>
            <p:cNvSpPr/>
            <p:nvPr/>
          </p:nvSpPr>
          <p:spPr>
            <a:xfrm>
              <a:off x="531048" y="4737448"/>
              <a:ext cx="633929" cy="407660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ja-JP" altLang="en-US" sz="1200" b="1" dirty="0" smtClean="0">
                  <a:solidFill>
                    <a:schemeClr val="tx1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</a:rPr>
                <a:t>講　師</a:t>
              </a:r>
              <a:endParaRPr kumimoji="1" lang="ja-JP" altLang="en-US" sz="1200" b="1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endParaRP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1359296" y="4755872"/>
              <a:ext cx="4022435" cy="362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HG正楷書体-PRO" panose="03000600000000000000" pitchFamily="66" charset="-128"/>
                  <a:ea typeface="HG正楷書体-PRO" panose="03000600000000000000" pitchFamily="66" charset="-128"/>
                  <a:cs typeface="Times New Roman" panose="02020603050405020304" pitchFamily="18" charset="0"/>
                </a:rPr>
                <a:t>就職支援ナビゲーター</a:t>
              </a:r>
              <a:endParaRPr lang="en-US" altLang="ja-JP" sz="1400" dirty="0" smtClean="0"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34" name="テキスト ボックス 33"/>
          <p:cNvSpPr txBox="1"/>
          <p:nvPr/>
        </p:nvSpPr>
        <p:spPr>
          <a:xfrm>
            <a:off x="1332630" y="5457737"/>
            <a:ext cx="5384791" cy="598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en-US" sz="1600" dirty="0" smtClean="0"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ハローワークプラザ難波　サロン・ド・リラックス</a:t>
            </a:r>
            <a:endParaRPr lang="en-US" altLang="ja-JP" sz="1600" dirty="0" smtClean="0">
              <a:latin typeface="HG正楷書体-PRO" panose="03000600000000000000" pitchFamily="66" charset="-128"/>
              <a:ea typeface="HG正楷書体-PRO" panose="03000600000000000000" pitchFamily="66" charset="-128"/>
              <a:cs typeface="Times New Roman" panose="02020603050405020304" pitchFamily="18" charset="0"/>
            </a:endParaRPr>
          </a:p>
          <a:p>
            <a:pPr>
              <a:lnSpc>
                <a:spcPts val="2100"/>
              </a:lnSpc>
            </a:pPr>
            <a:r>
              <a:rPr lang="en-US" altLang="ja-JP" sz="1600" dirty="0" smtClean="0"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                                        </a:t>
            </a:r>
          </a:p>
        </p:txBody>
      </p:sp>
      <p:sp>
        <p:nvSpPr>
          <p:cNvPr id="67" name="角丸四角形 66"/>
          <p:cNvSpPr/>
          <p:nvPr/>
        </p:nvSpPr>
        <p:spPr>
          <a:xfrm>
            <a:off x="512884" y="5452100"/>
            <a:ext cx="639022" cy="354434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会　場</a:t>
            </a:r>
            <a:endParaRPr kumimoji="1" lang="ja-JP" altLang="en-US" sz="1200" b="1" dirty="0">
              <a:solidFill>
                <a:schemeClr val="tx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502093" y="6328657"/>
            <a:ext cx="639022" cy="269526"/>
          </a:xfrm>
          <a:prstGeom prst="roundRect">
            <a:avLst>
              <a:gd name="adj" fmla="val 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持ち物</a:t>
            </a:r>
            <a:endParaRPr kumimoji="1" lang="ja-JP" altLang="en-US" sz="1050" b="1" dirty="0">
              <a:solidFill>
                <a:schemeClr val="tx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304068" y="6283383"/>
            <a:ext cx="3956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ハローワーク受付票、筆記用具</a:t>
            </a:r>
            <a:endParaRPr lang="en-US" altLang="ja-JP" sz="1600" dirty="0" smtClean="0">
              <a:latin typeface="HG正楷書体-PRO" panose="03000600000000000000" pitchFamily="66" charset="-128"/>
              <a:ea typeface="HG正楷書体-PRO" panose="03000600000000000000" pitchFamily="66" charset="-128"/>
              <a:cs typeface="Times New Roman" panose="02020603050405020304" pitchFamily="18" charset="0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1389333" y="4937757"/>
            <a:ext cx="2048390" cy="523220"/>
            <a:chOff x="1861651" y="5523728"/>
            <a:chExt cx="2046812" cy="673906"/>
          </a:xfrm>
        </p:grpSpPr>
        <p:sp>
          <p:nvSpPr>
            <p:cNvPr id="46" name="テキスト ボックス 45"/>
            <p:cNvSpPr txBox="1"/>
            <p:nvPr/>
          </p:nvSpPr>
          <p:spPr>
            <a:xfrm>
              <a:off x="1945977" y="5734562"/>
              <a:ext cx="1962486" cy="334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385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</a:rPr>
                <a:t>　　　</a:t>
              </a:r>
              <a:r>
                <a:rPr lang="ja-JP" altLang="en-US" sz="1385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</a:rPr>
                <a:t>名　（要予約）</a:t>
              </a:r>
              <a:endParaRPr lang="ja-JP" altLang="en-US" sz="1385" dirty="0">
                <a:solidFill>
                  <a:schemeClr val="tx1">
                    <a:lumMod val="75000"/>
                    <a:lumOff val="25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1861651" y="5523728"/>
              <a:ext cx="399160" cy="6739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800" b="1" dirty="0">
                  <a:solidFill>
                    <a:srgbClr val="FF0000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  <a:cs typeface="Times New Roman" panose="02020603050405020304" pitchFamily="18" charset="0"/>
                </a:rPr>
                <a:t>6</a:t>
              </a:r>
              <a:endParaRPr lang="en-US" altLang="ja-JP" sz="2800" b="1" dirty="0" smtClean="0">
                <a:solidFill>
                  <a:srgbClr val="FF0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502093" y="3854341"/>
            <a:ext cx="5328267" cy="1130475"/>
            <a:chOff x="729062" y="3297958"/>
            <a:chExt cx="5328267" cy="1238356"/>
          </a:xfrm>
        </p:grpSpPr>
        <p:sp>
          <p:nvSpPr>
            <p:cNvPr id="77" name="テキスト ボックス 76"/>
            <p:cNvSpPr txBox="1"/>
            <p:nvPr/>
          </p:nvSpPr>
          <p:spPr>
            <a:xfrm>
              <a:off x="1939885" y="4249739"/>
              <a:ext cx="4117444" cy="286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100" u="sng" dirty="0" smtClean="0">
                  <a:solidFill>
                    <a:srgbClr val="FF0000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  <a:cs typeface="Times New Roman" panose="02020603050405020304" pitchFamily="18" charset="0"/>
                </a:rPr>
                <a:t>※</a:t>
              </a:r>
              <a:r>
                <a:rPr lang="ja-JP" altLang="en-US" sz="1100" u="sng" dirty="0" smtClean="0">
                  <a:solidFill>
                    <a:srgbClr val="FF0000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  <a:cs typeface="Times New Roman" panose="02020603050405020304" pitchFamily="18" charset="0"/>
                </a:rPr>
                <a:t>受付は</a:t>
              </a:r>
              <a:r>
                <a:rPr lang="en-US" altLang="ja-JP" sz="1100" u="sng" dirty="0" smtClean="0">
                  <a:solidFill>
                    <a:srgbClr val="FF0000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  <a:cs typeface="Times New Roman" panose="02020603050405020304" pitchFamily="18" charset="0"/>
                </a:rPr>
                <a:t>13</a:t>
              </a:r>
              <a:r>
                <a:rPr lang="ja-JP" altLang="en-US" sz="1100" u="sng" dirty="0" smtClean="0">
                  <a:solidFill>
                    <a:srgbClr val="FF0000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  <a:cs typeface="Times New Roman" panose="02020603050405020304" pitchFamily="18" charset="0"/>
                </a:rPr>
                <a:t>：</a:t>
              </a:r>
              <a:r>
                <a:rPr lang="en-US" altLang="ja-JP" sz="1100" u="sng" dirty="0">
                  <a:solidFill>
                    <a:srgbClr val="FF0000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  <a:cs typeface="Times New Roman" panose="02020603050405020304" pitchFamily="18" charset="0"/>
                </a:rPr>
                <a:t>4</a:t>
              </a:r>
              <a:r>
                <a:rPr lang="en-US" altLang="ja-JP" sz="1100" u="sng" dirty="0" smtClean="0">
                  <a:solidFill>
                    <a:srgbClr val="FF0000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  <a:cs typeface="Times New Roman" panose="02020603050405020304" pitchFamily="18" charset="0"/>
                </a:rPr>
                <a:t>5</a:t>
              </a:r>
              <a:r>
                <a:rPr lang="ja-JP" altLang="en-US" sz="1100" u="sng" dirty="0" smtClean="0">
                  <a:solidFill>
                    <a:srgbClr val="FF0000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  <a:cs typeface="Times New Roman" panose="02020603050405020304" pitchFamily="18" charset="0"/>
                </a:rPr>
                <a:t>～です。開始</a:t>
              </a:r>
              <a:r>
                <a:rPr lang="en-US" altLang="ja-JP" sz="1100" u="sng" dirty="0" smtClean="0">
                  <a:solidFill>
                    <a:srgbClr val="FF0000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  <a:cs typeface="Times New Roman" panose="02020603050405020304" pitchFamily="18" charset="0"/>
                </a:rPr>
                <a:t>5</a:t>
              </a:r>
              <a:r>
                <a:rPr lang="ja-JP" altLang="en-US" sz="1100" u="sng" dirty="0" smtClean="0">
                  <a:solidFill>
                    <a:srgbClr val="FF0000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  <a:cs typeface="Times New Roman" panose="02020603050405020304" pitchFamily="18" charset="0"/>
                </a:rPr>
                <a:t>分前にはご着席ください。</a:t>
              </a:r>
              <a:endParaRPr lang="en-US" altLang="ja-JP" sz="1100" u="sng" dirty="0" smtClean="0">
                <a:solidFill>
                  <a:srgbClr val="FF0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endParaRPr>
            </a:p>
          </p:txBody>
        </p:sp>
        <p:sp>
          <p:nvSpPr>
            <p:cNvPr id="42" name="角丸四角形 41"/>
            <p:cNvSpPr/>
            <p:nvPr/>
          </p:nvSpPr>
          <p:spPr>
            <a:xfrm>
              <a:off x="729062" y="3545710"/>
              <a:ext cx="639023" cy="369600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ja-JP" altLang="en-US" sz="1200" b="1" dirty="0" smtClean="0">
                  <a:solidFill>
                    <a:schemeClr val="tx1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</a:rPr>
                <a:t>日　時</a:t>
              </a:r>
              <a:endParaRPr kumimoji="1" lang="ja-JP" altLang="en-US" sz="1200" b="1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1916659" y="3744792"/>
              <a:ext cx="3313927" cy="5731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800" b="1" dirty="0" smtClean="0">
                  <a:solidFill>
                    <a:sysClr val="windowText" lastClr="000000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  <a:cs typeface="Times New Roman" panose="02020603050405020304" pitchFamily="18" charset="0"/>
                </a:rPr>
                <a:t>14</a:t>
              </a:r>
              <a:r>
                <a:rPr lang="ja-JP" altLang="en-US" sz="2800" b="1" dirty="0" smtClean="0">
                  <a:solidFill>
                    <a:sysClr val="windowText" lastClr="000000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  <a:cs typeface="Times New Roman" panose="02020603050405020304" pitchFamily="18" charset="0"/>
                </a:rPr>
                <a:t> </a:t>
              </a:r>
              <a:r>
                <a:rPr lang="en-US" altLang="ja-JP" sz="2800" b="1" dirty="0" smtClean="0">
                  <a:solidFill>
                    <a:sysClr val="windowText" lastClr="000000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  <a:cs typeface="Times New Roman" panose="02020603050405020304" pitchFamily="18" charset="0"/>
                </a:rPr>
                <a:t>: 00 </a:t>
              </a:r>
              <a:r>
                <a:rPr lang="ja-JP" altLang="en-US" sz="2800" b="1" dirty="0" smtClean="0">
                  <a:solidFill>
                    <a:sysClr val="windowText" lastClr="000000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  <a:cs typeface="Times New Roman" panose="02020603050405020304" pitchFamily="18" charset="0"/>
                </a:rPr>
                <a:t>～ </a:t>
              </a:r>
              <a:r>
                <a:rPr lang="en-US" altLang="ja-JP" sz="2800" b="1" dirty="0" smtClean="0">
                  <a:solidFill>
                    <a:sysClr val="windowText" lastClr="000000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  <a:cs typeface="Times New Roman" panose="02020603050405020304" pitchFamily="18" charset="0"/>
                </a:rPr>
                <a:t>15 : 30</a:t>
              </a:r>
              <a:endParaRPr lang="en-US" altLang="ja-JP" sz="2800" b="1" dirty="0">
                <a:solidFill>
                  <a:sysClr val="windowText" lastClr="000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endParaRPr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1430278" y="3297958"/>
              <a:ext cx="4047071" cy="5731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</a:rPr>
                <a:t>　</a:t>
              </a:r>
              <a:r>
                <a:rPr lang="ja-JP" altLang="en-US" b="1" dirty="0" smtClean="0">
                  <a:solidFill>
                    <a:sysClr val="windowText" lastClr="000000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</a:rPr>
                <a:t>令和　</a:t>
              </a:r>
              <a:r>
                <a:rPr lang="en-US" altLang="ja-JP" sz="2800" b="1" dirty="0" smtClean="0">
                  <a:solidFill>
                    <a:sysClr val="windowText" lastClr="000000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</a:rPr>
                <a:t>7</a:t>
              </a:r>
              <a:r>
                <a:rPr lang="ja-JP" altLang="en-US" b="1" dirty="0" smtClean="0">
                  <a:solidFill>
                    <a:sysClr val="windowText" lastClr="000000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</a:rPr>
                <a:t>年   </a:t>
              </a:r>
              <a:r>
                <a:rPr lang="en-US" altLang="ja-JP" sz="2800" b="1" dirty="0">
                  <a:solidFill>
                    <a:sysClr val="windowText" lastClr="000000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</a:rPr>
                <a:t>7</a:t>
              </a:r>
              <a:r>
                <a:rPr lang="ja-JP" altLang="en-US" b="1" dirty="0" smtClean="0">
                  <a:solidFill>
                    <a:sysClr val="windowText" lastClr="000000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</a:rPr>
                <a:t>月  </a:t>
              </a:r>
              <a:r>
                <a:rPr lang="en-US" altLang="ja-JP" sz="2800" b="1" dirty="0" smtClean="0">
                  <a:solidFill>
                    <a:sysClr val="windowText" lastClr="000000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</a:rPr>
                <a:t>17</a:t>
              </a:r>
              <a:r>
                <a:rPr lang="ja-JP" altLang="en-US" b="1" dirty="0" smtClean="0">
                  <a:solidFill>
                    <a:sysClr val="windowText" lastClr="000000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</a:rPr>
                <a:t>日（木）</a:t>
              </a:r>
              <a:r>
                <a:rPr lang="en-US" altLang="ja-JP" b="1" dirty="0" smtClean="0">
                  <a:solidFill>
                    <a:sysClr val="windowText" lastClr="000000"/>
                  </a:solidFill>
                  <a:latin typeface="HG正楷書体-PRO" panose="03000600000000000000" pitchFamily="66" charset="-128"/>
                  <a:ea typeface="HG正楷書体-PRO" panose="03000600000000000000" pitchFamily="66" charset="-128"/>
                </a:rPr>
                <a:t> </a:t>
              </a:r>
              <a:endParaRPr lang="en-US" altLang="ja-JP" sz="3200" b="1" dirty="0">
                <a:solidFill>
                  <a:sysClr val="windowText" lastClr="000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endParaRPr>
            </a:p>
          </p:txBody>
        </p:sp>
      </p:grpSp>
      <p:sp>
        <p:nvSpPr>
          <p:cNvPr id="80" name="テキスト ボックス 79"/>
          <p:cNvSpPr txBox="1"/>
          <p:nvPr/>
        </p:nvSpPr>
        <p:spPr>
          <a:xfrm>
            <a:off x="1275815" y="7144037"/>
            <a:ext cx="4844237" cy="67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当所</a:t>
            </a:r>
            <a:r>
              <a:rPr lang="ja-JP" altLang="en-US" sz="13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受付またはお電話にてお申込みください。</a:t>
            </a:r>
            <a:endParaRPr lang="en-US" altLang="ja-JP" sz="13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lang="ja-JP" altLang="en-US" sz="13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lang="ja-JP" altLang="en-US" sz="14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ＴＥＬ</a:t>
            </a:r>
            <a:r>
              <a:rPr lang="ja-JP" altLang="en-US" sz="14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０６－６２１４－９２００</a:t>
            </a:r>
            <a:endParaRPr lang="en-US" altLang="ja-JP" sz="13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lang="ja-JP" altLang="en-US" sz="1083" b="1" dirty="0">
                <a:solidFill>
                  <a:srgbClr val="FF0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（参加できなくなった場合は、必ずキャンセルの連絡をお願いします）</a:t>
            </a:r>
          </a:p>
        </p:txBody>
      </p:sp>
      <p:pic>
        <p:nvPicPr>
          <p:cNvPr id="1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5945" y="8637951"/>
            <a:ext cx="1219914" cy="1182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7" name="テキスト ボックス 126"/>
          <p:cNvSpPr txBox="1"/>
          <p:nvPr/>
        </p:nvSpPr>
        <p:spPr>
          <a:xfrm>
            <a:off x="1436944" y="9107564"/>
            <a:ext cx="2720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月～金　　　  </a:t>
            </a:r>
            <a:r>
              <a:rPr lang="en-US" altLang="ja-JP" sz="900" b="1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10:00</a:t>
            </a:r>
            <a:r>
              <a:rPr lang="ja-JP" altLang="en-US" sz="900" b="1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～</a:t>
            </a:r>
            <a:r>
              <a:rPr lang="en-US" altLang="ja-JP" sz="900" b="1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18:30</a:t>
            </a:r>
          </a:p>
          <a:p>
            <a:r>
              <a:rPr lang="ja-JP" altLang="en-US" sz="900" b="1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第</a:t>
            </a:r>
            <a:r>
              <a:rPr lang="en-US" altLang="ja-JP" sz="900" b="1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1</a:t>
            </a:r>
            <a:r>
              <a:rPr lang="ja-JP" altLang="en-US" sz="900" b="1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／第３土　</a:t>
            </a:r>
            <a:r>
              <a:rPr lang="en-US" altLang="ja-JP" sz="900" b="1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10:00</a:t>
            </a:r>
            <a:r>
              <a:rPr lang="ja-JP" altLang="en-US" sz="900" b="1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～</a:t>
            </a:r>
            <a:r>
              <a:rPr lang="en-US" altLang="ja-JP" sz="900" b="1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17:00</a:t>
            </a:r>
            <a:r>
              <a:rPr lang="ja-JP" altLang="en-US" sz="900" b="1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　　　　　　　　</a:t>
            </a:r>
            <a:endParaRPr lang="en-US" altLang="ja-JP" sz="900" b="1" dirty="0" smtClean="0">
              <a:latin typeface="HGP教科書体" panose="02020600000000000000" pitchFamily="18" charset="-128"/>
              <a:ea typeface="HGP教科書体" panose="020206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547408" y="8715593"/>
            <a:ext cx="4383630" cy="287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〒</a:t>
            </a:r>
            <a:r>
              <a:rPr lang="en-US" altLang="ja-JP" sz="1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542-0076</a:t>
            </a:r>
            <a:r>
              <a:rPr lang="ja-JP" altLang="en-US" sz="10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大阪市中央区</a:t>
            </a:r>
            <a:r>
              <a:rPr lang="ja-JP" altLang="en-US" sz="1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難波</a:t>
            </a:r>
            <a:r>
              <a:rPr lang="en-US" altLang="ja-JP" sz="1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2-2-3</a:t>
            </a:r>
            <a:r>
              <a:rPr lang="ja-JP" altLang="en-US" sz="10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御堂筋グランドビル</a:t>
            </a:r>
            <a:r>
              <a:rPr lang="ja-JP" altLang="en-US" sz="1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４階</a:t>
            </a: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5135527" y="8479954"/>
            <a:ext cx="1428918" cy="246221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800" dirty="0" smtClean="0">
                <a:solidFill>
                  <a:prstClr val="black"/>
                </a:solidFill>
              </a:rPr>
              <a:t>ハローワークプラザ難波</a:t>
            </a:r>
            <a:endParaRPr lang="en-US" altLang="ja-JP" sz="800" dirty="0" smtClean="0">
              <a:solidFill>
                <a:prstClr val="black"/>
              </a:solidFill>
            </a:endParaRPr>
          </a:p>
          <a:p>
            <a:pPr algn="ctr"/>
            <a:r>
              <a:rPr lang="ja-JP" altLang="en-US" sz="800" dirty="0" smtClean="0">
                <a:solidFill>
                  <a:prstClr val="black"/>
                </a:solidFill>
              </a:rPr>
              <a:t>大阪マザーズハローワーク</a:t>
            </a:r>
            <a:endParaRPr lang="en-US" altLang="ja-JP" sz="800" dirty="0" smtClean="0">
              <a:solidFill>
                <a:prstClr val="black"/>
              </a:solidFill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523321" y="8439920"/>
            <a:ext cx="41416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ハローワークプラザ</a:t>
            </a:r>
            <a:r>
              <a:rPr lang="en-US" altLang="ja-JP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難</a:t>
            </a:r>
            <a:r>
              <a:rPr lang="ja-JP" altLang="en-US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波　</a:t>
            </a:r>
            <a:r>
              <a:rPr lang="ja-JP" altLang="en-US" sz="1600" b="1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女性活躍応援コーナー</a:t>
            </a:r>
            <a:endParaRPr lang="en-US" altLang="ja-JP" sz="1600" b="1" dirty="0">
              <a:latin typeface="HGP教科書体" panose="02020600000000000000" pitchFamily="18" charset="-128"/>
              <a:ea typeface="HGP教科書体" panose="020206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122" name="角丸四角形 121"/>
          <p:cNvSpPr/>
          <p:nvPr/>
        </p:nvSpPr>
        <p:spPr>
          <a:xfrm>
            <a:off x="-1884131" y="7468880"/>
            <a:ext cx="1295422" cy="200883"/>
          </a:xfrm>
          <a:prstGeom prst="roundRect">
            <a:avLst>
              <a:gd name="adj" fmla="val 50000"/>
            </a:avLst>
          </a:prstGeom>
          <a:solidFill>
            <a:srgbClr val="9EAB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309" tIns="39155" rIns="78309" bIns="39155" rtlCol="0" anchor="ctr"/>
          <a:lstStyle/>
          <a:p>
            <a:pPr algn="ctr"/>
            <a:r>
              <a:rPr lang="ja-JP" altLang="en-US" sz="900" b="1" dirty="0">
                <a:solidFill>
                  <a:schemeClr val="bg1"/>
                </a:solidFill>
              </a:rPr>
              <a:t>お問合せ・お申込み</a:t>
            </a: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1483198" y="8958507"/>
            <a:ext cx="3478599" cy="217574"/>
          </a:xfrm>
          <a:prstGeom prst="rect">
            <a:avLst/>
          </a:prstGeom>
          <a:noFill/>
        </p:spPr>
        <p:txBody>
          <a:bodyPr wrap="square" lIns="78309" tIns="39155" rIns="78309" bIns="39155" rtlCol="0">
            <a:spAutoFit/>
          </a:bodyPr>
          <a:lstStyle/>
          <a:p>
            <a:r>
              <a:rPr lang="en-US" altLang="ja-JP" sz="900" b="1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Osaka </a:t>
            </a:r>
            <a:r>
              <a:rPr lang="en-US" altLang="ja-JP" sz="900" b="1" dirty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Metro</a:t>
            </a:r>
            <a:r>
              <a:rPr lang="ja-JP" altLang="en-US" sz="900" b="1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なんば近鉄</a:t>
            </a:r>
            <a:r>
              <a:rPr lang="ja-JP" altLang="en-US" sz="900" b="1" dirty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・阪神</a:t>
            </a:r>
            <a:r>
              <a:rPr lang="ja-JP" altLang="en-US" sz="900" b="1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線大阪</a:t>
            </a:r>
            <a:r>
              <a:rPr lang="ja-JP" altLang="en-US" sz="900" b="1" dirty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難波駅</a:t>
            </a:r>
            <a:r>
              <a:rPr lang="en-US" altLang="ja-JP" sz="900" b="1" dirty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24</a:t>
            </a:r>
            <a:r>
              <a:rPr lang="ja-JP" altLang="en-US" sz="900" b="1" dirty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号</a:t>
            </a:r>
            <a:r>
              <a:rPr lang="ja-JP" altLang="en-US" sz="900" b="1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出口直結</a:t>
            </a:r>
            <a:endParaRPr lang="en-US" altLang="ja-JP" sz="900" b="1" dirty="0">
              <a:latin typeface="HGP教科書体" panose="02020600000000000000" pitchFamily="18" charset="-128"/>
              <a:ea typeface="HGP教科書体" panose="020206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70" name="円形吹き出し 69"/>
          <p:cNvSpPr/>
          <p:nvPr/>
        </p:nvSpPr>
        <p:spPr>
          <a:xfrm>
            <a:off x="5424778" y="4175016"/>
            <a:ext cx="1015689" cy="880093"/>
          </a:xfrm>
          <a:prstGeom prst="wedgeEllipseCallout">
            <a:avLst>
              <a:gd name="adj1" fmla="val 10511"/>
              <a:gd name="adj2" fmla="val -71982"/>
            </a:avLst>
          </a:prstGeom>
          <a:solidFill>
            <a:srgbClr val="A1E329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>
              <a:solidFill>
                <a:srgbClr val="A1E329"/>
              </a:solidFill>
            </a:endParaRPr>
          </a:p>
        </p:txBody>
      </p:sp>
      <p:pic>
        <p:nvPicPr>
          <p:cNvPr id="71" name="図 7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9290" y="3520337"/>
            <a:ext cx="711906" cy="688518"/>
          </a:xfrm>
          <a:prstGeom prst="rect">
            <a:avLst/>
          </a:prstGeom>
        </p:spPr>
      </p:pic>
      <p:sp>
        <p:nvSpPr>
          <p:cNvPr id="72" name="テキスト ボックス 4"/>
          <p:cNvSpPr txBox="1"/>
          <p:nvPr/>
        </p:nvSpPr>
        <p:spPr>
          <a:xfrm flipH="1">
            <a:off x="5513876" y="4294194"/>
            <a:ext cx="92659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 b="1" dirty="0" smtClean="0">
                <a:solidFill>
                  <a:srgbClr val="FF0000"/>
                </a:solidFill>
                <a:latin typeface="+mn-ea"/>
              </a:rPr>
              <a:t>お子様と</a:t>
            </a:r>
            <a:endParaRPr kumimoji="1" lang="en-US" altLang="ja-JP" sz="1100" b="1" dirty="0" smtClean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100" b="1" dirty="0" smtClean="0">
                <a:solidFill>
                  <a:srgbClr val="FF0000"/>
                </a:solidFill>
                <a:latin typeface="+mn-ea"/>
              </a:rPr>
              <a:t>一緒に</a:t>
            </a:r>
            <a:endParaRPr kumimoji="1" lang="en-US" altLang="ja-JP" sz="1100" b="1" dirty="0" smtClean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100" b="1" dirty="0" smtClean="0">
                <a:solidFill>
                  <a:srgbClr val="FF0000"/>
                </a:solidFill>
                <a:latin typeface="+mn-ea"/>
              </a:rPr>
              <a:t>参加ＯＫ！</a:t>
            </a:r>
            <a:endParaRPr kumimoji="1" lang="ja-JP" altLang="en-US" sz="11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14156" y="6720056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託　児</a:t>
            </a:r>
            <a:endParaRPr kumimoji="1" lang="en-US" altLang="ja-JP" sz="12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304068" y="6689340"/>
            <a:ext cx="5369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キッズスペースあり　見守りスタッフが常駐しています　</a:t>
            </a:r>
            <a:r>
              <a:rPr kumimoji="1" lang="ja-JP" altLang="en-US" sz="11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endParaRPr kumimoji="1" lang="en-US" altLang="ja-JP" sz="11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1435646" y="7803347"/>
            <a:ext cx="34449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※</a:t>
            </a:r>
            <a:r>
              <a:rPr kumimoji="1" lang="ja-JP" altLang="en-US" sz="1050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受講には、ハローワークでの求職登録が必要です　</a:t>
            </a:r>
            <a:endParaRPr kumimoji="1" lang="en-US" altLang="ja-JP" sz="1050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140280" y="493689"/>
            <a:ext cx="59754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大阪</a:t>
            </a:r>
            <a:r>
              <a:rPr lang="ja-JP" altLang="en-US" sz="1200" b="1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マザーズハローワーク＆ハローワークプラザ難波　女性活躍応援コーナー</a:t>
            </a:r>
            <a:endParaRPr kumimoji="1" lang="en-US" altLang="ja-JP" sz="1200" b="1" dirty="0" smtClean="0">
              <a:latin typeface="HGP教科書体" panose="02020600000000000000" pitchFamily="18" charset="-128"/>
              <a:ea typeface="HGP教科書体" panose="02020600000000000000" pitchFamily="18" charset="-128"/>
              <a:cs typeface="メイリオ" panose="020B0604030504040204" pitchFamily="50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914087" y="9402625"/>
            <a:ext cx="37663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b="1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（大阪マザーズハローワークは土曜日は閉庁しています）</a:t>
            </a:r>
            <a:endParaRPr kumimoji="1" lang="ja-JP" altLang="en-US" sz="900" b="1" dirty="0">
              <a:latin typeface="HGP教科書体" panose="02020600000000000000" pitchFamily="18" charset="-128"/>
              <a:ea typeface="HGP教科書体" panose="02020600000000000000" pitchFamily="18" charset="-128"/>
              <a:cs typeface="メイリオ" panose="020B0604030504040204" pitchFamily="50" charset="-128"/>
            </a:endParaRPr>
          </a:p>
        </p:txBody>
      </p:sp>
      <p:pic>
        <p:nvPicPr>
          <p:cNvPr id="113" name="図 11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786" b="100000" l="0" r="100000">
                        <a14:foregroundMark x1="24242" y1="41071" x2="24242" y2="41071"/>
                        <a14:foregroundMark x1="40909" y1="46429" x2="40909" y2="46429"/>
                        <a14:foregroundMark x1="25758" y1="64286" x2="25758" y2="64286"/>
                        <a14:foregroundMark x1="53030" y1="55357" x2="53030" y2="5535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48909" y="3315640"/>
            <a:ext cx="269790" cy="270401"/>
          </a:xfrm>
          <a:prstGeom prst="rect">
            <a:avLst/>
          </a:prstGeom>
        </p:spPr>
      </p:pic>
      <p:pic>
        <p:nvPicPr>
          <p:cNvPr id="111" name="Picture 4"/>
          <p:cNvPicPr/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788373" y="3167764"/>
            <a:ext cx="280018" cy="270729"/>
          </a:xfrm>
          <a:prstGeom prst="rect">
            <a:avLst/>
          </a:prstGeom>
          <a:noFill/>
        </p:spPr>
      </p:pic>
      <p:pic>
        <p:nvPicPr>
          <p:cNvPr id="79" name="図 7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4621416" y="1080115"/>
            <a:ext cx="3778335" cy="601356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3581400" y="105136"/>
            <a:ext cx="3195012" cy="38332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dirty="0" smtClean="0">
                <a:solidFill>
                  <a:srgbClr val="FFFF00"/>
                </a:solidFill>
              </a:rPr>
              <a:t>★</a:t>
            </a:r>
            <a:r>
              <a:rPr kumimoji="1" lang="ja-JP" altLang="en-US" sz="16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なんば</a:t>
            </a:r>
            <a:r>
              <a:rPr kumimoji="1" lang="en-US" altLang="ja-JP" sz="16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Enjoy</a:t>
            </a:r>
            <a:r>
              <a:rPr kumimoji="1" lang="ja-JP" altLang="en-US" sz="16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ワーク・ライフサロン</a:t>
            </a:r>
            <a:r>
              <a:rPr kumimoji="1" lang="ja-JP" altLang="en-US" dirty="0" smtClean="0">
                <a:solidFill>
                  <a:srgbClr val="FFFF00"/>
                </a:solidFill>
              </a:rPr>
              <a:t>★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26023" y="8221962"/>
            <a:ext cx="41416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メイリオ" panose="020B0604030504040204" pitchFamily="50" charset="-128"/>
              </a:rPr>
              <a:t>大阪マザーズハローワーク</a:t>
            </a:r>
            <a:endParaRPr lang="en-US" altLang="ja-JP" sz="1600" b="1" dirty="0">
              <a:latin typeface="HGP教科書体" panose="02020600000000000000" pitchFamily="18" charset="-128"/>
              <a:ea typeface="HGP教科書体" panose="02020600000000000000" pitchFamily="18" charset="-128"/>
              <a:cs typeface="メイリオ" panose="020B0604030504040204" pitchFamily="50" charset="-128"/>
            </a:endParaRPr>
          </a:p>
        </p:txBody>
      </p:sp>
      <p:pic>
        <p:nvPicPr>
          <p:cNvPr id="53" name="図 5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23" y="64619"/>
            <a:ext cx="1430662" cy="469662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25164" y="9207434"/>
            <a:ext cx="622890" cy="592750"/>
          </a:xfrm>
          <a:prstGeom prst="rect">
            <a:avLst/>
          </a:prstGeom>
        </p:spPr>
      </p:pic>
      <p:sp>
        <p:nvSpPr>
          <p:cNvPr id="55" name="正方形/長方形 54"/>
          <p:cNvSpPr/>
          <p:nvPr/>
        </p:nvSpPr>
        <p:spPr>
          <a:xfrm>
            <a:off x="1456095" y="9530233"/>
            <a:ext cx="3169069" cy="41981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700"/>
              </a:lnSpc>
              <a:spcAft>
                <a:spcPts val="0"/>
              </a:spcAft>
            </a:pPr>
            <a:r>
              <a:rPr lang="en-US" altLang="ja-JP" sz="1050" b="1" kern="0" dirty="0" smtClean="0">
                <a:latin typeface="HGP教科書体" panose="02020600000000000000" pitchFamily="18" charset="-128"/>
                <a:ea typeface="HGP教科書体" panose="02020600000000000000" pitchFamily="18" charset="-128"/>
                <a:cs typeface="Times New Roman"/>
              </a:rPr>
              <a:t>https://jsite.mhlw.go.jp/osaka-mother/</a:t>
            </a:r>
          </a:p>
        </p:txBody>
      </p:sp>
      <p:sp>
        <p:nvSpPr>
          <p:cNvPr id="56" name="正方形/長方形 55"/>
          <p:cNvSpPr/>
          <p:nvPr/>
        </p:nvSpPr>
        <p:spPr>
          <a:xfrm>
            <a:off x="831127" y="2168350"/>
            <a:ext cx="5250764" cy="54829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仕事や就職活動に</a:t>
            </a:r>
            <a:r>
              <a:rPr lang="ja-JP" altLang="en-US" sz="14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役立つ「</a:t>
            </a:r>
            <a:r>
              <a:rPr lang="ja-JP" altLang="en-US" sz="1400" b="1" dirty="0">
                <a:solidFill>
                  <a:srgbClr val="CC0066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美文字</a:t>
            </a:r>
            <a:r>
              <a:rPr lang="ja-JP" altLang="en-US" sz="14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」を</a:t>
            </a:r>
            <a:r>
              <a:rPr lang="ja-JP" altLang="en-US" sz="1400" b="1" dirty="0">
                <a:solidFill>
                  <a:srgbClr val="CC0066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マスター</a:t>
            </a:r>
            <a:r>
              <a:rPr lang="ja-JP" altLang="en-US" sz="1400" dirty="0">
                <a:solidFill>
                  <a:schemeClr val="tx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しましょう！</a:t>
            </a:r>
          </a:p>
        </p:txBody>
      </p:sp>
    </p:spTree>
    <p:extLst>
      <p:ext uri="{BB962C8B-B14F-4D97-AF65-F5344CB8AC3E}">
        <p14:creationId xmlns:p14="http://schemas.microsoft.com/office/powerpoint/2010/main" val="280056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20ADF3D7FA94742BD89BA233FCF6576" ma:contentTypeVersion="15" ma:contentTypeDescription="新しいドキュメントを作成します。" ma:contentTypeScope="" ma:versionID="d11d2d79f8c7f45f4439bf05e0c8dc8c">
  <xsd:schema xmlns:xsd="http://www.w3.org/2001/XMLSchema" xmlns:xs="http://www.w3.org/2001/XMLSchema" xmlns:p="http://schemas.microsoft.com/office/2006/metadata/properties" xmlns:ns2="a654c996-f83f-4c9e-98a8-36d31158b0b4" xmlns:ns3="44856c1c-163a-4db4-9f2d-e69ab44d016d" targetNamespace="http://schemas.microsoft.com/office/2006/metadata/properties" ma:root="true" ma:fieldsID="cb57cd9df7585876947f5f333f751659" ns2:_="" ns3:_="">
    <xsd:import namespace="a654c996-f83f-4c9e-98a8-36d31158b0b4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54c996-f83f-4c9e-98a8-36d31158b0b4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ee3e193-348c-4b69-855c-3847306be67c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a654c996-f83f-4c9e-98a8-36d31158b0b4">
      <UserInfo>
        <DisplayName/>
        <AccountId xsi:nil="true"/>
        <AccountType/>
      </UserInfo>
    </Owner>
    <lcf76f155ced4ddcb4097134ff3c332f xmlns="a654c996-f83f-4c9e-98a8-36d31158b0b4">
      <Terms xmlns="http://schemas.microsoft.com/office/infopath/2007/PartnerControls"/>
    </lcf76f155ced4ddcb4097134ff3c332f>
    <TaxCatchAll xmlns="44856c1c-163a-4db4-9f2d-e69ab44d016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67FAF9-100E-433B-B056-AF66FF18F2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54c996-f83f-4c9e-98a8-36d31158b0b4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E0E4F9-A944-4B2D-A46A-F2CBE732CA12}">
  <ds:schemaRefs>
    <ds:schemaRef ds:uri="a654c996-f83f-4c9e-98a8-36d31158b0b4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metadata/properties"/>
    <ds:schemaRef ds:uri="44856c1c-163a-4db4-9f2d-e69ab44d016d"/>
  </ds:schemaRefs>
</ds:datastoreItem>
</file>

<file path=customXml/itemProps3.xml><?xml version="1.0" encoding="utf-8"?>
<ds:datastoreItem xmlns:ds="http://schemas.openxmlformats.org/officeDocument/2006/customXml" ds:itemID="{A1435556-D075-4054-A3CA-FF13B064866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325</Words>
  <PresentationFormat>A4 210 x 297 mm</PresentationFormat>
  <Paragraphs>45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HGP教科書体</vt:lpstr>
      <vt:lpstr>HGP明朝B</vt:lpstr>
      <vt:lpstr>HG教科書体</vt:lpstr>
      <vt:lpstr>HG正楷書体-PRO</vt:lpstr>
      <vt:lpstr>ＭＳ Ｐゴシック</vt:lpstr>
      <vt:lpstr>メイリオ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0x010100520ADF3D7FA94742BD89BA233FCF6576</vt:lpwstr>
  </property>
  <property fmtid="{D5CDD505-2E9C-101B-9397-08002B2CF9AE}" pid="3" name="MediaServiceImageTags">
    <vt:lpwstr/>
  </property>
</Properties>
</file>