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vnd.openxmlformats-officedocument.spreadsheetml.sheet" Extension="xlsx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3399"/>
    <a:srgbClr val="FF99CC"/>
    <a:srgbClr val="0000FF"/>
    <a:srgbClr val="FFCCFF"/>
    <a:srgbClr val="FF66FF"/>
    <a:srgbClr val="FCAE60"/>
    <a:srgbClr val="9AC87A"/>
    <a:srgbClr val="EF7903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333" autoAdjust="0"/>
  </p:normalViewPr>
  <p:slideViewPr>
    <p:cSldViewPr snapToGrid="0">
      <p:cViewPr varScale="1">
        <p:scale>
          <a:sx n="75" d="100"/>
          <a:sy n="75" d="100"/>
        </p:scale>
        <p:origin x="19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rts/_rels/chart1.xml.rels><?xml version="1.0" encoding="UTF-8" standalone="yes"?><Relationships xmlns="http://schemas.openxmlformats.org/package/2006/relationships"><Relationship Id="rId1" Target="style1.xml" Type="http://schemas.microsoft.com/office/2011/relationships/chartStyle"/><Relationship Id="rId2" Target="colors1.xml" Type="http://schemas.microsoft.com/office/2011/relationships/chartColorStyle"/><Relationship Id="rId3" Target="../embeddings/Microsoft_Excel_______.xlsx" Type="http://schemas.openxmlformats.org/officeDocument/2006/relationships/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083653427942465E-2"/>
          <c:y val="0.19524019376339"/>
          <c:w val="0.82748861112971139"/>
          <c:h val="0.9126091603727751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収入/支出
24万円</c:v>
                </c:pt>
              </c:strCache>
            </c:strRef>
          </c:tx>
          <c:explosion val="2"/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9EA4-4C54-8B17-C50334A8F43A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9EA4-4C54-8B17-C50334A8F43A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9EA4-4C54-8B17-C50334A8F43A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9EA4-4C54-8B17-C50334A8F43A}"/>
              </c:ext>
            </c:extLst>
          </c:dPt>
          <c:dPt>
            <c:idx val="4"/>
            <c:bubble3D val="0"/>
            <c:spPr>
              <a:pattFill prst="ltUp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9EA4-4C54-8B17-C50334A8F43A}"/>
              </c:ext>
            </c:extLst>
          </c:dPt>
          <c:dPt>
            <c:idx val="5"/>
            <c:bubble3D val="0"/>
            <c:spPr>
              <a:pattFill prst="ltUpDiag">
                <a:fgClr>
                  <a:schemeClr val="accent6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6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2-8592-4F6F-86AF-6ADB8254E495}"/>
              </c:ext>
            </c:extLst>
          </c:dPt>
          <c:dPt>
            <c:idx val="6"/>
            <c:bubble3D val="0"/>
            <c:spPr>
              <a:pattFill prst="ltUpDiag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C-CB4B-40A4-8925-7D5266121CA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6B9ADECF-AE22-42AA-A348-86CA61A1CB63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 smtClean="0"/>
                      <a:t>％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EA4-4C54-8B17-C50334A8F43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BEC68A7-3823-4916-8848-92A4A5680C1D}" type="VALUE">
                      <a:rPr lang="en-US" altLang="ja-JP" smtClean="0"/>
                      <a:pPr/>
                      <a:t>[値]</a:t>
                    </a:fld>
                    <a:r>
                      <a:rPr lang="ja-JP" altLang="en-US" smtClean="0"/>
                      <a:t>％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EA4-4C54-8B17-C50334A8F43A}"/>
                </c:ext>
              </c:extLst>
            </c:dLbl>
            <c:dLbl>
              <c:idx val="2"/>
              <c:layout>
                <c:manualLayout>
                  <c:x val="-4.6983500615748158E-2"/>
                  <c:y val="0.2416165334654467"/>
                </c:manualLayout>
              </c:layout>
              <c:tx>
                <c:rich>
                  <a:bodyPr/>
                  <a:lstStyle/>
                  <a:p>
                    <a:fld id="{B239C40C-7C36-4574-9C0B-FEA6DBD180D3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 smtClean="0"/>
                      <a:t>％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EA4-4C54-8B17-C50334A8F43A}"/>
                </c:ext>
              </c:extLst>
            </c:dLbl>
            <c:dLbl>
              <c:idx val="3"/>
              <c:layout>
                <c:manualLayout>
                  <c:x val="8.2856038248042357E-2"/>
                  <c:y val="-7.6840110116439082E-3"/>
                </c:manualLayout>
              </c:layout>
              <c:tx>
                <c:rich>
                  <a:bodyPr/>
                  <a:lstStyle/>
                  <a:p>
                    <a:fld id="{0887173B-DC36-44E1-BF98-DFB280EA0CE4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 smtClean="0"/>
                      <a:t>％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EA4-4C54-8B17-C50334A8F43A}"/>
                </c:ext>
              </c:extLst>
            </c:dLbl>
            <c:dLbl>
              <c:idx val="4"/>
              <c:layout>
                <c:manualLayout>
                  <c:x val="5.3967534491062071E-2"/>
                  <c:y val="4.014808036563261E-2"/>
                </c:manualLayout>
              </c:layout>
              <c:tx>
                <c:rich>
                  <a:bodyPr/>
                  <a:lstStyle/>
                  <a:p>
                    <a:fld id="{D438A7E7-1C89-42E9-937D-4E3CE09EA961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 smtClean="0"/>
                      <a:t>％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EA4-4C54-8B17-C50334A8F43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821160E0-48A6-4EA0-A937-C5E38731BEB9}" type="VALUE">
                      <a:rPr lang="en-US" altLang="ja-JP" smtClean="0"/>
                      <a:pPr/>
                      <a:t>[値]</a:t>
                    </a:fld>
                    <a:r>
                      <a:rPr lang="ja-JP" altLang="en-US" smtClean="0"/>
                      <a:t>％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92-4F6F-86AF-6ADB8254E495}"/>
                </c:ext>
              </c:extLst>
            </c:dLbl>
            <c:dLbl>
              <c:idx val="6"/>
              <c:layout>
                <c:manualLayout>
                  <c:x val="2.1163739016102773E-2"/>
                  <c:y val="1.336807395176405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mtClean="0"/>
                      <a:t>20</a:t>
                    </a:r>
                    <a:r>
                      <a:rPr lang="ja-JP" altLang="en-US" smtClean="0"/>
                      <a:t>％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B4B-40A4-8925-7D5266121C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住宅費</c:v>
                </c:pt>
                <c:pt idx="1">
                  <c:v>食費</c:v>
                </c:pt>
                <c:pt idx="2">
                  <c:v>通信費</c:v>
                </c:pt>
                <c:pt idx="3">
                  <c:v>光熱費</c:v>
                </c:pt>
                <c:pt idx="4">
                  <c:v>服飾・美容</c:v>
                </c:pt>
                <c:pt idx="5">
                  <c:v>教育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43</c:v>
                </c:pt>
                <c:pt idx="1">
                  <c:v>13</c:v>
                </c:pt>
                <c:pt idx="2">
                  <c:v>7</c:v>
                </c:pt>
                <c:pt idx="3">
                  <c:v>7</c:v>
                </c:pt>
                <c:pt idx="4">
                  <c:v>10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A4-4C54-8B17-C50334A8F4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bg1">
          <a:lumMod val="95000"/>
        </a:schemeClr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61BE9-C09C-425D-8926-060CC83D4F21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6AC53-8C0A-4105-A356-14584467C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92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1550" y="1243013"/>
            <a:ext cx="2322513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0DC91-1817-4391-8C91-1925A535C8B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29671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64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03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72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50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46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30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11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74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71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70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74399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86FD5-26AC-402B-B9B7-2B94565F431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08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media/image6.png" Type="http://schemas.openxmlformats.org/officeDocument/2006/relationships/image"/><Relationship Id="rId11" Target="../media/image7.png" Type="http://schemas.openxmlformats.org/officeDocument/2006/relationships/image"/><Relationship Id="rId2" Target="../notesSlides/notesSlide1.xml" Type="http://schemas.openxmlformats.org/officeDocument/2006/relationships/notesSlide"/><Relationship Id="rId3" Target="../charts/chart1.xml" Type="http://schemas.openxmlformats.org/officeDocument/2006/relationships/chart"/><Relationship Id="rId4" Target="../media/image1.emf" Type="http://schemas.openxmlformats.org/officeDocument/2006/relationships/image"/><Relationship Id="rId5" Target="../media/image2.png" Type="http://schemas.openxmlformats.org/officeDocument/2006/relationships/image"/><Relationship Id="rId6" Target="../media/hdphoto1.wdp" Type="http://schemas.microsoft.com/office/2007/relationships/hdphoto"/><Relationship Id="rId7" Target="../media/image3.png" Type="http://schemas.openxmlformats.org/officeDocument/2006/relationships/image"/><Relationship Id="rId8" Target="../media/image4.png" Type="http://schemas.openxmlformats.org/officeDocument/2006/relationships/image"/><Relationship Id="rId9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195" y="0"/>
            <a:ext cx="6858000" cy="9952297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04156" y="175327"/>
            <a:ext cx="6514410" cy="9601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タイトル 22"/>
          <p:cNvSpPr txBox="1">
            <a:spLocks/>
          </p:cNvSpPr>
          <p:nvPr/>
        </p:nvSpPr>
        <p:spPr>
          <a:xfrm>
            <a:off x="3686780" y="5703322"/>
            <a:ext cx="2921368" cy="3570102"/>
          </a:xfrm>
          <a:prstGeom prst="roundRect">
            <a:avLst>
              <a:gd name="adj" fmla="val 0"/>
            </a:avLst>
          </a:prstGeom>
          <a:solidFill>
            <a:srgbClr val="99FF66"/>
          </a:solidFill>
          <a:ln w="6350">
            <a:solidFill>
              <a:srgbClr val="FFCCFF"/>
            </a:solidFill>
          </a:ln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733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pic</a:t>
            </a:r>
            <a:endParaRPr lang="ja-JP" altLang="en-US" sz="1733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6" name="タイトル 22"/>
          <p:cNvSpPr>
            <a:spLocks noGrp="1"/>
          </p:cNvSpPr>
          <p:nvPr>
            <p:ph type="title"/>
          </p:nvPr>
        </p:nvSpPr>
        <p:spPr>
          <a:xfrm>
            <a:off x="907000" y="104590"/>
            <a:ext cx="6098700" cy="996781"/>
          </a:xfrm>
        </p:spPr>
        <p:txBody>
          <a:bodyPr vert="horz" lIns="311999" tIns="208000" rIns="0" bIns="0" rtlCol="0" anchor="ctr">
            <a:normAutofit/>
          </a:bodyPr>
          <a:lstStyle/>
          <a:p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株式会社アップル情報通信サービス</a:t>
            </a:r>
            <a:r>
              <a:rPr lang="ja-JP" altLang="en-US" sz="2800" b="1" dirty="0" smtClean="0"/>
              <a:t>　</a:t>
            </a:r>
            <a:endParaRPr lang="ja-JP" altLang="en-US" sz="1100" b="1" dirty="0"/>
          </a:p>
        </p:txBody>
      </p:sp>
      <p:sp>
        <p:nvSpPr>
          <p:cNvPr id="87" name="タイトル 22"/>
          <p:cNvSpPr txBox="1">
            <a:spLocks/>
          </p:cNvSpPr>
          <p:nvPr/>
        </p:nvSpPr>
        <p:spPr>
          <a:xfrm>
            <a:off x="-91441" y="1038372"/>
            <a:ext cx="6824727" cy="366672"/>
          </a:xfrm>
          <a:prstGeom prst="rect">
            <a:avLst/>
          </a:prstGeom>
        </p:spPr>
        <p:txBody>
          <a:bodyPr vert="horz" lIns="0" tIns="5200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2000" b="1" dirty="0" smtClean="0">
                <a:solidFill>
                  <a:srgbClr val="0000FF"/>
                </a:solidFill>
              </a:rPr>
              <a:t>ワークライフバランスを重視</a:t>
            </a:r>
            <a:r>
              <a:rPr lang="ja-JP" altLang="en-US" sz="2000" b="1" dirty="0" smtClean="0">
                <a:solidFill>
                  <a:srgbClr val="0000FF"/>
                </a:solidFill>
              </a:rPr>
              <a:t>。安定して長く働ける職場</a:t>
            </a:r>
            <a:r>
              <a:rPr lang="ja-JP" altLang="en-US" sz="2000" b="1" dirty="0" smtClean="0">
                <a:solidFill>
                  <a:srgbClr val="0000FF"/>
                </a:solidFill>
              </a:rPr>
              <a:t>。</a:t>
            </a:r>
            <a:endParaRPr lang="en-US" altLang="ja-JP" sz="2000" b="1" dirty="0" smtClean="0">
              <a:solidFill>
                <a:srgbClr val="0000FF"/>
              </a:solidFill>
            </a:endParaRPr>
          </a:p>
          <a:p>
            <a:pPr algn="r"/>
            <a:endParaRPr lang="ja-JP" altLang="en-US" sz="2000" b="1" dirty="0">
              <a:solidFill>
                <a:srgbClr val="0000FF"/>
              </a:solidFill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>
            <a:off x="725450" y="958119"/>
            <a:ext cx="5847178" cy="0"/>
          </a:xfrm>
          <a:prstGeom prst="line">
            <a:avLst/>
          </a:prstGeom>
          <a:ln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タイトル 22"/>
          <p:cNvSpPr txBox="1">
            <a:spLocks/>
          </p:cNvSpPr>
          <p:nvPr/>
        </p:nvSpPr>
        <p:spPr>
          <a:xfrm>
            <a:off x="325880" y="1521736"/>
            <a:ext cx="3132882" cy="2466311"/>
          </a:xfrm>
          <a:prstGeom prst="rect">
            <a:avLst/>
          </a:prstGeom>
          <a:solidFill>
            <a:schemeClr val="accent4"/>
          </a:solidFill>
          <a:ln w="6350">
            <a:noFill/>
          </a:ln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733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pic</a:t>
            </a:r>
            <a:endParaRPr lang="ja-JP" altLang="en-US" sz="1733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255374" y="4108196"/>
            <a:ext cx="6401798" cy="1551530"/>
          </a:xfrm>
          <a:prstGeom prst="roundRect">
            <a:avLst>
              <a:gd name="adj" fmla="val 20004"/>
            </a:avLst>
          </a:prstGeom>
          <a:solidFill>
            <a:schemeClr val="bg1"/>
          </a:solidFill>
          <a:ln w="19050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5" name="タイトル 22"/>
          <p:cNvSpPr txBox="1">
            <a:spLocks/>
          </p:cNvSpPr>
          <p:nvPr/>
        </p:nvSpPr>
        <p:spPr>
          <a:xfrm>
            <a:off x="124122" y="8123376"/>
            <a:ext cx="3384376" cy="311057"/>
          </a:xfrm>
          <a:prstGeom prst="rect">
            <a:avLst/>
          </a:prstGeom>
        </p:spPr>
        <p:txBody>
          <a:bodyPr vert="horz" lIns="0" tIns="3600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ja-JP" sz="1200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200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3511198" y="1791758"/>
            <a:ext cx="3132533" cy="2196156"/>
          </a:xfrm>
          <a:prstGeom prst="roundRect">
            <a:avLst>
              <a:gd name="adj" fmla="val 4511"/>
            </a:avLst>
          </a:prstGeom>
          <a:solidFill>
            <a:schemeClr val="bg1"/>
          </a:solidFill>
          <a:ln w="6350">
            <a:solidFill>
              <a:srgbClr val="FF33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0" name="フリーフォーム 109"/>
          <p:cNvSpPr/>
          <p:nvPr/>
        </p:nvSpPr>
        <p:spPr>
          <a:xfrm>
            <a:off x="3511199" y="1517288"/>
            <a:ext cx="3132532" cy="346698"/>
          </a:xfrm>
          <a:custGeom>
            <a:avLst/>
            <a:gdLst>
              <a:gd name="connsiteX0" fmla="*/ 200753 w 1889056"/>
              <a:gd name="connsiteY0" fmla="*/ 0 h 422019"/>
              <a:gd name="connsiteX1" fmla="*/ 1688303 w 1889056"/>
              <a:gd name="connsiteY1" fmla="*/ 0 h 422019"/>
              <a:gd name="connsiteX2" fmla="*/ 1889056 w 1889056"/>
              <a:gd name="connsiteY2" fmla="*/ 200753 h 422019"/>
              <a:gd name="connsiteX3" fmla="*/ 1889056 w 1889056"/>
              <a:gd name="connsiteY3" fmla="*/ 422019 h 422019"/>
              <a:gd name="connsiteX4" fmla="*/ 0 w 1889056"/>
              <a:gd name="connsiteY4" fmla="*/ 422019 h 422019"/>
              <a:gd name="connsiteX5" fmla="*/ 0 w 1889056"/>
              <a:gd name="connsiteY5" fmla="*/ 200753 h 422019"/>
              <a:gd name="connsiteX6" fmla="*/ 200753 w 1889056"/>
              <a:gd name="connsiteY6" fmla="*/ 0 h 422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9056" h="422019">
                <a:moveTo>
                  <a:pt x="200753" y="0"/>
                </a:moveTo>
                <a:lnTo>
                  <a:pt x="1688303" y="0"/>
                </a:lnTo>
                <a:cubicBezTo>
                  <a:pt x="1799176" y="0"/>
                  <a:pt x="1889056" y="89880"/>
                  <a:pt x="1889056" y="200753"/>
                </a:cubicBezTo>
                <a:lnTo>
                  <a:pt x="1889056" y="422019"/>
                </a:lnTo>
                <a:lnTo>
                  <a:pt x="0" y="422019"/>
                </a:lnTo>
                <a:lnTo>
                  <a:pt x="0" y="200753"/>
                </a:lnTo>
                <a:cubicBezTo>
                  <a:pt x="0" y="89880"/>
                  <a:pt x="89880" y="0"/>
                  <a:pt x="200753" y="0"/>
                </a:cubicBezTo>
                <a:close/>
              </a:path>
            </a:pathLst>
          </a:custGeom>
          <a:solidFill>
            <a:schemeClr val="accent4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2" name="タイトル 3"/>
          <p:cNvSpPr txBox="1">
            <a:spLocks/>
          </p:cNvSpPr>
          <p:nvPr/>
        </p:nvSpPr>
        <p:spPr>
          <a:xfrm>
            <a:off x="3635083" y="1583242"/>
            <a:ext cx="2799771" cy="24865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ここが魅力です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タイトル 3"/>
          <p:cNvSpPr txBox="1">
            <a:spLocks/>
          </p:cNvSpPr>
          <p:nvPr/>
        </p:nvSpPr>
        <p:spPr>
          <a:xfrm>
            <a:off x="551440" y="3409230"/>
            <a:ext cx="2799771" cy="24865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わが社のここがいいところ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角丸四角形 140"/>
          <p:cNvSpPr/>
          <p:nvPr/>
        </p:nvSpPr>
        <p:spPr>
          <a:xfrm>
            <a:off x="233015" y="8092631"/>
            <a:ext cx="3306167" cy="1628933"/>
          </a:xfrm>
          <a:prstGeom prst="roundRect">
            <a:avLst>
              <a:gd name="adj" fmla="val 13273"/>
            </a:avLst>
          </a:prstGeom>
          <a:solidFill>
            <a:schemeClr val="bg1"/>
          </a:solidFill>
          <a:ln w="2222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タイトル 3"/>
          <p:cNvSpPr txBox="1">
            <a:spLocks/>
          </p:cNvSpPr>
          <p:nvPr/>
        </p:nvSpPr>
        <p:spPr>
          <a:xfrm>
            <a:off x="3458762" y="6697968"/>
            <a:ext cx="1193023" cy="2238478"/>
          </a:xfrm>
          <a:prstGeom prst="rect">
            <a:avLst/>
          </a:prstGeom>
        </p:spPr>
        <p:txBody>
          <a:bodyPr vert="horz" lIns="36000" tIns="7200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ja-JP" altLang="en-US" sz="1100" dirty="0" smtClean="0">
                <a:latin typeface="+mn-ea"/>
                <a:ea typeface="+mn-ea"/>
              </a:rPr>
              <a:t>　</a:t>
            </a:r>
            <a:endParaRPr lang="en-US" altLang="ja-JP" sz="1100" dirty="0" smtClean="0">
              <a:latin typeface="+mn-ea"/>
              <a:ea typeface="+mn-ea"/>
            </a:endParaRPr>
          </a:p>
          <a:p>
            <a:pPr>
              <a:lnSpc>
                <a:spcPct val="95000"/>
              </a:lnSpc>
            </a:pPr>
            <a:endParaRPr lang="en-US" altLang="ja-JP" sz="1100" dirty="0">
              <a:latin typeface="+mn-ea"/>
              <a:ea typeface="+mn-ea"/>
            </a:endParaRPr>
          </a:p>
          <a:p>
            <a:pPr>
              <a:lnSpc>
                <a:spcPct val="95000"/>
              </a:lnSpc>
            </a:pPr>
            <a:endParaRPr lang="ja-JP" altLang="en-US" sz="1100" dirty="0">
              <a:latin typeface="+mn-ea"/>
              <a:ea typeface="+mn-ea"/>
            </a:endParaRPr>
          </a:p>
        </p:txBody>
      </p:sp>
      <p:graphicFrame>
        <p:nvGraphicFramePr>
          <p:cNvPr id="150" name="グラフ 149"/>
          <p:cNvGraphicFramePr/>
          <p:nvPr>
            <p:extLst>
              <p:ext uri="{D42A27DB-BD31-4B8C-83A1-F6EECF244321}">
                <p14:modId xmlns:p14="http://schemas.microsoft.com/office/powerpoint/2010/main" val="3903956400"/>
              </p:ext>
            </p:extLst>
          </p:nvPr>
        </p:nvGraphicFramePr>
        <p:xfrm>
          <a:off x="3967759" y="6291876"/>
          <a:ext cx="2400332" cy="2850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7" name="円形吹き出し 156"/>
          <p:cNvSpPr/>
          <p:nvPr/>
        </p:nvSpPr>
        <p:spPr>
          <a:xfrm>
            <a:off x="4916957" y="7335617"/>
            <a:ext cx="890011" cy="757014"/>
          </a:xfrm>
          <a:prstGeom prst="wedgeEllipseCallout">
            <a:avLst>
              <a:gd name="adj1" fmla="val -24931"/>
              <a:gd name="adj2" fmla="val 37581"/>
            </a:avLst>
          </a:prstGeom>
          <a:solidFill>
            <a:srgbClr val="9AC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タイトル 3"/>
          <p:cNvSpPr txBox="1">
            <a:spLocks/>
          </p:cNvSpPr>
          <p:nvPr/>
        </p:nvSpPr>
        <p:spPr>
          <a:xfrm>
            <a:off x="4977340" y="7521277"/>
            <a:ext cx="720195" cy="382104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家計は</a:t>
            </a:r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こんな感じ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タイトル 3"/>
          <p:cNvSpPr txBox="1">
            <a:spLocks/>
          </p:cNvSpPr>
          <p:nvPr/>
        </p:nvSpPr>
        <p:spPr>
          <a:xfrm>
            <a:off x="420250" y="5948651"/>
            <a:ext cx="2018194" cy="357265"/>
          </a:xfrm>
          <a:prstGeom prst="rect">
            <a:avLst/>
          </a:prstGeom>
        </p:spPr>
        <p:txBody>
          <a:bodyPr vert="horz" lIns="36000" tIns="72000" rIns="0" bIns="0" rtlCol="0" anchor="t" anchorCtr="0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ja-JP" altLang="en-US" sz="1600" b="1" spc="-80" dirty="0" smtClean="0">
                <a:ln w="3175">
                  <a:noFill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採用担当者からのメッセージ</a:t>
            </a:r>
            <a:endParaRPr lang="en-US" altLang="ja-JP" sz="1600" b="1" spc="-80" dirty="0" smtClean="0">
              <a:ln w="3175">
                <a:noFill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95000"/>
              </a:lnSpc>
            </a:pPr>
            <a:endParaRPr lang="ja-JP" altLang="en-US" sz="1600" b="1" spc="-80" dirty="0">
              <a:ln w="3175">
                <a:noFill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192" y="416310"/>
            <a:ext cx="686078" cy="541809"/>
          </a:xfrm>
          <a:prstGeom prst="rect">
            <a:avLst/>
          </a:prstGeom>
        </p:spPr>
      </p:pic>
      <p:sp>
        <p:nvSpPr>
          <p:cNvPr id="52" name="WordArt 2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2673" y="331701"/>
            <a:ext cx="1403031" cy="10721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spcFirstLastPara="1" wrap="none" numCol="1" fromWordArt="1">
            <a:prstTxWarp prst="textArchUp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ja-JP" altLang="en-US" sz="2800" b="0" kern="10" spc="0" dirty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ハローマザー</a:t>
            </a:r>
            <a:r>
              <a:rPr lang="ja-JP" altLang="en-US" sz="2800" b="0" kern="10" spc="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企業</a:t>
            </a:r>
            <a:endParaRPr lang="ja-JP" altLang="en-US" sz="2800" b="0" kern="10" spc="0" dirty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56" name="図 55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61000"/>
                    </a14:imgEffect>
                    <a14:imgEffect>
                      <a14:brightnessContrast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835" y="3567574"/>
            <a:ext cx="469600" cy="389689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4852422" y="8323829"/>
            <a:ext cx="597294" cy="228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食費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25408" y="8632984"/>
            <a:ext cx="930978" cy="331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通信費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 flipH="1">
            <a:off x="3977006" y="8222275"/>
            <a:ext cx="876854" cy="2592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光熱費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938483" y="7555207"/>
            <a:ext cx="1703924" cy="330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服飾・美容代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620006" y="7099459"/>
            <a:ext cx="963429" cy="275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住宅費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079182" y="6755903"/>
            <a:ext cx="1410379" cy="330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貯蓄・その他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5549" y="8401467"/>
            <a:ext cx="733243" cy="1102388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934732" y="6291875"/>
            <a:ext cx="2433360" cy="2850074"/>
          </a:xfrm>
          <a:prstGeom prst="rect">
            <a:avLst/>
          </a:prstGeom>
          <a:noFill/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タイトル 3"/>
          <p:cNvSpPr txBox="1">
            <a:spLocks/>
          </p:cNvSpPr>
          <p:nvPr/>
        </p:nvSpPr>
        <p:spPr>
          <a:xfrm>
            <a:off x="382237" y="8126907"/>
            <a:ext cx="1964399" cy="331496"/>
          </a:xfrm>
          <a:prstGeom prst="rect">
            <a:avLst/>
          </a:prstGeom>
        </p:spPr>
        <p:txBody>
          <a:bodyPr vert="horz" lIns="36000" tIns="7200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ja-JP" altLang="en-US" sz="1200" b="1" spc="-80" dirty="0" smtClean="0">
                <a:ln w="3175">
                  <a:noFill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ちょっとブレイク！</a:t>
            </a:r>
            <a:endParaRPr lang="ja-JP" altLang="en-US" sz="1200" b="1" spc="-80" dirty="0">
              <a:ln w="3175">
                <a:noFill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タイトル 22"/>
          <p:cNvSpPr txBox="1">
            <a:spLocks/>
          </p:cNvSpPr>
          <p:nvPr/>
        </p:nvSpPr>
        <p:spPr>
          <a:xfrm>
            <a:off x="411699" y="4173394"/>
            <a:ext cx="1447025" cy="286099"/>
          </a:xfrm>
          <a:prstGeom prst="rect">
            <a:avLst/>
          </a:prstGeom>
        </p:spPr>
        <p:txBody>
          <a:bodyPr vert="horz" lIns="0" tIns="3600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仕事と家庭の両立</a:t>
            </a:r>
            <a:endParaRPr lang="en-US" altLang="ja-JP" sz="1200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200" b="1" dirty="0" smtClean="0">
              <a:solidFill>
                <a:srgbClr val="72AF2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59427" y="5815901"/>
            <a:ext cx="3350660" cy="2210095"/>
          </a:xfrm>
          <a:prstGeom prst="roundRect">
            <a:avLst/>
          </a:prstGeom>
          <a:noFill/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タイトル 22"/>
          <p:cNvSpPr txBox="1">
            <a:spLocks/>
          </p:cNvSpPr>
          <p:nvPr/>
        </p:nvSpPr>
        <p:spPr>
          <a:xfrm>
            <a:off x="-150090" y="3722947"/>
            <a:ext cx="4084821" cy="311057"/>
          </a:xfrm>
          <a:prstGeom prst="rect">
            <a:avLst/>
          </a:prstGeom>
        </p:spPr>
        <p:txBody>
          <a:bodyPr vert="horz" lIns="0" tIns="3600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就業場所は御堂筋線・本町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番出口から徒歩３分！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200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441212" y="1955401"/>
            <a:ext cx="3173250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日本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全国</a:t>
            </a:r>
            <a:r>
              <a:rPr lang="en-US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都</a:t>
            </a:r>
            <a:r>
              <a:rPr lang="en-US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府</a:t>
            </a:r>
            <a:r>
              <a:rPr lang="en-US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11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県にわたり</a:t>
            </a:r>
            <a:r>
              <a:rPr lang="en-US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28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校の教習所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</a:t>
            </a:r>
            <a:endParaRPr lang="en-US" altLang="ja-JP" sz="1050" b="1" kern="100" dirty="0" smtClean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運営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する『スマートドライバースクール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』</a:t>
            </a:r>
            <a:endParaRPr lang="en-US" altLang="ja-JP" sz="1050" b="1" kern="100" dirty="0" smtClean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グループ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企業の一員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です</a:t>
            </a:r>
            <a:endParaRPr lang="ja-JP" altLang="ja-JP" sz="105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グループ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全体の年間卒業生者数は国内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最大数！</a:t>
            </a:r>
            <a:endParaRPr lang="en-US" altLang="ja-JP" sz="1050" b="1" kern="100" dirty="0" smtClean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教習所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業界のリーディングカンパニー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です</a:t>
            </a:r>
            <a:endParaRPr lang="ja-JP" altLang="ja-JP" sz="105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グループ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設立は</a:t>
            </a:r>
            <a:r>
              <a:rPr lang="en-US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1965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年。歴史ある安定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企業</a:t>
            </a:r>
            <a:endParaRPr lang="en-US" altLang="ja-JP" sz="1050" b="1" kern="100" dirty="0" smtClean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グループです</a:t>
            </a:r>
            <a:endParaRPr lang="ja-JP" altLang="ja-JP" sz="105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各線 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本町駅より徒歩３分。駅近で通勤しやすく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1050" b="1" kern="100" dirty="0" smtClean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退勤後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も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アフター</a:t>
            </a: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楽しめる立地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です</a:t>
            </a:r>
            <a:endParaRPr lang="ja-JP" altLang="ja-JP" sz="105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b="1" kern="100" dirty="0" smtClean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服装</a:t>
            </a:r>
            <a:r>
              <a:rPr lang="ja-JP" altLang="ja-JP" sz="105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・髪型は自由、ネイルもＯＫ！</a:t>
            </a:r>
            <a:endParaRPr lang="ja-JP" altLang="ja-JP" sz="1050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5304" y="1823256"/>
            <a:ext cx="2825619" cy="181438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93724" y="4411987"/>
            <a:ext cx="4913276" cy="1349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お子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さんの学校行事や急病時は、お休み（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有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休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や早退で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柔軟に対応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する</a:t>
            </a:r>
            <a:endParaRPr lang="en-US" altLang="ja-JP" sz="105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ことが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できます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algn="just">
              <a:lnSpc>
                <a:spcPts val="1400"/>
              </a:lnSpc>
            </a:pP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正社員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シフト制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複数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メンバーで仕事を行う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ので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学校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行事や家族旅行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endParaRPr lang="en-US" altLang="ja-JP" sz="105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計画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が立てやすいです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05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家庭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（子育て・介護など）に時間を要する一定期間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をパートタイム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勤務で働き、その後、希望により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フルタイム（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正社員）に変更する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ことも可能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98753" y="4282114"/>
            <a:ext cx="1299737" cy="1182486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29884" y="5923441"/>
            <a:ext cx="801571" cy="718609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3593055" y="9338832"/>
            <a:ext cx="3429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有</a:t>
            </a:r>
            <a:r>
              <a:rPr lang="ja-JP" altLang="en-US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休</a:t>
            </a:r>
            <a:r>
              <a:rPr lang="ja-JP" altLang="ja-JP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</a:t>
            </a:r>
            <a:r>
              <a:rPr lang="ja-JP" altLang="ja-JP" sz="1050" b="1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公休を組み合わせて</a:t>
            </a:r>
            <a:r>
              <a:rPr lang="ja-JP" altLang="ja-JP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1050" b="1" dirty="0" smtClean="0"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プチ国内</a:t>
            </a:r>
            <a:r>
              <a:rPr lang="ja-JP" altLang="en-US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altLang="ja-JP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海外旅行</a:t>
            </a:r>
            <a:r>
              <a:rPr lang="ja-JP" altLang="en-US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ja-JP" sz="1050" b="1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スタッフ</a:t>
            </a:r>
            <a:r>
              <a:rPr lang="ja-JP" altLang="ja-JP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も</a:t>
            </a:r>
            <a:r>
              <a:rPr lang="ja-JP" altLang="en-US" sz="1050" b="1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いますよ♪</a:t>
            </a:r>
            <a:endParaRPr lang="ja-JP" altLang="en-US" sz="105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14931" y="8384357"/>
            <a:ext cx="2457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会社のビルの目の前に地下飲食店街や近くに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コンビニ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あり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、ランチには困りません！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梅田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まで電車ですぐなので、退勤後にショッピング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食事にでかけるの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に便利です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！</a:t>
            </a:r>
            <a:endParaRPr lang="ja-JP" altLang="ja-JP" sz="105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3154" y="6244249"/>
            <a:ext cx="3429000" cy="15286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現在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大阪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営業所に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はお子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さんをお持ちのスタッフ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おり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ません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、スタッフ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がライフステージの変化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で結婚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や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出産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ことになったとき、バックアップできる職場環境を目指しています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05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また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、育休から復帰して育児と仕事の両立ができ、キャリアを諦めず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長く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仕事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続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け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ながら、スキルアップ</a:t>
            </a:r>
            <a:r>
              <a:rPr lang="ja-JP" altLang="en-US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できる</a:t>
            </a:r>
            <a:r>
              <a:rPr lang="ja-JP" altLang="ja-JP" sz="105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体制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を目指しています。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kern="100" dirty="0">
                <a:solidFill>
                  <a:srgbClr val="FF0000"/>
                </a:solidFill>
                <a:latin typeface="Segoe UI Symbol" panose="020B0502040204020203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4901" y="7621363"/>
            <a:ext cx="2919647" cy="265422"/>
          </a:xfrm>
          <a:prstGeom prst="rect">
            <a:avLst/>
          </a:prstGeom>
        </p:spPr>
      </p:pic>
      <p:sp>
        <p:nvSpPr>
          <p:cNvPr id="65" name="角丸四角形 64"/>
          <p:cNvSpPr/>
          <p:nvPr/>
        </p:nvSpPr>
        <p:spPr>
          <a:xfrm>
            <a:off x="3891065" y="5819106"/>
            <a:ext cx="1742461" cy="566712"/>
          </a:xfrm>
          <a:prstGeom prst="roundRect">
            <a:avLst>
              <a:gd name="adj" fmla="val 13273"/>
            </a:avLst>
          </a:prstGeom>
          <a:solidFill>
            <a:schemeClr val="bg1"/>
          </a:solidFill>
          <a:ln w="2222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タイトル 3"/>
          <p:cNvSpPr txBox="1">
            <a:spLocks/>
          </p:cNvSpPr>
          <p:nvPr/>
        </p:nvSpPr>
        <p:spPr>
          <a:xfrm>
            <a:off x="3521530" y="5776934"/>
            <a:ext cx="1964399" cy="331496"/>
          </a:xfrm>
          <a:prstGeom prst="rect">
            <a:avLst/>
          </a:prstGeom>
        </p:spPr>
        <p:txBody>
          <a:bodyPr vert="horz" lIns="36000" tIns="7200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ja-JP" altLang="en-US" sz="1200" b="1" spc="-80" dirty="0" smtClean="0">
                <a:ln w="3175">
                  <a:noFill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お金の使いみち</a:t>
            </a:r>
            <a:endParaRPr lang="en-US" altLang="ja-JP" sz="1200" b="1" spc="-80" dirty="0" smtClean="0">
              <a:ln w="3175">
                <a:noFill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95000"/>
              </a:lnSpc>
            </a:pPr>
            <a:endParaRPr lang="en-US" altLang="ja-JP" sz="1200" b="1" spc="-80" dirty="0">
              <a:ln w="3175">
                <a:noFill/>
              </a:ln>
              <a:solidFill>
                <a:srgbClr val="72AF2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95000"/>
              </a:lnSpc>
            </a:pPr>
            <a:endParaRPr lang="en-US" altLang="ja-JP" sz="1200" b="1" spc="-80" dirty="0" smtClean="0">
              <a:ln w="3175">
                <a:noFill/>
              </a:ln>
              <a:solidFill>
                <a:srgbClr val="72AF2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95000"/>
              </a:lnSpc>
            </a:pPr>
            <a:endParaRPr lang="ja-JP" altLang="en-US" sz="1200" b="1" spc="-80" dirty="0">
              <a:ln w="3175">
                <a:noFill/>
              </a:ln>
              <a:solidFill>
                <a:srgbClr val="72AF2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タイトル 3"/>
          <p:cNvSpPr txBox="1">
            <a:spLocks/>
          </p:cNvSpPr>
          <p:nvPr/>
        </p:nvSpPr>
        <p:spPr>
          <a:xfrm>
            <a:off x="3727500" y="6032848"/>
            <a:ext cx="1964399" cy="331496"/>
          </a:xfrm>
          <a:prstGeom prst="rect">
            <a:avLst/>
          </a:prstGeom>
        </p:spPr>
        <p:txBody>
          <a:bodyPr vert="horz" lIns="36000" tIns="7200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ja-JP" altLang="en-US" sz="1100" b="1" spc="-80" dirty="0" smtClean="0">
                <a:ln w="3175">
                  <a:noFill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正社員・配偶者なし</a:t>
            </a:r>
            <a:endParaRPr lang="en-US" altLang="ja-JP" sz="1100" b="1" spc="-80" dirty="0" smtClean="0">
              <a:ln w="3175">
                <a:noFill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95000"/>
              </a:lnSpc>
            </a:pPr>
            <a:endParaRPr lang="en-US" altLang="ja-JP" sz="1200" b="1" spc="-80" dirty="0">
              <a:ln w="3175">
                <a:noFill/>
              </a:ln>
              <a:solidFill>
                <a:srgbClr val="72AF2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95000"/>
              </a:lnSpc>
            </a:pPr>
            <a:endParaRPr lang="en-US" altLang="ja-JP" sz="1200" b="1" spc="-80" dirty="0" smtClean="0">
              <a:ln w="3175">
                <a:noFill/>
              </a:ln>
              <a:solidFill>
                <a:srgbClr val="72AF2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95000"/>
              </a:lnSpc>
            </a:pPr>
            <a:endParaRPr lang="ja-JP" altLang="en-US" sz="1200" b="1" spc="-80" dirty="0">
              <a:ln w="3175">
                <a:noFill/>
              </a:ln>
              <a:solidFill>
                <a:srgbClr val="72AF2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694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15B789-117D-428A-8FED-D1341AC466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059CC6-3B7D-45FD-A4E2-84EC0E7781C6}">
  <ds:schemaRefs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44856c1c-163a-4db4-9f2d-e69ab44d016d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a654c996-f83f-4c9e-98a8-36d31158b0b4"/>
  </ds:schemaRefs>
</ds:datastoreItem>
</file>

<file path=customXml/itemProps3.xml><?xml version="1.0" encoding="utf-8"?>
<ds:datastoreItem xmlns:ds="http://schemas.openxmlformats.org/officeDocument/2006/customXml" ds:itemID="{A5881873-6B4C-4A9A-B90B-B0248E04129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402</Words>
  <PresentationFormat>A4 210 x 297 mm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HGP創英角ｺﾞｼｯｸUB</vt:lpstr>
      <vt:lpstr>HGP創英角ﾎﾟｯﾌﾟ体</vt:lpstr>
      <vt:lpstr>HG丸ｺﾞｼｯｸM-PRO</vt:lpstr>
      <vt:lpstr>Meiryo UI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Segoe UI Symbol</vt:lpstr>
      <vt:lpstr>Times New Roman</vt:lpstr>
      <vt:lpstr>Office テーマ</vt:lpstr>
      <vt:lpstr>株式会社アップル情報通信サービス　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</Properties>
</file>