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1" r:id="rId2"/>
  </p:sldIdLst>
  <p:sldSz cx="6858000" cy="9906000" type="A4"/>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FF3399"/>
    <a:srgbClr val="0000FF"/>
    <a:srgbClr val="FFCCFF"/>
    <a:srgbClr val="FF99CC"/>
    <a:srgbClr val="FCAE60"/>
    <a:srgbClr val="99FF66"/>
    <a:srgbClr val="9AC87A"/>
    <a:srgbClr val="EF7903"/>
    <a:srgbClr val="FFE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12" autoAdjust="0"/>
    <p:restoredTop sz="94333" autoAdjust="0"/>
  </p:normalViewPr>
  <p:slideViewPr>
    <p:cSldViewPr snapToGrid="0">
      <p:cViewPr varScale="1">
        <p:scale>
          <a:sx n="75" d="100"/>
          <a:sy n="75" d="100"/>
        </p:scale>
        <p:origin x="1974" y="72"/>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customXml/item3.xml" Type="http://schemas.openxmlformats.org/officeDocument/2006/relationships/customXml"/><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 Id="rId8" Target="../customXml/item1.xml" Type="http://schemas.openxmlformats.org/officeDocument/2006/relationships/customXml"/><Relationship Id="rId9" Target="../customXml/item2.xml" Type="http://schemas.openxmlformats.org/officeDocument/2006/relationships/customXml"/></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88B61BE9-C09C-425D-8926-060CC83D4F21}" type="datetimeFigureOut">
              <a:rPr kumimoji="1" lang="ja-JP" altLang="en-US" smtClean="0"/>
              <a:t>2024/10/30</a:t>
            </a:fld>
            <a:endParaRPr kumimoji="1" lang="ja-JP" altLang="en-US"/>
          </a:p>
        </p:txBody>
      </p:sp>
      <p:sp>
        <p:nvSpPr>
          <p:cNvPr id="4" name="スライド イメージ プレースホルダー 3"/>
          <p:cNvSpPr>
            <a:spLocks noGrp="1" noRot="1" noChangeAspect="1"/>
          </p:cNvSpPr>
          <p:nvPr>
            <p:ph type="sldImg" idx="2"/>
          </p:nvPr>
        </p:nvSpPr>
        <p:spPr>
          <a:xfrm>
            <a:off x="2241550" y="1243013"/>
            <a:ext cx="2322513"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8296AC53-8C0A-4105-A356-14584467C6B1}" type="slidenum">
              <a:rPr kumimoji="1" lang="ja-JP" altLang="en-US" smtClean="0"/>
              <a:t>‹#›</a:t>
            </a:fld>
            <a:endParaRPr kumimoji="1" lang="ja-JP" altLang="en-US"/>
          </a:p>
        </p:txBody>
      </p:sp>
    </p:spTree>
    <p:extLst>
      <p:ext uri="{BB962C8B-B14F-4D97-AF65-F5344CB8AC3E}">
        <p14:creationId xmlns:p14="http://schemas.microsoft.com/office/powerpoint/2010/main" val="37219243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41550" y="1243013"/>
            <a:ext cx="2322513"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20DC91-1817-4391-8C91-1925A535C8B0}" type="slidenum">
              <a:rPr kumimoji="1" lang="ja-JP" altLang="en-US" smtClean="0"/>
              <a:t>1</a:t>
            </a:fld>
            <a:endParaRPr kumimoji="1" lang="ja-JP" altLang="en-US"/>
          </a:p>
        </p:txBody>
      </p:sp>
    </p:spTree>
    <p:extLst>
      <p:ext uri="{BB962C8B-B14F-4D97-AF65-F5344CB8AC3E}">
        <p14:creationId xmlns:p14="http://schemas.microsoft.com/office/powerpoint/2010/main" val="312329671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463647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434035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709724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531506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187466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3879301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427911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540742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483712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4242704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514743990"/>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5086FD5-26AC-402B-B9B7-2B94565F431E}" type="datetimeFigureOut">
              <a:rPr kumimoji="1" lang="ja-JP" altLang="en-US" smtClean="0"/>
              <a:t>2024/10/30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42810848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6.xml" Type="http://schemas.openxmlformats.org/officeDocument/2006/relationships/slideLayout"/><Relationship Id="rId10" Target="../media/image7.jpeg" Type="http://schemas.openxmlformats.org/officeDocument/2006/relationships/image"/><Relationship Id="rId2" Target="../notesSlides/notesSlide1.xml" Type="http://schemas.openxmlformats.org/officeDocument/2006/relationships/notesSlide"/><Relationship Id="rId3" Target="../media/image1.emf" Type="http://schemas.openxmlformats.org/officeDocument/2006/relationships/image"/><Relationship Id="rId4" Target="../media/image2.jpeg" Type="http://schemas.openxmlformats.org/officeDocument/2006/relationships/image"/><Relationship Id="rId5" Target="../media/image3.jpeg" Type="http://schemas.openxmlformats.org/officeDocument/2006/relationships/image"/><Relationship Id="rId6" Target="../media/image4.jpeg" Type="http://schemas.openxmlformats.org/officeDocument/2006/relationships/image"/><Relationship Id="rId7" Target="../media/image5.png" Type="http://schemas.openxmlformats.org/officeDocument/2006/relationships/image"/><Relationship Id="rId8" Target="../media/hdphoto1.wdp" Type="http://schemas.microsoft.com/office/2007/relationships/hdphoto"/><Relationship Id="rId9" Target="../media/image6.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正方形/長方形 3"/>
          <p:cNvSpPr/>
          <p:nvPr/>
        </p:nvSpPr>
        <p:spPr>
          <a:xfrm>
            <a:off x="0" y="-1247"/>
            <a:ext cx="6887762" cy="9906000"/>
          </a:xfrm>
          <a:prstGeom prst="rect">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69539" y="342900"/>
            <a:ext cx="6514410" cy="92835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タイトル 22"/>
          <p:cNvSpPr>
            <a:spLocks noGrp="1"/>
          </p:cNvSpPr>
          <p:nvPr>
            <p:ph type="title"/>
          </p:nvPr>
        </p:nvSpPr>
        <p:spPr>
          <a:xfrm>
            <a:off x="1260647" y="436657"/>
            <a:ext cx="6098700" cy="996781"/>
          </a:xfrm>
        </p:spPr>
        <p:txBody>
          <a:bodyPr vert="horz" lIns="311999" tIns="208000" rIns="0" bIns="0" rtlCol="0" anchor="ctr">
            <a:normAutofit fontScale="90000"/>
          </a:bodyPr>
          <a:lstStyle/>
          <a:p>
            <a:r>
              <a:rPr lang="ja-JP" altLang="en-US" sz="3200" b="1" dirty="0" smtClean="0">
                <a:latin typeface="Meiryo UI" panose="020B0604030504040204" pitchFamily="50" charset="-128"/>
                <a:ea typeface="Meiryo UI" panose="020B0604030504040204" pitchFamily="50" charset="-128"/>
              </a:rPr>
              <a:t>社会医療法人寿会　富永病院</a:t>
            </a:r>
            <a:r>
              <a:rPr lang="en-US" altLang="ja-JP" sz="3200" b="1" dirty="0" smtClean="0">
                <a:latin typeface="Meiryo UI" panose="020B0604030504040204" pitchFamily="50" charset="-128"/>
                <a:ea typeface="Meiryo UI" panose="020B0604030504040204" pitchFamily="50" charset="-128"/>
              </a:rPr>
              <a:t/>
            </a:r>
            <a:br>
              <a:rPr lang="en-US" altLang="ja-JP" sz="3200" b="1" dirty="0" smtClean="0">
                <a:latin typeface="Meiryo UI" panose="020B0604030504040204" pitchFamily="50" charset="-128"/>
                <a:ea typeface="Meiryo UI" panose="020B0604030504040204" pitchFamily="50" charset="-128"/>
              </a:rPr>
            </a:br>
            <a:endParaRPr lang="ja-JP" altLang="en-US" sz="3200" dirty="0"/>
          </a:p>
        </p:txBody>
      </p:sp>
      <p:sp>
        <p:nvSpPr>
          <p:cNvPr id="87" name="タイトル 22"/>
          <p:cNvSpPr txBox="1">
            <a:spLocks/>
          </p:cNvSpPr>
          <p:nvPr/>
        </p:nvSpPr>
        <p:spPr>
          <a:xfrm>
            <a:off x="722891" y="1125817"/>
            <a:ext cx="4264307" cy="353884"/>
          </a:xfrm>
          <a:prstGeom prst="rect">
            <a:avLst/>
          </a:prstGeom>
        </p:spPr>
        <p:txBody>
          <a:bodyPr vert="horz" lIns="0" tIns="52000" rIns="0" bIns="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ja-JP" altLang="en-US" sz="2000" b="1" dirty="0" smtClean="0">
                <a:solidFill>
                  <a:srgbClr val="EF7903"/>
                </a:solidFill>
                <a:latin typeface="Meiryo UI" panose="020B0604030504040204" pitchFamily="50" charset="-128"/>
                <a:ea typeface="Meiryo UI" panose="020B0604030504040204" pitchFamily="50" charset="-128"/>
              </a:rPr>
              <a:t>「いい病院ランキングの常連」</a:t>
            </a:r>
            <a:endParaRPr lang="ja-JP" altLang="en-US" sz="2000" dirty="0">
              <a:solidFill>
                <a:srgbClr val="EF7903"/>
              </a:solidFill>
            </a:endParaRPr>
          </a:p>
        </p:txBody>
      </p:sp>
      <p:cxnSp>
        <p:nvCxnSpPr>
          <p:cNvPr id="89" name="直線コネクタ 88"/>
          <p:cNvCxnSpPr/>
          <p:nvPr/>
        </p:nvCxnSpPr>
        <p:spPr>
          <a:xfrm>
            <a:off x="505410" y="1074922"/>
            <a:ext cx="5847178"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
        <p:nvSpPr>
          <p:cNvPr id="101" name="タイトル 22"/>
          <p:cNvSpPr txBox="1">
            <a:spLocks/>
          </p:cNvSpPr>
          <p:nvPr/>
        </p:nvSpPr>
        <p:spPr>
          <a:xfrm>
            <a:off x="325879" y="1572537"/>
            <a:ext cx="3227599" cy="2232864"/>
          </a:xfrm>
          <a:prstGeom prst="rect">
            <a:avLst/>
          </a:prstGeom>
          <a:solidFill>
            <a:srgbClr val="FF66FF"/>
          </a:solidFill>
          <a:ln w="6350">
            <a:noFill/>
          </a:ln>
        </p:spPr>
        <p:txBody>
          <a:bodyPr vert="horz" lIns="0" tIns="0" rIns="0" bIns="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1733" b="1" dirty="0">
                <a:solidFill>
                  <a:schemeClr val="accent5">
                    <a:lumMod val="60000"/>
                    <a:lumOff val="40000"/>
                  </a:schemeClr>
                </a:solidFill>
                <a:latin typeface="Meiryo UI" panose="020B0604030504040204" pitchFamily="50" charset="-128"/>
                <a:ea typeface="Meiryo UI" panose="020B0604030504040204" pitchFamily="50" charset="-128"/>
              </a:rPr>
              <a:t>pic</a:t>
            </a:r>
            <a:endParaRPr lang="ja-JP" altLang="en-US" sz="1733" dirty="0">
              <a:solidFill>
                <a:schemeClr val="accent5">
                  <a:lumMod val="60000"/>
                  <a:lumOff val="40000"/>
                </a:schemeClr>
              </a:solidFill>
            </a:endParaRPr>
          </a:p>
        </p:txBody>
      </p:sp>
      <p:sp>
        <p:nvSpPr>
          <p:cNvPr id="103" name="角丸四角形 102"/>
          <p:cNvSpPr/>
          <p:nvPr/>
        </p:nvSpPr>
        <p:spPr>
          <a:xfrm>
            <a:off x="358344" y="3900877"/>
            <a:ext cx="6155875" cy="1573672"/>
          </a:xfrm>
          <a:prstGeom prst="roundRect">
            <a:avLst>
              <a:gd name="adj" fmla="val 20004"/>
            </a:avLst>
          </a:prstGeom>
          <a:solidFill>
            <a:schemeClr val="bg1"/>
          </a:solidFill>
          <a:ln w="22225">
            <a:solidFill>
              <a:srgbClr val="99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タイトル 22"/>
          <p:cNvSpPr txBox="1">
            <a:spLocks/>
          </p:cNvSpPr>
          <p:nvPr/>
        </p:nvSpPr>
        <p:spPr>
          <a:xfrm>
            <a:off x="233538" y="3940150"/>
            <a:ext cx="3321140" cy="311057"/>
          </a:xfrm>
          <a:prstGeom prst="rect">
            <a:avLst/>
          </a:prstGeom>
        </p:spPr>
        <p:txBody>
          <a:bodyPr vert="horz" lIns="0" tIns="36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b="1" dirty="0" smtClean="0">
                <a:solidFill>
                  <a:srgbClr val="0000FF"/>
                </a:solidFill>
                <a:latin typeface="メイリオ" panose="020B0604030504040204" pitchFamily="50" charset="-128"/>
                <a:ea typeface="メイリオ" panose="020B0604030504040204" pitchFamily="50" charset="-128"/>
              </a:rPr>
              <a:t>ここがイイところです！</a:t>
            </a:r>
          </a:p>
        </p:txBody>
      </p:sp>
      <p:sp>
        <p:nvSpPr>
          <p:cNvPr id="109" name="角丸四角形 108"/>
          <p:cNvSpPr/>
          <p:nvPr/>
        </p:nvSpPr>
        <p:spPr>
          <a:xfrm>
            <a:off x="3684322" y="1801214"/>
            <a:ext cx="2778962" cy="1996694"/>
          </a:xfrm>
          <a:prstGeom prst="roundRect">
            <a:avLst>
              <a:gd name="adj" fmla="val 4511"/>
            </a:avLst>
          </a:prstGeom>
          <a:solidFill>
            <a:schemeClr val="bg1"/>
          </a:solidFill>
          <a:ln w="6350">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dirty="0" smtClean="0"/>
              <a:t>「</a:t>
            </a:r>
            <a:r>
              <a:rPr lang="en-US" altLang="ja-JP" dirty="0" smtClean="0"/>
              <a:t>Less mortality, less morbidity</a:t>
            </a:r>
            <a:r>
              <a:rPr lang="ja-JP" altLang="ja-JP" dirty="0" smtClean="0"/>
              <a:t>」を理念に、</a:t>
            </a:r>
            <a:r>
              <a:rPr lang="en-US" altLang="ja-JP" dirty="0" smtClean="0"/>
              <a:t>24</a:t>
            </a:r>
            <a:r>
              <a:rPr lang="ja-JP" altLang="ja-JP" dirty="0" smtClean="0"/>
              <a:t>時間</a:t>
            </a:r>
            <a:r>
              <a:rPr lang="en-US" altLang="ja-JP" dirty="0" smtClean="0"/>
              <a:t>365</a:t>
            </a:r>
            <a:r>
              <a:rPr lang="ja-JP" altLang="ja-JP" dirty="0" smtClean="0"/>
              <a:t>日救急患者を受け入れる二次救急医療機関として「断らない救急医療」を目標としています。</a:t>
            </a:r>
          </a:p>
          <a:p>
            <a:r>
              <a:rPr lang="en-US" altLang="ja-JP" dirty="0"/>
              <a:t> </a:t>
            </a:r>
            <a:endParaRPr lang="ja-JP" altLang="ja-JP" dirty="0"/>
          </a:p>
        </p:txBody>
      </p:sp>
      <p:sp>
        <p:nvSpPr>
          <p:cNvPr id="110" name="フリーフォーム 109"/>
          <p:cNvSpPr/>
          <p:nvPr/>
        </p:nvSpPr>
        <p:spPr>
          <a:xfrm>
            <a:off x="3673563" y="1572451"/>
            <a:ext cx="2794624" cy="346698"/>
          </a:xfrm>
          <a:custGeom>
            <a:avLst/>
            <a:gdLst>
              <a:gd name="connsiteX0" fmla="*/ 200753 w 1889056"/>
              <a:gd name="connsiteY0" fmla="*/ 0 h 422019"/>
              <a:gd name="connsiteX1" fmla="*/ 1688303 w 1889056"/>
              <a:gd name="connsiteY1" fmla="*/ 0 h 422019"/>
              <a:gd name="connsiteX2" fmla="*/ 1889056 w 1889056"/>
              <a:gd name="connsiteY2" fmla="*/ 200753 h 422019"/>
              <a:gd name="connsiteX3" fmla="*/ 1889056 w 1889056"/>
              <a:gd name="connsiteY3" fmla="*/ 422019 h 422019"/>
              <a:gd name="connsiteX4" fmla="*/ 0 w 1889056"/>
              <a:gd name="connsiteY4" fmla="*/ 422019 h 422019"/>
              <a:gd name="connsiteX5" fmla="*/ 0 w 1889056"/>
              <a:gd name="connsiteY5" fmla="*/ 200753 h 422019"/>
              <a:gd name="connsiteX6" fmla="*/ 200753 w 1889056"/>
              <a:gd name="connsiteY6" fmla="*/ 0 h 422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9056" h="422019">
                <a:moveTo>
                  <a:pt x="200753" y="0"/>
                </a:moveTo>
                <a:lnTo>
                  <a:pt x="1688303" y="0"/>
                </a:lnTo>
                <a:cubicBezTo>
                  <a:pt x="1799176" y="0"/>
                  <a:pt x="1889056" y="89880"/>
                  <a:pt x="1889056" y="200753"/>
                </a:cubicBezTo>
                <a:lnTo>
                  <a:pt x="1889056" y="422019"/>
                </a:lnTo>
                <a:lnTo>
                  <a:pt x="0" y="422019"/>
                </a:lnTo>
                <a:lnTo>
                  <a:pt x="0" y="200753"/>
                </a:lnTo>
                <a:cubicBezTo>
                  <a:pt x="0" y="89880"/>
                  <a:pt x="89880" y="0"/>
                  <a:pt x="200753" y="0"/>
                </a:cubicBezTo>
                <a:close/>
              </a:path>
            </a:pathLst>
          </a:custGeom>
          <a:solidFill>
            <a:srgbClr val="FF66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タイトル 3"/>
          <p:cNvSpPr txBox="1">
            <a:spLocks/>
          </p:cNvSpPr>
          <p:nvPr/>
        </p:nvSpPr>
        <p:spPr>
          <a:xfrm>
            <a:off x="3672696" y="1629149"/>
            <a:ext cx="2799771" cy="248655"/>
          </a:xfrm>
          <a:prstGeom prst="rect">
            <a:avLst/>
          </a:prstGeom>
        </p:spPr>
        <p:txBody>
          <a:bodyPr vert="horz" lIns="0" tIns="0" rIns="0" bIns="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b="1" dirty="0" smtClean="0">
                <a:latin typeface="Meiryo UI" panose="020B0604030504040204" pitchFamily="50" charset="-128"/>
                <a:ea typeface="Meiryo UI" panose="020B0604030504040204" pitchFamily="50" charset="-128"/>
              </a:rPr>
              <a:t>富永病院をご紹介します</a:t>
            </a:r>
            <a:endParaRPr lang="ja-JP" altLang="en-US" sz="1200" b="1" dirty="0">
              <a:latin typeface="Meiryo UI" panose="020B0604030504040204" pitchFamily="50" charset="-128"/>
              <a:ea typeface="Meiryo UI" panose="020B0604030504040204" pitchFamily="50" charset="-128"/>
            </a:endParaRPr>
          </a:p>
        </p:txBody>
      </p:sp>
      <p:sp>
        <p:nvSpPr>
          <p:cNvPr id="143" name="タイトル 3"/>
          <p:cNvSpPr txBox="1">
            <a:spLocks/>
          </p:cNvSpPr>
          <p:nvPr/>
        </p:nvSpPr>
        <p:spPr>
          <a:xfrm>
            <a:off x="3458762" y="6697968"/>
            <a:ext cx="1193023" cy="2238478"/>
          </a:xfrm>
          <a:prstGeom prst="rect">
            <a:avLst/>
          </a:prstGeom>
        </p:spPr>
        <p:txBody>
          <a:bodyPr vert="horz" lIns="36000" tIns="72000" rIns="0" bIns="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95000"/>
              </a:lnSpc>
            </a:pPr>
            <a:r>
              <a:rPr lang="ja-JP" altLang="en-US" sz="1100" dirty="0" smtClean="0">
                <a:latin typeface="+mn-ea"/>
                <a:ea typeface="+mn-ea"/>
              </a:rPr>
              <a:t>　</a:t>
            </a:r>
            <a:endParaRPr lang="en-US" altLang="ja-JP" sz="1100" dirty="0" smtClean="0">
              <a:latin typeface="+mn-ea"/>
              <a:ea typeface="+mn-ea"/>
            </a:endParaRPr>
          </a:p>
          <a:p>
            <a:pPr>
              <a:lnSpc>
                <a:spcPct val="95000"/>
              </a:lnSpc>
            </a:pPr>
            <a:endParaRPr lang="en-US" altLang="ja-JP" sz="1100" dirty="0">
              <a:latin typeface="+mn-ea"/>
              <a:ea typeface="+mn-ea"/>
            </a:endParaRPr>
          </a:p>
          <a:p>
            <a:pPr>
              <a:lnSpc>
                <a:spcPct val="95000"/>
              </a:lnSpc>
            </a:pPr>
            <a:endParaRPr lang="ja-JP" altLang="en-US" sz="1100" dirty="0">
              <a:latin typeface="+mn-ea"/>
              <a:ea typeface="+mn-ea"/>
            </a:endParaRPr>
          </a:p>
        </p:txBody>
      </p:sp>
      <p:sp>
        <p:nvSpPr>
          <p:cNvPr id="148" name="角丸四角形 147"/>
          <p:cNvSpPr/>
          <p:nvPr/>
        </p:nvSpPr>
        <p:spPr>
          <a:xfrm>
            <a:off x="2329828" y="8103252"/>
            <a:ext cx="4183603" cy="1445645"/>
          </a:xfrm>
          <a:prstGeom prst="roundRect">
            <a:avLst/>
          </a:prstGeom>
          <a:solidFill>
            <a:schemeClr val="bg1"/>
          </a:solidFill>
          <a:ln w="19050">
            <a:solidFill>
              <a:srgbClr val="99FF6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角丸四角形 158"/>
          <p:cNvSpPr/>
          <p:nvPr/>
        </p:nvSpPr>
        <p:spPr>
          <a:xfrm>
            <a:off x="365035" y="5604624"/>
            <a:ext cx="1769594" cy="3900625"/>
          </a:xfrm>
          <a:prstGeom prst="roundRect">
            <a:avLst/>
          </a:prstGeom>
          <a:solidFill>
            <a:schemeClr val="bg1"/>
          </a:solidFill>
          <a:ln w="19050">
            <a:solidFill>
              <a:srgbClr val="99FF6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62" name="グループ化 161"/>
          <p:cNvGrpSpPr/>
          <p:nvPr/>
        </p:nvGrpSpPr>
        <p:grpSpPr>
          <a:xfrm>
            <a:off x="233538" y="5419476"/>
            <a:ext cx="703024" cy="650052"/>
            <a:chOff x="201869" y="2187281"/>
            <a:chExt cx="703024" cy="650052"/>
          </a:xfrm>
          <a:solidFill>
            <a:srgbClr val="9AC87A"/>
          </a:solidFill>
        </p:grpSpPr>
        <p:sp>
          <p:nvSpPr>
            <p:cNvPr id="163" name="円形吹き出し 162"/>
            <p:cNvSpPr/>
            <p:nvPr/>
          </p:nvSpPr>
          <p:spPr>
            <a:xfrm>
              <a:off x="201869" y="2187281"/>
              <a:ext cx="703024" cy="650052"/>
            </a:xfrm>
            <a:prstGeom prst="wedgeEllipseCallout">
              <a:avLst>
                <a:gd name="adj1" fmla="val 40181"/>
                <a:gd name="adj2" fmla="val 45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タイトル 3"/>
            <p:cNvSpPr txBox="1">
              <a:spLocks/>
            </p:cNvSpPr>
            <p:nvPr/>
          </p:nvSpPr>
          <p:spPr>
            <a:xfrm>
              <a:off x="250193" y="2240681"/>
              <a:ext cx="606376" cy="563078"/>
            </a:xfrm>
            <a:prstGeom prst="rect">
              <a:avLst/>
            </a:prstGeom>
            <a:noFill/>
          </p:spPr>
          <p:txBody>
            <a:bodyPr vert="horz" lIns="0" tIns="0" rIns="0" bIns="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85000"/>
                </a:lnSpc>
              </a:pPr>
              <a:r>
                <a:rPr lang="ja-JP" altLang="en-US" sz="1200" b="1" dirty="0" smtClean="0">
                  <a:solidFill>
                    <a:schemeClr val="bg1"/>
                  </a:solidFill>
                  <a:latin typeface="Meiryo UI" panose="020B0604030504040204" pitchFamily="50" charset="-128"/>
                  <a:ea typeface="Meiryo UI" panose="020B0604030504040204" pitchFamily="50" charset="-128"/>
                </a:rPr>
                <a:t>ちょっと</a:t>
              </a:r>
              <a:endParaRPr lang="en-US" altLang="ja-JP" sz="1200" b="1" dirty="0" smtClean="0">
                <a:solidFill>
                  <a:schemeClr val="bg1"/>
                </a:solidFill>
                <a:latin typeface="Meiryo UI" panose="020B0604030504040204" pitchFamily="50" charset="-128"/>
                <a:ea typeface="Meiryo UI" panose="020B0604030504040204" pitchFamily="50" charset="-128"/>
              </a:endParaRPr>
            </a:p>
            <a:p>
              <a:pPr algn="ctr">
                <a:lnSpc>
                  <a:spcPct val="85000"/>
                </a:lnSpc>
              </a:pPr>
              <a:r>
                <a:rPr lang="ja-JP" altLang="en-US" sz="1200" b="1" dirty="0" smtClean="0">
                  <a:solidFill>
                    <a:schemeClr val="bg1"/>
                  </a:solidFill>
                  <a:latin typeface="Meiryo UI" panose="020B0604030504040204" pitchFamily="50" charset="-128"/>
                  <a:ea typeface="Meiryo UI" panose="020B0604030504040204" pitchFamily="50" charset="-128"/>
                </a:rPr>
                <a:t>ブレイク</a:t>
              </a:r>
              <a:endParaRPr lang="ja-JP" altLang="en-US" sz="1200" b="1" i="1" dirty="0">
                <a:solidFill>
                  <a:schemeClr val="bg1"/>
                </a:solidFill>
                <a:latin typeface="Meiryo UI" panose="020B0604030504040204" pitchFamily="50" charset="-128"/>
                <a:ea typeface="Meiryo UI" panose="020B0604030504040204" pitchFamily="50" charset="-128"/>
              </a:endParaRPr>
            </a:p>
          </p:txBody>
        </p:sp>
      </p:grpSp>
      <p:sp>
        <p:nvSpPr>
          <p:cNvPr id="185" name="タイトル 3"/>
          <p:cNvSpPr txBox="1">
            <a:spLocks/>
          </p:cNvSpPr>
          <p:nvPr/>
        </p:nvSpPr>
        <p:spPr>
          <a:xfrm>
            <a:off x="4775593" y="5091479"/>
            <a:ext cx="1533649" cy="329415"/>
          </a:xfrm>
          <a:prstGeom prst="rect">
            <a:avLst/>
          </a:prstGeom>
        </p:spPr>
        <p:txBody>
          <a:bodyPr vert="horz" lIns="36000" tIns="72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95000"/>
              </a:lnSpc>
            </a:pPr>
            <a:r>
              <a:rPr lang="ja-JP" altLang="en-US" sz="1000" dirty="0" smtClean="0">
                <a:latin typeface="メイリオ" panose="020B0604030504040204" pitchFamily="50" charset="-128"/>
                <a:ea typeface="メイリオ" panose="020B0604030504040204" pitchFamily="50" charset="-128"/>
              </a:rPr>
              <a:t>おいしいお昼ごはん</a:t>
            </a:r>
            <a:r>
              <a:rPr lang="ja-JP" altLang="en-US" sz="1000" dirty="0">
                <a:latin typeface="メイリオ" panose="020B0604030504040204" pitchFamily="50" charset="-128"/>
                <a:ea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endParaRPr>
          </a:p>
        </p:txBody>
      </p:sp>
      <p:sp>
        <p:nvSpPr>
          <p:cNvPr id="5" name="正方形/長方形 4"/>
          <p:cNvSpPr/>
          <p:nvPr/>
        </p:nvSpPr>
        <p:spPr>
          <a:xfrm>
            <a:off x="3675335" y="1926295"/>
            <a:ext cx="2668732" cy="90513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1000" dirty="0" smtClean="0">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3"/>
          <a:stretch>
            <a:fillRect/>
          </a:stretch>
        </p:blipFill>
        <p:spPr>
          <a:xfrm>
            <a:off x="561563" y="671339"/>
            <a:ext cx="484492" cy="382613"/>
          </a:xfrm>
          <a:prstGeom prst="rect">
            <a:avLst/>
          </a:prstGeom>
        </p:spPr>
      </p:pic>
      <p:sp>
        <p:nvSpPr>
          <p:cNvPr id="102" name="テキスト ボックス 71"/>
          <p:cNvSpPr txBox="1">
            <a:spLocks noChangeArrowheads="1"/>
          </p:cNvSpPr>
          <p:nvPr/>
        </p:nvSpPr>
        <p:spPr bwMode="auto">
          <a:xfrm>
            <a:off x="428235" y="4427093"/>
            <a:ext cx="4126701" cy="986099"/>
          </a:xfrm>
          <a:prstGeom prst="rect">
            <a:avLst/>
          </a:prstGeom>
          <a:noFill/>
          <a:ln w="12700">
            <a:noFill/>
            <a:prstDash val="dash"/>
            <a:miter lim="800000"/>
            <a:headEnd/>
            <a:tailEnd/>
          </a:ln>
        </p:spPr>
        <p:txBody>
          <a:bodyPr vert="horz" wrap="square" lIns="107315" tIns="53658" rIns="107315" bIns="53658" numCol="1" anchor="ctr" anchorCtr="0" compatLnSpc="1">
            <a:prstTxWarp prst="textNoShape">
              <a:avLst/>
            </a:prstTxWarp>
          </a:bodyPr>
          <a:lstStyle/>
          <a:p>
            <a:pPr defTabSz="1073059" eaLnBrk="0" fontAlgn="base" hangingPunct="0">
              <a:spcBef>
                <a:spcPct val="0"/>
              </a:spcBef>
              <a:spcAft>
                <a:spcPct val="0"/>
              </a:spcAft>
            </a:pPr>
            <a:endParaRPr lang="ja-JP" altLang="ja-JP" sz="1050" dirty="0">
              <a:latin typeface="Arial" panose="020B0604020202020204" pitchFamily="34" charset="0"/>
            </a:endParaRPr>
          </a:p>
        </p:txBody>
      </p:sp>
      <p:pic>
        <p:nvPicPr>
          <p:cNvPr id="50" name="図 49"/>
          <p:cNvPicPr/>
          <p:nvPr/>
        </p:nvPicPr>
        <p:blipFill>
          <a:blip r:embed="rId4" cstate="print">
            <a:extLst>
              <a:ext uri="{28A0092B-C50C-407E-A947-70E740481C1C}">
                <a14:useLocalDpi xmlns:a14="http://schemas.microsoft.com/office/drawing/2010/main" val="0"/>
              </a:ext>
            </a:extLst>
          </a:blip>
          <a:stretch>
            <a:fillRect/>
          </a:stretch>
        </p:blipFill>
        <p:spPr>
          <a:xfrm>
            <a:off x="679858" y="1713682"/>
            <a:ext cx="2519639" cy="1737575"/>
          </a:xfrm>
          <a:prstGeom prst="rect">
            <a:avLst/>
          </a:prstGeom>
        </p:spPr>
      </p:pic>
      <p:sp>
        <p:nvSpPr>
          <p:cNvPr id="8" name="正方形/長方形 7"/>
          <p:cNvSpPr/>
          <p:nvPr/>
        </p:nvSpPr>
        <p:spPr>
          <a:xfrm>
            <a:off x="3684322" y="1945990"/>
            <a:ext cx="2730236" cy="2067233"/>
          </a:xfrm>
          <a:prstGeom prst="rect">
            <a:avLst/>
          </a:prstGeom>
        </p:spPr>
        <p:txBody>
          <a:bodyPr wrap="square">
            <a:spAutoFit/>
          </a:bodyPr>
          <a:lstStyle/>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Less mortality, less morbidity</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を</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0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000" kern="100" dirty="0" smtClean="0">
                <a:latin typeface="メイリオ" panose="020B0604030504040204" pitchFamily="50" charset="-128"/>
                <a:ea typeface="メイリオ" panose="020B0604030504040204" pitchFamily="50" charset="-128"/>
                <a:cs typeface="Times New Roman" panose="02020603050405020304" pitchFamily="18" charset="0"/>
              </a:rPr>
              <a:t>死亡率の低下、罹患率の低下）</a:t>
            </a:r>
            <a:endParaRPr lang="en-US" altLang="ja-JP" sz="10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理念</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に、</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24</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時間</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365</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日救急患者を受け入れる二次救急医療機関として「断らない救急医療」を目標としています</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脳</a:t>
            </a: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外科の手術数は西日本随一、「いい病院ランキング」の常連です。</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老人ホーム「エルカーサ富永」の運営と、</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居宅介護支援・訪問介護・通所介護も行っております。</a:t>
            </a:r>
            <a:endPar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en-US" altLang="ja-JP" sz="1100" kern="100" dirty="0">
                <a:solidFill>
                  <a:srgbClr val="FF0000"/>
                </a:solidFill>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alt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9" name="正方形/長方形 8"/>
          <p:cNvSpPr/>
          <p:nvPr/>
        </p:nvSpPr>
        <p:spPr>
          <a:xfrm>
            <a:off x="527340" y="4155475"/>
            <a:ext cx="5986092" cy="1169551"/>
          </a:xfrm>
          <a:prstGeom prst="rect">
            <a:avLst/>
          </a:prstGeom>
        </p:spPr>
        <p:txBody>
          <a:bodyPr wrap="square">
            <a:spAutoFit/>
          </a:bodyPr>
          <a:lstStyle/>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◎残業月</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10h</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以下（パートはほぼ</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なし</a:t>
            </a: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◎賞与年</a:t>
            </a:r>
            <a:r>
              <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2</a:t>
            </a: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回（常勤勤務のみ）</a:t>
            </a:r>
            <a:r>
              <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賞与月数昨年実績</a:t>
            </a:r>
            <a:r>
              <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3</a:t>
            </a: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ヶ月分</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◎扶養手当あり（常勤勤務のみ）</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食事手当（無償提供</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ただし休憩なしの短時間勤務は</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除く</a:t>
            </a:r>
            <a:endPar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◎業務内容なども分かりやすく指導</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54" name="図 53"/>
          <p:cNvPicPr/>
          <p:nvPr/>
        </p:nvPicPr>
        <p:blipFill>
          <a:blip r:embed="rId5" cstate="print">
            <a:extLst>
              <a:ext uri="{28A0092B-C50C-407E-A947-70E740481C1C}">
                <a14:useLocalDpi xmlns:a14="http://schemas.microsoft.com/office/drawing/2010/main" val="0"/>
              </a:ext>
            </a:extLst>
          </a:blip>
          <a:stretch>
            <a:fillRect/>
          </a:stretch>
        </p:blipFill>
        <p:spPr>
          <a:xfrm>
            <a:off x="4830504" y="3999262"/>
            <a:ext cx="1245210" cy="1057584"/>
          </a:xfrm>
          <a:prstGeom prst="rect">
            <a:avLst/>
          </a:prstGeom>
        </p:spPr>
      </p:pic>
      <p:sp>
        <p:nvSpPr>
          <p:cNvPr id="55" name="WordArt 23">
            <a:extLst>
              <a:ext uri="{FF2B5EF4-FFF2-40B4-BE49-F238E27FC236}">
                <a16:creationId xmlns:a16="http://schemas.microsoft.com/office/drawing/2014/main" id="{00000000-0008-0000-0000-000002000000}"/>
              </a:ext>
            </a:extLst>
          </p:cNvPr>
          <p:cNvSpPr>
            <a:spLocks noChangeArrowheads="1" noChangeShapeType="1" noTextEdit="1"/>
          </p:cNvSpPr>
          <p:nvPr/>
        </p:nvSpPr>
        <p:spPr bwMode="auto">
          <a:xfrm>
            <a:off x="292015" y="480059"/>
            <a:ext cx="1403031" cy="107219"/>
          </a:xfrm>
          <a:prstGeom prst="rect">
            <a:avLst/>
          </a:prstGeom>
          <a:effectLst>
            <a:glow rad="228600">
              <a:schemeClr val="accent2">
                <a:satMod val="175000"/>
                <a:alpha val="40000"/>
              </a:schemeClr>
            </a:glow>
          </a:effectLst>
        </p:spPr>
        <p:txBody>
          <a:bodyPr spcFirstLastPara="1" wrap="none" numCol="1" fromWordArt="1">
            <a:prstTxWarp prst="textArchUp">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r>
              <a:rPr lang="ja-JP" altLang="en-US" sz="2800" b="0" kern="10" spc="0" dirty="0">
                <a:ln w="9525">
                  <a:noFill/>
                  <a:round/>
                  <a:headEnd/>
                  <a:tailEnd/>
                </a:ln>
                <a:effectLst>
                  <a:outerShdw dist="35921" dir="2700000" algn="ctr" rotWithShape="0">
                    <a:srgbClr val="C0C0C0">
                      <a:alpha val="80000"/>
                    </a:srgbClr>
                  </a:outerShdw>
                </a:effectLst>
                <a:latin typeface="HGP創英角ﾎﾟｯﾌﾟ体" pitchFamily="50" charset="-128"/>
                <a:ea typeface="HGP創英角ﾎﾟｯﾌﾟ体" pitchFamily="50" charset="-128"/>
              </a:rPr>
              <a:t>ハローマザー</a:t>
            </a:r>
            <a:r>
              <a:rPr lang="ja-JP" altLang="en-US" sz="2800" b="0" kern="10" spc="0" dirty="0" smtClean="0">
                <a:ln w="9525">
                  <a:noFill/>
                  <a:round/>
                  <a:headEnd/>
                  <a:tailEnd/>
                </a:ln>
                <a:effectLst>
                  <a:outerShdw dist="35921" dir="2700000" algn="ctr" rotWithShape="0">
                    <a:srgbClr val="C0C0C0">
                      <a:alpha val="80000"/>
                    </a:srgbClr>
                  </a:outerShdw>
                </a:effectLst>
                <a:latin typeface="HGP創英角ﾎﾟｯﾌﾟ体" pitchFamily="50" charset="-128"/>
                <a:ea typeface="HGP創英角ﾎﾟｯﾌﾟ体" pitchFamily="50" charset="-128"/>
              </a:rPr>
              <a:t>企業</a:t>
            </a:r>
            <a:endParaRPr lang="ja-JP" altLang="en-US" sz="2800" b="0" kern="10" spc="0" dirty="0">
              <a:ln w="9525">
                <a:noFill/>
                <a:round/>
                <a:headEnd/>
                <a:tailEnd/>
              </a:ln>
              <a:effectLst>
                <a:outerShdw dist="35921" dir="2700000" algn="ctr" rotWithShape="0">
                  <a:srgbClr val="C0C0C0">
                    <a:alpha val="80000"/>
                  </a:srgbClr>
                </a:outerShdw>
              </a:effectLst>
              <a:latin typeface="HGP創英角ﾎﾟｯﾌﾟ体" pitchFamily="50" charset="-128"/>
              <a:ea typeface="HGP創英角ﾎﾟｯﾌﾟ体" pitchFamily="50" charset="-128"/>
            </a:endParaRPr>
          </a:p>
        </p:txBody>
      </p:sp>
      <p:sp>
        <p:nvSpPr>
          <p:cNvPr id="56" name="角丸四角形 55"/>
          <p:cNvSpPr/>
          <p:nvPr/>
        </p:nvSpPr>
        <p:spPr>
          <a:xfrm>
            <a:off x="2330124" y="5516161"/>
            <a:ext cx="4283327" cy="2535190"/>
          </a:xfrm>
          <a:prstGeom prst="roundRect">
            <a:avLst>
              <a:gd name="adj" fmla="val 20004"/>
            </a:avLst>
          </a:prstGeom>
          <a:solidFill>
            <a:schemeClr val="bg1"/>
          </a:solidFill>
          <a:ln w="22225">
            <a:solidFill>
              <a:srgbClr val="99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400"/>
              </a:lnSpc>
              <a:spcAft>
                <a:spcPts val="0"/>
              </a:spcAft>
            </a:pPr>
            <a:r>
              <a:rPr lang="ja-JP" altLang="ja-JP" kern="100" dirty="0">
                <a:latin typeface="游明朝" panose="02020400000000000000" pitchFamily="18" charset="-128"/>
                <a:ea typeface="HG丸ｺﾞｼｯｸM-PRO" panose="020F0600000000000000" pitchFamily="50" charset="-128"/>
                <a:cs typeface="Times New Roman" panose="02020603050405020304" pitchFamily="18" charset="0"/>
              </a:rPr>
              <a:t>●職員が出産後も安心して仕事と子育てが両立できるように</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400"/>
              </a:lnSpc>
              <a:spcAft>
                <a:spcPts val="0"/>
              </a:spcAft>
            </a:pPr>
            <a:r>
              <a:rPr lang="ja-JP" altLang="ja-JP" kern="100" dirty="0">
                <a:latin typeface="游明朝" panose="02020400000000000000" pitchFamily="18" charset="-128"/>
                <a:ea typeface="HG丸ｺﾞｼｯｸM-PRO" panose="020F0600000000000000" pitchFamily="50" charset="-128"/>
                <a:cs typeface="Times New Roman" panose="02020603050405020304" pitchFamily="18" charset="0"/>
              </a:rPr>
              <a:t>　月極保育（</a:t>
            </a:r>
            <a:r>
              <a:rPr lang="en-US" altLang="ja-JP" kern="100" dirty="0">
                <a:latin typeface="游明朝" panose="02020400000000000000" pitchFamily="18" charset="-128"/>
                <a:ea typeface="HG丸ｺﾞｼｯｸM-PRO" panose="020F0600000000000000" pitchFamily="50" charset="-128"/>
                <a:cs typeface="Times New Roman" panose="02020603050405020304" pitchFamily="18" charset="0"/>
              </a:rPr>
              <a:t>25,000</a:t>
            </a:r>
            <a:r>
              <a:rPr lang="ja-JP" altLang="ja-JP" kern="100" dirty="0">
                <a:latin typeface="游明朝" panose="02020400000000000000" pitchFamily="18" charset="-128"/>
                <a:ea typeface="HG丸ｺﾞｼｯｸM-PRO" panose="020F0600000000000000" pitchFamily="50" charset="-128"/>
                <a:cs typeface="Times New Roman" panose="02020603050405020304" pitchFamily="18" charset="0"/>
              </a:rPr>
              <a:t>円）・一時保育（</a:t>
            </a:r>
            <a:r>
              <a:rPr lang="en-US" altLang="ja-JP" kern="100" dirty="0">
                <a:latin typeface="游明朝" panose="02020400000000000000" pitchFamily="18" charset="-128"/>
                <a:ea typeface="HG丸ｺﾞｼｯｸM-PRO" panose="020F0600000000000000" pitchFamily="50" charset="-128"/>
                <a:cs typeface="Times New Roman" panose="02020603050405020304" pitchFamily="18" charset="0"/>
              </a:rPr>
              <a:t>2,000</a:t>
            </a:r>
            <a:r>
              <a:rPr lang="ja-JP" altLang="ja-JP" kern="100" dirty="0">
                <a:latin typeface="游明朝" panose="02020400000000000000" pitchFamily="18" charset="-128"/>
                <a:ea typeface="HG丸ｺﾞｼｯｸM-PRO" panose="020F0600000000000000" pitchFamily="50" charset="-128"/>
                <a:cs typeface="Times New Roman" panose="02020603050405020304" pitchFamily="18" charset="0"/>
              </a:rPr>
              <a:t>円）と共に利用していただけます。</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400"/>
              </a:lnSpc>
              <a:spcAft>
                <a:spcPts val="0"/>
              </a:spcAft>
            </a:pPr>
            <a:r>
              <a:rPr lang="ja-JP" altLang="ja-JP" kern="100" dirty="0">
                <a:latin typeface="游明朝" panose="02020400000000000000" pitchFamily="18" charset="-128"/>
                <a:ea typeface="HG丸ｺﾞｼｯｸM-PRO" panose="020F0600000000000000" pitchFamily="50" charset="-128"/>
                <a:cs typeface="Times New Roman" panose="02020603050405020304" pitchFamily="18" charset="0"/>
              </a:rPr>
              <a:t>●お子さんのケガや病気時のお休みは子の為の看護休暇を有償で付与。</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65" name="タイトル 22"/>
          <p:cNvSpPr txBox="1">
            <a:spLocks/>
          </p:cNvSpPr>
          <p:nvPr/>
        </p:nvSpPr>
        <p:spPr>
          <a:xfrm>
            <a:off x="2625846" y="5600561"/>
            <a:ext cx="2694911" cy="311057"/>
          </a:xfrm>
          <a:prstGeom prst="rect">
            <a:avLst/>
          </a:prstGeom>
        </p:spPr>
        <p:txBody>
          <a:bodyPr vert="horz" lIns="0" tIns="36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200" b="1" dirty="0" smtClean="0">
              <a:solidFill>
                <a:srgbClr val="72AF2F"/>
              </a:solidFill>
              <a:latin typeface="メイリオ" panose="020B0604030504040204" pitchFamily="50" charset="-128"/>
              <a:ea typeface="メイリオ" panose="020B0604030504040204" pitchFamily="50" charset="-128"/>
            </a:endParaRPr>
          </a:p>
        </p:txBody>
      </p:sp>
      <p:sp>
        <p:nvSpPr>
          <p:cNvPr id="10" name="正方形/長方形 9"/>
          <p:cNvSpPr/>
          <p:nvPr/>
        </p:nvSpPr>
        <p:spPr>
          <a:xfrm>
            <a:off x="2357707" y="6472541"/>
            <a:ext cx="2635757" cy="1528624"/>
          </a:xfrm>
          <a:prstGeom prst="rect">
            <a:avLst/>
          </a:prstGeom>
        </p:spPr>
        <p:txBody>
          <a:bodyPr wrap="square">
            <a:spAutoFit/>
          </a:bodyPr>
          <a:lstStyle/>
          <a:p>
            <a:pPr algn="just">
              <a:lnSpc>
                <a:spcPts val="1400"/>
              </a:lnSpc>
              <a:spcAft>
                <a:spcPts val="0"/>
              </a:spcAft>
            </a:pPr>
            <a:endParaRPr lang="ja-JP" altLang="ja-JP" sz="11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 直近３年間の育児休業</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実績</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3</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年度</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35</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名、令和</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4</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年度</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23</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名</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5</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年度</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38</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名）</a:t>
            </a:r>
          </a:p>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 直近３年間の介護休業</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実績</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2</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年度</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0</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名、</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4</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年度</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3</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名</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5</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年度</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1</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名）</a:t>
            </a:r>
          </a:p>
          <a:p>
            <a:pPr algn="just">
              <a:lnSpc>
                <a:spcPts val="1400"/>
              </a:lnSpc>
              <a:spcAft>
                <a:spcPts val="0"/>
              </a:spcAft>
            </a:pPr>
            <a:r>
              <a:rPr lang="en-US" altLang="ja-JP" sz="1100" kern="100" dirty="0">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alt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1" name="正方形/長方形 10"/>
          <p:cNvSpPr/>
          <p:nvPr/>
        </p:nvSpPr>
        <p:spPr>
          <a:xfrm>
            <a:off x="2359074" y="5855633"/>
            <a:ext cx="4104210" cy="810478"/>
          </a:xfrm>
          <a:prstGeom prst="rect">
            <a:avLst/>
          </a:prstGeom>
        </p:spPr>
        <p:txBody>
          <a:bodyPr wrap="square">
            <a:spAutoFit/>
          </a:bodyPr>
          <a:lstStyle/>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●職員が出産後も安心して仕事と子育てが両立できるように</a:t>
            </a:r>
          </a:p>
          <a:p>
            <a:pPr algn="just">
              <a:lnSpc>
                <a:spcPts val="1400"/>
              </a:lnSpc>
              <a:spcAft>
                <a:spcPts val="0"/>
              </a:spcAft>
            </a:pP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月極</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保育（</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25,000</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円）・一時保育（</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2,000</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円）と共に</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利用</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して</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いただけます。</a:t>
            </a:r>
          </a:p>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●お子さんのケガや病気時のお休みは子の為の看護</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休暇付与</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a:t>
            </a:r>
          </a:p>
        </p:txBody>
      </p:sp>
      <p:pic>
        <p:nvPicPr>
          <p:cNvPr id="59" name="図 58"/>
          <p:cNvPicPr/>
          <p:nvPr/>
        </p:nvPicPr>
        <p:blipFill>
          <a:blip r:embed="rId6" cstate="print">
            <a:extLst>
              <a:ext uri="{28A0092B-C50C-407E-A947-70E740481C1C}">
                <a14:useLocalDpi xmlns:a14="http://schemas.microsoft.com/office/drawing/2010/main" val="0"/>
              </a:ext>
            </a:extLst>
          </a:blip>
          <a:stretch>
            <a:fillRect/>
          </a:stretch>
        </p:blipFill>
        <p:spPr>
          <a:xfrm>
            <a:off x="4847427" y="6636817"/>
            <a:ext cx="1583326" cy="1048535"/>
          </a:xfrm>
          <a:prstGeom prst="rect">
            <a:avLst/>
          </a:prstGeom>
        </p:spPr>
      </p:pic>
      <p:sp>
        <p:nvSpPr>
          <p:cNvPr id="61" name="タイトル 22"/>
          <p:cNvSpPr txBox="1">
            <a:spLocks/>
          </p:cNvSpPr>
          <p:nvPr/>
        </p:nvSpPr>
        <p:spPr>
          <a:xfrm>
            <a:off x="2534357" y="5581260"/>
            <a:ext cx="3057364" cy="311057"/>
          </a:xfrm>
          <a:prstGeom prst="rect">
            <a:avLst/>
          </a:prstGeom>
        </p:spPr>
        <p:txBody>
          <a:bodyPr vert="horz" lIns="0" tIns="36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200" b="1" dirty="0" smtClean="0">
              <a:solidFill>
                <a:srgbClr val="0000FF"/>
              </a:solidFill>
              <a:latin typeface="メイリオ" panose="020B0604030504040204" pitchFamily="50" charset="-128"/>
              <a:ea typeface="メイリオ" panose="020B0604030504040204" pitchFamily="50" charset="-128"/>
            </a:endParaRPr>
          </a:p>
        </p:txBody>
      </p:sp>
      <p:sp>
        <p:nvSpPr>
          <p:cNvPr id="73" name="タイトル 22"/>
          <p:cNvSpPr txBox="1">
            <a:spLocks/>
          </p:cNvSpPr>
          <p:nvPr/>
        </p:nvSpPr>
        <p:spPr>
          <a:xfrm>
            <a:off x="2737112" y="5641535"/>
            <a:ext cx="3321140" cy="311057"/>
          </a:xfrm>
          <a:prstGeom prst="rect">
            <a:avLst/>
          </a:prstGeom>
        </p:spPr>
        <p:txBody>
          <a:bodyPr vert="horz" lIns="0" tIns="36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b="1" dirty="0" smtClean="0">
                <a:solidFill>
                  <a:srgbClr val="0000FF"/>
                </a:solidFill>
                <a:latin typeface="メイリオ" panose="020B0604030504040204" pitchFamily="50" charset="-128"/>
                <a:ea typeface="メイリオ" panose="020B0604030504040204" pitchFamily="50" charset="-128"/>
              </a:rPr>
              <a:t>仕事と家庭の両立が可能です</a:t>
            </a:r>
          </a:p>
        </p:txBody>
      </p:sp>
      <p:pic>
        <p:nvPicPr>
          <p:cNvPr id="74" name="図 73"/>
          <p:cNvPicPr/>
          <p:nvPr/>
        </p:nvPicPr>
        <p:blipFill>
          <a:blip r:embed="rId7" cstate="print">
            <a:extLst>
              <a:ext uri="{BEBA8EAE-BF5A-486C-A8C5-ECC9F3942E4B}">
                <a14:imgProps xmlns:a14="http://schemas.microsoft.com/office/drawing/2010/main">
                  <a14:imgLayer r:embed="rId8">
                    <a14:imgEffect>
                      <a14:sharpenSoften amount="-61000"/>
                    </a14:imgEffect>
                    <a14:imgEffect>
                      <a14:brightnessContrast contrast="-5000"/>
                    </a14:imgEffect>
                  </a14:imgLayer>
                </a14:imgProps>
              </a:ext>
              <a:ext uri="{28A0092B-C50C-407E-A947-70E740481C1C}">
                <a14:useLocalDpi xmlns:a14="http://schemas.microsoft.com/office/drawing/2010/main" val="0"/>
              </a:ext>
            </a:extLst>
          </a:blip>
          <a:stretch>
            <a:fillRect/>
          </a:stretch>
        </p:blipFill>
        <p:spPr>
          <a:xfrm>
            <a:off x="3639570" y="4756909"/>
            <a:ext cx="469600" cy="389689"/>
          </a:xfrm>
          <a:prstGeom prst="rect">
            <a:avLst/>
          </a:prstGeom>
        </p:spPr>
      </p:pic>
      <p:pic>
        <p:nvPicPr>
          <p:cNvPr id="75" name="図 74"/>
          <p:cNvPicPr/>
          <p:nvPr/>
        </p:nvPicPr>
        <p:blipFill>
          <a:blip r:embed="rId7" cstate="print">
            <a:extLst>
              <a:ext uri="{BEBA8EAE-BF5A-486C-A8C5-ECC9F3942E4B}">
                <a14:imgProps xmlns:a14="http://schemas.microsoft.com/office/drawing/2010/main">
                  <a14:imgLayer r:embed="rId8">
                    <a14:imgEffect>
                      <a14:sharpenSoften amount="-61000"/>
                    </a14:imgEffect>
                    <a14:imgEffect>
                      <a14:brightnessContrast contrast="-5000"/>
                    </a14:imgEffect>
                  </a14:imgLayer>
                </a14:imgProps>
              </a:ext>
              <a:ext uri="{28A0092B-C50C-407E-A947-70E740481C1C}">
                <a14:useLocalDpi xmlns:a14="http://schemas.microsoft.com/office/drawing/2010/main" val="0"/>
              </a:ext>
            </a:extLst>
          </a:blip>
          <a:stretch>
            <a:fillRect/>
          </a:stretch>
        </p:blipFill>
        <p:spPr>
          <a:xfrm rot="10534813">
            <a:off x="4182132" y="4908093"/>
            <a:ext cx="469600" cy="389689"/>
          </a:xfrm>
          <a:prstGeom prst="rect">
            <a:avLst/>
          </a:prstGeom>
        </p:spPr>
      </p:pic>
      <p:sp>
        <p:nvSpPr>
          <p:cNvPr id="12" name="正方形/長方形 11"/>
          <p:cNvSpPr/>
          <p:nvPr/>
        </p:nvSpPr>
        <p:spPr>
          <a:xfrm>
            <a:off x="438051" y="6166029"/>
            <a:ext cx="1589207" cy="2246769"/>
          </a:xfrm>
          <a:prstGeom prst="rect">
            <a:avLst/>
          </a:prstGeom>
        </p:spPr>
        <p:txBody>
          <a:bodyPr wrap="square">
            <a:spAutoFit/>
          </a:bodyPr>
          <a:lstStyle/>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難波・西田辺・長居と立地の良い職場ですので、仕事帰りにウインドーショッピングや</a:t>
            </a:r>
          </a:p>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職場仲間と食事に行くのが楽しみ。</a:t>
            </a:r>
          </a:p>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残業も少ないので、習い事や趣味の時間が作れます。ライフワークバランスが取りやすいです。</a:t>
            </a:r>
          </a:p>
          <a:p>
            <a:pPr algn="just">
              <a:lnSpc>
                <a:spcPts val="1400"/>
              </a:lnSpc>
              <a:spcAft>
                <a:spcPts val="0"/>
              </a:spcAft>
            </a:pPr>
            <a:r>
              <a:rPr lang="en-US" altLang="ja-JP" sz="1100" kern="100" dirty="0">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alt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13" name="図 12"/>
          <p:cNvPicPr>
            <a:picLocks noChangeAspect="1"/>
          </p:cNvPicPr>
          <p:nvPr/>
        </p:nvPicPr>
        <p:blipFill>
          <a:blip r:embed="rId9"/>
          <a:stretch>
            <a:fillRect/>
          </a:stretch>
        </p:blipFill>
        <p:spPr>
          <a:xfrm>
            <a:off x="938804" y="8210251"/>
            <a:ext cx="865878" cy="1090892"/>
          </a:xfrm>
          <a:prstGeom prst="rect">
            <a:avLst/>
          </a:prstGeom>
        </p:spPr>
      </p:pic>
      <p:pic>
        <p:nvPicPr>
          <p:cNvPr id="76" name="図 75"/>
          <p:cNvPicPr/>
          <p:nvPr/>
        </p:nvPicPr>
        <p:blipFill>
          <a:blip r:embed="rId10" cstate="print">
            <a:extLst>
              <a:ext uri="{28A0092B-C50C-407E-A947-70E740481C1C}">
                <a14:useLocalDpi xmlns:a14="http://schemas.microsoft.com/office/drawing/2010/main" val="0"/>
              </a:ext>
            </a:extLst>
          </a:blip>
          <a:stretch>
            <a:fillRect/>
          </a:stretch>
        </p:blipFill>
        <p:spPr>
          <a:xfrm>
            <a:off x="2460373" y="8368045"/>
            <a:ext cx="1287690" cy="1039704"/>
          </a:xfrm>
          <a:prstGeom prst="rect">
            <a:avLst/>
          </a:prstGeom>
        </p:spPr>
      </p:pic>
      <p:sp>
        <p:nvSpPr>
          <p:cNvPr id="77" name="タイトル 22"/>
          <p:cNvSpPr txBox="1">
            <a:spLocks/>
          </p:cNvSpPr>
          <p:nvPr/>
        </p:nvSpPr>
        <p:spPr>
          <a:xfrm>
            <a:off x="3868793" y="8170195"/>
            <a:ext cx="2492969" cy="311057"/>
          </a:xfrm>
          <a:prstGeom prst="rect">
            <a:avLst/>
          </a:prstGeom>
        </p:spPr>
        <p:txBody>
          <a:bodyPr vert="horz" lIns="0" tIns="36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b="1" dirty="0" smtClean="0">
                <a:solidFill>
                  <a:srgbClr val="0000FF"/>
                </a:solidFill>
                <a:latin typeface="メイリオ" panose="020B0604030504040204" pitchFamily="50" charset="-128"/>
                <a:ea typeface="メイリオ" panose="020B0604030504040204" pitchFamily="50" charset="-128"/>
              </a:rPr>
              <a:t>先輩社員のメッセージ</a:t>
            </a:r>
          </a:p>
        </p:txBody>
      </p:sp>
      <p:sp>
        <p:nvSpPr>
          <p:cNvPr id="78" name="タイトル 3"/>
          <p:cNvSpPr txBox="1">
            <a:spLocks/>
          </p:cNvSpPr>
          <p:nvPr/>
        </p:nvSpPr>
        <p:spPr>
          <a:xfrm>
            <a:off x="4726647" y="7762910"/>
            <a:ext cx="1533649" cy="329415"/>
          </a:xfrm>
          <a:prstGeom prst="rect">
            <a:avLst/>
          </a:prstGeom>
        </p:spPr>
        <p:txBody>
          <a:bodyPr vert="horz" lIns="36000" tIns="72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95000"/>
              </a:lnSpc>
            </a:pPr>
            <a:r>
              <a:rPr lang="ja-JP" altLang="en-US" sz="1000" dirty="0" smtClean="0">
                <a:latin typeface="メイリオ" panose="020B0604030504040204" pitchFamily="50" charset="-128"/>
                <a:ea typeface="メイリオ" panose="020B0604030504040204" pitchFamily="50" charset="-128"/>
              </a:rPr>
              <a:t>院内保育所</a:t>
            </a:r>
            <a:endParaRPr lang="en-US" altLang="ja-JP" sz="1000" dirty="0" smtClean="0">
              <a:latin typeface="メイリオ" panose="020B0604030504040204" pitchFamily="50" charset="-128"/>
              <a:ea typeface="メイリオ" panose="020B0604030504040204" pitchFamily="50" charset="-128"/>
            </a:endParaRPr>
          </a:p>
        </p:txBody>
      </p:sp>
      <p:sp>
        <p:nvSpPr>
          <p:cNvPr id="79" name="タイトル 3"/>
          <p:cNvSpPr txBox="1">
            <a:spLocks/>
          </p:cNvSpPr>
          <p:nvPr/>
        </p:nvSpPr>
        <p:spPr>
          <a:xfrm>
            <a:off x="400338" y="3552418"/>
            <a:ext cx="3100961" cy="329415"/>
          </a:xfrm>
          <a:prstGeom prst="rect">
            <a:avLst/>
          </a:prstGeom>
        </p:spPr>
        <p:txBody>
          <a:bodyPr vert="horz" lIns="36000" tIns="72000" rIns="0" bIns="0" rtlCol="0" anchor="t" anchorCtr="0">
            <a:normAutofit fontScale="92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95000"/>
              </a:lnSpc>
            </a:pPr>
            <a:r>
              <a:rPr lang="en-US" altLang="ja-JP" sz="1000" dirty="0" smtClean="0">
                <a:latin typeface="メイリオ" panose="020B0604030504040204" pitchFamily="50" charset="-128"/>
                <a:ea typeface="メイリオ" panose="020B0604030504040204" pitchFamily="50" charset="-128"/>
              </a:rPr>
              <a:t>JR</a:t>
            </a:r>
            <a:r>
              <a:rPr lang="ja-JP" altLang="en-US" sz="1000" dirty="0" smtClean="0">
                <a:latin typeface="メイリオ" panose="020B0604030504040204" pitchFamily="50" charset="-128"/>
                <a:ea typeface="メイリオ" panose="020B0604030504040204" pitchFamily="50" charset="-128"/>
              </a:rPr>
              <a:t>なんば駅から徒歩</a:t>
            </a:r>
            <a:r>
              <a:rPr lang="en-US" altLang="ja-JP" sz="1000" dirty="0" smtClean="0">
                <a:latin typeface="メイリオ" panose="020B0604030504040204" pitchFamily="50" charset="-128"/>
                <a:ea typeface="メイリオ" panose="020B0604030504040204" pitchFamily="50" charset="-128"/>
              </a:rPr>
              <a:t>1</a:t>
            </a:r>
            <a:r>
              <a:rPr lang="ja-JP" altLang="en-US" sz="1000" dirty="0" smtClean="0">
                <a:latin typeface="メイリオ" panose="020B0604030504040204" pitchFamily="50" charset="-128"/>
                <a:ea typeface="メイリオ" panose="020B0604030504040204" pitchFamily="50" charset="-128"/>
              </a:rPr>
              <a:t>分。雨に濡れることなく通勤できます。</a:t>
            </a:r>
            <a:endParaRPr lang="en-US" altLang="ja-JP" sz="1000" dirty="0" smtClean="0">
              <a:latin typeface="メイリオ" panose="020B0604030504040204" pitchFamily="50" charset="-128"/>
              <a:ea typeface="メイリオ" panose="020B0604030504040204" pitchFamily="50" charset="-128"/>
            </a:endParaRPr>
          </a:p>
        </p:txBody>
      </p:sp>
      <p:sp>
        <p:nvSpPr>
          <p:cNvPr id="80" name="正方形/長方形 79"/>
          <p:cNvSpPr/>
          <p:nvPr/>
        </p:nvSpPr>
        <p:spPr>
          <a:xfrm>
            <a:off x="3788312" y="8412798"/>
            <a:ext cx="2691616" cy="1349087"/>
          </a:xfrm>
          <a:prstGeom prst="rect">
            <a:avLst/>
          </a:prstGeom>
        </p:spPr>
        <p:txBody>
          <a:bodyPr wrap="square">
            <a:spAutoFit/>
          </a:bodyPr>
          <a:lstStyle/>
          <a:p>
            <a:pPr algn="just">
              <a:lnSpc>
                <a:spcPts val="1400"/>
              </a:lnSpc>
              <a:spcAft>
                <a:spcPts val="0"/>
              </a:spcAft>
            </a:pP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育休から復帰した先輩や子育て中の先輩が大勢います。悩みを相談することができます。急なお休みや早退にも配慮いただけます。優しく親切に教えていただけるので、前向きな気持ちで仕事に取り組めています！</a:t>
            </a:r>
            <a:endPar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786945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20ADF3D7FA94742BD89BA233FCF6576" ma:contentTypeVersion="15" ma:contentTypeDescription="新しいドキュメントを作成します。" ma:contentTypeScope="" ma:versionID="d11d2d79f8c7f45f4439bf05e0c8dc8c">
  <xsd:schema xmlns:xsd="http://www.w3.org/2001/XMLSchema" xmlns:xs="http://www.w3.org/2001/XMLSchema" xmlns:p="http://schemas.microsoft.com/office/2006/metadata/properties" xmlns:ns2="a654c996-f83f-4c9e-98a8-36d31158b0b4" xmlns:ns3="44856c1c-163a-4db4-9f2d-e69ab44d016d" targetNamespace="http://schemas.microsoft.com/office/2006/metadata/properties" ma:root="true" ma:fieldsID="cb57cd9df7585876947f5f333f751659" ns2:_="" ns3:_="">
    <xsd:import namespace="a654c996-f83f-4c9e-98a8-36d31158b0b4"/>
    <xsd:import namespace="44856c1c-163a-4db4-9f2d-e69ab44d016d"/>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54c996-f83f-4c9e-98a8-36d31158b0b4"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856c1c-163a-4db4-9f2d-e69ab44d016d"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0ee3e193-348c-4b69-855c-3847306be67c}" ma:internalName="TaxCatchAll" ma:showField="CatchAllData" ma:web="44856c1c-163a-4db4-9f2d-e69ab44d01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a654c996-f83f-4c9e-98a8-36d31158b0b4">
      <UserInfo>
        <DisplayName/>
        <AccountId xsi:nil="true"/>
        <AccountType/>
      </UserInfo>
    </Owner>
    <lcf76f155ced4ddcb4097134ff3c332f xmlns="a654c996-f83f-4c9e-98a8-36d31158b0b4">
      <Terms xmlns="http://schemas.microsoft.com/office/infopath/2007/PartnerControls"/>
    </lcf76f155ced4ddcb4097134ff3c332f>
    <TaxCatchAll xmlns="44856c1c-163a-4db4-9f2d-e69ab44d016d" xsi:nil="true"/>
  </documentManagement>
</p:properties>
</file>

<file path=customXml/itemProps1.xml><?xml version="1.0" encoding="utf-8"?>
<ds:datastoreItem xmlns:ds="http://schemas.openxmlformats.org/officeDocument/2006/customXml" ds:itemID="{E76958F8-C571-44FF-B5EC-4D195059EA60}"/>
</file>

<file path=customXml/itemProps2.xml><?xml version="1.0" encoding="utf-8"?>
<ds:datastoreItem xmlns:ds="http://schemas.openxmlformats.org/officeDocument/2006/customXml" ds:itemID="{FF6A4882-9A2A-49B6-9840-E9D2FC0BD8CC}"/>
</file>

<file path=customXml/itemProps3.xml><?xml version="1.0" encoding="utf-8"?>
<ds:datastoreItem xmlns:ds="http://schemas.openxmlformats.org/officeDocument/2006/customXml" ds:itemID="{BE948AD6-D7C5-49A4-AABF-6F7F95AD39AD}"/>
</file>

<file path=docProps/app.xml><?xml version="1.0" encoding="utf-8"?>
<Properties xmlns="http://schemas.openxmlformats.org/officeDocument/2006/extended-properties" xmlns:vt="http://schemas.openxmlformats.org/officeDocument/2006/docPropsVTypes">
  <Template>Office Theme</Template>
  <Words>520</Words>
  <PresentationFormat>A4 210 x 297 mm</PresentationFormat>
  <Paragraphs>51</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HGP創英角ﾎﾟｯﾌﾟ体</vt:lpstr>
      <vt:lpstr>HG丸ｺﾞｼｯｸM-PRO</vt:lpstr>
      <vt:lpstr>Meiryo UI</vt:lpstr>
      <vt:lpstr>メイリオ</vt:lpstr>
      <vt:lpstr>游ゴシック</vt:lpstr>
      <vt:lpstr>游ゴシック Light</vt:lpstr>
      <vt:lpstr>游明朝</vt:lpstr>
      <vt:lpstr>Arial</vt:lpstr>
      <vt:lpstr>Calibri</vt:lpstr>
      <vt:lpstr>Calibri Light</vt:lpstr>
      <vt:lpstr>Times New Roman</vt:lpstr>
      <vt:lpstr>Office テーマ</vt:lpstr>
      <vt:lpstr>社会医療法人寿会　富永病院 </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0x010100520ADF3D7FA94742BD89BA233FCF6576</vt:lpwstr>
  </property>
</Properties>
</file>