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vnd.ms-photo" Extension="wdp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000"/>
    <a:srgbClr val="FF0000"/>
    <a:srgbClr val="FFE7FF"/>
    <a:srgbClr val="FF3399"/>
    <a:srgbClr val="FFCCFF"/>
    <a:srgbClr val="DEEBF7"/>
    <a:srgbClr val="FF99CC"/>
    <a:srgbClr val="FF66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スタイル (濃色)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濃色スタイル 1 - アクセント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8FD4443E-F989-4FC4-A0C8-D5A2AF1F390B}" styleName="濃色スタイル 1 - アクセント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412" autoAdjust="0"/>
    <p:restoredTop sz="94271" autoAdjust="0"/>
  </p:normalViewPr>
  <p:slideViewPr>
    <p:cSldViewPr snapToGrid="0">
      <p:cViewPr varScale="1">
        <p:scale>
          <a:sx n="71" d="100"/>
          <a:sy n="71" d="100"/>
        </p:scale>
        <p:origin x="20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../customXml/item3.xml" Type="http://schemas.openxmlformats.org/officeDocument/2006/relationships/customXml"/><Relationship Id="rId2" Target="slides/slide1.xml" Type="http://schemas.openxmlformats.org/officeDocument/2006/relationships/slide"/><Relationship Id="rId3" Target="notesMasters/notesMaster1.xml" Type="http://schemas.openxmlformats.org/officeDocument/2006/relationships/notesMaster"/><Relationship Id="rId4" Target="presProps.xml" Type="http://schemas.openxmlformats.org/officeDocument/2006/relationships/presProps"/><Relationship Id="rId5" Target="viewProps.xml" Type="http://schemas.openxmlformats.org/officeDocument/2006/relationships/viewProps"/><Relationship Id="rId6" Target="theme/theme1.xml" Type="http://schemas.openxmlformats.org/officeDocument/2006/relationships/theme"/><Relationship Id="rId7" Target="tableStyles.xml" Type="http://schemas.openxmlformats.org/officeDocument/2006/relationships/tableStyles"/><Relationship Id="rId8" Target="../customXml/item1.xml" Type="http://schemas.openxmlformats.org/officeDocument/2006/relationships/customXml"/><Relationship Id="rId9" Target="../customXml/item2.xml" Type="http://schemas.openxmlformats.org/officeDocument/2006/relationships/customXml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1" y="2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B61BE9-C09C-425D-8926-060CC83D4F21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9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1" y="9440865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96AC53-8C0A-4105-A356-14584467C6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1924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36474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035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9724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15067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7466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9301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118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40742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712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270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4743990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86FD5-26AC-402B-B9B7-2B94565F431E}" type="datetimeFigureOut">
              <a:rPr kumimoji="1" lang="ja-JP" altLang="en-US" smtClean="0"/>
              <a:t>2024/5/1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757E-4AB2-443E-BDF7-4004154BED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108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10" Target="../media/image9.png" Type="http://schemas.openxmlformats.org/officeDocument/2006/relationships/image"/><Relationship Id="rId11" Target="../media/hdphoto1.wdp" Type="http://schemas.microsoft.com/office/2007/relationships/hdphoto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図 5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2712" y="6106708"/>
            <a:ext cx="1492914" cy="1454511"/>
          </a:xfrm>
          <a:prstGeom prst="rect">
            <a:avLst/>
          </a:prstGeom>
        </p:spPr>
      </p:pic>
      <p:pic>
        <p:nvPicPr>
          <p:cNvPr id="57" name="Picture 8" descr="E:\USR\MHDJCA\デスクトップ\★各種イラスト・画像\★各種イラスト・画像\イラスト②\人間\赤ちゃん・親子\育児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380674">
            <a:off x="5622813" y="3634190"/>
            <a:ext cx="689358" cy="10748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フレーム 47"/>
          <p:cNvSpPr/>
          <p:nvPr/>
        </p:nvSpPr>
        <p:spPr>
          <a:xfrm>
            <a:off x="0" y="-3094"/>
            <a:ext cx="6858000" cy="9905999"/>
          </a:xfrm>
          <a:prstGeom prst="frame">
            <a:avLst>
              <a:gd name="adj1" fmla="val 4359"/>
            </a:avLst>
          </a:prstGeom>
          <a:pattFill prst="smCheck">
            <a:fgClr>
              <a:srgbClr val="FF99CC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97" name="テキスト ボックス 396"/>
          <p:cNvSpPr txBox="1"/>
          <p:nvPr/>
        </p:nvSpPr>
        <p:spPr>
          <a:xfrm>
            <a:off x="3077457" y="1009477"/>
            <a:ext cx="2212502" cy="321912"/>
          </a:xfrm>
          <a:prstGeom prst="rect">
            <a:avLst/>
          </a:prstGeom>
          <a:noFill/>
        </p:spPr>
        <p:txBody>
          <a:bodyPr wrap="square" lIns="36000" rIns="0" rtlCol="0">
            <a:normAutofit/>
          </a:bodyPr>
          <a:lstStyle/>
          <a:p>
            <a:pPr algn="r"/>
            <a:r>
              <a:rPr kumimoji="1" lang="ja-JP" altLang="en-US" sz="1400" b="1" dirty="0" smtClean="0">
                <a:solidFill>
                  <a:srgbClr val="0000FF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事業所を紹介します！</a:t>
            </a:r>
            <a:endParaRPr kumimoji="1" lang="ja-JP" altLang="en-US" sz="1400" b="1" dirty="0">
              <a:solidFill>
                <a:srgbClr val="0000FF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3857489" y="875257"/>
            <a:ext cx="174627" cy="46668"/>
            <a:chOff x="-825500" y="62693"/>
            <a:chExt cx="185422" cy="45719"/>
          </a:xfrm>
          <a:solidFill>
            <a:schemeClr val="bg1"/>
          </a:solidFill>
        </p:grpSpPr>
        <p:sp>
          <p:nvSpPr>
            <p:cNvPr id="7" name="フローチャート: 結合子 6"/>
            <p:cNvSpPr/>
            <p:nvPr/>
          </p:nvSpPr>
          <p:spPr>
            <a:xfrm>
              <a:off x="-825500" y="62693"/>
              <a:ext cx="45719" cy="45719"/>
            </a:xfrm>
            <a:prstGeom prst="flowChart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35" name="フローチャート: 結合子 34"/>
            <p:cNvSpPr/>
            <p:nvPr/>
          </p:nvSpPr>
          <p:spPr>
            <a:xfrm>
              <a:off x="-685797" y="62693"/>
              <a:ext cx="45719" cy="45719"/>
            </a:xfrm>
            <a:prstGeom prst="flowChartConnector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grpSp>
        <p:nvGrpSpPr>
          <p:cNvPr id="88" name="グループ化 87"/>
          <p:cNvGrpSpPr/>
          <p:nvPr/>
        </p:nvGrpSpPr>
        <p:grpSpPr>
          <a:xfrm>
            <a:off x="428895" y="2572727"/>
            <a:ext cx="2434110" cy="632419"/>
            <a:chOff x="-9465" y="2701441"/>
            <a:chExt cx="2426281" cy="394159"/>
          </a:xfrm>
        </p:grpSpPr>
        <p:sp>
          <p:nvSpPr>
            <p:cNvPr id="89" name="フリーフォーム 88"/>
            <p:cNvSpPr/>
            <p:nvPr/>
          </p:nvSpPr>
          <p:spPr>
            <a:xfrm>
              <a:off x="208730" y="2701441"/>
              <a:ext cx="1977027" cy="394159"/>
            </a:xfrm>
            <a:custGeom>
              <a:avLst/>
              <a:gdLst>
                <a:gd name="connsiteX0" fmla="*/ 0 w 1941519"/>
                <a:gd name="connsiteY0" fmla="*/ 0 h 399594"/>
                <a:gd name="connsiteX1" fmla="*/ 200804 w 1941519"/>
                <a:gd name="connsiteY1" fmla="*/ 0 h 399594"/>
                <a:gd name="connsiteX2" fmla="*/ 1457040 w 1941519"/>
                <a:gd name="connsiteY2" fmla="*/ 0 h 399594"/>
                <a:gd name="connsiteX3" fmla="*/ 1740715 w 1941519"/>
                <a:gd name="connsiteY3" fmla="*/ 0 h 399594"/>
                <a:gd name="connsiteX4" fmla="*/ 1932850 w 1941519"/>
                <a:gd name="connsiteY4" fmla="*/ 0 h 399594"/>
                <a:gd name="connsiteX5" fmla="*/ 1941519 w 1941519"/>
                <a:gd name="connsiteY5" fmla="*/ 0 h 399594"/>
                <a:gd name="connsiteX6" fmla="*/ 1941519 w 1941519"/>
                <a:gd name="connsiteY6" fmla="*/ 399594 h 399594"/>
                <a:gd name="connsiteX7" fmla="*/ 1932850 w 1941519"/>
                <a:gd name="connsiteY7" fmla="*/ 399594 h 399594"/>
                <a:gd name="connsiteX8" fmla="*/ 1740715 w 1941519"/>
                <a:gd name="connsiteY8" fmla="*/ 399594 h 399594"/>
                <a:gd name="connsiteX9" fmla="*/ 1457040 w 1941519"/>
                <a:gd name="connsiteY9" fmla="*/ 399594 h 399594"/>
                <a:gd name="connsiteX10" fmla="*/ 200804 w 1941519"/>
                <a:gd name="connsiteY10" fmla="*/ 399594 h 399594"/>
                <a:gd name="connsiteX11" fmla="*/ 0 w 1941519"/>
                <a:gd name="connsiteY11" fmla="*/ 399594 h 399594"/>
                <a:gd name="connsiteX12" fmla="*/ 0 w 1941519"/>
                <a:gd name="connsiteY12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41519" h="399594">
                  <a:moveTo>
                    <a:pt x="0" y="0"/>
                  </a:moveTo>
                  <a:lnTo>
                    <a:pt x="200804" y="0"/>
                  </a:lnTo>
                  <a:lnTo>
                    <a:pt x="1457040" y="0"/>
                  </a:lnTo>
                  <a:lnTo>
                    <a:pt x="1740715" y="0"/>
                  </a:lnTo>
                  <a:lnTo>
                    <a:pt x="1932850" y="0"/>
                  </a:lnTo>
                  <a:lnTo>
                    <a:pt x="1941519" y="0"/>
                  </a:lnTo>
                  <a:lnTo>
                    <a:pt x="1941519" y="399594"/>
                  </a:lnTo>
                  <a:lnTo>
                    <a:pt x="1932850" y="399594"/>
                  </a:lnTo>
                  <a:lnTo>
                    <a:pt x="1740715" y="399594"/>
                  </a:lnTo>
                  <a:lnTo>
                    <a:pt x="1457040" y="399594"/>
                  </a:lnTo>
                  <a:lnTo>
                    <a:pt x="200804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仕事と子育ての両立で大切にしていること</a:t>
              </a:r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0" name="フリーフォーム 89"/>
            <p:cNvSpPr/>
            <p:nvPr/>
          </p:nvSpPr>
          <p:spPr>
            <a:xfrm>
              <a:off x="-9465" y="2736031"/>
              <a:ext cx="204792" cy="349344"/>
            </a:xfrm>
            <a:custGeom>
              <a:avLst/>
              <a:gdLst>
                <a:gd name="connsiteX0" fmla="*/ 0 w 251919"/>
                <a:gd name="connsiteY0" fmla="*/ 0 h 399594"/>
                <a:gd name="connsiteX1" fmla="*/ 251919 w 251919"/>
                <a:gd name="connsiteY1" fmla="*/ 0 h 399594"/>
                <a:gd name="connsiteX2" fmla="*/ 251919 w 251919"/>
                <a:gd name="connsiteY2" fmla="*/ 399594 h 399594"/>
                <a:gd name="connsiteX3" fmla="*/ 29071 w 251919"/>
                <a:gd name="connsiteY3" fmla="*/ 399594 h 399594"/>
                <a:gd name="connsiteX4" fmla="*/ 193561 w 251919"/>
                <a:gd name="connsiteY4" fmla="*/ 216019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51919" y="0"/>
                  </a:lnTo>
                  <a:lnTo>
                    <a:pt x="251919" y="399594"/>
                  </a:lnTo>
                  <a:lnTo>
                    <a:pt x="29071" y="399594"/>
                  </a:lnTo>
                  <a:lnTo>
                    <a:pt x="193561" y="2160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91" name="フリーフォーム 90"/>
            <p:cNvSpPr/>
            <p:nvPr/>
          </p:nvSpPr>
          <p:spPr>
            <a:xfrm>
              <a:off x="2204022" y="2736287"/>
              <a:ext cx="212794" cy="348833"/>
            </a:xfrm>
            <a:custGeom>
              <a:avLst/>
              <a:gdLst>
                <a:gd name="connsiteX0" fmla="*/ 0 w 251919"/>
                <a:gd name="connsiteY0" fmla="*/ 0 h 399594"/>
                <a:gd name="connsiteX1" fmla="*/ 222848 w 251919"/>
                <a:gd name="connsiteY1" fmla="*/ 0 h 399594"/>
                <a:gd name="connsiteX2" fmla="*/ 58358 w 251919"/>
                <a:gd name="connsiteY2" fmla="*/ 183575 h 399594"/>
                <a:gd name="connsiteX3" fmla="*/ 251919 w 251919"/>
                <a:gd name="connsiteY3" fmla="*/ 399594 h 399594"/>
                <a:gd name="connsiteX4" fmla="*/ 0 w 251919"/>
                <a:gd name="connsiteY4" fmla="*/ 399594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22848" y="0"/>
                  </a:lnTo>
                  <a:lnTo>
                    <a:pt x="58358" y="183575"/>
                  </a:lnTo>
                  <a:lnTo>
                    <a:pt x="251919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pic>
        <p:nvPicPr>
          <p:cNvPr id="49" name="図 4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5983758" y="8988007"/>
            <a:ext cx="461868" cy="380393"/>
          </a:xfrm>
          <a:prstGeom prst="rect">
            <a:avLst/>
          </a:prstGeom>
        </p:spPr>
      </p:pic>
      <p:sp>
        <p:nvSpPr>
          <p:cNvPr id="58" name="正方形/長方形 57"/>
          <p:cNvSpPr/>
          <p:nvPr/>
        </p:nvSpPr>
        <p:spPr>
          <a:xfrm>
            <a:off x="2879527" y="2658010"/>
            <a:ext cx="2676979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ja-JP" altLang="en-US" sz="1400" b="1" dirty="0" smtClean="0"/>
              <a:t>ハローマザー企業　</a:t>
            </a:r>
            <a:endParaRPr kumimoji="1" lang="en-US" altLang="ja-JP" sz="1400" b="1" dirty="0" smtClean="0"/>
          </a:p>
          <a:p>
            <a:r>
              <a:rPr kumimoji="1" lang="ja-JP" altLang="en-US" sz="1400" dirty="0" smtClean="0"/>
              <a:t>仕事と家庭が両立できる求人</a:t>
            </a:r>
            <a:endParaRPr kumimoji="1" lang="en-US" altLang="ja-JP" sz="1400" dirty="0" smtClean="0"/>
          </a:p>
          <a:p>
            <a:endParaRPr kumimoji="1" lang="ja-JP" altLang="en-US" sz="1000" dirty="0"/>
          </a:p>
        </p:txBody>
      </p:sp>
      <p:pic>
        <p:nvPicPr>
          <p:cNvPr id="60" name="Picture 70">
            <a:extLst>
              <a:ext uri="{FF2B5EF4-FFF2-40B4-BE49-F238E27FC236}">
                <a16:creationId xmlns:a16="http://schemas.microsoft.com/office/drawing/2014/main" id="{BD4052E7-12F8-4A90-ABDD-A716355B93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1097" y="2669252"/>
            <a:ext cx="737822" cy="54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正方形/長方形 61"/>
          <p:cNvSpPr/>
          <p:nvPr/>
        </p:nvSpPr>
        <p:spPr>
          <a:xfrm>
            <a:off x="354631" y="2467538"/>
            <a:ext cx="6113604" cy="2493456"/>
          </a:xfrm>
          <a:prstGeom prst="rect">
            <a:avLst/>
          </a:prstGeom>
          <a:noFill/>
          <a:ln w="28575" cap="rnd">
            <a:solidFill>
              <a:srgbClr val="FF3399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63" name="グループ化 62"/>
          <p:cNvGrpSpPr/>
          <p:nvPr/>
        </p:nvGrpSpPr>
        <p:grpSpPr>
          <a:xfrm>
            <a:off x="509841" y="5193749"/>
            <a:ext cx="2130068" cy="496526"/>
            <a:chOff x="444517" y="2631510"/>
            <a:chExt cx="2130068" cy="496526"/>
          </a:xfrm>
        </p:grpSpPr>
        <p:sp>
          <p:nvSpPr>
            <p:cNvPr id="65" name="フリーフォーム 64"/>
            <p:cNvSpPr/>
            <p:nvPr/>
          </p:nvSpPr>
          <p:spPr>
            <a:xfrm>
              <a:off x="709136" y="2631510"/>
              <a:ext cx="1598642" cy="496526"/>
            </a:xfrm>
            <a:custGeom>
              <a:avLst/>
              <a:gdLst>
                <a:gd name="connsiteX0" fmla="*/ 0 w 1941519"/>
                <a:gd name="connsiteY0" fmla="*/ 0 h 399594"/>
                <a:gd name="connsiteX1" fmla="*/ 200804 w 1941519"/>
                <a:gd name="connsiteY1" fmla="*/ 0 h 399594"/>
                <a:gd name="connsiteX2" fmla="*/ 1457040 w 1941519"/>
                <a:gd name="connsiteY2" fmla="*/ 0 h 399594"/>
                <a:gd name="connsiteX3" fmla="*/ 1740715 w 1941519"/>
                <a:gd name="connsiteY3" fmla="*/ 0 h 399594"/>
                <a:gd name="connsiteX4" fmla="*/ 1932850 w 1941519"/>
                <a:gd name="connsiteY4" fmla="*/ 0 h 399594"/>
                <a:gd name="connsiteX5" fmla="*/ 1941519 w 1941519"/>
                <a:gd name="connsiteY5" fmla="*/ 0 h 399594"/>
                <a:gd name="connsiteX6" fmla="*/ 1941519 w 1941519"/>
                <a:gd name="connsiteY6" fmla="*/ 399594 h 399594"/>
                <a:gd name="connsiteX7" fmla="*/ 1932850 w 1941519"/>
                <a:gd name="connsiteY7" fmla="*/ 399594 h 399594"/>
                <a:gd name="connsiteX8" fmla="*/ 1740715 w 1941519"/>
                <a:gd name="connsiteY8" fmla="*/ 399594 h 399594"/>
                <a:gd name="connsiteX9" fmla="*/ 1457040 w 1941519"/>
                <a:gd name="connsiteY9" fmla="*/ 399594 h 399594"/>
                <a:gd name="connsiteX10" fmla="*/ 200804 w 1941519"/>
                <a:gd name="connsiteY10" fmla="*/ 399594 h 399594"/>
                <a:gd name="connsiteX11" fmla="*/ 0 w 1941519"/>
                <a:gd name="connsiteY11" fmla="*/ 399594 h 399594"/>
                <a:gd name="connsiteX12" fmla="*/ 0 w 1941519"/>
                <a:gd name="connsiteY12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41519" h="399594">
                  <a:moveTo>
                    <a:pt x="0" y="0"/>
                  </a:moveTo>
                  <a:lnTo>
                    <a:pt x="200804" y="0"/>
                  </a:lnTo>
                  <a:lnTo>
                    <a:pt x="1457040" y="0"/>
                  </a:lnTo>
                  <a:lnTo>
                    <a:pt x="1740715" y="0"/>
                  </a:lnTo>
                  <a:lnTo>
                    <a:pt x="1932850" y="0"/>
                  </a:lnTo>
                  <a:lnTo>
                    <a:pt x="1941519" y="0"/>
                  </a:lnTo>
                  <a:lnTo>
                    <a:pt x="1941519" y="399594"/>
                  </a:lnTo>
                  <a:lnTo>
                    <a:pt x="1932850" y="399594"/>
                  </a:lnTo>
                  <a:lnTo>
                    <a:pt x="1740715" y="399594"/>
                  </a:lnTo>
                  <a:lnTo>
                    <a:pt x="1457040" y="399594"/>
                  </a:lnTo>
                  <a:lnTo>
                    <a:pt x="200804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先輩社員からのメッセージ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店長の玉城</a:t>
              </a:r>
            </a:p>
          </p:txBody>
        </p:sp>
        <p:sp>
          <p:nvSpPr>
            <p:cNvPr id="74" name="フリーフォーム 73"/>
            <p:cNvSpPr/>
            <p:nvPr/>
          </p:nvSpPr>
          <p:spPr>
            <a:xfrm>
              <a:off x="444517" y="2702543"/>
              <a:ext cx="251919" cy="399594"/>
            </a:xfrm>
            <a:custGeom>
              <a:avLst/>
              <a:gdLst>
                <a:gd name="connsiteX0" fmla="*/ 0 w 251919"/>
                <a:gd name="connsiteY0" fmla="*/ 0 h 399594"/>
                <a:gd name="connsiteX1" fmla="*/ 251919 w 251919"/>
                <a:gd name="connsiteY1" fmla="*/ 0 h 399594"/>
                <a:gd name="connsiteX2" fmla="*/ 251919 w 251919"/>
                <a:gd name="connsiteY2" fmla="*/ 399594 h 399594"/>
                <a:gd name="connsiteX3" fmla="*/ 29071 w 251919"/>
                <a:gd name="connsiteY3" fmla="*/ 399594 h 399594"/>
                <a:gd name="connsiteX4" fmla="*/ 193561 w 251919"/>
                <a:gd name="connsiteY4" fmla="*/ 216019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51919" y="0"/>
                  </a:lnTo>
                  <a:lnTo>
                    <a:pt x="251919" y="399594"/>
                  </a:lnTo>
                  <a:lnTo>
                    <a:pt x="29071" y="399594"/>
                  </a:lnTo>
                  <a:lnTo>
                    <a:pt x="193561" y="2160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75" name="フリーフォーム 74"/>
            <p:cNvSpPr/>
            <p:nvPr/>
          </p:nvSpPr>
          <p:spPr>
            <a:xfrm>
              <a:off x="2322666" y="2702543"/>
              <a:ext cx="251919" cy="399594"/>
            </a:xfrm>
            <a:custGeom>
              <a:avLst/>
              <a:gdLst>
                <a:gd name="connsiteX0" fmla="*/ 0 w 251919"/>
                <a:gd name="connsiteY0" fmla="*/ 0 h 399594"/>
                <a:gd name="connsiteX1" fmla="*/ 222848 w 251919"/>
                <a:gd name="connsiteY1" fmla="*/ 0 h 399594"/>
                <a:gd name="connsiteX2" fmla="*/ 58358 w 251919"/>
                <a:gd name="connsiteY2" fmla="*/ 183575 h 399594"/>
                <a:gd name="connsiteX3" fmla="*/ 251919 w 251919"/>
                <a:gd name="connsiteY3" fmla="*/ 399594 h 399594"/>
                <a:gd name="connsiteX4" fmla="*/ 0 w 251919"/>
                <a:gd name="connsiteY4" fmla="*/ 399594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22848" y="0"/>
                  </a:lnTo>
                  <a:lnTo>
                    <a:pt x="58358" y="183575"/>
                  </a:lnTo>
                  <a:lnTo>
                    <a:pt x="251919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78" name="正方形/長方形 77"/>
          <p:cNvSpPr/>
          <p:nvPr/>
        </p:nvSpPr>
        <p:spPr>
          <a:xfrm>
            <a:off x="354631" y="5037927"/>
            <a:ext cx="6113604" cy="2484825"/>
          </a:xfrm>
          <a:prstGeom prst="rect">
            <a:avLst/>
          </a:prstGeom>
          <a:noFill/>
          <a:ln w="28575" cap="rnd">
            <a:solidFill>
              <a:srgbClr val="FF3399"/>
            </a:solidFill>
            <a:prstDash val="solid"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pSp>
        <p:nvGrpSpPr>
          <p:cNvPr id="81" name="グループ化 80"/>
          <p:cNvGrpSpPr/>
          <p:nvPr/>
        </p:nvGrpSpPr>
        <p:grpSpPr>
          <a:xfrm>
            <a:off x="416234" y="7581940"/>
            <a:ext cx="2134806" cy="496526"/>
            <a:chOff x="444517" y="2629824"/>
            <a:chExt cx="2134806" cy="496526"/>
          </a:xfrm>
        </p:grpSpPr>
        <p:sp>
          <p:nvSpPr>
            <p:cNvPr id="82" name="フリーフォーム 81"/>
            <p:cNvSpPr/>
            <p:nvPr/>
          </p:nvSpPr>
          <p:spPr>
            <a:xfrm>
              <a:off x="712599" y="2629824"/>
              <a:ext cx="1598642" cy="496526"/>
            </a:xfrm>
            <a:custGeom>
              <a:avLst/>
              <a:gdLst>
                <a:gd name="connsiteX0" fmla="*/ 0 w 1941519"/>
                <a:gd name="connsiteY0" fmla="*/ 0 h 399594"/>
                <a:gd name="connsiteX1" fmla="*/ 200804 w 1941519"/>
                <a:gd name="connsiteY1" fmla="*/ 0 h 399594"/>
                <a:gd name="connsiteX2" fmla="*/ 1457040 w 1941519"/>
                <a:gd name="connsiteY2" fmla="*/ 0 h 399594"/>
                <a:gd name="connsiteX3" fmla="*/ 1740715 w 1941519"/>
                <a:gd name="connsiteY3" fmla="*/ 0 h 399594"/>
                <a:gd name="connsiteX4" fmla="*/ 1932850 w 1941519"/>
                <a:gd name="connsiteY4" fmla="*/ 0 h 399594"/>
                <a:gd name="connsiteX5" fmla="*/ 1941519 w 1941519"/>
                <a:gd name="connsiteY5" fmla="*/ 0 h 399594"/>
                <a:gd name="connsiteX6" fmla="*/ 1941519 w 1941519"/>
                <a:gd name="connsiteY6" fmla="*/ 399594 h 399594"/>
                <a:gd name="connsiteX7" fmla="*/ 1932850 w 1941519"/>
                <a:gd name="connsiteY7" fmla="*/ 399594 h 399594"/>
                <a:gd name="connsiteX8" fmla="*/ 1740715 w 1941519"/>
                <a:gd name="connsiteY8" fmla="*/ 399594 h 399594"/>
                <a:gd name="connsiteX9" fmla="*/ 1457040 w 1941519"/>
                <a:gd name="connsiteY9" fmla="*/ 399594 h 399594"/>
                <a:gd name="connsiteX10" fmla="*/ 200804 w 1941519"/>
                <a:gd name="connsiteY10" fmla="*/ 399594 h 399594"/>
                <a:gd name="connsiteX11" fmla="*/ 0 w 1941519"/>
                <a:gd name="connsiteY11" fmla="*/ 399594 h 399594"/>
                <a:gd name="connsiteX12" fmla="*/ 0 w 1941519"/>
                <a:gd name="connsiteY12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1941519" h="399594">
                  <a:moveTo>
                    <a:pt x="0" y="0"/>
                  </a:moveTo>
                  <a:lnTo>
                    <a:pt x="200804" y="0"/>
                  </a:lnTo>
                  <a:lnTo>
                    <a:pt x="1457040" y="0"/>
                  </a:lnTo>
                  <a:lnTo>
                    <a:pt x="1740715" y="0"/>
                  </a:lnTo>
                  <a:lnTo>
                    <a:pt x="1932850" y="0"/>
                  </a:lnTo>
                  <a:lnTo>
                    <a:pt x="1941519" y="0"/>
                  </a:lnTo>
                  <a:lnTo>
                    <a:pt x="1941519" y="399594"/>
                  </a:lnTo>
                  <a:lnTo>
                    <a:pt x="1932850" y="399594"/>
                  </a:lnTo>
                  <a:lnTo>
                    <a:pt x="1740715" y="399594"/>
                  </a:lnTo>
                  <a:lnTo>
                    <a:pt x="1457040" y="399594"/>
                  </a:lnTo>
                  <a:lnTo>
                    <a:pt x="200804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r>
                <a:rPr kumimoji="1" lang="ja-JP" altLang="en-US" sz="1600" dirty="0" smtClean="0">
                  <a:latin typeface="Meiryo UI" panose="020B0604030504040204" pitchFamily="50" charset="-128"/>
                  <a:ea typeface="Meiryo UI" panose="020B0604030504040204" pitchFamily="50" charset="-128"/>
                </a:rPr>
                <a:t>ここが魅力です！</a:t>
              </a:r>
              <a:endParaRPr kumimoji="1"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  <a:p>
              <a:pPr algn="ctr"/>
              <a:endParaRPr kumimoji="1"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3" name="フリーフォーム 82"/>
            <p:cNvSpPr/>
            <p:nvPr/>
          </p:nvSpPr>
          <p:spPr>
            <a:xfrm>
              <a:off x="444517" y="2702543"/>
              <a:ext cx="251919" cy="399594"/>
            </a:xfrm>
            <a:custGeom>
              <a:avLst/>
              <a:gdLst>
                <a:gd name="connsiteX0" fmla="*/ 0 w 251919"/>
                <a:gd name="connsiteY0" fmla="*/ 0 h 399594"/>
                <a:gd name="connsiteX1" fmla="*/ 251919 w 251919"/>
                <a:gd name="connsiteY1" fmla="*/ 0 h 399594"/>
                <a:gd name="connsiteX2" fmla="*/ 251919 w 251919"/>
                <a:gd name="connsiteY2" fmla="*/ 399594 h 399594"/>
                <a:gd name="connsiteX3" fmla="*/ 29071 w 251919"/>
                <a:gd name="connsiteY3" fmla="*/ 399594 h 399594"/>
                <a:gd name="connsiteX4" fmla="*/ 193561 w 251919"/>
                <a:gd name="connsiteY4" fmla="*/ 216019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51919" y="0"/>
                  </a:lnTo>
                  <a:lnTo>
                    <a:pt x="251919" y="399594"/>
                  </a:lnTo>
                  <a:lnTo>
                    <a:pt x="29071" y="399594"/>
                  </a:lnTo>
                  <a:lnTo>
                    <a:pt x="193561" y="21601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84" name="フリーフォーム 83"/>
            <p:cNvSpPr/>
            <p:nvPr/>
          </p:nvSpPr>
          <p:spPr>
            <a:xfrm>
              <a:off x="2327404" y="2702543"/>
              <a:ext cx="251919" cy="399594"/>
            </a:xfrm>
            <a:custGeom>
              <a:avLst/>
              <a:gdLst>
                <a:gd name="connsiteX0" fmla="*/ 0 w 251919"/>
                <a:gd name="connsiteY0" fmla="*/ 0 h 399594"/>
                <a:gd name="connsiteX1" fmla="*/ 222848 w 251919"/>
                <a:gd name="connsiteY1" fmla="*/ 0 h 399594"/>
                <a:gd name="connsiteX2" fmla="*/ 58358 w 251919"/>
                <a:gd name="connsiteY2" fmla="*/ 183575 h 399594"/>
                <a:gd name="connsiteX3" fmla="*/ 251919 w 251919"/>
                <a:gd name="connsiteY3" fmla="*/ 399594 h 399594"/>
                <a:gd name="connsiteX4" fmla="*/ 0 w 251919"/>
                <a:gd name="connsiteY4" fmla="*/ 399594 h 399594"/>
                <a:gd name="connsiteX5" fmla="*/ 0 w 251919"/>
                <a:gd name="connsiteY5" fmla="*/ 0 h 399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51919" h="399594">
                  <a:moveTo>
                    <a:pt x="0" y="0"/>
                  </a:moveTo>
                  <a:lnTo>
                    <a:pt x="222848" y="0"/>
                  </a:lnTo>
                  <a:lnTo>
                    <a:pt x="58358" y="183575"/>
                  </a:lnTo>
                  <a:lnTo>
                    <a:pt x="251919" y="399594"/>
                  </a:lnTo>
                  <a:lnTo>
                    <a:pt x="0" y="3995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33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42" name="WordArt 23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682840" y="236737"/>
            <a:ext cx="3298064" cy="98508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 spcFirstLastPara="1" wrap="none" numCol="1" fromWordArt="1">
            <a:prstTxWarp prst="textArchUp">
              <a:avLst/>
            </a:prstTxWarp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ja-JP" altLang="en-US" sz="2800" b="0" kern="10" spc="0" dirty="0">
                <a:ln w="9525">
                  <a:noFill/>
                  <a:round/>
                  <a:headEnd/>
                  <a:tailEnd/>
                </a:ln>
                <a:solidFill>
                  <a:srgbClr val="FF33CC"/>
                </a:solidFill>
                <a:effectLst>
                  <a:outerShdw dist="35921" dir="2700000" algn="ctr" rotWithShape="0">
                    <a:srgbClr val="C0C0C0">
                      <a:alpha val="8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ハローマザー企業ＰＲシート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313292" y="370389"/>
            <a:ext cx="5291833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日本郵便㈱　なにわ筋新町郵便局</a:t>
            </a:r>
            <a:endParaRPr lang="en-US" altLang="ja-JP" sz="28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28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endParaRPr lang="ja-JP" altLang="en-US" sz="28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45" name="図 4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432259" y="1286608"/>
            <a:ext cx="1070466" cy="1094967"/>
          </a:xfrm>
          <a:prstGeom prst="rect">
            <a:avLst/>
          </a:prstGeom>
        </p:spPr>
      </p:pic>
      <p:pic>
        <p:nvPicPr>
          <p:cNvPr id="47" name="図 4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981217" y="9368400"/>
            <a:ext cx="1722037" cy="230129"/>
          </a:xfrm>
          <a:prstGeom prst="rect">
            <a:avLst/>
          </a:prstGeom>
        </p:spPr>
      </p:pic>
      <p:pic>
        <p:nvPicPr>
          <p:cNvPr id="51" name="図 5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25405" y="7771242"/>
            <a:ext cx="1927307" cy="228131"/>
          </a:xfrm>
          <a:prstGeom prst="rect">
            <a:avLst/>
          </a:prstGeom>
        </p:spPr>
      </p:pic>
      <p:sp>
        <p:nvSpPr>
          <p:cNvPr id="46" name="太陽 45"/>
          <p:cNvSpPr/>
          <p:nvPr/>
        </p:nvSpPr>
        <p:spPr>
          <a:xfrm>
            <a:off x="6072437" y="8132137"/>
            <a:ext cx="370104" cy="321710"/>
          </a:xfrm>
          <a:prstGeom prst="sun">
            <a:avLst/>
          </a:prstGeom>
          <a:solidFill>
            <a:srgbClr val="FF66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pic>
        <p:nvPicPr>
          <p:cNvPr id="68" name="Picture 38"/>
          <p:cNvPicPr/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409" y="8453847"/>
            <a:ext cx="518197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" name="図 49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96735" y="900037"/>
            <a:ext cx="2316386" cy="145601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17956" y="3244682"/>
            <a:ext cx="5263319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 smtClean="0"/>
              <a:t>■　前年</a:t>
            </a:r>
            <a:r>
              <a:rPr lang="ja-JP" altLang="en-US" sz="1100" dirty="0"/>
              <a:t>における従業員の有給休暇の平均取得実績　年間</a:t>
            </a:r>
            <a:r>
              <a:rPr lang="en-US" altLang="ja-JP" sz="1100" dirty="0"/>
              <a:t>20</a:t>
            </a:r>
            <a:r>
              <a:rPr lang="ja-JP" altLang="en-US" sz="1100" dirty="0"/>
              <a:t>日取得</a:t>
            </a:r>
          </a:p>
          <a:p>
            <a:r>
              <a:rPr lang="ja-JP" altLang="en-US" sz="1100" dirty="0" smtClean="0"/>
              <a:t>■　有給</a:t>
            </a:r>
            <a:r>
              <a:rPr lang="ja-JP" altLang="en-US" sz="1100" dirty="0"/>
              <a:t>休暇は</a:t>
            </a:r>
            <a:r>
              <a:rPr lang="en-US" altLang="ja-JP" sz="1100" dirty="0"/>
              <a:t>1</a:t>
            </a:r>
            <a:r>
              <a:rPr lang="ja-JP" altLang="en-US" sz="1100" dirty="0"/>
              <a:t>日単位または</a:t>
            </a:r>
            <a:r>
              <a:rPr lang="en-US" altLang="ja-JP" sz="1100" dirty="0"/>
              <a:t>1</a:t>
            </a:r>
            <a:r>
              <a:rPr lang="ja-JP" altLang="en-US" sz="1100" dirty="0"/>
              <a:t>時間単位で取得できます</a:t>
            </a:r>
          </a:p>
          <a:p>
            <a:r>
              <a:rPr lang="ja-JP" altLang="en-US" sz="1100" dirty="0" smtClean="0"/>
              <a:t>■　お子</a:t>
            </a:r>
            <a:r>
              <a:rPr lang="ja-JP" altLang="en-US" sz="1100" dirty="0"/>
              <a:t>さんの学校行事や急病時のお休み、早退に柔軟に対応しています</a:t>
            </a:r>
          </a:p>
          <a:p>
            <a:endParaRPr lang="ja-JP" altLang="en-US" sz="1100" dirty="0"/>
          </a:p>
          <a:p>
            <a:r>
              <a:rPr lang="ja-JP" altLang="en-US" sz="1100" dirty="0" smtClean="0"/>
              <a:t>★　育児</a:t>
            </a:r>
            <a:r>
              <a:rPr lang="ja-JP" altLang="en-US" sz="1100" dirty="0"/>
              <a:t>休業取得率</a:t>
            </a:r>
            <a:r>
              <a:rPr lang="en-US" altLang="ja-JP" sz="1100" dirty="0"/>
              <a:t>(</a:t>
            </a:r>
            <a:r>
              <a:rPr lang="ja-JP" altLang="en-US" sz="1100" dirty="0"/>
              <a:t>日本郵便全体で、男性７０．８％女性</a:t>
            </a:r>
            <a:r>
              <a:rPr lang="ja-JP" altLang="en-US" sz="1100" dirty="0" smtClean="0"/>
              <a:t>９８．８％）</a:t>
            </a:r>
            <a:endParaRPr lang="ja-JP" altLang="en-US" sz="1100" dirty="0"/>
          </a:p>
          <a:p>
            <a:r>
              <a:rPr lang="ja-JP" altLang="en-US" sz="1100" dirty="0" smtClean="0"/>
              <a:t>★　介護</a:t>
            </a:r>
            <a:r>
              <a:rPr lang="ja-JP" altLang="en-US" sz="1100" dirty="0"/>
              <a:t>休業：要介護者の介護を行う社員は、</a:t>
            </a:r>
            <a:r>
              <a:rPr lang="ja-JP" altLang="en-US" sz="1100" dirty="0" smtClean="0"/>
              <a:t>要介護者１人</a:t>
            </a:r>
            <a:r>
              <a:rPr lang="ja-JP" altLang="en-US" sz="1100" dirty="0"/>
              <a:t>につき、その</a:t>
            </a:r>
            <a:r>
              <a:rPr lang="ja-JP" altLang="en-US" sz="1100" dirty="0" smtClean="0"/>
              <a:t>要介護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状態</a:t>
            </a:r>
            <a:r>
              <a:rPr lang="ja-JP" altLang="en-US" sz="1100" dirty="0"/>
              <a:t>が終了するまでの</a:t>
            </a:r>
            <a:r>
              <a:rPr lang="ja-JP" altLang="en-US" sz="1100" dirty="0" smtClean="0"/>
              <a:t>間、通算</a:t>
            </a:r>
            <a:r>
              <a:rPr lang="ja-JP" altLang="en-US" sz="1100" dirty="0"/>
              <a:t>１８３</a:t>
            </a:r>
            <a:r>
              <a:rPr lang="ja-JP" altLang="en-US" sz="1100" dirty="0" smtClean="0"/>
              <a:t>日</a:t>
            </a:r>
            <a:r>
              <a:rPr lang="ja-JP" altLang="en-US" sz="1100" dirty="0"/>
              <a:t>まで取得可能。特別な事情がある</a:t>
            </a:r>
            <a:r>
              <a:rPr lang="ja-JP" altLang="en-US" sz="1100" dirty="0" smtClean="0"/>
              <a:t>と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　会社</a:t>
            </a:r>
            <a:r>
              <a:rPr lang="ja-JP" altLang="en-US" sz="1100" dirty="0"/>
              <a:t>が認めるときは、休業開始日</a:t>
            </a:r>
            <a:r>
              <a:rPr lang="ja-JP" altLang="en-US" sz="1100" dirty="0" smtClean="0"/>
              <a:t>から１年</a:t>
            </a:r>
            <a:r>
              <a:rPr lang="ja-JP" altLang="en-US" sz="1100" dirty="0"/>
              <a:t>の範囲内</a:t>
            </a:r>
            <a:r>
              <a:rPr lang="ja-JP" altLang="en-US" sz="1100" dirty="0" smtClean="0"/>
              <a:t>。</a:t>
            </a:r>
            <a:endParaRPr lang="en-US" altLang="ja-JP" sz="1100" dirty="0" smtClean="0"/>
          </a:p>
          <a:p>
            <a:r>
              <a:rPr lang="ja-JP" altLang="en-US" sz="1100" dirty="0" smtClean="0"/>
              <a:t>　　（</a:t>
            </a:r>
            <a:r>
              <a:rPr lang="ja-JP" altLang="en-US" sz="1100" dirty="0"/>
              <a:t>期間雇用社員は</a:t>
            </a:r>
            <a:r>
              <a:rPr lang="ja-JP" altLang="en-US" sz="1100" dirty="0" smtClean="0"/>
              <a:t>通算</a:t>
            </a:r>
            <a:r>
              <a:rPr lang="ja-JP" altLang="en-US" sz="1100" dirty="0"/>
              <a:t>９３</a:t>
            </a:r>
            <a:r>
              <a:rPr lang="ja-JP" altLang="en-US" sz="1100" dirty="0" smtClean="0"/>
              <a:t>日</a:t>
            </a:r>
            <a:r>
              <a:rPr lang="ja-JP" altLang="en-US" sz="1100" dirty="0"/>
              <a:t>。）</a:t>
            </a:r>
          </a:p>
        </p:txBody>
      </p:sp>
      <p:sp>
        <p:nvSpPr>
          <p:cNvPr id="9" name="正方形/長方形 8"/>
          <p:cNvSpPr/>
          <p:nvPr/>
        </p:nvSpPr>
        <p:spPr>
          <a:xfrm>
            <a:off x="325926" y="5803601"/>
            <a:ext cx="486067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dirty="0"/>
              <a:t>・</a:t>
            </a:r>
            <a:r>
              <a:rPr lang="ja-JP" altLang="en-US" sz="1100" dirty="0" smtClean="0"/>
              <a:t>子供</a:t>
            </a:r>
            <a:r>
              <a:rPr lang="ja-JP" altLang="en-US" sz="1100" dirty="0"/>
              <a:t>の急な発熱</a:t>
            </a:r>
            <a:r>
              <a:rPr lang="ja-JP" altLang="en-US" sz="1100" dirty="0" smtClean="0"/>
              <a:t>など</a:t>
            </a:r>
            <a:r>
              <a:rPr lang="ja-JP" altLang="en-US" sz="1100" dirty="0"/>
              <a:t>の</a:t>
            </a:r>
            <a:r>
              <a:rPr lang="ja-JP" altLang="en-US" sz="1100" dirty="0" smtClean="0"/>
              <a:t>場合、</a:t>
            </a:r>
            <a:r>
              <a:rPr lang="ja-JP" altLang="en-US" sz="1100" dirty="0"/>
              <a:t>快く対応していただいています。</a:t>
            </a:r>
          </a:p>
          <a:p>
            <a:r>
              <a:rPr lang="ja-JP" altLang="en-US" sz="1100" dirty="0"/>
              <a:t>・</a:t>
            </a:r>
            <a:r>
              <a:rPr lang="ja-JP" altLang="en-US" sz="1100" dirty="0" smtClean="0"/>
              <a:t>残業</a:t>
            </a:r>
            <a:r>
              <a:rPr lang="ja-JP" altLang="en-US" sz="1100" dirty="0"/>
              <a:t>が</a:t>
            </a:r>
            <a:r>
              <a:rPr lang="ja-JP" altLang="en-US" sz="1100" dirty="0" smtClean="0"/>
              <a:t>ほとんどない</a:t>
            </a:r>
            <a:r>
              <a:rPr lang="ja-JP" altLang="en-US" sz="1100" dirty="0"/>
              <a:t>ので、保育</a:t>
            </a:r>
            <a:r>
              <a:rPr lang="ja-JP" altLang="en-US" sz="1100" dirty="0" smtClean="0"/>
              <a:t>園に</a:t>
            </a:r>
            <a:r>
              <a:rPr lang="ja-JP" altLang="en-US" sz="1100" dirty="0"/>
              <a:t>余裕を</a:t>
            </a:r>
            <a:r>
              <a:rPr lang="ja-JP" altLang="en-US" sz="1100" dirty="0" smtClean="0"/>
              <a:t>持って迎えに行くこと</a:t>
            </a:r>
            <a:endParaRPr lang="en-US" altLang="ja-JP" sz="1100" dirty="0" smtClean="0"/>
          </a:p>
          <a:p>
            <a:r>
              <a:rPr lang="ja-JP" altLang="en-US" sz="1100" dirty="0" smtClean="0"/>
              <a:t>　が</a:t>
            </a:r>
            <a:r>
              <a:rPr lang="ja-JP" altLang="en-US" sz="1100" dirty="0"/>
              <a:t>できています。</a:t>
            </a:r>
          </a:p>
          <a:p>
            <a:r>
              <a:rPr lang="ja-JP" altLang="en-US" sz="1100" dirty="0" smtClean="0"/>
              <a:t>・家族</a:t>
            </a:r>
            <a:r>
              <a:rPr lang="ja-JP" altLang="en-US" sz="1100" dirty="0"/>
              <a:t>との</a:t>
            </a:r>
            <a:r>
              <a:rPr lang="ja-JP" altLang="en-US" sz="1100" dirty="0" smtClean="0"/>
              <a:t>時間が取りやすく</a:t>
            </a:r>
            <a:r>
              <a:rPr lang="ja-JP" altLang="en-US" sz="1100" dirty="0"/>
              <a:t>、</a:t>
            </a:r>
            <a:r>
              <a:rPr lang="ja-JP" altLang="en-US" sz="1100" dirty="0" smtClean="0"/>
              <a:t>何より私自身が</a:t>
            </a:r>
            <a:r>
              <a:rPr lang="ja-JP" altLang="en-US" sz="1100" dirty="0"/>
              <a:t>穏やかに生活できています。</a:t>
            </a:r>
          </a:p>
          <a:p>
            <a:endParaRPr lang="en-US" altLang="ja-JP" sz="1100" dirty="0" smtClean="0"/>
          </a:p>
          <a:p>
            <a:r>
              <a:rPr lang="ja-JP" altLang="en-US" sz="1100" dirty="0" smtClean="0"/>
              <a:t>・</a:t>
            </a:r>
            <a:r>
              <a:rPr lang="ja-JP" altLang="en-US" sz="1100" dirty="0"/>
              <a:t>最初は、わからない</a:t>
            </a:r>
            <a:r>
              <a:rPr lang="ja-JP" altLang="en-US" sz="1100" dirty="0" smtClean="0"/>
              <a:t>ことが多く緊張</a:t>
            </a:r>
            <a:r>
              <a:rPr lang="ja-JP" altLang="en-US" sz="1100" dirty="0"/>
              <a:t>しましたが</a:t>
            </a:r>
            <a:r>
              <a:rPr lang="ja-JP" altLang="en-US" sz="1100" dirty="0" smtClean="0"/>
              <a:t>、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「</a:t>
            </a:r>
            <a:r>
              <a:rPr lang="ja-JP" altLang="en-US" sz="1100" dirty="0"/>
              <a:t>ゆっくりやっていきましょう！」</a:t>
            </a:r>
          </a:p>
          <a:p>
            <a:r>
              <a:rPr lang="ja-JP" altLang="en-US" sz="1100" dirty="0"/>
              <a:t>　「あせらないでいいですよ！</a:t>
            </a:r>
            <a:r>
              <a:rPr lang="ja-JP" altLang="en-US" sz="1100" dirty="0" smtClean="0"/>
              <a:t>」</a:t>
            </a:r>
            <a:endParaRPr lang="en-US" altLang="ja-JP" sz="1100" dirty="0" smtClean="0"/>
          </a:p>
          <a:p>
            <a:r>
              <a:rPr lang="ja-JP" altLang="en-US" sz="1100" dirty="0"/>
              <a:t>　</a:t>
            </a:r>
            <a:r>
              <a:rPr lang="ja-JP" altLang="en-US" sz="1100" dirty="0" smtClean="0"/>
              <a:t>と</a:t>
            </a:r>
            <a:r>
              <a:rPr lang="ja-JP" altLang="en-US" sz="1100" dirty="0"/>
              <a:t>声をかけて頂き、安心して働くことができています。</a:t>
            </a:r>
          </a:p>
          <a:p>
            <a:r>
              <a:rPr lang="ja-JP" altLang="en-US" sz="1100" dirty="0"/>
              <a:t>　　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509841" y="8212321"/>
            <a:ext cx="4890624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/>
              <a:t>みなさんご存じ</a:t>
            </a:r>
            <a:r>
              <a:rPr lang="ja-JP" altLang="en-US" sz="1100" b="1" dirty="0"/>
              <a:t>の郵便局でのお仕事です。</a:t>
            </a:r>
          </a:p>
          <a:p>
            <a:r>
              <a:rPr lang="ja-JP" altLang="en-US" sz="1100" b="1" dirty="0"/>
              <a:t>アットホームな雰囲気で、非常に</a:t>
            </a:r>
            <a:r>
              <a:rPr lang="ja-JP" altLang="en-US" sz="1100" b="1" dirty="0" smtClean="0"/>
              <a:t>働きやすい</a:t>
            </a:r>
            <a:r>
              <a:rPr lang="ja-JP" altLang="en-US" sz="1100" b="1" dirty="0"/>
              <a:t>職場</a:t>
            </a:r>
            <a:r>
              <a:rPr lang="ja-JP" altLang="en-US" sz="1100" b="1" dirty="0" smtClean="0"/>
              <a:t>です</a:t>
            </a:r>
            <a:r>
              <a:rPr lang="ja-JP" altLang="en-US" sz="1100" b="1" dirty="0"/>
              <a:t>。</a:t>
            </a:r>
          </a:p>
          <a:p>
            <a:r>
              <a:rPr lang="ja-JP" altLang="en-US" sz="1100" b="1" dirty="0"/>
              <a:t>希望者には、経験・能力により新たなお仕事をお任せするなど、ステップアップしていただける</a:t>
            </a:r>
            <a:r>
              <a:rPr lang="ja-JP" altLang="en-US" sz="1100" b="1" dirty="0" smtClean="0"/>
              <a:t>環境があります</a:t>
            </a:r>
            <a:r>
              <a:rPr lang="ja-JP" altLang="en-US" sz="1100" b="1" dirty="0"/>
              <a:t>。</a:t>
            </a:r>
          </a:p>
          <a:p>
            <a:r>
              <a:rPr lang="ja-JP" altLang="en-US" sz="1100" b="1" dirty="0"/>
              <a:t>さらには、正社員登用制度もございますので、育児が落ち着いた場合や、ご家庭の環境の変化に応じて、検討していただけます。</a:t>
            </a:r>
          </a:p>
        </p:txBody>
      </p:sp>
      <p:sp>
        <p:nvSpPr>
          <p:cNvPr id="54" name="正方形/長方形 53"/>
          <p:cNvSpPr/>
          <p:nvPr/>
        </p:nvSpPr>
        <p:spPr>
          <a:xfrm>
            <a:off x="3225260" y="1139419"/>
            <a:ext cx="2676979" cy="12311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kumimoji="1" lang="en-US" altLang="ja-JP" sz="1400" dirty="0" smtClean="0"/>
          </a:p>
          <a:p>
            <a:r>
              <a:rPr kumimoji="1" lang="ja-JP" altLang="en-US" sz="1000" b="1" dirty="0" smtClean="0">
                <a:solidFill>
                  <a:srgbClr val="0000FF"/>
                </a:solidFill>
              </a:rPr>
              <a:t>郵便局では、郵便・貯金・保険の三事業の窓口業務、および営業を行っています。</a:t>
            </a:r>
            <a:endParaRPr kumimoji="1" lang="en-US" altLang="ja-JP" sz="1000" b="1" dirty="0" smtClean="0">
              <a:solidFill>
                <a:srgbClr val="0000FF"/>
              </a:solidFill>
            </a:endParaRPr>
          </a:p>
          <a:p>
            <a:r>
              <a:rPr kumimoji="1" lang="ja-JP" altLang="en-US" sz="1000" b="1" dirty="0" smtClean="0">
                <a:solidFill>
                  <a:srgbClr val="0000FF"/>
                </a:solidFill>
              </a:rPr>
              <a:t>なにわ筋新町郵便局は、大阪メトロ鶴見緑地線西大橋駅から徒歩５分。</a:t>
            </a:r>
            <a:endParaRPr kumimoji="1" lang="en-US" altLang="ja-JP" sz="1000" b="1" dirty="0" smtClean="0">
              <a:solidFill>
                <a:srgbClr val="0000FF"/>
              </a:solidFill>
            </a:endParaRPr>
          </a:p>
          <a:p>
            <a:r>
              <a:rPr kumimoji="1" lang="ja-JP" altLang="en-US" sz="1000" b="1" dirty="0" smtClean="0">
                <a:solidFill>
                  <a:srgbClr val="0000FF"/>
                </a:solidFill>
              </a:rPr>
              <a:t>地域に根付いた、町の小さな郵便局です。</a:t>
            </a:r>
            <a:endParaRPr kumimoji="1" lang="en-US" altLang="ja-JP" sz="1000" b="1" dirty="0" smtClean="0">
              <a:solidFill>
                <a:srgbClr val="0000FF"/>
              </a:solidFill>
            </a:endParaRPr>
          </a:p>
          <a:p>
            <a:endParaRPr kumimoji="1" lang="ja-JP" altLang="en-US" sz="1000" dirty="0"/>
          </a:p>
        </p:txBody>
      </p:sp>
      <p:grpSp>
        <p:nvGrpSpPr>
          <p:cNvPr id="13" name="グループ化 12"/>
          <p:cNvGrpSpPr/>
          <p:nvPr/>
        </p:nvGrpSpPr>
        <p:grpSpPr>
          <a:xfrm>
            <a:off x="4032116" y="5264101"/>
            <a:ext cx="1280343" cy="397168"/>
            <a:chOff x="3096246" y="5278881"/>
            <a:chExt cx="1280343" cy="397168"/>
          </a:xfrm>
        </p:grpSpPr>
        <p:pic>
          <p:nvPicPr>
            <p:cNvPr id="67" name="図 66"/>
            <p:cNvPicPr/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-61000"/>
                      </a14:imgEffect>
                      <a14:imgEffect>
                        <a14:brightnessContrast contrast="-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6246" y="5278881"/>
              <a:ext cx="607008" cy="333216"/>
            </a:xfrm>
            <a:prstGeom prst="rect">
              <a:avLst/>
            </a:prstGeom>
          </p:spPr>
        </p:pic>
        <p:pic>
          <p:nvPicPr>
            <p:cNvPr id="56" name="図 55"/>
            <p:cNvPicPr/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-61000"/>
                      </a14:imgEffect>
                      <a14:imgEffect>
                        <a14:brightnessContrast contrast="-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5699" y="5300648"/>
              <a:ext cx="383360" cy="283962"/>
            </a:xfrm>
            <a:prstGeom prst="rect">
              <a:avLst/>
            </a:prstGeom>
          </p:spPr>
        </p:pic>
        <p:pic>
          <p:nvPicPr>
            <p:cNvPr id="64" name="図 63"/>
            <p:cNvPicPr/>
            <p:nvPr/>
          </p:nvPicPr>
          <p:blipFill>
            <a:blip r:embed="rId10" cstate="print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sharpenSoften amount="-61000"/>
                      </a14:imgEffect>
                      <a14:imgEffect>
                        <a14:brightnessContrast contrast="-5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93229" y="5392087"/>
              <a:ext cx="383360" cy="28396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95931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20ADF3D7FA94742BD89BA233FCF6576" ma:contentTypeVersion="15" ma:contentTypeDescription="新しいドキュメントを作成します。" ma:contentTypeScope="" ma:versionID="d11d2d79f8c7f45f4439bf05e0c8dc8c">
  <xsd:schema xmlns:xsd="http://www.w3.org/2001/XMLSchema" xmlns:xs="http://www.w3.org/2001/XMLSchema" xmlns:p="http://schemas.microsoft.com/office/2006/metadata/properties" xmlns:ns2="a654c996-f83f-4c9e-98a8-36d31158b0b4" xmlns:ns3="44856c1c-163a-4db4-9f2d-e69ab44d016d" targetNamespace="http://schemas.microsoft.com/office/2006/metadata/properties" ma:root="true" ma:fieldsID="cb57cd9df7585876947f5f333f751659" ns2:_="" ns3:_="">
    <xsd:import namespace="a654c996-f83f-4c9e-98a8-36d31158b0b4"/>
    <xsd:import namespace="44856c1c-163a-4db4-9f2d-e69ab44d016d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54c996-f83f-4c9e-98a8-36d31158b0b4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BillingMetadata" ma:index="22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856c1c-163a-4db4-9f2d-e69ab44d016d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ee3e193-348c-4b69-855c-3847306be67c}" ma:internalName="TaxCatchAll" ma:showField="CatchAllData" ma:web="44856c1c-163a-4db4-9f2d-e69ab44d016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a654c996-f83f-4c9e-98a8-36d31158b0b4">
      <UserInfo>
        <DisplayName/>
        <AccountId xsi:nil="true"/>
        <AccountType/>
      </UserInfo>
    </Owner>
    <lcf76f155ced4ddcb4097134ff3c332f xmlns="a654c996-f83f-4c9e-98a8-36d31158b0b4">
      <Terms xmlns="http://schemas.microsoft.com/office/infopath/2007/PartnerControls"/>
    </lcf76f155ced4ddcb4097134ff3c332f>
    <TaxCatchAll xmlns="44856c1c-163a-4db4-9f2d-e69ab44d016d" xsi:nil="true"/>
  </documentManagement>
</p:properties>
</file>

<file path=customXml/itemProps1.xml><?xml version="1.0" encoding="utf-8"?>
<ds:datastoreItem xmlns:ds="http://schemas.openxmlformats.org/officeDocument/2006/customXml" ds:itemID="{74611BE4-9565-4FA2-B175-CD48C202E1CB}"/>
</file>

<file path=customXml/itemProps2.xml><?xml version="1.0" encoding="utf-8"?>
<ds:datastoreItem xmlns:ds="http://schemas.openxmlformats.org/officeDocument/2006/customXml" ds:itemID="{86D83869-F904-499A-9851-51F3E54C4843}"/>
</file>

<file path=customXml/itemProps3.xml><?xml version="1.0" encoding="utf-8"?>
<ds:datastoreItem xmlns:ds="http://schemas.openxmlformats.org/officeDocument/2006/customXml" ds:itemID="{A58BA4A9-46FD-4F17-98A9-A479C681EB6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412</Words>
  <PresentationFormat>A4 210 x 297 mm</PresentationFormat>
  <Paragraphs>39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Meiryo UI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0x010100520ADF3D7FA94742BD89BA233FCF6576</vt:lpwstr>
  </property>
</Properties>
</file>