
<file path=[Content_Types].xml><?xml version="1.0" encoding="utf-8"?>
<Types xmlns="http://schemas.openxmlformats.org/package/2006/content-types">
  <Default ContentType="image/x-emf" Extension="emf"/>
  <Default ContentType="image/jpeg" Extension="jpeg"/>
  <Default ContentType="image/png" Extension="png"/>
  <Default ContentType="application/vnd.openxmlformats-package.relationships+xml" Extension="rels"/>
  <Default ContentType="image/vnd.ms-photo" Extension="wdp"/>
  <Default ContentType="application/vnd.openxmlformats-officedocument.spreadsheetml.sheet" Extension="xlsx"/>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drawingml.chart+xml" PartName="/ppt/charts/chart1.xml"/>
  <Override ContentType="application/vnd.ms-office.chartcolorstyle+xml" PartName="/ppt/charts/colors1.xml"/>
  <Override ContentType="application/vnd.ms-office.chartstyle+xml" PartName="/ppt/charts/style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1" r:id="rId2"/>
  </p:sldIdLst>
  <p:sldSz cx="6858000" cy="9906000" type="A4"/>
  <p:notesSz cx="6805613"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0000FF"/>
    <a:srgbClr val="99FF66"/>
    <a:srgbClr val="FF66FF"/>
    <a:srgbClr val="FF3399"/>
    <a:srgbClr val="FFCCFF"/>
    <a:srgbClr val="FCAE60"/>
    <a:srgbClr val="9AC87A"/>
    <a:srgbClr val="EF7903"/>
    <a:srgbClr val="FFE7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濃色スタイル 1 - アクセント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濃色スタイル 1 - アクセント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412" autoAdjust="0"/>
    <p:restoredTop sz="94333" autoAdjust="0"/>
  </p:normalViewPr>
  <p:slideViewPr>
    <p:cSldViewPr snapToGrid="0">
      <p:cViewPr varScale="1">
        <p:scale>
          <a:sx n="75" d="100"/>
          <a:sy n="75" d="100"/>
        </p:scale>
        <p:origin x="1974" y="72"/>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customXml/item3.xml" Type="http://schemas.openxmlformats.org/officeDocument/2006/relationships/customXml"/><Relationship Id="rId2" Target="slides/slide1.xml" Type="http://schemas.openxmlformats.org/officeDocument/2006/relationships/slide"/><Relationship Id="rId3" Target="notesMasters/notesMaster1.xml" Type="http://schemas.openxmlformats.org/officeDocument/2006/relationships/notesMaster"/><Relationship Id="rId4" Target="presProps.xml" Type="http://schemas.openxmlformats.org/officeDocument/2006/relationships/presProps"/><Relationship Id="rId5" Target="viewProps.xml" Type="http://schemas.openxmlformats.org/officeDocument/2006/relationships/viewProps"/><Relationship Id="rId6" Target="theme/theme1.xml" Type="http://schemas.openxmlformats.org/officeDocument/2006/relationships/theme"/><Relationship Id="rId7" Target="tableStyles.xml" Type="http://schemas.openxmlformats.org/officeDocument/2006/relationships/tableStyles"/><Relationship Id="rId8" Target="../customXml/item1.xml" Type="http://schemas.openxmlformats.org/officeDocument/2006/relationships/customXml"/><Relationship Id="rId9" Target="../customXml/item2.xml" Type="http://schemas.openxmlformats.org/officeDocument/2006/relationships/customXml"/></Relationships>
</file>

<file path=ppt/charts/_rels/chart1.xml.rels><?xml version="1.0" encoding="UTF-8" standalone="yes"?><Relationships xmlns="http://schemas.openxmlformats.org/package/2006/relationships"><Relationship Id="rId1" Target="style1.xml" Type="http://schemas.microsoft.com/office/2011/relationships/chartStyle"/><Relationship Id="rId2" Target="colors1.xml" Type="http://schemas.microsoft.com/office/2011/relationships/chartColorStyle"/><Relationship Id="rId3" Target="../embeddings/Microsoft_Excel_______.xlsx" Type="http://schemas.openxmlformats.org/officeDocument/2006/relationships/package"/></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ja-JP" altLang="en-US" sz="1200" dirty="0" smtClean="0">
                <a:latin typeface="Meiryo UI" panose="020B0604030504040204" pitchFamily="50" charset="-128"/>
                <a:ea typeface="Meiryo UI" panose="020B0604030504040204" pitchFamily="50" charset="-128"/>
              </a:rPr>
              <a:t>パート</a:t>
            </a:r>
            <a:endParaRPr lang="en-US" altLang="ja-JP" sz="1200" dirty="0" smtClean="0">
              <a:latin typeface="Meiryo UI" panose="020B0604030504040204" pitchFamily="50" charset="-128"/>
              <a:ea typeface="Meiryo UI" panose="020B0604030504040204" pitchFamily="50" charset="-128"/>
            </a:endParaRPr>
          </a:p>
          <a:p>
            <a:pPr>
              <a:defRPr sz="1200">
                <a:latin typeface="Meiryo UI" panose="020B0604030504040204" pitchFamily="50" charset="-128"/>
                <a:ea typeface="Meiryo UI" panose="020B0604030504040204" pitchFamily="50" charset="-128"/>
              </a:defRPr>
            </a:pPr>
            <a:r>
              <a:rPr lang="ja-JP" altLang="en-US" sz="1200" dirty="0" smtClean="0">
                <a:latin typeface="Meiryo UI" panose="020B0604030504040204" pitchFamily="50" charset="-128"/>
                <a:ea typeface="Meiryo UI" panose="020B0604030504040204" pitchFamily="50" charset="-128"/>
              </a:rPr>
              <a:t>収入</a:t>
            </a:r>
            <a:r>
              <a:rPr lang="ja-JP" altLang="en-US" sz="1200" dirty="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17</a:t>
            </a:r>
            <a:r>
              <a:rPr lang="ja-JP" altLang="en-US" sz="1200" dirty="0" smtClean="0">
                <a:latin typeface="Meiryo UI" panose="020B0604030504040204" pitchFamily="50" charset="-128"/>
                <a:ea typeface="Meiryo UI" panose="020B0604030504040204" pitchFamily="50" charset="-128"/>
              </a:rPr>
              <a:t>万円</a:t>
            </a:r>
            <a:endParaRPr lang="ja-JP" altLang="en-US" sz="800" dirty="0">
              <a:latin typeface="Meiryo UI" panose="020B0604030504040204" pitchFamily="50" charset="-128"/>
              <a:ea typeface="Meiryo UI" panose="020B0604030504040204" pitchFamily="50" charset="-128"/>
            </a:endParaRPr>
          </a:p>
        </c:rich>
      </c:tx>
      <c:layout>
        <c:manualLayout>
          <c:xMode val="edge"/>
          <c:yMode val="edge"/>
          <c:x val="0.35658592939241451"/>
          <c:y val="0.34752224276066906"/>
        </c:manualLayout>
      </c:layout>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autoTitleDeleted val="0"/>
    <c:plotArea>
      <c:layout>
        <c:manualLayout>
          <c:layoutTarget val="inner"/>
          <c:xMode val="edge"/>
          <c:yMode val="edge"/>
          <c:x val="3.9787746470599752E-2"/>
          <c:y val="7.0315863167863868E-2"/>
          <c:w val="0.86727653658632098"/>
          <c:h val="0.89518102824186896"/>
        </c:manualLayout>
      </c:layout>
      <c:doughnutChart>
        <c:varyColors val="1"/>
        <c:ser>
          <c:idx val="0"/>
          <c:order val="0"/>
          <c:tx>
            <c:strRef>
              <c:f>Sheet1!$B$1</c:f>
              <c:strCache>
                <c:ptCount val="1"/>
                <c:pt idx="0">
                  <c:v>収入/支出
24万円</c:v>
                </c:pt>
              </c:strCache>
            </c:strRef>
          </c:tx>
          <c:explosion val="2"/>
          <c:dPt>
            <c:idx val="0"/>
            <c:bubble3D val="0"/>
            <c:spPr>
              <a:solidFill>
                <a:srgbClr val="FF99FF"/>
              </a:solidFill>
              <a:ln w="19050">
                <a:solidFill>
                  <a:schemeClr val="lt1"/>
                </a:solidFill>
              </a:ln>
              <a:effectLst/>
            </c:spPr>
            <c:extLst>
              <c:ext xmlns:c16="http://schemas.microsoft.com/office/drawing/2014/chart" uri="{C3380CC4-5D6E-409C-BE32-E72D297353CC}">
                <c16:uniqueId val="{00000001-9EA4-4C54-8B17-C50334A8F43A}"/>
              </c:ext>
            </c:extLst>
          </c:dPt>
          <c:dPt>
            <c:idx val="1"/>
            <c:bubble3D val="0"/>
            <c:spPr>
              <a:solidFill>
                <a:srgbClr val="FFDC6D"/>
              </a:solidFill>
              <a:ln w="19050">
                <a:solidFill>
                  <a:schemeClr val="lt1"/>
                </a:solidFill>
              </a:ln>
              <a:effectLst/>
            </c:spPr>
            <c:extLst>
              <c:ext xmlns:c16="http://schemas.microsoft.com/office/drawing/2014/chart" uri="{C3380CC4-5D6E-409C-BE32-E72D297353CC}">
                <c16:uniqueId val="{00000003-9EA4-4C54-8B17-C50334A8F43A}"/>
              </c:ext>
            </c:extLst>
          </c:dPt>
          <c:dPt>
            <c:idx val="2"/>
            <c:bubble3D val="0"/>
            <c:spPr>
              <a:solidFill>
                <a:srgbClr val="C4F870"/>
              </a:solidFill>
              <a:ln w="19050">
                <a:solidFill>
                  <a:schemeClr val="lt1"/>
                </a:solidFill>
              </a:ln>
              <a:effectLst/>
            </c:spPr>
            <c:extLst>
              <c:ext xmlns:c16="http://schemas.microsoft.com/office/drawing/2014/chart" uri="{C3380CC4-5D6E-409C-BE32-E72D297353CC}">
                <c16:uniqueId val="{00000005-9EA4-4C54-8B17-C50334A8F43A}"/>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9EA4-4C54-8B17-C50334A8F43A}"/>
              </c:ext>
            </c:extLst>
          </c:dPt>
          <c:dPt>
            <c:idx val="4"/>
            <c:bubble3D val="0"/>
            <c:spPr>
              <a:solidFill>
                <a:srgbClr val="E4BAE8"/>
              </a:solidFill>
              <a:ln w="19050">
                <a:solidFill>
                  <a:schemeClr val="lt1"/>
                </a:solidFill>
              </a:ln>
              <a:effectLst/>
            </c:spPr>
            <c:extLst>
              <c:ext xmlns:c16="http://schemas.microsoft.com/office/drawing/2014/chart" uri="{C3380CC4-5D6E-409C-BE32-E72D297353CC}">
                <c16:uniqueId val="{00000009-9EA4-4C54-8B17-C50334A8F43A}"/>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9EA4-4C54-8B17-C50334A8F43A}"/>
              </c:ext>
            </c:extLst>
          </c:dPt>
          <c:dPt>
            <c:idx val="6"/>
            <c:bubble3D val="0"/>
            <c:spPr>
              <a:solidFill>
                <a:srgbClr val="FFFF00"/>
              </a:solidFill>
              <a:ln w="19050">
                <a:solidFill>
                  <a:schemeClr val="lt1"/>
                </a:solidFill>
              </a:ln>
              <a:effectLst/>
            </c:spPr>
            <c:extLst>
              <c:ext xmlns:c16="http://schemas.microsoft.com/office/drawing/2014/chart" uri="{C3380CC4-5D6E-409C-BE32-E72D297353CC}">
                <c16:uniqueId val="{0000000D-73D4-491B-9001-73922377DBBE}"/>
              </c:ext>
            </c:extLst>
          </c:dPt>
          <c:dLbls>
            <c:dLbl>
              <c:idx val="0"/>
              <c:layout>
                <c:manualLayout>
                  <c:x val="-1.2790037398915235E-2"/>
                  <c:y val="3.6009071888816E-3"/>
                </c:manualLayout>
              </c:layout>
              <c:showLegendKey val="0"/>
              <c:showVal val="0"/>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1-9EA4-4C54-8B17-C50334A8F43A}"/>
                </c:ext>
              </c:extLst>
            </c:dLbl>
            <c:dLbl>
              <c:idx val="2"/>
              <c:layout>
                <c:manualLayout>
                  <c:x val="1.7273991110414912E-3"/>
                  <c:y val="3.4157911777557434E-2"/>
                </c:manualLayout>
              </c:layout>
              <c:showLegendKey val="0"/>
              <c:showVal val="0"/>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5-9EA4-4C54-8B17-C50334A8F43A}"/>
                </c:ext>
              </c:extLst>
            </c:dLbl>
            <c:dLbl>
              <c:idx val="4"/>
              <c:layout>
                <c:manualLayout>
                  <c:x val="1.4261909890152833E-2"/>
                  <c:y val="-8.5845429109984266E-3"/>
                </c:manualLayout>
              </c:layout>
              <c:showLegendKey val="0"/>
              <c:showVal val="0"/>
              <c:showCatName val="1"/>
              <c:showSerName val="0"/>
              <c:showPercent val="0"/>
              <c:showBubbleSize val="0"/>
              <c:separator>
</c:separator>
              <c:extLst>
                <c:ext xmlns:c15="http://schemas.microsoft.com/office/drawing/2012/chart" uri="{CE6537A1-D6FC-4f65-9D91-7224C49458BB}">
                  <c15:layout>
                    <c:manualLayout>
                      <c:w val="0.25298153550938884"/>
                      <c:h val="0.18335832023154675"/>
                    </c:manualLayout>
                  </c15:layout>
                </c:ext>
                <c:ext xmlns:c16="http://schemas.microsoft.com/office/drawing/2014/chart" uri="{C3380CC4-5D6E-409C-BE32-E72D297353CC}">
                  <c16:uniqueId val="{00000009-9EA4-4C54-8B17-C50334A8F43A}"/>
                </c:ext>
              </c:extLst>
            </c:dLbl>
            <c:dLbl>
              <c:idx val="6"/>
              <c:layout>
                <c:manualLayout>
                  <c:x val="-8.0178574925104263E-3"/>
                  <c:y val="-1.344732034608003E-2"/>
                </c:manualLayout>
              </c:layout>
              <c:showLegendKey val="0"/>
              <c:showVal val="0"/>
              <c:showCatName val="1"/>
              <c:showSerName val="0"/>
              <c:showPercent val="0"/>
              <c:showBubbleSize val="0"/>
              <c:separator>
</c:separator>
              <c:extLst>
                <c:ext xmlns:c15="http://schemas.microsoft.com/office/drawing/2012/chart" uri="{CE6537A1-D6FC-4f65-9D91-7224C49458BB}">
                  <c15:layout/>
                </c:ext>
                <c:ext xmlns:c16="http://schemas.microsoft.com/office/drawing/2014/chart" uri="{C3380CC4-5D6E-409C-BE32-E72D297353CC}">
                  <c16:uniqueId val="{0000000D-73D4-491B-9001-73922377DBBE}"/>
                </c:ext>
              </c:extLst>
            </c:dLbl>
            <c:spPr>
              <a:noFill/>
              <a:ln>
                <a:noFill/>
              </a:ln>
              <a:effectLst/>
            </c:spPr>
            <c:txPr>
              <a:bodyPr rot="0" spcFirstLastPara="1" vertOverflow="clip" horzOverflow="clip" vert="horz" wrap="square" lIns="38100" tIns="19050" rIns="38100" bIns="19050" anchor="ctr" anchorCtr="1">
                <a:spAutoFit/>
              </a:bodyPr>
              <a:lstStyle/>
              <a:p>
                <a:pPr>
                  <a:defRPr sz="900" b="1"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0"/>
            <c:showCatName val="1"/>
            <c:showSerName val="0"/>
            <c:showPercent val="0"/>
            <c:showBubbleSize val="0"/>
            <c:separator>
</c:separator>
            <c:showLeaderLines val="0"/>
            <c:extLst>
              <c:ext xmlns:c15="http://schemas.microsoft.com/office/drawing/2012/chart" uri="{CE6537A1-D6FC-4f65-9D91-7224C49458BB}">
                <c15:spPr xmlns:c15="http://schemas.microsoft.com/office/drawing/2012/chart">
                  <a:prstGeom prst="wedgeRectCallout">
                    <a:avLst/>
                  </a:prstGeom>
                  <a:noFill/>
                  <a:ln>
                    <a:noFill/>
                  </a:ln>
                </c15:spPr>
                <c15:layout/>
              </c:ext>
            </c:extLst>
          </c:dLbls>
          <c:cat>
            <c:strRef>
              <c:f>Sheet1!$A$2:$A$8</c:f>
              <c:strCache>
                <c:ptCount val="7"/>
                <c:pt idx="0">
                  <c:v>住宅費</c:v>
                </c:pt>
                <c:pt idx="1">
                  <c:v>食費</c:v>
                </c:pt>
                <c:pt idx="2">
                  <c:v>通信費</c:v>
                </c:pt>
                <c:pt idx="3">
                  <c:v>光熱費</c:v>
                </c:pt>
                <c:pt idx="4">
                  <c:v>服飾・美容</c:v>
                </c:pt>
                <c:pt idx="5">
                  <c:v>自由費</c:v>
                </c:pt>
                <c:pt idx="6">
                  <c:v>貯蓄</c:v>
                </c:pt>
              </c:strCache>
            </c:strRef>
          </c:cat>
          <c:val>
            <c:numRef>
              <c:f>Sheet1!$B$2:$B$8</c:f>
              <c:numCache>
                <c:formatCode>General</c:formatCode>
                <c:ptCount val="7"/>
                <c:pt idx="0">
                  <c:v>6</c:v>
                </c:pt>
                <c:pt idx="1">
                  <c:v>3</c:v>
                </c:pt>
                <c:pt idx="2">
                  <c:v>0.5</c:v>
                </c:pt>
                <c:pt idx="3">
                  <c:v>1.5</c:v>
                </c:pt>
                <c:pt idx="4">
                  <c:v>1.5</c:v>
                </c:pt>
                <c:pt idx="5">
                  <c:v>1.5</c:v>
                </c:pt>
                <c:pt idx="6">
                  <c:v>3</c:v>
                </c:pt>
              </c:numCache>
            </c:numRef>
          </c:val>
          <c:extLst>
            <c:ext xmlns:c16="http://schemas.microsoft.com/office/drawing/2014/chart" uri="{C3380CC4-5D6E-409C-BE32-E72D297353CC}">
              <c16:uniqueId val="{0000000C-9EA4-4C54-8B17-C50334A8F43A}"/>
            </c:ext>
          </c:extLst>
        </c:ser>
        <c:dLbls>
          <c:showLegendKey val="0"/>
          <c:showVal val="0"/>
          <c:showCatName val="0"/>
          <c:showSerName val="0"/>
          <c:showPercent val="0"/>
          <c:showBubbleSize val="0"/>
          <c:showLeaderLines val="0"/>
        </c:dLbls>
        <c:firstSliceAng val="0"/>
        <c:holeSize val="62"/>
      </c:doughnutChart>
      <c:spPr>
        <a:noFill/>
        <a:ln w="25400">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4450" y="0"/>
            <a:ext cx="2949575" cy="498475"/>
          </a:xfrm>
          <a:prstGeom prst="rect">
            <a:avLst/>
          </a:prstGeom>
        </p:spPr>
        <p:txBody>
          <a:bodyPr vert="horz" lIns="91440" tIns="45720" rIns="91440" bIns="45720" rtlCol="0"/>
          <a:lstStyle>
            <a:lvl1pPr algn="r">
              <a:defRPr sz="1200"/>
            </a:lvl1pPr>
          </a:lstStyle>
          <a:p>
            <a:fld id="{88B61BE9-C09C-425D-8926-060CC83D4F21}" type="datetimeFigureOut">
              <a:rPr kumimoji="1" lang="ja-JP" altLang="en-US" smtClean="0"/>
              <a:t>2024/10/22</a:t>
            </a:fld>
            <a:endParaRPr kumimoji="1" lang="ja-JP" altLang="en-US"/>
          </a:p>
        </p:txBody>
      </p:sp>
      <p:sp>
        <p:nvSpPr>
          <p:cNvPr id="4" name="スライド イメージ プレースホルダー 3"/>
          <p:cNvSpPr>
            <a:spLocks noGrp="1" noRot="1" noChangeAspect="1"/>
          </p:cNvSpPr>
          <p:nvPr>
            <p:ph type="sldImg" idx="2"/>
          </p:nvPr>
        </p:nvSpPr>
        <p:spPr>
          <a:xfrm>
            <a:off x="2241550" y="1243013"/>
            <a:ext cx="2322513"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3537"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4450" y="9440863"/>
            <a:ext cx="2949575" cy="498475"/>
          </a:xfrm>
          <a:prstGeom prst="rect">
            <a:avLst/>
          </a:prstGeom>
        </p:spPr>
        <p:txBody>
          <a:bodyPr vert="horz" lIns="91440" tIns="45720" rIns="91440" bIns="45720" rtlCol="0" anchor="b"/>
          <a:lstStyle>
            <a:lvl1pPr algn="r">
              <a:defRPr sz="1200"/>
            </a:lvl1pPr>
          </a:lstStyle>
          <a:p>
            <a:fld id="{8296AC53-8C0A-4105-A356-14584467C6B1}" type="slidenum">
              <a:rPr kumimoji="1" lang="ja-JP" altLang="en-US" smtClean="0"/>
              <a:t>‹#›</a:t>
            </a:fld>
            <a:endParaRPr kumimoji="1" lang="ja-JP" altLang="en-US"/>
          </a:p>
        </p:txBody>
      </p:sp>
    </p:spTree>
    <p:extLst>
      <p:ext uri="{BB962C8B-B14F-4D97-AF65-F5344CB8AC3E}">
        <p14:creationId xmlns:p14="http://schemas.microsoft.com/office/powerpoint/2010/main" val="372192439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41550" y="1243013"/>
            <a:ext cx="2322513"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520DC91-1817-4391-8C91-1925A535C8B0}" type="slidenum">
              <a:rPr kumimoji="1" lang="ja-JP" altLang="en-US" smtClean="0"/>
              <a:t>1</a:t>
            </a:fld>
            <a:endParaRPr kumimoji="1" lang="ja-JP" altLang="en-US"/>
          </a:p>
        </p:txBody>
      </p:sp>
    </p:spTree>
    <p:extLst>
      <p:ext uri="{BB962C8B-B14F-4D97-AF65-F5344CB8AC3E}">
        <p14:creationId xmlns:p14="http://schemas.microsoft.com/office/powerpoint/2010/main" val="3123296713"/>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65086FD5-26AC-402B-B9B7-2B94565F431E}" type="datetimeFigureOut">
              <a:rPr kumimoji="1" lang="ja-JP" altLang="en-US" smtClean="0"/>
              <a:t>2024/10/22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D6757E-4AB2-443E-BDF7-4004154BEDD7}" type="slidenum">
              <a:rPr kumimoji="1" lang="ja-JP" altLang="en-US" smtClean="0"/>
              <a:t>‹#›</a:t>
            </a:fld>
            <a:endParaRPr kumimoji="1" lang="ja-JP" altLang="en-US"/>
          </a:p>
        </p:txBody>
      </p:sp>
    </p:spTree>
    <p:extLst>
      <p:ext uri="{BB962C8B-B14F-4D97-AF65-F5344CB8AC3E}">
        <p14:creationId xmlns:p14="http://schemas.microsoft.com/office/powerpoint/2010/main" val="2463647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5086FD5-26AC-402B-B9B7-2B94565F431E}" type="datetimeFigureOut">
              <a:rPr kumimoji="1" lang="ja-JP" altLang="en-US" smtClean="0"/>
              <a:t>2024/10/22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D6757E-4AB2-443E-BDF7-4004154BEDD7}" type="slidenum">
              <a:rPr kumimoji="1" lang="ja-JP" altLang="en-US" smtClean="0"/>
              <a:t>‹#›</a:t>
            </a:fld>
            <a:endParaRPr kumimoji="1" lang="ja-JP" altLang="en-US"/>
          </a:p>
        </p:txBody>
      </p:sp>
    </p:spTree>
    <p:extLst>
      <p:ext uri="{BB962C8B-B14F-4D97-AF65-F5344CB8AC3E}">
        <p14:creationId xmlns:p14="http://schemas.microsoft.com/office/powerpoint/2010/main" val="2434035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5086FD5-26AC-402B-B9B7-2B94565F431E}" type="datetimeFigureOut">
              <a:rPr kumimoji="1" lang="ja-JP" altLang="en-US" smtClean="0"/>
              <a:t>2024/10/22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D6757E-4AB2-443E-BDF7-4004154BEDD7}" type="slidenum">
              <a:rPr kumimoji="1" lang="ja-JP" altLang="en-US" smtClean="0"/>
              <a:t>‹#›</a:t>
            </a:fld>
            <a:endParaRPr kumimoji="1" lang="ja-JP" altLang="en-US"/>
          </a:p>
        </p:txBody>
      </p:sp>
    </p:spTree>
    <p:extLst>
      <p:ext uri="{BB962C8B-B14F-4D97-AF65-F5344CB8AC3E}">
        <p14:creationId xmlns:p14="http://schemas.microsoft.com/office/powerpoint/2010/main" val="2709724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5086FD5-26AC-402B-B9B7-2B94565F431E}" type="datetimeFigureOut">
              <a:rPr kumimoji="1" lang="ja-JP" altLang="en-US" smtClean="0"/>
              <a:t>2024/10/22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D6757E-4AB2-443E-BDF7-4004154BEDD7}" type="slidenum">
              <a:rPr kumimoji="1" lang="ja-JP" altLang="en-US" smtClean="0"/>
              <a:t>‹#›</a:t>
            </a:fld>
            <a:endParaRPr kumimoji="1" lang="ja-JP" altLang="en-US"/>
          </a:p>
        </p:txBody>
      </p:sp>
    </p:spTree>
    <p:extLst>
      <p:ext uri="{BB962C8B-B14F-4D97-AF65-F5344CB8AC3E}">
        <p14:creationId xmlns:p14="http://schemas.microsoft.com/office/powerpoint/2010/main" val="2531506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5086FD5-26AC-402B-B9B7-2B94565F431E}" type="datetimeFigureOut">
              <a:rPr kumimoji="1" lang="ja-JP" altLang="en-US" smtClean="0"/>
              <a:t>2024/10/22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1D6757E-4AB2-443E-BDF7-4004154BEDD7}" type="slidenum">
              <a:rPr kumimoji="1" lang="ja-JP" altLang="en-US" smtClean="0"/>
              <a:t>‹#›</a:t>
            </a:fld>
            <a:endParaRPr kumimoji="1" lang="ja-JP" altLang="en-US"/>
          </a:p>
        </p:txBody>
      </p:sp>
    </p:spTree>
    <p:extLst>
      <p:ext uri="{BB962C8B-B14F-4D97-AF65-F5344CB8AC3E}">
        <p14:creationId xmlns:p14="http://schemas.microsoft.com/office/powerpoint/2010/main" val="2187466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65086FD5-26AC-402B-B9B7-2B94565F431E}" type="datetimeFigureOut">
              <a:rPr kumimoji="1" lang="ja-JP" altLang="en-US" smtClean="0"/>
              <a:t>2024/10/22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1D6757E-4AB2-443E-BDF7-4004154BEDD7}" type="slidenum">
              <a:rPr kumimoji="1" lang="ja-JP" altLang="en-US" smtClean="0"/>
              <a:t>‹#›</a:t>
            </a:fld>
            <a:endParaRPr kumimoji="1" lang="ja-JP" altLang="en-US"/>
          </a:p>
        </p:txBody>
      </p:sp>
    </p:spTree>
    <p:extLst>
      <p:ext uri="{BB962C8B-B14F-4D97-AF65-F5344CB8AC3E}">
        <p14:creationId xmlns:p14="http://schemas.microsoft.com/office/powerpoint/2010/main" val="3879301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65086FD5-26AC-402B-B9B7-2B94565F431E}" type="datetimeFigureOut">
              <a:rPr kumimoji="1" lang="ja-JP" altLang="en-US" smtClean="0"/>
              <a:t>2024/10/22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1D6757E-4AB2-443E-BDF7-4004154BEDD7}" type="slidenum">
              <a:rPr kumimoji="1" lang="ja-JP" altLang="en-US" smtClean="0"/>
              <a:t>‹#›</a:t>
            </a:fld>
            <a:endParaRPr kumimoji="1" lang="ja-JP" altLang="en-US"/>
          </a:p>
        </p:txBody>
      </p:sp>
    </p:spTree>
    <p:extLst>
      <p:ext uri="{BB962C8B-B14F-4D97-AF65-F5344CB8AC3E}">
        <p14:creationId xmlns:p14="http://schemas.microsoft.com/office/powerpoint/2010/main" val="4279118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65086FD5-26AC-402B-B9B7-2B94565F431E}" type="datetimeFigureOut">
              <a:rPr kumimoji="1" lang="ja-JP" altLang="en-US" smtClean="0"/>
              <a:t>2024/10/22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1D6757E-4AB2-443E-BDF7-4004154BEDD7}" type="slidenum">
              <a:rPr kumimoji="1" lang="ja-JP" altLang="en-US" smtClean="0"/>
              <a:t>‹#›</a:t>
            </a:fld>
            <a:endParaRPr kumimoji="1" lang="ja-JP" altLang="en-US"/>
          </a:p>
        </p:txBody>
      </p:sp>
    </p:spTree>
    <p:extLst>
      <p:ext uri="{BB962C8B-B14F-4D97-AF65-F5344CB8AC3E}">
        <p14:creationId xmlns:p14="http://schemas.microsoft.com/office/powerpoint/2010/main" val="2540742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086FD5-26AC-402B-B9B7-2B94565F431E}" type="datetimeFigureOut">
              <a:rPr kumimoji="1" lang="ja-JP" altLang="en-US" smtClean="0"/>
              <a:t>2024/10/22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1D6757E-4AB2-443E-BDF7-4004154BEDD7}" type="slidenum">
              <a:rPr kumimoji="1" lang="ja-JP" altLang="en-US" smtClean="0"/>
              <a:t>‹#›</a:t>
            </a:fld>
            <a:endParaRPr kumimoji="1" lang="ja-JP" altLang="en-US"/>
          </a:p>
        </p:txBody>
      </p:sp>
    </p:spTree>
    <p:extLst>
      <p:ext uri="{BB962C8B-B14F-4D97-AF65-F5344CB8AC3E}">
        <p14:creationId xmlns:p14="http://schemas.microsoft.com/office/powerpoint/2010/main" val="2483712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5086FD5-26AC-402B-B9B7-2B94565F431E}" type="datetimeFigureOut">
              <a:rPr kumimoji="1" lang="ja-JP" altLang="en-US" smtClean="0"/>
              <a:t>2024/10/22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1D6757E-4AB2-443E-BDF7-4004154BEDD7}" type="slidenum">
              <a:rPr kumimoji="1" lang="ja-JP" altLang="en-US" smtClean="0"/>
              <a:t>‹#›</a:t>
            </a:fld>
            <a:endParaRPr kumimoji="1" lang="ja-JP" altLang="en-US"/>
          </a:p>
        </p:txBody>
      </p:sp>
    </p:spTree>
    <p:extLst>
      <p:ext uri="{BB962C8B-B14F-4D97-AF65-F5344CB8AC3E}">
        <p14:creationId xmlns:p14="http://schemas.microsoft.com/office/powerpoint/2010/main" val="4242704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5086FD5-26AC-402B-B9B7-2B94565F431E}" type="datetimeFigureOut">
              <a:rPr kumimoji="1" lang="ja-JP" altLang="en-US" smtClean="0"/>
              <a:t>2024/10/22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1D6757E-4AB2-443E-BDF7-4004154BEDD7}" type="slidenum">
              <a:rPr kumimoji="1" lang="ja-JP" altLang="en-US" smtClean="0"/>
              <a:t>‹#›</a:t>
            </a:fld>
            <a:endParaRPr kumimoji="1" lang="ja-JP" altLang="en-US"/>
          </a:p>
        </p:txBody>
      </p:sp>
    </p:spTree>
    <p:extLst>
      <p:ext uri="{BB962C8B-B14F-4D97-AF65-F5344CB8AC3E}">
        <p14:creationId xmlns:p14="http://schemas.microsoft.com/office/powerpoint/2010/main" val="514743990"/>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65086FD5-26AC-402B-B9B7-2B94565F431E}" type="datetimeFigureOut">
              <a:rPr kumimoji="1" lang="ja-JP" altLang="en-US" smtClean="0"/>
              <a:t>2024/10/22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1D6757E-4AB2-443E-BDF7-4004154BEDD7}" type="slidenum">
              <a:rPr kumimoji="1" lang="ja-JP" altLang="en-US" smtClean="0"/>
              <a:t>‹#›</a:t>
            </a:fld>
            <a:endParaRPr kumimoji="1" lang="ja-JP" altLang="en-US"/>
          </a:p>
        </p:txBody>
      </p:sp>
    </p:spTree>
    <p:extLst>
      <p:ext uri="{BB962C8B-B14F-4D97-AF65-F5344CB8AC3E}">
        <p14:creationId xmlns:p14="http://schemas.microsoft.com/office/powerpoint/2010/main" val="42810848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6.xml" Type="http://schemas.openxmlformats.org/officeDocument/2006/relationships/slideLayout"/><Relationship Id="rId10" Target="../media/image6.png" Type="http://schemas.openxmlformats.org/officeDocument/2006/relationships/image"/><Relationship Id="rId2" Target="../notesSlides/notesSlide1.xml" Type="http://schemas.openxmlformats.org/officeDocument/2006/relationships/notesSlide"/><Relationship Id="rId3" Target="../charts/chart1.xml" Type="http://schemas.openxmlformats.org/officeDocument/2006/relationships/chart"/><Relationship Id="rId4" Target="../media/image1.png" Type="http://schemas.openxmlformats.org/officeDocument/2006/relationships/image"/><Relationship Id="rId5" Target="../media/image2.emf" Type="http://schemas.openxmlformats.org/officeDocument/2006/relationships/image"/><Relationship Id="rId6" Target="../media/image3.png" Type="http://schemas.openxmlformats.org/officeDocument/2006/relationships/image"/><Relationship Id="rId7" Target="../media/hdphoto1.wdp" Type="http://schemas.microsoft.com/office/2007/relationships/hdphoto"/><Relationship Id="rId8" Target="../media/image4.jpeg" Type="http://schemas.openxmlformats.org/officeDocument/2006/relationships/image"/><Relationship Id="rId9" Target="../media/image5.jpe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 name="正方形/長方形 3"/>
          <p:cNvSpPr/>
          <p:nvPr/>
        </p:nvSpPr>
        <p:spPr>
          <a:xfrm>
            <a:off x="0" y="1"/>
            <a:ext cx="6858000" cy="9906000"/>
          </a:xfrm>
          <a:prstGeom prst="rect">
            <a:avLst/>
          </a:prstGeom>
          <a:solidFill>
            <a:srgbClr val="FF99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149559" y="306187"/>
            <a:ext cx="6514410" cy="92835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タイトル 22"/>
          <p:cNvSpPr txBox="1">
            <a:spLocks/>
          </p:cNvSpPr>
          <p:nvPr/>
        </p:nvSpPr>
        <p:spPr>
          <a:xfrm>
            <a:off x="4619066" y="4154461"/>
            <a:ext cx="2044903" cy="5435281"/>
          </a:xfrm>
          <a:prstGeom prst="roundRect">
            <a:avLst>
              <a:gd name="adj" fmla="val 0"/>
            </a:avLst>
          </a:prstGeom>
          <a:pattFill prst="pct50">
            <a:fgClr>
              <a:srgbClr val="FF3399"/>
            </a:fgClr>
            <a:bgClr>
              <a:schemeClr val="bg1"/>
            </a:bgClr>
          </a:pattFill>
          <a:ln w="6350">
            <a:solidFill>
              <a:srgbClr val="FFCCFF"/>
            </a:solidFill>
          </a:ln>
        </p:spPr>
        <p:txBody>
          <a:bodyPr vert="horz" lIns="0" tIns="0" rIns="0" bIns="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en-US" altLang="ja-JP" sz="1733" b="1" dirty="0">
                <a:solidFill>
                  <a:schemeClr val="accent5">
                    <a:lumMod val="60000"/>
                    <a:lumOff val="40000"/>
                  </a:schemeClr>
                </a:solidFill>
                <a:latin typeface="Meiryo UI" panose="020B0604030504040204" pitchFamily="50" charset="-128"/>
                <a:ea typeface="Meiryo UI" panose="020B0604030504040204" pitchFamily="50" charset="-128"/>
              </a:rPr>
              <a:t>pic</a:t>
            </a:r>
            <a:endParaRPr lang="ja-JP" altLang="en-US" sz="1733" dirty="0">
              <a:solidFill>
                <a:schemeClr val="accent5">
                  <a:lumMod val="60000"/>
                  <a:lumOff val="40000"/>
                </a:schemeClr>
              </a:solidFill>
            </a:endParaRPr>
          </a:p>
        </p:txBody>
      </p:sp>
      <p:sp>
        <p:nvSpPr>
          <p:cNvPr id="86" name="タイトル 22"/>
          <p:cNvSpPr>
            <a:spLocks noGrp="1"/>
          </p:cNvSpPr>
          <p:nvPr>
            <p:ph type="title"/>
          </p:nvPr>
        </p:nvSpPr>
        <p:spPr>
          <a:xfrm>
            <a:off x="1121837" y="153666"/>
            <a:ext cx="6098700" cy="996781"/>
          </a:xfrm>
        </p:spPr>
        <p:txBody>
          <a:bodyPr vert="horz" lIns="311999" tIns="208000" rIns="0" bIns="0" rtlCol="0" anchor="ctr">
            <a:normAutofit/>
          </a:bodyPr>
          <a:lstStyle/>
          <a:p>
            <a:r>
              <a:rPr lang="ja-JP" altLang="en-US" sz="2800" b="1" dirty="0" smtClean="0"/>
              <a:t>有限会社リカバリーハウス</a:t>
            </a:r>
            <a:endParaRPr lang="ja-JP" altLang="en-US" sz="2800" b="1" dirty="0"/>
          </a:p>
        </p:txBody>
      </p:sp>
      <p:sp>
        <p:nvSpPr>
          <p:cNvPr id="87" name="タイトル 22"/>
          <p:cNvSpPr txBox="1">
            <a:spLocks/>
          </p:cNvSpPr>
          <p:nvPr/>
        </p:nvSpPr>
        <p:spPr>
          <a:xfrm>
            <a:off x="721526" y="1117407"/>
            <a:ext cx="4264307" cy="353884"/>
          </a:xfrm>
          <a:prstGeom prst="rect">
            <a:avLst/>
          </a:prstGeom>
        </p:spPr>
        <p:txBody>
          <a:bodyPr vert="horz" lIns="0" tIns="52000" rIns="0" bIns="0" rtlCol="0" anchor="t" anchorCtr="0">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r"/>
            <a:r>
              <a:rPr lang="ja-JP" altLang="en-US" sz="2000" b="1" dirty="0" smtClean="0">
                <a:solidFill>
                  <a:srgbClr val="EF7903"/>
                </a:solidFill>
              </a:rPr>
              <a:t>笑顔と成長が止まらない！</a:t>
            </a:r>
            <a:endParaRPr lang="ja-JP" altLang="en-US" sz="2000" b="1" dirty="0">
              <a:solidFill>
                <a:srgbClr val="EF7903"/>
              </a:solidFill>
            </a:endParaRPr>
          </a:p>
        </p:txBody>
      </p:sp>
      <p:cxnSp>
        <p:nvCxnSpPr>
          <p:cNvPr id="89" name="直線コネクタ 88"/>
          <p:cNvCxnSpPr/>
          <p:nvPr/>
        </p:nvCxnSpPr>
        <p:spPr>
          <a:xfrm>
            <a:off x="505410" y="1074922"/>
            <a:ext cx="5847178" cy="0"/>
          </a:xfrm>
          <a:prstGeom prst="line">
            <a:avLst/>
          </a:prstGeom>
          <a:ln>
            <a:solidFill>
              <a:srgbClr val="FF3399"/>
            </a:solidFill>
          </a:ln>
        </p:spPr>
        <p:style>
          <a:lnRef idx="1">
            <a:schemeClr val="accent1"/>
          </a:lnRef>
          <a:fillRef idx="0">
            <a:schemeClr val="accent1"/>
          </a:fillRef>
          <a:effectRef idx="0">
            <a:schemeClr val="accent1"/>
          </a:effectRef>
          <a:fontRef idx="minor">
            <a:schemeClr val="tx1"/>
          </a:fontRef>
        </p:style>
      </p:cxnSp>
      <p:sp>
        <p:nvSpPr>
          <p:cNvPr id="92" name="タイトル 22"/>
          <p:cNvSpPr txBox="1">
            <a:spLocks/>
          </p:cNvSpPr>
          <p:nvPr/>
        </p:nvSpPr>
        <p:spPr>
          <a:xfrm>
            <a:off x="2116483" y="5503791"/>
            <a:ext cx="2456382" cy="2534883"/>
          </a:xfrm>
          <a:prstGeom prst="rect">
            <a:avLst/>
          </a:prstGeom>
          <a:pattFill prst="pct20">
            <a:fgClr>
              <a:schemeClr val="accent5">
                <a:lumMod val="60000"/>
                <a:lumOff val="40000"/>
              </a:schemeClr>
            </a:fgClr>
            <a:bgClr>
              <a:schemeClr val="bg1"/>
            </a:bgClr>
          </a:pattFill>
          <a:ln w="6350">
            <a:solidFill>
              <a:schemeClr val="accent5">
                <a:lumMod val="60000"/>
                <a:lumOff val="40000"/>
              </a:schemeClr>
            </a:solidFill>
          </a:ln>
        </p:spPr>
        <p:txBody>
          <a:bodyPr vert="horz" lIns="0" tIns="0" rIns="0" bIns="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endParaRPr lang="ja-JP" altLang="en-US" sz="1733" dirty="0">
              <a:solidFill>
                <a:schemeClr val="accent5">
                  <a:lumMod val="60000"/>
                  <a:lumOff val="40000"/>
                </a:schemeClr>
              </a:solidFill>
            </a:endParaRPr>
          </a:p>
        </p:txBody>
      </p:sp>
      <p:sp>
        <p:nvSpPr>
          <p:cNvPr id="101" name="タイトル 22"/>
          <p:cNvSpPr txBox="1">
            <a:spLocks/>
          </p:cNvSpPr>
          <p:nvPr/>
        </p:nvSpPr>
        <p:spPr>
          <a:xfrm>
            <a:off x="325880" y="1572536"/>
            <a:ext cx="3132882" cy="2466311"/>
          </a:xfrm>
          <a:prstGeom prst="rect">
            <a:avLst/>
          </a:prstGeom>
          <a:solidFill>
            <a:srgbClr val="FF99CC"/>
          </a:solidFill>
          <a:ln w="6350">
            <a:noFill/>
          </a:ln>
        </p:spPr>
        <p:txBody>
          <a:bodyPr vert="horz" lIns="0" tIns="0" rIns="0" bIns="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en-US" altLang="ja-JP" sz="1733" b="1" dirty="0">
                <a:solidFill>
                  <a:schemeClr val="accent5">
                    <a:lumMod val="60000"/>
                    <a:lumOff val="40000"/>
                  </a:schemeClr>
                </a:solidFill>
                <a:latin typeface="Meiryo UI" panose="020B0604030504040204" pitchFamily="50" charset="-128"/>
                <a:ea typeface="Meiryo UI" panose="020B0604030504040204" pitchFamily="50" charset="-128"/>
              </a:rPr>
              <a:t>pic</a:t>
            </a:r>
            <a:endParaRPr lang="ja-JP" altLang="en-US" sz="1733" dirty="0">
              <a:solidFill>
                <a:schemeClr val="accent5">
                  <a:lumMod val="60000"/>
                  <a:lumOff val="40000"/>
                </a:schemeClr>
              </a:solidFill>
            </a:endParaRPr>
          </a:p>
        </p:txBody>
      </p:sp>
      <p:sp>
        <p:nvSpPr>
          <p:cNvPr id="103" name="角丸四角形 102"/>
          <p:cNvSpPr/>
          <p:nvPr/>
        </p:nvSpPr>
        <p:spPr>
          <a:xfrm>
            <a:off x="279192" y="4098264"/>
            <a:ext cx="4303187" cy="1054287"/>
          </a:xfrm>
          <a:prstGeom prst="roundRect">
            <a:avLst>
              <a:gd name="adj" fmla="val 20004"/>
            </a:avLst>
          </a:prstGeom>
          <a:solidFill>
            <a:schemeClr val="bg1"/>
          </a:solidFill>
          <a:ln w="22225">
            <a:solidFill>
              <a:srgbClr val="FFCC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 name="タイトル 22"/>
          <p:cNvSpPr txBox="1">
            <a:spLocks/>
          </p:cNvSpPr>
          <p:nvPr/>
        </p:nvSpPr>
        <p:spPr>
          <a:xfrm>
            <a:off x="236890" y="4155158"/>
            <a:ext cx="4084821" cy="311057"/>
          </a:xfrm>
          <a:prstGeom prst="rect">
            <a:avLst/>
          </a:prstGeom>
        </p:spPr>
        <p:txBody>
          <a:bodyPr vert="horz" lIns="0" tIns="36000" rIns="0" bIns="0" rtlCol="0" anchor="t"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200" b="1" dirty="0" smtClean="0">
                <a:solidFill>
                  <a:srgbClr val="72AF2F"/>
                </a:solidFill>
                <a:latin typeface="メイリオ" panose="020B0604030504040204" pitchFamily="50" charset="-128"/>
                <a:ea typeface="メイリオ" panose="020B0604030504040204" pitchFamily="50" charset="-128"/>
              </a:rPr>
              <a:t>わが社に決めた理由</a:t>
            </a:r>
          </a:p>
        </p:txBody>
      </p:sp>
      <p:sp>
        <p:nvSpPr>
          <p:cNvPr id="109" name="角丸四角形 108"/>
          <p:cNvSpPr/>
          <p:nvPr/>
        </p:nvSpPr>
        <p:spPr>
          <a:xfrm>
            <a:off x="3575893" y="1594420"/>
            <a:ext cx="2794624" cy="2432921"/>
          </a:xfrm>
          <a:prstGeom prst="roundRect">
            <a:avLst>
              <a:gd name="adj" fmla="val 4511"/>
            </a:avLst>
          </a:prstGeom>
          <a:solidFill>
            <a:schemeClr val="bg1"/>
          </a:solidFill>
          <a:ln w="28575">
            <a:solidFill>
              <a:srgbClr val="FFCC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0" name="フリーフォーム 109"/>
          <p:cNvSpPr/>
          <p:nvPr/>
        </p:nvSpPr>
        <p:spPr>
          <a:xfrm>
            <a:off x="3575893" y="1517288"/>
            <a:ext cx="2794624" cy="346698"/>
          </a:xfrm>
          <a:custGeom>
            <a:avLst/>
            <a:gdLst>
              <a:gd name="connsiteX0" fmla="*/ 200753 w 1889056"/>
              <a:gd name="connsiteY0" fmla="*/ 0 h 422019"/>
              <a:gd name="connsiteX1" fmla="*/ 1688303 w 1889056"/>
              <a:gd name="connsiteY1" fmla="*/ 0 h 422019"/>
              <a:gd name="connsiteX2" fmla="*/ 1889056 w 1889056"/>
              <a:gd name="connsiteY2" fmla="*/ 200753 h 422019"/>
              <a:gd name="connsiteX3" fmla="*/ 1889056 w 1889056"/>
              <a:gd name="connsiteY3" fmla="*/ 422019 h 422019"/>
              <a:gd name="connsiteX4" fmla="*/ 0 w 1889056"/>
              <a:gd name="connsiteY4" fmla="*/ 422019 h 422019"/>
              <a:gd name="connsiteX5" fmla="*/ 0 w 1889056"/>
              <a:gd name="connsiteY5" fmla="*/ 200753 h 422019"/>
              <a:gd name="connsiteX6" fmla="*/ 200753 w 1889056"/>
              <a:gd name="connsiteY6" fmla="*/ 0 h 4220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889056" h="422019">
                <a:moveTo>
                  <a:pt x="200753" y="0"/>
                </a:moveTo>
                <a:lnTo>
                  <a:pt x="1688303" y="0"/>
                </a:lnTo>
                <a:cubicBezTo>
                  <a:pt x="1799176" y="0"/>
                  <a:pt x="1889056" y="89880"/>
                  <a:pt x="1889056" y="200753"/>
                </a:cubicBezTo>
                <a:lnTo>
                  <a:pt x="1889056" y="422019"/>
                </a:lnTo>
                <a:lnTo>
                  <a:pt x="0" y="422019"/>
                </a:lnTo>
                <a:lnTo>
                  <a:pt x="0" y="200753"/>
                </a:lnTo>
                <a:cubicBezTo>
                  <a:pt x="0" y="89880"/>
                  <a:pt x="89880" y="0"/>
                  <a:pt x="200753" y="0"/>
                </a:cubicBezTo>
                <a:close/>
              </a:path>
            </a:pathLst>
          </a:custGeom>
          <a:solidFill>
            <a:srgbClr val="FF99CC"/>
          </a:solidFill>
          <a:ln>
            <a:solidFill>
              <a:srgbClr val="FF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 name="タイトル 3"/>
          <p:cNvSpPr txBox="1">
            <a:spLocks/>
          </p:cNvSpPr>
          <p:nvPr/>
        </p:nvSpPr>
        <p:spPr>
          <a:xfrm>
            <a:off x="3587313" y="1607905"/>
            <a:ext cx="2799771" cy="248655"/>
          </a:xfrm>
          <a:prstGeom prst="rect">
            <a:avLst/>
          </a:prstGeom>
        </p:spPr>
        <p:txBody>
          <a:bodyPr vert="horz" lIns="0" tIns="0" rIns="0" bIns="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200" b="1" dirty="0" smtClean="0">
                <a:solidFill>
                  <a:schemeClr val="tx1">
                    <a:lumMod val="50000"/>
                    <a:lumOff val="50000"/>
                  </a:schemeClr>
                </a:solidFill>
                <a:latin typeface="Meiryo UI" panose="020B0604030504040204" pitchFamily="50" charset="-128"/>
                <a:ea typeface="Meiryo UI" panose="020B0604030504040204" pitchFamily="50" charset="-128"/>
              </a:rPr>
              <a:t>わが社のここがいいところ</a:t>
            </a:r>
            <a:endParaRPr lang="ja-JP" altLang="en-US" sz="1200" b="1" dirty="0">
              <a:solidFill>
                <a:schemeClr val="tx1">
                  <a:lumMod val="50000"/>
                  <a:lumOff val="50000"/>
                </a:schemeClr>
              </a:solidFill>
              <a:latin typeface="Meiryo UI" panose="020B0604030504040204" pitchFamily="50" charset="-128"/>
              <a:ea typeface="Meiryo UI" panose="020B0604030504040204" pitchFamily="50" charset="-128"/>
            </a:endParaRPr>
          </a:p>
        </p:txBody>
      </p:sp>
      <p:sp>
        <p:nvSpPr>
          <p:cNvPr id="120" name="タイトル 3"/>
          <p:cNvSpPr txBox="1">
            <a:spLocks/>
          </p:cNvSpPr>
          <p:nvPr/>
        </p:nvSpPr>
        <p:spPr>
          <a:xfrm>
            <a:off x="551440" y="3409230"/>
            <a:ext cx="2799771" cy="248655"/>
          </a:xfrm>
          <a:prstGeom prst="rect">
            <a:avLst/>
          </a:prstGeom>
        </p:spPr>
        <p:txBody>
          <a:bodyPr vert="horz" lIns="0" tIns="0" rIns="0" bIns="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400" b="1" dirty="0" smtClean="0">
                <a:solidFill>
                  <a:schemeClr val="bg1"/>
                </a:solidFill>
                <a:latin typeface="Meiryo UI" panose="020B0604030504040204" pitchFamily="50" charset="-128"/>
                <a:ea typeface="Meiryo UI" panose="020B0604030504040204" pitchFamily="50" charset="-128"/>
              </a:rPr>
              <a:t>わが社のここがいいところ</a:t>
            </a:r>
            <a:endParaRPr lang="ja-JP" altLang="en-US" sz="1400" b="1" dirty="0">
              <a:solidFill>
                <a:schemeClr val="bg1"/>
              </a:solidFill>
              <a:latin typeface="Meiryo UI" panose="020B0604030504040204" pitchFamily="50" charset="-128"/>
              <a:ea typeface="Meiryo UI" panose="020B0604030504040204" pitchFamily="50" charset="-128"/>
            </a:endParaRPr>
          </a:p>
        </p:txBody>
      </p:sp>
      <p:sp>
        <p:nvSpPr>
          <p:cNvPr id="141" name="角丸四角形 140"/>
          <p:cNvSpPr/>
          <p:nvPr/>
        </p:nvSpPr>
        <p:spPr>
          <a:xfrm>
            <a:off x="4711468" y="4254522"/>
            <a:ext cx="1874019" cy="5234367"/>
          </a:xfrm>
          <a:prstGeom prst="roundRect">
            <a:avLst>
              <a:gd name="adj" fmla="val 13273"/>
            </a:avLst>
          </a:prstGeom>
          <a:solidFill>
            <a:schemeClr val="bg1"/>
          </a:solidFill>
          <a:ln w="22225">
            <a:solidFill>
              <a:srgbClr val="99FF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3" name="タイトル 3"/>
          <p:cNvSpPr txBox="1">
            <a:spLocks/>
          </p:cNvSpPr>
          <p:nvPr/>
        </p:nvSpPr>
        <p:spPr>
          <a:xfrm>
            <a:off x="3458762" y="6697968"/>
            <a:ext cx="1193023" cy="2238478"/>
          </a:xfrm>
          <a:prstGeom prst="rect">
            <a:avLst/>
          </a:prstGeom>
        </p:spPr>
        <p:txBody>
          <a:bodyPr vert="horz" lIns="36000" tIns="72000" rIns="0" bIns="0" rtlCol="0" anchor="t" anchorCtr="0">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nSpc>
                <a:spcPct val="95000"/>
              </a:lnSpc>
            </a:pPr>
            <a:r>
              <a:rPr lang="ja-JP" altLang="en-US" sz="1100" dirty="0" smtClean="0">
                <a:latin typeface="+mn-ea"/>
                <a:ea typeface="+mn-ea"/>
              </a:rPr>
              <a:t>　</a:t>
            </a:r>
            <a:endParaRPr lang="en-US" altLang="ja-JP" sz="1100" dirty="0" smtClean="0">
              <a:latin typeface="+mn-ea"/>
              <a:ea typeface="+mn-ea"/>
            </a:endParaRPr>
          </a:p>
          <a:p>
            <a:pPr>
              <a:lnSpc>
                <a:spcPct val="95000"/>
              </a:lnSpc>
            </a:pPr>
            <a:endParaRPr lang="en-US" altLang="ja-JP" sz="1100" dirty="0">
              <a:latin typeface="+mn-ea"/>
              <a:ea typeface="+mn-ea"/>
            </a:endParaRPr>
          </a:p>
          <a:p>
            <a:pPr>
              <a:lnSpc>
                <a:spcPct val="95000"/>
              </a:lnSpc>
            </a:pPr>
            <a:endParaRPr lang="ja-JP" altLang="en-US" sz="1100" dirty="0">
              <a:latin typeface="+mn-ea"/>
              <a:ea typeface="+mn-ea"/>
            </a:endParaRPr>
          </a:p>
        </p:txBody>
      </p:sp>
      <p:sp>
        <p:nvSpPr>
          <p:cNvPr id="145" name="タイトル 3"/>
          <p:cNvSpPr txBox="1">
            <a:spLocks/>
          </p:cNvSpPr>
          <p:nvPr/>
        </p:nvSpPr>
        <p:spPr>
          <a:xfrm>
            <a:off x="4787602" y="4669566"/>
            <a:ext cx="1712516" cy="4303609"/>
          </a:xfrm>
          <a:prstGeom prst="rect">
            <a:avLst/>
          </a:prstGeom>
        </p:spPr>
        <p:txBody>
          <a:bodyPr vert="horz" lIns="36000" tIns="72000" rIns="0" bIns="0" rtlCol="0" anchor="t" anchorCtr="0">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1100" dirty="0" smtClean="0">
                <a:latin typeface="メイリオ" panose="020B0604030504040204" pitchFamily="50" charset="-128"/>
                <a:ea typeface="メイリオ" panose="020B0604030504040204" pitchFamily="50" charset="-128"/>
              </a:rPr>
              <a:t>07:00</a:t>
            </a:r>
            <a:r>
              <a:rPr lang="ja-JP" altLang="en-US" sz="1100" dirty="0" smtClean="0">
                <a:latin typeface="メイリオ" panose="020B0604030504040204" pitchFamily="50" charset="-128"/>
                <a:ea typeface="メイリオ" panose="020B0604030504040204" pitchFamily="50" charset="-128"/>
              </a:rPr>
              <a:t>　起床</a:t>
            </a:r>
            <a:endParaRPr lang="en-US" altLang="ja-JP" sz="1100" dirty="0">
              <a:latin typeface="メイリオ" panose="020B0604030504040204" pitchFamily="50" charset="-128"/>
              <a:ea typeface="メイリオ" panose="020B0604030504040204" pitchFamily="50" charset="-128"/>
            </a:endParaRPr>
          </a:p>
          <a:p>
            <a:r>
              <a:rPr lang="en-US" altLang="ja-JP" sz="1100" dirty="0" smtClean="0">
                <a:latin typeface="メイリオ" panose="020B0604030504040204" pitchFamily="50" charset="-128"/>
                <a:ea typeface="メイリオ" panose="020B0604030504040204" pitchFamily="50" charset="-128"/>
              </a:rPr>
              <a:t>08:00</a:t>
            </a:r>
            <a:r>
              <a:rPr lang="ja-JP" altLang="en-US" sz="1100" dirty="0" smtClean="0">
                <a:latin typeface="メイリオ" panose="020B0604030504040204" pitchFamily="50" charset="-128"/>
                <a:ea typeface="メイリオ" panose="020B0604030504040204" pitchFamily="50" charset="-128"/>
              </a:rPr>
              <a:t>　家事・食事</a:t>
            </a:r>
            <a:endParaRPr lang="en-US" altLang="ja-JP" sz="1100" dirty="0" smtClean="0">
              <a:latin typeface="メイリオ" panose="020B0604030504040204" pitchFamily="50" charset="-128"/>
              <a:ea typeface="メイリオ" panose="020B0604030504040204" pitchFamily="50" charset="-128"/>
            </a:endParaRPr>
          </a:p>
          <a:p>
            <a:r>
              <a:rPr lang="en-US" altLang="ja-JP" sz="1100" dirty="0" smtClean="0">
                <a:latin typeface="メイリオ" panose="020B0604030504040204" pitchFamily="50" charset="-128"/>
                <a:ea typeface="メイリオ" panose="020B0604030504040204" pitchFamily="50" charset="-128"/>
              </a:rPr>
              <a:t>09:00</a:t>
            </a:r>
            <a:r>
              <a:rPr lang="ja-JP" altLang="en-US" sz="1100" dirty="0" smtClean="0">
                <a:latin typeface="メイリオ" panose="020B0604030504040204" pitchFamily="50" charset="-128"/>
                <a:ea typeface="メイリオ" panose="020B0604030504040204" pitchFamily="50" charset="-128"/>
              </a:rPr>
              <a:t>　出勤　</a:t>
            </a:r>
            <a:endParaRPr lang="en-US" altLang="ja-JP" sz="1100" dirty="0" smtClean="0">
              <a:latin typeface="メイリオ" panose="020B0604030504040204" pitchFamily="50" charset="-128"/>
              <a:ea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rPr>
              <a:t>　　　　バイタルチェック</a:t>
            </a:r>
            <a:endParaRPr lang="en-US" altLang="ja-JP" sz="1100" dirty="0" smtClean="0">
              <a:latin typeface="メイリオ" panose="020B0604030504040204" pitchFamily="50" charset="-128"/>
              <a:ea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rPr>
              <a:t>　　　　お茶出し</a:t>
            </a:r>
            <a:endParaRPr lang="en-US" altLang="ja-JP" sz="1100" dirty="0" smtClean="0">
              <a:latin typeface="メイリオ" panose="020B0604030504040204" pitchFamily="50" charset="-128"/>
              <a:ea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rPr>
              <a:t>　　　　迎え入れ</a:t>
            </a:r>
            <a:endParaRPr lang="en-US" altLang="ja-JP" sz="1100" dirty="0" smtClean="0">
              <a:latin typeface="メイリオ" panose="020B0604030504040204" pitchFamily="50" charset="-128"/>
              <a:ea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rPr>
              <a:t>　　　　入浴、トイレ誘導</a:t>
            </a:r>
            <a:endParaRPr lang="en-US" altLang="ja-JP" sz="1100" dirty="0" smtClean="0">
              <a:latin typeface="メイリオ" panose="020B0604030504040204" pitchFamily="50" charset="-128"/>
              <a:ea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rPr>
              <a:t>　　</a:t>
            </a:r>
            <a:endParaRPr lang="en-US" altLang="ja-JP" sz="1100" dirty="0">
              <a:latin typeface="メイリオ" panose="020B0604030504040204" pitchFamily="50" charset="-128"/>
              <a:ea typeface="メイリオ" panose="020B0604030504040204" pitchFamily="50" charset="-128"/>
            </a:endParaRPr>
          </a:p>
          <a:p>
            <a:r>
              <a:rPr lang="en-US" altLang="ja-JP" sz="1100" dirty="0" smtClean="0">
                <a:latin typeface="メイリオ" panose="020B0604030504040204" pitchFamily="50" charset="-128"/>
                <a:ea typeface="メイリオ" panose="020B0604030504040204" pitchFamily="50" charset="-128"/>
              </a:rPr>
              <a:t>10:00</a:t>
            </a:r>
            <a:r>
              <a:rPr lang="ja-JP" altLang="en-US" sz="1100" dirty="0">
                <a:latin typeface="メイリオ" panose="020B0604030504040204" pitchFamily="50" charset="-128"/>
                <a:ea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rPr>
              <a:t>機能訓練開始</a:t>
            </a:r>
            <a:endParaRPr lang="en-US" altLang="ja-JP" sz="1100" dirty="0" smtClean="0">
              <a:latin typeface="メイリオ" panose="020B0604030504040204" pitchFamily="50" charset="-128"/>
              <a:ea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rPr>
              <a:t>　</a:t>
            </a:r>
            <a:endParaRPr lang="en-US" altLang="ja-JP" sz="1100" dirty="0">
              <a:latin typeface="メイリオ" panose="020B0604030504040204" pitchFamily="50" charset="-128"/>
              <a:ea typeface="メイリオ" panose="020B0604030504040204" pitchFamily="50" charset="-128"/>
            </a:endParaRPr>
          </a:p>
          <a:p>
            <a:r>
              <a:rPr lang="en-US" altLang="ja-JP" sz="1100" dirty="0" smtClean="0">
                <a:latin typeface="メイリオ" panose="020B0604030504040204" pitchFamily="50" charset="-128"/>
                <a:ea typeface="メイリオ" panose="020B0604030504040204" pitchFamily="50" charset="-128"/>
              </a:rPr>
              <a:t>12:00 </a:t>
            </a:r>
            <a:r>
              <a:rPr lang="ja-JP" altLang="en-US" sz="1100" dirty="0" smtClean="0">
                <a:latin typeface="メイリオ" panose="020B0604030504040204" pitchFamily="50" charset="-128"/>
                <a:ea typeface="メイリオ" panose="020B0604030504040204" pitchFamily="50" charset="-128"/>
              </a:rPr>
              <a:t>　お昼休み</a:t>
            </a:r>
            <a:endParaRPr lang="en-US" altLang="ja-JP" sz="1100" dirty="0">
              <a:latin typeface="メイリオ" panose="020B0604030504040204" pitchFamily="50" charset="-128"/>
              <a:ea typeface="メイリオ" panose="020B0604030504040204" pitchFamily="50" charset="-128"/>
            </a:endParaRPr>
          </a:p>
          <a:p>
            <a:endParaRPr lang="en-US" altLang="ja-JP" sz="1100" dirty="0">
              <a:latin typeface="メイリオ" panose="020B0604030504040204" pitchFamily="50" charset="-128"/>
              <a:ea typeface="メイリオ" panose="020B0604030504040204" pitchFamily="50" charset="-128"/>
            </a:endParaRPr>
          </a:p>
          <a:p>
            <a:endParaRPr lang="en-US" altLang="ja-JP" sz="1100" dirty="0" smtClean="0">
              <a:latin typeface="メイリオ" panose="020B0604030504040204" pitchFamily="50" charset="-128"/>
              <a:ea typeface="メイリオ" panose="020B0604030504040204" pitchFamily="50" charset="-128"/>
            </a:endParaRPr>
          </a:p>
          <a:p>
            <a:r>
              <a:rPr lang="en-US" altLang="ja-JP" sz="1100" dirty="0" smtClean="0">
                <a:latin typeface="メイリオ" panose="020B0604030504040204" pitchFamily="50" charset="-128"/>
                <a:ea typeface="メイリオ" panose="020B0604030504040204" pitchFamily="50" charset="-128"/>
              </a:rPr>
              <a:t>13:00</a:t>
            </a:r>
            <a:r>
              <a:rPr lang="ja-JP" altLang="en-US" sz="1100" dirty="0" smtClean="0">
                <a:latin typeface="メイリオ" panose="020B0604030504040204" pitchFamily="50" charset="-128"/>
                <a:ea typeface="メイリオ" panose="020B0604030504040204" pitchFamily="50" charset="-128"/>
              </a:rPr>
              <a:t>　全体</a:t>
            </a:r>
            <a:endParaRPr lang="en-US" altLang="ja-JP" sz="1100" dirty="0" smtClean="0">
              <a:latin typeface="メイリオ" panose="020B0604030504040204" pitchFamily="50" charset="-128"/>
              <a:ea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rPr>
              <a:t>　　　　レクリエーション</a:t>
            </a:r>
            <a:endParaRPr lang="en-US" altLang="ja-JP" sz="1100" dirty="0" smtClean="0">
              <a:latin typeface="メイリオ" panose="020B0604030504040204" pitchFamily="50" charset="-128"/>
              <a:ea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rPr>
              <a:t>　　　　</a:t>
            </a:r>
            <a:endParaRPr lang="en-US" altLang="ja-JP" sz="1100" dirty="0" smtClean="0">
              <a:latin typeface="メイリオ" panose="020B0604030504040204" pitchFamily="50" charset="-128"/>
              <a:ea typeface="メイリオ" panose="020B0604030504040204" pitchFamily="50" charset="-128"/>
            </a:endParaRPr>
          </a:p>
          <a:p>
            <a:r>
              <a:rPr lang="en-US" altLang="ja-JP" sz="1100" dirty="0" smtClean="0">
                <a:latin typeface="メイリオ" panose="020B0604030504040204" pitchFamily="50" charset="-128"/>
                <a:ea typeface="メイリオ" panose="020B0604030504040204" pitchFamily="50" charset="-128"/>
              </a:rPr>
              <a:t>14:00</a:t>
            </a:r>
            <a:r>
              <a:rPr lang="ja-JP" altLang="en-US" sz="1100" dirty="0" smtClean="0">
                <a:latin typeface="メイリオ" panose="020B0604030504040204" pitchFamily="50" charset="-128"/>
                <a:ea typeface="メイリオ" panose="020B0604030504040204" pitchFamily="50" charset="-128"/>
              </a:rPr>
              <a:t>　お話タイム</a:t>
            </a:r>
            <a:endParaRPr lang="en-US" altLang="ja-JP" sz="1100" dirty="0" smtClean="0">
              <a:latin typeface="メイリオ" panose="020B0604030504040204" pitchFamily="50" charset="-128"/>
              <a:ea typeface="メイリオ" panose="020B0604030504040204" pitchFamily="50" charset="-128"/>
            </a:endParaRPr>
          </a:p>
          <a:p>
            <a:endParaRPr lang="en-US" altLang="ja-JP" sz="1100" dirty="0" smtClean="0">
              <a:latin typeface="メイリオ" panose="020B0604030504040204" pitchFamily="50" charset="-128"/>
              <a:ea typeface="メイリオ" panose="020B0604030504040204" pitchFamily="50" charset="-128"/>
            </a:endParaRPr>
          </a:p>
          <a:p>
            <a:r>
              <a:rPr lang="en-US" altLang="ja-JP" sz="1100" dirty="0" smtClean="0">
                <a:latin typeface="メイリオ" panose="020B0604030504040204" pitchFamily="50" charset="-128"/>
                <a:ea typeface="メイリオ" panose="020B0604030504040204" pitchFamily="50" charset="-128"/>
              </a:rPr>
              <a:t>15:00</a:t>
            </a:r>
            <a:r>
              <a:rPr lang="ja-JP" altLang="en-US" sz="1100" dirty="0" smtClean="0">
                <a:latin typeface="メイリオ" panose="020B0604030504040204" pitchFamily="50" charset="-128"/>
                <a:ea typeface="メイリオ" panose="020B0604030504040204" pitchFamily="50" charset="-128"/>
              </a:rPr>
              <a:t>　おやつタイム</a:t>
            </a:r>
            <a:endParaRPr lang="en-US" altLang="ja-JP" sz="1100" dirty="0" smtClean="0">
              <a:latin typeface="メイリオ" panose="020B0604030504040204" pitchFamily="50" charset="-128"/>
              <a:ea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rPr>
              <a:t>　　　　順次送迎開始</a:t>
            </a:r>
            <a:endParaRPr lang="en-US" altLang="ja-JP" sz="1100" dirty="0" smtClean="0">
              <a:latin typeface="メイリオ" panose="020B0604030504040204" pitchFamily="50" charset="-128"/>
              <a:ea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rPr>
              <a:t>　　　　</a:t>
            </a:r>
            <a:endParaRPr lang="en-US" altLang="ja-JP" sz="1100" dirty="0" smtClean="0">
              <a:latin typeface="メイリオ" panose="020B0604030504040204" pitchFamily="50" charset="-128"/>
              <a:ea typeface="メイリオ" panose="020B0604030504040204" pitchFamily="50" charset="-128"/>
            </a:endParaRPr>
          </a:p>
          <a:p>
            <a:r>
              <a:rPr lang="en-US" altLang="ja-JP" sz="1100" dirty="0" smtClean="0">
                <a:latin typeface="メイリオ" panose="020B0604030504040204" pitchFamily="50" charset="-128"/>
                <a:ea typeface="メイリオ" panose="020B0604030504040204" pitchFamily="50" charset="-128"/>
              </a:rPr>
              <a:t>16:00</a:t>
            </a:r>
            <a:r>
              <a:rPr lang="ja-JP" altLang="en-US" sz="1100" dirty="0" smtClean="0">
                <a:latin typeface="メイリオ" panose="020B0604030504040204" pitchFamily="50" charset="-128"/>
                <a:ea typeface="メイリオ" panose="020B0604030504040204" pitchFamily="50" charset="-128"/>
              </a:rPr>
              <a:t>　送り出し</a:t>
            </a:r>
            <a:endParaRPr lang="en-US" altLang="ja-JP" sz="1100" dirty="0" smtClean="0">
              <a:latin typeface="メイリオ" panose="020B0604030504040204" pitchFamily="50" charset="-128"/>
              <a:ea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rPr>
              <a:t>　　　　掃除</a:t>
            </a:r>
            <a:endParaRPr lang="en-US" altLang="ja-JP" sz="1100" dirty="0" smtClean="0">
              <a:latin typeface="メイリオ" panose="020B0604030504040204" pitchFamily="50" charset="-128"/>
              <a:ea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rPr>
              <a:t>　　　　ミーティング</a:t>
            </a:r>
            <a:endParaRPr lang="en-US" altLang="ja-JP" sz="1100" dirty="0" smtClean="0">
              <a:latin typeface="メイリオ" panose="020B0604030504040204" pitchFamily="50" charset="-128"/>
              <a:ea typeface="メイリオ" panose="020B0604030504040204" pitchFamily="50" charset="-128"/>
            </a:endParaRPr>
          </a:p>
          <a:p>
            <a:endParaRPr lang="en-US" altLang="ja-JP" sz="1100" dirty="0" smtClean="0">
              <a:latin typeface="メイリオ" panose="020B0604030504040204" pitchFamily="50" charset="-128"/>
              <a:ea typeface="メイリオ" panose="020B0604030504040204" pitchFamily="50" charset="-128"/>
            </a:endParaRPr>
          </a:p>
          <a:p>
            <a:r>
              <a:rPr lang="en-US" altLang="ja-JP" sz="1100" dirty="0" smtClean="0">
                <a:latin typeface="メイリオ" panose="020B0604030504040204" pitchFamily="50" charset="-128"/>
                <a:ea typeface="メイリオ" panose="020B0604030504040204" pitchFamily="50" charset="-128"/>
              </a:rPr>
              <a:t>17:00</a:t>
            </a:r>
            <a:r>
              <a:rPr lang="ja-JP" altLang="en-US" sz="1100" dirty="0" smtClean="0">
                <a:latin typeface="メイリオ" panose="020B0604030504040204" pitchFamily="50" charset="-128"/>
                <a:ea typeface="メイリオ" panose="020B0604030504040204" pitchFamily="50" charset="-128"/>
              </a:rPr>
              <a:t>　終業</a:t>
            </a:r>
            <a:endParaRPr lang="en-US" altLang="ja-JP" sz="1100" dirty="0" smtClean="0">
              <a:latin typeface="メイリオ" panose="020B0604030504040204" pitchFamily="50" charset="-128"/>
              <a:ea typeface="メイリオ" panose="020B0604030504040204" pitchFamily="50" charset="-128"/>
            </a:endParaRPr>
          </a:p>
          <a:p>
            <a:endParaRPr lang="en-US" altLang="ja-JP" sz="1100" dirty="0" smtClean="0">
              <a:latin typeface="メイリオ" panose="020B0604030504040204" pitchFamily="50" charset="-128"/>
              <a:ea typeface="メイリオ" panose="020B0604030504040204" pitchFamily="50" charset="-128"/>
            </a:endParaRPr>
          </a:p>
          <a:p>
            <a:r>
              <a:rPr lang="en-US" altLang="ja-JP" sz="1100" dirty="0" smtClean="0">
                <a:latin typeface="メイリオ" panose="020B0604030504040204" pitchFamily="50" charset="-128"/>
                <a:ea typeface="メイリオ" panose="020B0604030504040204" pitchFamily="50" charset="-128"/>
              </a:rPr>
              <a:t>18:30</a:t>
            </a:r>
            <a:r>
              <a:rPr lang="ja-JP" altLang="en-US" sz="1100" dirty="0" smtClean="0">
                <a:latin typeface="メイリオ" panose="020B0604030504040204" pitchFamily="50" charset="-128"/>
                <a:ea typeface="メイリオ" panose="020B0604030504040204" pitchFamily="50" charset="-128"/>
              </a:rPr>
              <a:t>　帰宅・夕食</a:t>
            </a:r>
            <a:endParaRPr lang="en-US" altLang="ja-JP" sz="1100" dirty="0" smtClean="0">
              <a:latin typeface="メイリオ" panose="020B0604030504040204" pitchFamily="50" charset="-128"/>
              <a:ea typeface="メイリオ" panose="020B0604030504040204" pitchFamily="50" charset="-128"/>
            </a:endParaRPr>
          </a:p>
          <a:p>
            <a:r>
              <a:rPr lang="en-US" altLang="ja-JP" sz="1100" dirty="0" smtClean="0">
                <a:latin typeface="メイリオ" panose="020B0604030504040204" pitchFamily="50" charset="-128"/>
                <a:ea typeface="メイリオ" panose="020B0604030504040204" pitchFamily="50" charset="-128"/>
              </a:rPr>
              <a:t>19:30</a:t>
            </a:r>
            <a:r>
              <a:rPr lang="ja-JP" altLang="en-US" sz="1100" dirty="0" smtClean="0">
                <a:latin typeface="メイリオ" panose="020B0604030504040204" pitchFamily="50" charset="-128"/>
                <a:ea typeface="メイリオ" panose="020B0604030504040204" pitchFamily="50" charset="-128"/>
              </a:rPr>
              <a:t>　入浴</a:t>
            </a:r>
            <a:r>
              <a:rPr lang="en-US" altLang="ja-JP" sz="1100" dirty="0" smtClean="0">
                <a:latin typeface="メイリオ" panose="020B0604030504040204" pitchFamily="50" charset="-128"/>
                <a:ea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rPr>
              <a:t>家事</a:t>
            </a:r>
            <a:endParaRPr lang="en-US" altLang="ja-JP" sz="1100" dirty="0" smtClean="0">
              <a:latin typeface="メイリオ" panose="020B0604030504040204" pitchFamily="50" charset="-128"/>
              <a:ea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rPr>
              <a:t>　　　　家族との時間</a:t>
            </a:r>
            <a:endParaRPr lang="en-US" altLang="ja-JP" sz="1100" dirty="0" smtClean="0">
              <a:latin typeface="メイリオ" panose="020B0604030504040204" pitchFamily="50" charset="-128"/>
              <a:ea typeface="メイリオ" panose="020B0604030504040204" pitchFamily="50" charset="-128"/>
            </a:endParaRPr>
          </a:p>
          <a:p>
            <a:r>
              <a:rPr lang="en-US" altLang="ja-JP" sz="1100" dirty="0" smtClean="0">
                <a:latin typeface="メイリオ" panose="020B0604030504040204" pitchFamily="50" charset="-128"/>
                <a:ea typeface="メイリオ" panose="020B0604030504040204" pitchFamily="50" charset="-128"/>
              </a:rPr>
              <a:t>23:00</a:t>
            </a:r>
            <a:r>
              <a:rPr lang="ja-JP" altLang="en-US" sz="1100" dirty="0" smtClean="0">
                <a:latin typeface="メイリオ" panose="020B0604030504040204" pitchFamily="50" charset="-128"/>
                <a:ea typeface="メイリオ" panose="020B0604030504040204" pitchFamily="50" charset="-128"/>
              </a:rPr>
              <a:t>　就寝</a:t>
            </a:r>
            <a:endParaRPr lang="en-US" altLang="ja-JP" sz="1100" dirty="0" smtClean="0">
              <a:latin typeface="メイリオ" panose="020B0604030504040204" pitchFamily="50" charset="-128"/>
              <a:ea typeface="メイリオ" panose="020B0604030504040204" pitchFamily="50" charset="-128"/>
            </a:endParaRPr>
          </a:p>
          <a:p>
            <a:endParaRPr lang="en-US" altLang="ja-JP" sz="1100" dirty="0">
              <a:latin typeface="メイリオ" panose="020B0604030504040204" pitchFamily="50" charset="-128"/>
              <a:ea typeface="メイリオ" panose="020B0604030504040204" pitchFamily="50" charset="-128"/>
            </a:endParaRPr>
          </a:p>
          <a:p>
            <a:endParaRPr lang="en-US" altLang="ja-JP" sz="1100" dirty="0">
              <a:latin typeface="メイリオ" panose="020B0604030504040204" pitchFamily="50" charset="-128"/>
              <a:ea typeface="メイリオ" panose="020B0604030504040204" pitchFamily="50" charset="-128"/>
            </a:endParaRPr>
          </a:p>
          <a:p>
            <a:r>
              <a:rPr lang="ja-JP" altLang="en-US" sz="1000" dirty="0" smtClean="0">
                <a:latin typeface="メイリオ" panose="020B0604030504040204" pitchFamily="50" charset="-128"/>
                <a:ea typeface="メイリオ" panose="020B0604030504040204" pitchFamily="50" charset="-128"/>
              </a:rPr>
              <a:t>　</a:t>
            </a:r>
            <a:endParaRPr lang="en-US" altLang="ja-JP" sz="1000" dirty="0" smtClean="0">
              <a:latin typeface="メイリオ" panose="020B0604030504040204" pitchFamily="50" charset="-128"/>
              <a:ea typeface="メイリオ" panose="020B0604030504040204" pitchFamily="50" charset="-128"/>
            </a:endParaRPr>
          </a:p>
          <a:p>
            <a:endParaRPr lang="en-US" altLang="ja-JP" sz="900" dirty="0">
              <a:latin typeface="+mn-ea"/>
              <a:ea typeface="+mn-ea"/>
            </a:endParaRPr>
          </a:p>
          <a:p>
            <a:endParaRPr lang="ja-JP" altLang="en-US" sz="900" dirty="0">
              <a:latin typeface="+mn-ea"/>
              <a:ea typeface="+mn-ea"/>
            </a:endParaRPr>
          </a:p>
        </p:txBody>
      </p:sp>
      <p:sp>
        <p:nvSpPr>
          <p:cNvPr id="148" name="角丸四角形 147"/>
          <p:cNvSpPr/>
          <p:nvPr/>
        </p:nvSpPr>
        <p:spPr>
          <a:xfrm>
            <a:off x="236889" y="8157921"/>
            <a:ext cx="4280547" cy="1318694"/>
          </a:xfrm>
          <a:prstGeom prst="roundRect">
            <a:avLst/>
          </a:prstGeom>
          <a:solidFill>
            <a:schemeClr val="bg1"/>
          </a:solidFill>
          <a:ln w="19050">
            <a:solidFill>
              <a:srgbClr val="FFCC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50" name="グラフ 149"/>
          <p:cNvGraphicFramePr/>
          <p:nvPr>
            <p:extLst>
              <p:ext uri="{D42A27DB-BD31-4B8C-83A1-F6EECF244321}">
                <p14:modId xmlns:p14="http://schemas.microsoft.com/office/powerpoint/2010/main" val="1935270793"/>
              </p:ext>
            </p:extLst>
          </p:nvPr>
        </p:nvGraphicFramePr>
        <p:xfrm>
          <a:off x="2033952" y="5605733"/>
          <a:ext cx="2553550" cy="2473951"/>
        </p:xfrm>
        <a:graphic>
          <a:graphicData uri="http://schemas.openxmlformats.org/drawingml/2006/chart">
            <c:chart xmlns:c="http://schemas.openxmlformats.org/drawingml/2006/chart" xmlns:r="http://schemas.openxmlformats.org/officeDocument/2006/relationships" r:id="rId3"/>
          </a:graphicData>
        </a:graphic>
      </p:graphicFrame>
      <p:sp>
        <p:nvSpPr>
          <p:cNvPr id="157" name="円形吹き出し 156"/>
          <p:cNvSpPr/>
          <p:nvPr/>
        </p:nvSpPr>
        <p:spPr>
          <a:xfrm>
            <a:off x="3770364" y="5557009"/>
            <a:ext cx="812015" cy="680429"/>
          </a:xfrm>
          <a:prstGeom prst="wedgeEllipseCallout">
            <a:avLst>
              <a:gd name="adj1" fmla="val -24931"/>
              <a:gd name="adj2" fmla="val 37581"/>
            </a:avLst>
          </a:prstGeom>
          <a:solidFill>
            <a:srgbClr val="9AC8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8" name="タイトル 3"/>
          <p:cNvSpPr txBox="1">
            <a:spLocks/>
          </p:cNvSpPr>
          <p:nvPr/>
        </p:nvSpPr>
        <p:spPr>
          <a:xfrm>
            <a:off x="3837644" y="5616800"/>
            <a:ext cx="684141" cy="592797"/>
          </a:xfrm>
          <a:prstGeom prst="rect">
            <a:avLst/>
          </a:prstGeom>
          <a:noFill/>
        </p:spPr>
        <p:txBody>
          <a:bodyPr vert="horz" lIns="0" tIns="0" rIns="0" bIns="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80000"/>
              </a:lnSpc>
            </a:pPr>
            <a:r>
              <a:rPr lang="ja-JP" altLang="en-US" sz="1200" b="1" dirty="0" smtClean="0">
                <a:solidFill>
                  <a:schemeClr val="bg1"/>
                </a:solidFill>
                <a:latin typeface="Meiryo UI" panose="020B0604030504040204" pitchFamily="50" charset="-128"/>
                <a:ea typeface="Meiryo UI" panose="020B0604030504040204" pitchFamily="50" charset="-128"/>
              </a:rPr>
              <a:t>家計は</a:t>
            </a:r>
            <a:r>
              <a:rPr lang="en-US" altLang="ja-JP" sz="1200" b="1" dirty="0" smtClean="0">
                <a:solidFill>
                  <a:schemeClr val="bg1"/>
                </a:solidFill>
                <a:latin typeface="Meiryo UI" panose="020B0604030504040204" pitchFamily="50" charset="-128"/>
                <a:ea typeface="Meiryo UI" panose="020B0604030504040204" pitchFamily="50" charset="-128"/>
              </a:rPr>
              <a:t/>
            </a:r>
            <a:br>
              <a:rPr lang="en-US" altLang="ja-JP" sz="1200" b="1" dirty="0" smtClean="0">
                <a:solidFill>
                  <a:schemeClr val="bg1"/>
                </a:solidFill>
                <a:latin typeface="Meiryo UI" panose="020B0604030504040204" pitchFamily="50" charset="-128"/>
                <a:ea typeface="Meiryo UI" panose="020B0604030504040204" pitchFamily="50" charset="-128"/>
              </a:rPr>
            </a:br>
            <a:r>
              <a:rPr lang="ja-JP" altLang="en-US" sz="1200" b="1" dirty="0" smtClean="0">
                <a:solidFill>
                  <a:schemeClr val="bg1"/>
                </a:solidFill>
                <a:latin typeface="Meiryo UI" panose="020B0604030504040204" pitchFamily="50" charset="-128"/>
                <a:ea typeface="Meiryo UI" panose="020B0604030504040204" pitchFamily="50" charset="-128"/>
              </a:rPr>
              <a:t>こんな感じ</a:t>
            </a:r>
            <a:endParaRPr lang="ja-JP" altLang="en-US" sz="1200" b="1" dirty="0">
              <a:solidFill>
                <a:schemeClr val="bg1"/>
              </a:solidFill>
              <a:latin typeface="Meiryo UI" panose="020B0604030504040204" pitchFamily="50" charset="-128"/>
              <a:ea typeface="Meiryo UI" panose="020B0604030504040204" pitchFamily="50" charset="-128"/>
            </a:endParaRPr>
          </a:p>
        </p:txBody>
      </p:sp>
      <p:sp>
        <p:nvSpPr>
          <p:cNvPr id="159" name="角丸四角形 158"/>
          <p:cNvSpPr/>
          <p:nvPr/>
        </p:nvSpPr>
        <p:spPr>
          <a:xfrm>
            <a:off x="277703" y="5223505"/>
            <a:ext cx="1769594" cy="2829879"/>
          </a:xfrm>
          <a:prstGeom prst="roundRect">
            <a:avLst/>
          </a:prstGeom>
          <a:solidFill>
            <a:schemeClr val="bg1"/>
          </a:solidFill>
          <a:ln w="19050">
            <a:solidFill>
              <a:srgbClr val="FFCCFF"/>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t>2</a:t>
            </a:r>
            <a:r>
              <a:rPr lang="ja-JP" altLang="ja-JP" dirty="0"/>
              <a:t>～</a:t>
            </a:r>
            <a:r>
              <a:rPr lang="en-US" altLang="ja-JP" dirty="0"/>
              <a:t>3</a:t>
            </a:r>
            <a:r>
              <a:rPr lang="ja-JP" altLang="ja-JP" dirty="0"/>
              <a:t>ヶ月に</a:t>
            </a:r>
            <a:r>
              <a:rPr lang="en-US" altLang="ja-JP" dirty="0"/>
              <a:t>1</a:t>
            </a:r>
            <a:r>
              <a:rPr lang="ja-JP" altLang="ja-JP" dirty="0"/>
              <a:t>回食事会を</a:t>
            </a:r>
            <a:r>
              <a:rPr lang="ja-JP" altLang="ja-JP" dirty="0" smtClean="0"/>
              <a:t>ワイワイ</a:t>
            </a:r>
            <a:r>
              <a:rPr lang="ja-JP" altLang="en-US" dirty="0" smtClean="0"/>
              <a:t>♪</a:t>
            </a:r>
            <a:r>
              <a:rPr lang="ja-JP" altLang="ja-JP" dirty="0" smtClean="0"/>
              <a:t>楽しく</a:t>
            </a:r>
            <a:r>
              <a:rPr lang="ja-JP" altLang="ja-JP" dirty="0"/>
              <a:t>行っています。</a:t>
            </a:r>
            <a:endParaRPr kumimoji="1" lang="ja-JP" altLang="en-US" dirty="0"/>
          </a:p>
        </p:txBody>
      </p:sp>
      <p:pic>
        <p:nvPicPr>
          <p:cNvPr id="165" name="図 16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20921325">
            <a:off x="5778835" y="6394924"/>
            <a:ext cx="653214" cy="358214"/>
          </a:xfrm>
          <a:prstGeom prst="rect">
            <a:avLst/>
          </a:prstGeom>
        </p:spPr>
      </p:pic>
      <p:sp>
        <p:nvSpPr>
          <p:cNvPr id="185" name="タイトル 3"/>
          <p:cNvSpPr txBox="1">
            <a:spLocks/>
          </p:cNvSpPr>
          <p:nvPr/>
        </p:nvSpPr>
        <p:spPr>
          <a:xfrm>
            <a:off x="2340121" y="6182258"/>
            <a:ext cx="541365" cy="212677"/>
          </a:xfrm>
          <a:prstGeom prst="rect">
            <a:avLst/>
          </a:prstGeom>
        </p:spPr>
        <p:txBody>
          <a:bodyPr vert="horz" lIns="36000" tIns="72000" rIns="0" bIns="0" rtlCol="0" anchor="t" anchorCtr="0">
            <a:normAutofit lnSpcReduction="1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95000"/>
              </a:lnSpc>
            </a:pPr>
            <a:r>
              <a:rPr lang="en-US" altLang="ja-JP" sz="1000" b="1" dirty="0" smtClean="0">
                <a:solidFill>
                  <a:srgbClr val="0000FF"/>
                </a:solidFill>
                <a:latin typeface="メイリオ" panose="020B0604030504040204" pitchFamily="50" charset="-128"/>
                <a:ea typeface="メイリオ" panose="020B0604030504040204" pitchFamily="50" charset="-128"/>
              </a:rPr>
              <a:t>18</a:t>
            </a:r>
            <a:r>
              <a:rPr lang="ja-JP" altLang="en-US" sz="1000" b="1" dirty="0" smtClean="0">
                <a:solidFill>
                  <a:srgbClr val="0000FF"/>
                </a:solidFill>
                <a:latin typeface="メイリオ" panose="020B0604030504040204" pitchFamily="50" charset="-128"/>
                <a:ea typeface="メイリオ" panose="020B0604030504040204" pitchFamily="50" charset="-128"/>
              </a:rPr>
              <a:t>％</a:t>
            </a:r>
            <a:endParaRPr lang="en-US" altLang="ja-JP" sz="1000" b="1" dirty="0" smtClean="0">
              <a:solidFill>
                <a:srgbClr val="0000FF"/>
              </a:solidFill>
              <a:latin typeface="メイリオ" panose="020B0604030504040204" pitchFamily="50" charset="-128"/>
              <a:ea typeface="メイリオ" panose="020B0604030504040204" pitchFamily="50" charset="-128"/>
            </a:endParaRPr>
          </a:p>
        </p:txBody>
      </p:sp>
      <p:sp>
        <p:nvSpPr>
          <p:cNvPr id="187" name="タイトル 3"/>
          <p:cNvSpPr txBox="1">
            <a:spLocks/>
          </p:cNvSpPr>
          <p:nvPr/>
        </p:nvSpPr>
        <p:spPr>
          <a:xfrm>
            <a:off x="4953840" y="4230423"/>
            <a:ext cx="1123446" cy="357265"/>
          </a:xfrm>
          <a:prstGeom prst="rect">
            <a:avLst/>
          </a:prstGeom>
        </p:spPr>
        <p:txBody>
          <a:bodyPr vert="horz" lIns="36000" tIns="72000" rIns="0" bIns="0" rtlCol="0" anchor="t"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95000"/>
              </a:lnSpc>
            </a:pPr>
            <a:endParaRPr lang="ja-JP" altLang="en-US" sz="1600" spc="-80" dirty="0">
              <a:ln w="3175">
                <a:noFill/>
              </a:ln>
              <a:solidFill>
                <a:srgbClr val="72AF2F"/>
              </a:solidFill>
              <a:latin typeface="メイリオ" panose="020B0604030504040204" pitchFamily="50" charset="-128"/>
              <a:ea typeface="メイリオ" panose="020B0604030504040204" pitchFamily="50" charset="-128"/>
            </a:endParaRPr>
          </a:p>
        </p:txBody>
      </p:sp>
      <p:sp>
        <p:nvSpPr>
          <p:cNvPr id="5" name="正方形/長方形 4"/>
          <p:cNvSpPr/>
          <p:nvPr/>
        </p:nvSpPr>
        <p:spPr>
          <a:xfrm>
            <a:off x="3587314" y="2118129"/>
            <a:ext cx="2900334" cy="181945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endParaRPr kumimoji="1" lang="en-US" altLang="ja-JP" sz="1000" dirty="0" smtClean="0">
              <a:latin typeface="メイリオ" panose="020B0604030504040204" pitchFamily="50" charset="-128"/>
              <a:ea typeface="メイリオ" panose="020B0604030504040204" pitchFamily="50" charset="-128"/>
            </a:endParaRPr>
          </a:p>
          <a:p>
            <a:endParaRPr kumimoji="1" lang="en-US" altLang="ja-JP" sz="1000" dirty="0" smtClean="0">
              <a:latin typeface="メイリオ" panose="020B0604030504040204" pitchFamily="50" charset="-128"/>
              <a:ea typeface="メイリオ" panose="020B0604030504040204" pitchFamily="50" charset="-128"/>
            </a:endParaRPr>
          </a:p>
        </p:txBody>
      </p:sp>
      <p:sp>
        <p:nvSpPr>
          <p:cNvPr id="62" name="タイトル 3"/>
          <p:cNvSpPr txBox="1">
            <a:spLocks/>
          </p:cNvSpPr>
          <p:nvPr/>
        </p:nvSpPr>
        <p:spPr>
          <a:xfrm>
            <a:off x="4853952" y="4321847"/>
            <a:ext cx="1466994" cy="447989"/>
          </a:xfrm>
          <a:prstGeom prst="rect">
            <a:avLst/>
          </a:prstGeom>
        </p:spPr>
        <p:txBody>
          <a:bodyPr vert="horz" lIns="36000" tIns="72000" rIns="0" bIns="0" rtlCol="0" anchor="t"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95000"/>
              </a:lnSpc>
            </a:pPr>
            <a:r>
              <a:rPr lang="ja-JP" altLang="en-US" sz="1400" b="1" spc="-80" dirty="0" smtClean="0">
                <a:ln w="3175">
                  <a:noFill/>
                </a:ln>
                <a:solidFill>
                  <a:srgbClr val="72AF2F"/>
                </a:solidFill>
                <a:latin typeface="メイリオ" panose="020B0604030504040204" pitchFamily="50" charset="-128"/>
                <a:ea typeface="メイリオ" panose="020B0604030504040204" pitchFamily="50" charset="-128"/>
              </a:rPr>
              <a:t>スタッフの</a:t>
            </a:r>
            <a:r>
              <a:rPr lang="en-US" altLang="ja-JP" sz="1400" b="1" spc="-80" dirty="0" smtClean="0">
                <a:ln w="3175">
                  <a:noFill/>
                </a:ln>
                <a:solidFill>
                  <a:srgbClr val="72AF2F"/>
                </a:solidFill>
                <a:latin typeface="メイリオ" panose="020B0604030504040204" pitchFamily="50" charset="-128"/>
                <a:ea typeface="メイリオ" panose="020B0604030504040204" pitchFamily="50" charset="-128"/>
              </a:rPr>
              <a:t>1</a:t>
            </a:r>
            <a:r>
              <a:rPr lang="ja-JP" altLang="en-US" sz="1400" b="1" spc="-80" dirty="0" smtClean="0">
                <a:ln w="3175">
                  <a:noFill/>
                </a:ln>
                <a:solidFill>
                  <a:srgbClr val="72AF2F"/>
                </a:solidFill>
                <a:latin typeface="メイリオ" panose="020B0604030504040204" pitchFamily="50" charset="-128"/>
                <a:ea typeface="メイリオ" panose="020B0604030504040204" pitchFamily="50" charset="-128"/>
              </a:rPr>
              <a:t>日</a:t>
            </a:r>
            <a:endParaRPr lang="ja-JP" altLang="en-US" sz="1600" spc="-80" dirty="0">
              <a:ln w="3175">
                <a:noFill/>
              </a:ln>
              <a:solidFill>
                <a:srgbClr val="72AF2F"/>
              </a:solidFill>
              <a:latin typeface="メイリオ" panose="020B0604030504040204" pitchFamily="50" charset="-128"/>
              <a:ea typeface="メイリオ" panose="020B0604030504040204" pitchFamily="50" charset="-128"/>
            </a:endParaRPr>
          </a:p>
        </p:txBody>
      </p:sp>
      <p:sp>
        <p:nvSpPr>
          <p:cNvPr id="64" name="タイトル 3"/>
          <p:cNvSpPr txBox="1">
            <a:spLocks/>
          </p:cNvSpPr>
          <p:nvPr/>
        </p:nvSpPr>
        <p:spPr>
          <a:xfrm>
            <a:off x="191046" y="5279250"/>
            <a:ext cx="1964399" cy="331496"/>
          </a:xfrm>
          <a:prstGeom prst="rect">
            <a:avLst/>
          </a:prstGeom>
        </p:spPr>
        <p:txBody>
          <a:bodyPr vert="horz" lIns="36000" tIns="72000" rIns="0" bIns="0" rtlCol="0" anchor="t"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95000"/>
              </a:lnSpc>
            </a:pPr>
            <a:r>
              <a:rPr lang="ja-JP" altLang="en-US" sz="1200" b="1" spc="-80" dirty="0" smtClean="0">
                <a:ln w="3175">
                  <a:noFill/>
                </a:ln>
                <a:solidFill>
                  <a:srgbClr val="72AF2F"/>
                </a:solidFill>
                <a:latin typeface="メイリオ" panose="020B0604030504040204" pitchFamily="50" charset="-128"/>
                <a:ea typeface="メイリオ" panose="020B0604030504040204" pitchFamily="50" charset="-128"/>
              </a:rPr>
              <a:t>ちょっとブレイク！</a:t>
            </a:r>
            <a:endParaRPr lang="ja-JP" altLang="en-US" sz="1200" b="1" spc="-80" dirty="0">
              <a:ln w="3175">
                <a:noFill/>
              </a:ln>
              <a:solidFill>
                <a:srgbClr val="72AF2F"/>
              </a:solidFill>
              <a:latin typeface="メイリオ" panose="020B0604030504040204" pitchFamily="50" charset="-128"/>
              <a:ea typeface="メイリオ" panose="020B0604030504040204" pitchFamily="50" charset="-128"/>
            </a:endParaRPr>
          </a:p>
        </p:txBody>
      </p:sp>
      <p:sp>
        <p:nvSpPr>
          <p:cNvPr id="69" name="正方形/長方形 68"/>
          <p:cNvSpPr/>
          <p:nvPr/>
        </p:nvSpPr>
        <p:spPr>
          <a:xfrm>
            <a:off x="3558425" y="2145484"/>
            <a:ext cx="2730383" cy="1800041"/>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050" dirty="0" smtClean="0">
                <a:latin typeface="メイリオ" panose="020B0604030504040204" pitchFamily="50" charset="-128"/>
                <a:ea typeface="メイリオ" panose="020B0604030504040204" pitchFamily="50" charset="-128"/>
              </a:rPr>
              <a:t>・利用者様を共に</a:t>
            </a:r>
            <a:r>
              <a:rPr kumimoji="1" lang="ja-JP" altLang="en-US" sz="1050" dirty="0" smtClean="0">
                <a:latin typeface="メイリオ" panose="020B0604030504040204" pitchFamily="50" charset="-128"/>
                <a:ea typeface="メイリオ" panose="020B0604030504040204" pitchFamily="50" charset="-128"/>
              </a:rPr>
              <a:t>支える温かい</a:t>
            </a:r>
            <a:r>
              <a:rPr kumimoji="1" lang="ja-JP" altLang="en-US" sz="1050" dirty="0" smtClean="0">
                <a:latin typeface="メイリオ" panose="020B0604030504040204" pitchFamily="50" charset="-128"/>
                <a:ea typeface="メイリオ" panose="020B0604030504040204" pitchFamily="50" charset="-128"/>
              </a:rPr>
              <a:t>職場です</a:t>
            </a:r>
            <a:endParaRPr kumimoji="1" lang="en-US" altLang="ja-JP" sz="1050" dirty="0" smtClean="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smtClean="0">
                <a:latin typeface="メイリオ" panose="020B0604030504040204" pitchFamily="50" charset="-128"/>
                <a:ea typeface="メイリオ" panose="020B0604030504040204" pitchFamily="50" charset="-128"/>
              </a:rPr>
              <a:t>・資格習得にかかる支援補助あり</a:t>
            </a:r>
            <a:r>
              <a:rPr kumimoji="1" lang="ja-JP" altLang="en-US" sz="1050" dirty="0" smtClean="0">
                <a:latin typeface="メイリオ" panose="020B0604030504040204" pitchFamily="50" charset="-128"/>
                <a:ea typeface="メイリオ" panose="020B0604030504040204" pitchFamily="50" charset="-128"/>
              </a:rPr>
              <a:t>、</a:t>
            </a:r>
            <a:endParaRPr kumimoji="1" lang="en-US" altLang="ja-JP" sz="1050" dirty="0" smtClean="0">
              <a:latin typeface="メイリオ" panose="020B0604030504040204" pitchFamily="50" charset="-128"/>
              <a:ea typeface="メイリオ" panose="020B0604030504040204" pitchFamily="50" charset="-128"/>
            </a:endParaRPr>
          </a:p>
          <a:p>
            <a:r>
              <a:rPr kumimoji="1" lang="ja-JP" altLang="en-US" sz="1050" dirty="0" smtClean="0">
                <a:latin typeface="メイリオ" panose="020B0604030504040204" pitchFamily="50" charset="-128"/>
                <a:ea typeface="メイリオ" panose="020B0604030504040204" pitchFamily="50" charset="-128"/>
              </a:rPr>
              <a:t>　正社員登用</a:t>
            </a:r>
            <a:r>
              <a:rPr kumimoji="1" lang="ja-JP" altLang="en-US" sz="1050" dirty="0" smtClean="0">
                <a:latin typeface="メイリオ" panose="020B0604030504040204" pitchFamily="50" charset="-128"/>
                <a:ea typeface="メイリオ" panose="020B0604030504040204" pitchFamily="50" charset="-128"/>
              </a:rPr>
              <a:t>制度あり</a:t>
            </a:r>
            <a:r>
              <a:rPr kumimoji="1" lang="ja-JP" altLang="en-US" sz="1050" dirty="0" smtClean="0">
                <a:latin typeface="メイリオ" panose="020B0604030504040204" pitchFamily="50" charset="-128"/>
                <a:ea typeface="メイリオ" panose="020B0604030504040204" pitchFamily="50" charset="-128"/>
              </a:rPr>
              <a:t>、</a:t>
            </a:r>
            <a:endParaRPr kumimoji="1" lang="en-US" altLang="ja-JP" sz="1050" dirty="0" smtClean="0">
              <a:latin typeface="メイリオ" panose="020B0604030504040204" pitchFamily="50" charset="-128"/>
              <a:ea typeface="メイリオ" panose="020B0604030504040204" pitchFamily="50" charset="-128"/>
            </a:endParaRPr>
          </a:p>
          <a:p>
            <a:r>
              <a:rPr kumimoji="1" lang="ja-JP" altLang="en-US" sz="1050" dirty="0" smtClean="0">
                <a:latin typeface="メイリオ" panose="020B0604030504040204" pitchFamily="50" charset="-128"/>
                <a:ea typeface="メイリオ" panose="020B0604030504040204" pitchFamily="50" charset="-128"/>
              </a:rPr>
              <a:t>　未経験</a:t>
            </a:r>
            <a:r>
              <a:rPr kumimoji="1" lang="ja-JP" altLang="en-US" sz="1050" dirty="0" smtClean="0">
                <a:latin typeface="メイリオ" panose="020B0604030504040204" pitchFamily="50" charset="-128"/>
                <a:ea typeface="メイリオ" panose="020B0604030504040204" pitchFamily="50" charset="-128"/>
              </a:rPr>
              <a:t>大歓迎</a:t>
            </a:r>
            <a:endParaRPr kumimoji="1" lang="en-US" altLang="ja-JP" sz="1050" dirty="0" smtClean="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smtClean="0">
                <a:latin typeface="メイリオ" panose="020B0604030504040204" pitchFamily="50" charset="-128"/>
                <a:ea typeface="メイリオ" panose="020B0604030504040204" pitchFamily="50" charset="-128"/>
              </a:rPr>
              <a:t>・若手～中高年まで幅広く活躍している</a:t>
            </a:r>
            <a:endParaRPr kumimoji="1" lang="en-US" altLang="ja-JP" sz="1050" dirty="0" smtClean="0">
              <a:latin typeface="メイリオ" panose="020B0604030504040204" pitchFamily="50" charset="-128"/>
              <a:ea typeface="メイリオ" panose="020B0604030504040204" pitchFamily="50" charset="-128"/>
            </a:endParaRPr>
          </a:p>
          <a:p>
            <a:r>
              <a:rPr kumimoji="1" lang="ja-JP" altLang="en-US" sz="1050" dirty="0" smtClean="0">
                <a:latin typeface="メイリオ" panose="020B0604030504040204" pitchFamily="50" charset="-128"/>
                <a:ea typeface="メイリオ" panose="020B0604030504040204" pitchFamily="50" charset="-128"/>
              </a:rPr>
              <a:t>　事業所です</a:t>
            </a:r>
            <a:endParaRPr kumimoji="1" lang="en-US" altLang="ja-JP" sz="1050" dirty="0" smtClean="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smtClean="0">
                <a:latin typeface="メイリオ" panose="020B0604030504040204" pitchFamily="50" charset="-128"/>
                <a:ea typeface="メイリオ" panose="020B0604030504040204" pitchFamily="50" charset="-128"/>
              </a:rPr>
              <a:t>・子育て中の方、学校行事</a:t>
            </a:r>
            <a:r>
              <a:rPr kumimoji="1" lang="ja-JP" altLang="en-US" sz="1050" dirty="0" smtClean="0">
                <a:latin typeface="メイリオ" panose="020B0604030504040204" pitchFamily="50" charset="-128"/>
                <a:ea typeface="メイリオ" panose="020B0604030504040204" pitchFamily="50" charset="-128"/>
              </a:rPr>
              <a:t>やお子</a:t>
            </a:r>
            <a:r>
              <a:rPr kumimoji="1" lang="ja-JP" altLang="en-US" sz="1050" dirty="0" smtClean="0">
                <a:latin typeface="メイリオ" panose="020B0604030504040204" pitchFamily="50" charset="-128"/>
                <a:ea typeface="メイリオ" panose="020B0604030504040204" pitchFamily="50" charset="-128"/>
              </a:rPr>
              <a:t>様の</a:t>
            </a:r>
            <a:endParaRPr kumimoji="1" lang="en-US" altLang="ja-JP" sz="1050" dirty="0" smtClean="0">
              <a:latin typeface="メイリオ" panose="020B0604030504040204" pitchFamily="50" charset="-128"/>
              <a:ea typeface="メイリオ" panose="020B0604030504040204" pitchFamily="50" charset="-128"/>
            </a:endParaRPr>
          </a:p>
          <a:p>
            <a:r>
              <a:rPr kumimoji="1" lang="ja-JP" altLang="en-US" sz="1050" dirty="0" smtClean="0">
                <a:latin typeface="メイリオ" panose="020B0604030504040204" pitchFamily="50" charset="-128"/>
                <a:ea typeface="メイリオ" panose="020B0604030504040204" pitchFamily="50" charset="-128"/>
              </a:rPr>
              <a:t>　発熱</a:t>
            </a:r>
            <a:r>
              <a:rPr kumimoji="1" lang="ja-JP" altLang="en-US" sz="1050" dirty="0" smtClean="0">
                <a:latin typeface="メイリオ" panose="020B0604030504040204" pitchFamily="50" charset="-128"/>
                <a:ea typeface="メイリオ" panose="020B0604030504040204" pitchFamily="50" charset="-128"/>
              </a:rPr>
              <a:t>等急なお休み</a:t>
            </a:r>
            <a:r>
              <a:rPr kumimoji="1" lang="ja-JP" altLang="en-US" sz="1050" dirty="0" smtClean="0">
                <a:latin typeface="メイリオ" panose="020B0604030504040204" pitchFamily="50" charset="-128"/>
                <a:ea typeface="メイリオ" panose="020B0604030504040204" pitchFamily="50" charset="-128"/>
              </a:rPr>
              <a:t>にも対応します</a:t>
            </a:r>
            <a:endParaRPr kumimoji="1" lang="en-US" altLang="ja-JP" sz="1050" dirty="0" smtClean="0">
              <a:latin typeface="メイリオ" panose="020B0604030504040204" pitchFamily="50" charset="-128"/>
              <a:ea typeface="メイリオ" panose="020B0604030504040204" pitchFamily="50" charset="-128"/>
            </a:endParaRPr>
          </a:p>
          <a:p>
            <a:endParaRPr kumimoji="1" lang="en-US" altLang="ja-JP" sz="1050" dirty="0">
              <a:latin typeface="メイリオ" panose="020B0604030504040204" pitchFamily="50" charset="-128"/>
              <a:ea typeface="メイリオ" panose="020B0604030504040204" pitchFamily="50" charset="-128"/>
            </a:endParaRPr>
          </a:p>
          <a:p>
            <a:r>
              <a:rPr kumimoji="1" lang="ja-JP" altLang="en-US" sz="1050" dirty="0" smtClean="0">
                <a:latin typeface="メイリオ" panose="020B0604030504040204" pitchFamily="50" charset="-128"/>
                <a:ea typeface="メイリオ" panose="020B0604030504040204" pitchFamily="50" charset="-128"/>
              </a:rPr>
              <a:t>・午前のみの勤務も可能</a:t>
            </a:r>
            <a:endParaRPr kumimoji="1" lang="en-US" altLang="ja-JP" sz="1050" dirty="0" smtClean="0">
              <a:latin typeface="メイリオ" panose="020B0604030504040204" pitchFamily="50" charset="-128"/>
              <a:ea typeface="メイリオ" panose="020B0604030504040204" pitchFamily="50" charset="-128"/>
            </a:endParaRPr>
          </a:p>
          <a:p>
            <a:endParaRPr kumimoji="1" lang="en-US" altLang="ja-JP" sz="1050" dirty="0" smtClean="0">
              <a:latin typeface="メイリオ" panose="020B0604030504040204" pitchFamily="50" charset="-128"/>
              <a:ea typeface="メイリオ" panose="020B0604030504040204" pitchFamily="50" charset="-128"/>
            </a:endParaRPr>
          </a:p>
        </p:txBody>
      </p:sp>
      <p:pic>
        <p:nvPicPr>
          <p:cNvPr id="6" name="図 5"/>
          <p:cNvPicPr>
            <a:picLocks noChangeAspect="1"/>
          </p:cNvPicPr>
          <p:nvPr/>
        </p:nvPicPr>
        <p:blipFill>
          <a:blip r:embed="rId5"/>
          <a:stretch>
            <a:fillRect/>
          </a:stretch>
        </p:blipFill>
        <p:spPr>
          <a:xfrm>
            <a:off x="279192" y="416310"/>
            <a:ext cx="686078" cy="541809"/>
          </a:xfrm>
          <a:prstGeom prst="rect">
            <a:avLst/>
          </a:prstGeom>
        </p:spPr>
      </p:pic>
      <p:sp>
        <p:nvSpPr>
          <p:cNvPr id="102" name="テキスト ボックス 71"/>
          <p:cNvSpPr txBox="1">
            <a:spLocks noChangeArrowheads="1"/>
          </p:cNvSpPr>
          <p:nvPr/>
        </p:nvSpPr>
        <p:spPr bwMode="auto">
          <a:xfrm>
            <a:off x="370753" y="4296761"/>
            <a:ext cx="4193330" cy="924691"/>
          </a:xfrm>
          <a:prstGeom prst="rect">
            <a:avLst/>
          </a:prstGeom>
          <a:noFill/>
          <a:ln w="12700">
            <a:noFill/>
            <a:prstDash val="dash"/>
            <a:miter lim="800000"/>
            <a:headEnd/>
            <a:tailEnd/>
          </a:ln>
        </p:spPr>
        <p:txBody>
          <a:bodyPr vert="horz" wrap="square" lIns="107315" tIns="53658" rIns="107315" bIns="53658" numCol="1" anchor="ctr" anchorCtr="0" compatLnSpc="1">
            <a:prstTxWarp prst="textNoShape">
              <a:avLst/>
            </a:prstTxWarp>
          </a:bodyPr>
          <a:lstStyle/>
          <a:p>
            <a:pPr defTabSz="1073059" eaLnBrk="0" fontAlgn="base" hangingPunct="0">
              <a:spcBef>
                <a:spcPct val="0"/>
              </a:spcBef>
              <a:spcAft>
                <a:spcPct val="0"/>
              </a:spcAft>
            </a:pPr>
            <a:r>
              <a:rPr lang="ja-JP" altLang="en-US" sz="1050" dirty="0" smtClean="0">
                <a:latin typeface="メイリオ" panose="020B0604030504040204" pitchFamily="50" charset="-128"/>
                <a:ea typeface="メイリオ" panose="020B0604030504040204" pitchFamily="50" charset="-128"/>
              </a:rPr>
              <a:t>アルバイトで入社し、経験を重ねコミュニケーション能力が身につきました。介護の知識がさらに学べると感じたことが正社員入社を決めた理由です。現在は業界未経験の方に職場体験を通じて仕事の楽しさを知ってもらえるようにお伝えすることも私の重要な仕事になっています。</a:t>
            </a:r>
            <a:endParaRPr lang="en-US" altLang="ja-JP" sz="1050" dirty="0" smtClean="0">
              <a:latin typeface="メイリオ" panose="020B0604030504040204" pitchFamily="50" charset="-128"/>
              <a:ea typeface="メイリオ" panose="020B0604030504040204" pitchFamily="50" charset="-128"/>
            </a:endParaRPr>
          </a:p>
        </p:txBody>
      </p:sp>
      <p:sp>
        <p:nvSpPr>
          <p:cNvPr id="65" name="タイトル 22"/>
          <p:cNvSpPr txBox="1">
            <a:spLocks/>
          </p:cNvSpPr>
          <p:nvPr/>
        </p:nvSpPr>
        <p:spPr>
          <a:xfrm>
            <a:off x="1953428" y="5244070"/>
            <a:ext cx="2694911" cy="369011"/>
          </a:xfrm>
          <a:prstGeom prst="rect">
            <a:avLst/>
          </a:prstGeom>
        </p:spPr>
        <p:txBody>
          <a:bodyPr vert="horz" lIns="0" tIns="36000" rIns="0" bIns="0" rtlCol="0" anchor="t"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r>
              <a:rPr lang="ja-JP" altLang="en-US" sz="1200" b="1" dirty="0" smtClean="0">
                <a:solidFill>
                  <a:srgbClr val="72AF2F"/>
                </a:solidFill>
                <a:latin typeface="メイリオ" panose="020B0604030504040204" pitchFamily="50" charset="-128"/>
                <a:ea typeface="メイリオ" panose="020B0604030504040204" pitchFamily="50" charset="-128"/>
              </a:rPr>
              <a:t>￥　わたしの家計簿　￥</a:t>
            </a:r>
            <a:endParaRPr lang="en-US" altLang="ja-JP" sz="1200" b="1" dirty="0" smtClean="0">
              <a:solidFill>
                <a:srgbClr val="72AF2F"/>
              </a:solidFill>
              <a:latin typeface="メイリオ" panose="020B0604030504040204" pitchFamily="50" charset="-128"/>
              <a:ea typeface="メイリオ" panose="020B0604030504040204" pitchFamily="50" charset="-128"/>
            </a:endParaRPr>
          </a:p>
          <a:p>
            <a:pPr algn="ctr"/>
            <a:endParaRPr lang="ja-JP" altLang="en-US" sz="1200" b="1" dirty="0" smtClean="0">
              <a:solidFill>
                <a:srgbClr val="72AF2F"/>
              </a:solidFill>
              <a:latin typeface="メイリオ" panose="020B0604030504040204" pitchFamily="50" charset="-128"/>
              <a:ea typeface="メイリオ" panose="020B0604030504040204" pitchFamily="50" charset="-128"/>
            </a:endParaRPr>
          </a:p>
        </p:txBody>
      </p:sp>
      <p:sp>
        <p:nvSpPr>
          <p:cNvPr id="52" name="WordArt 23">
            <a:extLst>
              <a:ext uri="{FF2B5EF4-FFF2-40B4-BE49-F238E27FC236}">
                <a16:creationId xmlns:a16="http://schemas.microsoft.com/office/drawing/2014/main" id="{00000000-0008-0000-0000-000002000000}"/>
              </a:ext>
            </a:extLst>
          </p:cNvPr>
          <p:cNvSpPr>
            <a:spLocks noChangeArrowheads="1" noChangeShapeType="1" noTextEdit="1"/>
          </p:cNvSpPr>
          <p:nvPr/>
        </p:nvSpPr>
        <p:spPr bwMode="auto">
          <a:xfrm>
            <a:off x="462139" y="203609"/>
            <a:ext cx="1403031" cy="107219"/>
          </a:xfrm>
          <a:prstGeom prst="rect">
            <a:avLst/>
          </a:prstGeom>
          <a:effectLst>
            <a:glow rad="228600">
              <a:schemeClr val="accent2">
                <a:satMod val="175000"/>
                <a:alpha val="40000"/>
              </a:schemeClr>
            </a:glow>
          </a:effectLst>
        </p:spPr>
        <p:txBody>
          <a:bodyPr spcFirstLastPara="1" wrap="none" numCol="1" fromWordArt="1">
            <a:prstTxWarp prst="textArchUp">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r>
              <a:rPr lang="ja-JP" altLang="en-US" sz="2800" b="0" kern="10" spc="0" dirty="0">
                <a:ln w="9525">
                  <a:noFill/>
                  <a:round/>
                  <a:headEnd/>
                  <a:tailEnd/>
                </a:ln>
                <a:effectLst>
                  <a:outerShdw dist="35921" dir="2700000" algn="ctr" rotWithShape="0">
                    <a:srgbClr val="C0C0C0">
                      <a:alpha val="80000"/>
                    </a:srgbClr>
                  </a:outerShdw>
                </a:effectLst>
                <a:latin typeface="HGP創英角ﾎﾟｯﾌﾟ体" pitchFamily="50" charset="-128"/>
                <a:ea typeface="HGP創英角ﾎﾟｯﾌﾟ体" pitchFamily="50" charset="-128"/>
              </a:rPr>
              <a:t>ハローマザー</a:t>
            </a:r>
            <a:r>
              <a:rPr lang="ja-JP" altLang="en-US" sz="2800" b="0" kern="10" spc="0" dirty="0" smtClean="0">
                <a:ln w="9525">
                  <a:noFill/>
                  <a:round/>
                  <a:headEnd/>
                  <a:tailEnd/>
                </a:ln>
                <a:effectLst>
                  <a:outerShdw dist="35921" dir="2700000" algn="ctr" rotWithShape="0">
                    <a:srgbClr val="C0C0C0">
                      <a:alpha val="80000"/>
                    </a:srgbClr>
                  </a:outerShdw>
                </a:effectLst>
                <a:latin typeface="HGP創英角ﾎﾟｯﾌﾟ体" pitchFamily="50" charset="-128"/>
                <a:ea typeface="HGP創英角ﾎﾟｯﾌﾟ体" pitchFamily="50" charset="-128"/>
              </a:rPr>
              <a:t>企業</a:t>
            </a:r>
            <a:endParaRPr lang="ja-JP" altLang="en-US" sz="2800" b="0" kern="10" spc="0" dirty="0">
              <a:ln w="9525">
                <a:noFill/>
                <a:round/>
                <a:headEnd/>
                <a:tailEnd/>
              </a:ln>
              <a:effectLst>
                <a:outerShdw dist="35921" dir="2700000" algn="ctr" rotWithShape="0">
                  <a:srgbClr val="C0C0C0">
                    <a:alpha val="80000"/>
                  </a:srgbClr>
                </a:outerShdw>
              </a:effectLst>
              <a:latin typeface="HGP創英角ﾎﾟｯﾌﾟ体" pitchFamily="50" charset="-128"/>
              <a:ea typeface="HGP創英角ﾎﾟｯﾌﾟ体" pitchFamily="50" charset="-128"/>
            </a:endParaRPr>
          </a:p>
        </p:txBody>
      </p:sp>
      <p:sp>
        <p:nvSpPr>
          <p:cNvPr id="54" name="タイトル 3"/>
          <p:cNvSpPr txBox="1">
            <a:spLocks/>
          </p:cNvSpPr>
          <p:nvPr/>
        </p:nvSpPr>
        <p:spPr>
          <a:xfrm>
            <a:off x="380140" y="8140616"/>
            <a:ext cx="1964399" cy="331496"/>
          </a:xfrm>
          <a:prstGeom prst="rect">
            <a:avLst/>
          </a:prstGeom>
        </p:spPr>
        <p:txBody>
          <a:bodyPr vert="horz" lIns="36000" tIns="72000" rIns="0" bIns="0" rtlCol="0" anchor="t"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95000"/>
              </a:lnSpc>
            </a:pPr>
            <a:r>
              <a:rPr lang="ja-JP" altLang="en-US" sz="1200" b="1" spc="-80" dirty="0" smtClean="0">
                <a:ln w="3175">
                  <a:noFill/>
                </a:ln>
                <a:solidFill>
                  <a:srgbClr val="72AF2F"/>
                </a:solidFill>
                <a:latin typeface="メイリオ" panose="020B0604030504040204" pitchFamily="50" charset="-128"/>
                <a:ea typeface="メイリオ" panose="020B0604030504040204" pitchFamily="50" charset="-128"/>
              </a:rPr>
              <a:t>仕事と家庭の両立</a:t>
            </a:r>
            <a:endParaRPr lang="en-US" altLang="ja-JP" sz="1200" b="1" spc="-80" dirty="0" smtClean="0">
              <a:ln w="3175">
                <a:noFill/>
              </a:ln>
              <a:solidFill>
                <a:srgbClr val="72AF2F"/>
              </a:solidFill>
              <a:latin typeface="メイリオ" panose="020B0604030504040204" pitchFamily="50" charset="-128"/>
              <a:ea typeface="メイリオ" panose="020B0604030504040204" pitchFamily="50" charset="-128"/>
            </a:endParaRPr>
          </a:p>
          <a:p>
            <a:pPr algn="ctr">
              <a:lnSpc>
                <a:spcPct val="95000"/>
              </a:lnSpc>
            </a:pPr>
            <a:endParaRPr lang="ja-JP" altLang="en-US" sz="1200" b="1" spc="-80" dirty="0">
              <a:ln w="3175">
                <a:noFill/>
              </a:ln>
              <a:solidFill>
                <a:srgbClr val="72AF2F"/>
              </a:solidFill>
              <a:latin typeface="メイリオ" panose="020B0604030504040204" pitchFamily="50" charset="-128"/>
              <a:ea typeface="メイリオ" panose="020B0604030504040204" pitchFamily="50" charset="-128"/>
            </a:endParaRPr>
          </a:p>
        </p:txBody>
      </p:sp>
      <p:pic>
        <p:nvPicPr>
          <p:cNvPr id="56" name="図 55"/>
          <p:cNvPicPr/>
          <p:nvPr/>
        </p:nvPicPr>
        <p:blipFill>
          <a:blip r:embed="rId6" cstate="print">
            <a:extLst>
              <a:ext uri="{BEBA8EAE-BF5A-486C-A8C5-ECC9F3942E4B}">
                <a14:imgProps xmlns:a14="http://schemas.microsoft.com/office/drawing/2010/main">
                  <a14:imgLayer r:embed="rId7">
                    <a14:imgEffect>
                      <a14:sharpenSoften amount="-61000"/>
                    </a14:imgEffect>
                    <a14:imgEffect>
                      <a14:brightnessContrast contrast="-5000"/>
                    </a14:imgEffect>
                  </a14:imgLayer>
                </a14:imgProps>
              </a:ext>
              <a:ext uri="{28A0092B-C50C-407E-A947-70E740481C1C}">
                <a14:useLocalDpi xmlns:a14="http://schemas.microsoft.com/office/drawing/2010/main" val="0"/>
              </a:ext>
            </a:extLst>
          </a:blip>
          <a:stretch>
            <a:fillRect/>
          </a:stretch>
        </p:blipFill>
        <p:spPr>
          <a:xfrm>
            <a:off x="5893147" y="3463381"/>
            <a:ext cx="469600" cy="389689"/>
          </a:xfrm>
          <a:prstGeom prst="rect">
            <a:avLst/>
          </a:prstGeom>
        </p:spPr>
      </p:pic>
      <p:sp>
        <p:nvSpPr>
          <p:cNvPr id="41" name="タイトル 3"/>
          <p:cNvSpPr txBox="1">
            <a:spLocks/>
          </p:cNvSpPr>
          <p:nvPr/>
        </p:nvSpPr>
        <p:spPr>
          <a:xfrm>
            <a:off x="3620107" y="7448254"/>
            <a:ext cx="435166" cy="284818"/>
          </a:xfrm>
          <a:prstGeom prst="rect">
            <a:avLst/>
          </a:prstGeom>
        </p:spPr>
        <p:txBody>
          <a:bodyPr vert="horz" lIns="36000" tIns="72000" rIns="0" bIns="0" rtlCol="0" anchor="t"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95000"/>
              </a:lnSpc>
            </a:pPr>
            <a:r>
              <a:rPr lang="en-US" altLang="ja-JP" sz="1000" b="1" dirty="0" smtClean="0">
                <a:solidFill>
                  <a:srgbClr val="0000FF"/>
                </a:solidFill>
                <a:latin typeface="メイリオ" panose="020B0604030504040204" pitchFamily="50" charset="-128"/>
                <a:ea typeface="メイリオ" panose="020B0604030504040204" pitchFamily="50" charset="-128"/>
              </a:rPr>
              <a:t>18</a:t>
            </a:r>
            <a:r>
              <a:rPr lang="ja-JP" altLang="en-US" sz="1000" b="1" dirty="0" smtClean="0">
                <a:solidFill>
                  <a:srgbClr val="0000FF"/>
                </a:solidFill>
                <a:latin typeface="メイリオ" panose="020B0604030504040204" pitchFamily="50" charset="-128"/>
                <a:ea typeface="メイリオ" panose="020B0604030504040204" pitchFamily="50" charset="-128"/>
              </a:rPr>
              <a:t>％</a:t>
            </a:r>
            <a:endParaRPr lang="en-US" altLang="ja-JP" sz="1000" b="1" dirty="0" smtClean="0">
              <a:solidFill>
                <a:srgbClr val="0000FF"/>
              </a:solidFill>
              <a:latin typeface="メイリオ" panose="020B0604030504040204" pitchFamily="50" charset="-128"/>
              <a:ea typeface="メイリオ" panose="020B0604030504040204" pitchFamily="50" charset="-128"/>
            </a:endParaRPr>
          </a:p>
        </p:txBody>
      </p:sp>
      <p:sp>
        <p:nvSpPr>
          <p:cNvPr id="42" name="タイトル 3"/>
          <p:cNvSpPr txBox="1">
            <a:spLocks/>
          </p:cNvSpPr>
          <p:nvPr/>
        </p:nvSpPr>
        <p:spPr>
          <a:xfrm>
            <a:off x="4014188" y="6917766"/>
            <a:ext cx="541365" cy="212677"/>
          </a:xfrm>
          <a:prstGeom prst="rect">
            <a:avLst/>
          </a:prstGeom>
        </p:spPr>
        <p:txBody>
          <a:bodyPr vert="horz" lIns="36000" tIns="72000" rIns="0" bIns="0" rtlCol="0" anchor="t" anchorCtr="0">
            <a:normAutofit lnSpcReduction="1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95000"/>
              </a:lnSpc>
            </a:pPr>
            <a:r>
              <a:rPr lang="en-US" altLang="ja-JP" sz="1000" b="1" dirty="0" smtClean="0">
                <a:solidFill>
                  <a:srgbClr val="0000FF"/>
                </a:solidFill>
                <a:latin typeface="メイリオ" panose="020B0604030504040204" pitchFamily="50" charset="-128"/>
                <a:ea typeface="メイリオ" panose="020B0604030504040204" pitchFamily="50" charset="-128"/>
              </a:rPr>
              <a:t>34</a:t>
            </a:r>
            <a:r>
              <a:rPr lang="ja-JP" altLang="en-US" sz="1000" b="1" dirty="0" smtClean="0">
                <a:solidFill>
                  <a:srgbClr val="0000FF"/>
                </a:solidFill>
                <a:latin typeface="メイリオ" panose="020B0604030504040204" pitchFamily="50" charset="-128"/>
                <a:ea typeface="メイリオ" panose="020B0604030504040204" pitchFamily="50" charset="-128"/>
              </a:rPr>
              <a:t>％</a:t>
            </a:r>
            <a:endParaRPr lang="en-US" altLang="ja-JP" sz="1000" b="1" dirty="0" smtClean="0">
              <a:solidFill>
                <a:srgbClr val="0000FF"/>
              </a:solidFill>
              <a:latin typeface="メイリオ" panose="020B0604030504040204" pitchFamily="50" charset="-128"/>
              <a:ea typeface="メイリオ" panose="020B0604030504040204" pitchFamily="50" charset="-128"/>
            </a:endParaRPr>
          </a:p>
        </p:txBody>
      </p:sp>
      <p:sp>
        <p:nvSpPr>
          <p:cNvPr id="43" name="タイトル 3"/>
          <p:cNvSpPr txBox="1">
            <a:spLocks/>
          </p:cNvSpPr>
          <p:nvPr/>
        </p:nvSpPr>
        <p:spPr>
          <a:xfrm>
            <a:off x="2478155" y="6956177"/>
            <a:ext cx="541365" cy="212677"/>
          </a:xfrm>
          <a:prstGeom prst="rect">
            <a:avLst/>
          </a:prstGeom>
        </p:spPr>
        <p:txBody>
          <a:bodyPr vert="horz" lIns="36000" tIns="72000" rIns="0" bIns="0" rtlCol="0" anchor="t" anchorCtr="0">
            <a:normAutofit lnSpcReduction="1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95000"/>
              </a:lnSpc>
            </a:pPr>
            <a:r>
              <a:rPr lang="en-US" altLang="ja-JP" sz="1000" b="1" dirty="0">
                <a:solidFill>
                  <a:srgbClr val="0000FF"/>
                </a:solidFill>
                <a:latin typeface="メイリオ" panose="020B0604030504040204" pitchFamily="50" charset="-128"/>
                <a:ea typeface="メイリオ" panose="020B0604030504040204" pitchFamily="50" charset="-128"/>
              </a:rPr>
              <a:t>5</a:t>
            </a:r>
            <a:r>
              <a:rPr lang="ja-JP" altLang="en-US" sz="1000" b="1" dirty="0" smtClean="0">
                <a:solidFill>
                  <a:srgbClr val="0000FF"/>
                </a:solidFill>
                <a:latin typeface="メイリオ" panose="020B0604030504040204" pitchFamily="50" charset="-128"/>
                <a:ea typeface="メイリオ" panose="020B0604030504040204" pitchFamily="50" charset="-128"/>
              </a:rPr>
              <a:t>％</a:t>
            </a:r>
            <a:endParaRPr lang="en-US" altLang="ja-JP" sz="1000" b="1" dirty="0" smtClean="0">
              <a:solidFill>
                <a:srgbClr val="0000FF"/>
              </a:solidFill>
              <a:latin typeface="メイリオ" panose="020B0604030504040204" pitchFamily="50" charset="-128"/>
              <a:ea typeface="メイリオ" panose="020B0604030504040204" pitchFamily="50" charset="-128"/>
            </a:endParaRPr>
          </a:p>
        </p:txBody>
      </p:sp>
      <p:sp>
        <p:nvSpPr>
          <p:cNvPr id="44" name="タイトル 3"/>
          <p:cNvSpPr txBox="1">
            <a:spLocks/>
          </p:cNvSpPr>
          <p:nvPr/>
        </p:nvSpPr>
        <p:spPr>
          <a:xfrm>
            <a:off x="2541655" y="7273677"/>
            <a:ext cx="541365" cy="212677"/>
          </a:xfrm>
          <a:prstGeom prst="rect">
            <a:avLst/>
          </a:prstGeom>
        </p:spPr>
        <p:txBody>
          <a:bodyPr vert="horz" lIns="36000" tIns="72000" rIns="0" bIns="0" rtlCol="0" anchor="t" anchorCtr="0">
            <a:normAutofit lnSpcReduction="1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95000"/>
              </a:lnSpc>
            </a:pPr>
            <a:r>
              <a:rPr lang="en-US" altLang="ja-JP" sz="1000" b="1" dirty="0">
                <a:solidFill>
                  <a:srgbClr val="0000FF"/>
                </a:solidFill>
                <a:latin typeface="メイリオ" panose="020B0604030504040204" pitchFamily="50" charset="-128"/>
                <a:ea typeface="メイリオ" panose="020B0604030504040204" pitchFamily="50" charset="-128"/>
              </a:rPr>
              <a:t>5</a:t>
            </a:r>
            <a:r>
              <a:rPr lang="ja-JP" altLang="en-US" sz="1000" b="1" dirty="0" smtClean="0">
                <a:solidFill>
                  <a:srgbClr val="0000FF"/>
                </a:solidFill>
                <a:latin typeface="メイリオ" panose="020B0604030504040204" pitchFamily="50" charset="-128"/>
                <a:ea typeface="メイリオ" panose="020B0604030504040204" pitchFamily="50" charset="-128"/>
              </a:rPr>
              <a:t>％</a:t>
            </a:r>
            <a:endParaRPr lang="en-US" altLang="ja-JP" sz="1000" b="1" dirty="0" smtClean="0">
              <a:solidFill>
                <a:srgbClr val="0000FF"/>
              </a:solidFill>
              <a:latin typeface="メイリオ" panose="020B0604030504040204" pitchFamily="50" charset="-128"/>
              <a:ea typeface="メイリオ" panose="020B0604030504040204" pitchFamily="50" charset="-128"/>
            </a:endParaRPr>
          </a:p>
        </p:txBody>
      </p:sp>
      <p:sp>
        <p:nvSpPr>
          <p:cNvPr id="45" name="タイトル 3"/>
          <p:cNvSpPr txBox="1">
            <a:spLocks/>
          </p:cNvSpPr>
          <p:nvPr/>
        </p:nvSpPr>
        <p:spPr>
          <a:xfrm rot="10950035" flipV="1">
            <a:off x="2363419" y="6612998"/>
            <a:ext cx="647023" cy="304800"/>
          </a:xfrm>
          <a:prstGeom prst="rect">
            <a:avLst/>
          </a:prstGeom>
        </p:spPr>
        <p:txBody>
          <a:bodyPr vert="horz" lIns="36000" tIns="72000" rIns="0" bIns="0" rtlCol="0" anchor="t" anchorCtr="0">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95000"/>
              </a:lnSpc>
            </a:pPr>
            <a:r>
              <a:rPr lang="en-US" altLang="ja-JP" sz="1000" b="1" dirty="0">
                <a:solidFill>
                  <a:srgbClr val="0000FF"/>
                </a:solidFill>
                <a:latin typeface="メイリオ" panose="020B0604030504040204" pitchFamily="50" charset="-128"/>
                <a:ea typeface="メイリオ" panose="020B0604030504040204" pitchFamily="50" charset="-128"/>
              </a:rPr>
              <a:t>5</a:t>
            </a:r>
            <a:r>
              <a:rPr lang="ja-JP" altLang="en-US" sz="1000" b="1" dirty="0" smtClean="0">
                <a:solidFill>
                  <a:srgbClr val="0000FF"/>
                </a:solidFill>
                <a:latin typeface="メイリオ" panose="020B0604030504040204" pitchFamily="50" charset="-128"/>
                <a:ea typeface="メイリオ" panose="020B0604030504040204" pitchFamily="50" charset="-128"/>
              </a:rPr>
              <a:t>％</a:t>
            </a:r>
            <a:endParaRPr lang="en-US" altLang="ja-JP" sz="1000" b="1" dirty="0" smtClean="0">
              <a:solidFill>
                <a:srgbClr val="0000FF"/>
              </a:solidFill>
              <a:latin typeface="メイリオ" panose="020B0604030504040204" pitchFamily="50" charset="-128"/>
              <a:ea typeface="メイリオ" panose="020B0604030504040204" pitchFamily="50" charset="-128"/>
            </a:endParaRPr>
          </a:p>
        </p:txBody>
      </p:sp>
      <p:sp>
        <p:nvSpPr>
          <p:cNvPr id="46" name="タイトル 3"/>
          <p:cNvSpPr txBox="1">
            <a:spLocks/>
          </p:cNvSpPr>
          <p:nvPr/>
        </p:nvSpPr>
        <p:spPr>
          <a:xfrm>
            <a:off x="2822249" y="7400521"/>
            <a:ext cx="541365" cy="212677"/>
          </a:xfrm>
          <a:prstGeom prst="rect">
            <a:avLst/>
          </a:prstGeom>
        </p:spPr>
        <p:txBody>
          <a:bodyPr vert="horz" lIns="36000" tIns="72000" rIns="0" bIns="0" rtlCol="0" anchor="t" anchorCtr="0">
            <a:normAutofit lnSpcReduction="1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lnSpc>
                <a:spcPct val="95000"/>
              </a:lnSpc>
            </a:pPr>
            <a:r>
              <a:rPr lang="en-US" altLang="ja-JP" sz="1000" b="1" dirty="0" smtClean="0">
                <a:solidFill>
                  <a:srgbClr val="0000FF"/>
                </a:solidFill>
                <a:latin typeface="メイリオ" panose="020B0604030504040204" pitchFamily="50" charset="-128"/>
                <a:ea typeface="メイリオ" panose="020B0604030504040204" pitchFamily="50" charset="-128"/>
              </a:rPr>
              <a:t>3</a:t>
            </a:r>
            <a:r>
              <a:rPr lang="ja-JP" altLang="en-US" sz="1000" b="1" dirty="0" smtClean="0">
                <a:solidFill>
                  <a:srgbClr val="0000FF"/>
                </a:solidFill>
                <a:latin typeface="メイリオ" panose="020B0604030504040204" pitchFamily="50" charset="-128"/>
                <a:ea typeface="メイリオ" panose="020B0604030504040204" pitchFamily="50" charset="-128"/>
              </a:rPr>
              <a:t>％</a:t>
            </a:r>
            <a:endParaRPr lang="en-US" altLang="ja-JP" sz="1000" b="1" dirty="0" smtClean="0">
              <a:solidFill>
                <a:srgbClr val="0000FF"/>
              </a:solidFill>
              <a:latin typeface="メイリオ" panose="020B0604030504040204" pitchFamily="50" charset="-128"/>
              <a:ea typeface="メイリオ" panose="020B0604030504040204" pitchFamily="50" charset="-128"/>
            </a:endParaRPr>
          </a:p>
        </p:txBody>
      </p:sp>
      <p:pic>
        <p:nvPicPr>
          <p:cNvPr id="47" name="図 46"/>
          <p:cNvPicPr/>
          <p:nvPr/>
        </p:nvPicPr>
        <p:blipFill>
          <a:blip r:embed="rId8" cstate="print">
            <a:extLst>
              <a:ext uri="{28A0092B-C50C-407E-A947-70E740481C1C}">
                <a14:useLocalDpi xmlns:a14="http://schemas.microsoft.com/office/drawing/2010/main" val="0"/>
              </a:ext>
            </a:extLst>
          </a:blip>
          <a:stretch>
            <a:fillRect/>
          </a:stretch>
        </p:blipFill>
        <p:spPr>
          <a:xfrm>
            <a:off x="697781" y="1681220"/>
            <a:ext cx="2488743" cy="2274513"/>
          </a:xfrm>
          <a:prstGeom prst="rect">
            <a:avLst/>
          </a:prstGeom>
        </p:spPr>
      </p:pic>
      <p:sp>
        <p:nvSpPr>
          <p:cNvPr id="2" name="正方形/長方形 1"/>
          <p:cNvSpPr/>
          <p:nvPr/>
        </p:nvSpPr>
        <p:spPr>
          <a:xfrm>
            <a:off x="349015" y="5656860"/>
            <a:ext cx="1590772" cy="900246"/>
          </a:xfrm>
          <a:prstGeom prst="rect">
            <a:avLst/>
          </a:prstGeom>
        </p:spPr>
        <p:txBody>
          <a:bodyPr wrap="square">
            <a:spAutoFit/>
          </a:bodyPr>
          <a:lstStyle/>
          <a:p>
            <a:r>
              <a:rPr lang="en-US" altLang="ja-JP" sz="105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2</a:t>
            </a:r>
            <a:r>
              <a:rPr lang="ja-JP" altLang="ja-JP" sz="1050" dirty="0" smtClean="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050" dirty="0" smtClean="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３カ</a:t>
            </a:r>
            <a:r>
              <a:rPr lang="ja-JP" altLang="ja-JP" sz="1050" dirty="0" smtClean="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月</a:t>
            </a:r>
            <a:r>
              <a:rPr lang="ja-JP" altLang="ja-JP" sz="1050" dirty="0" smtClean="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に</a:t>
            </a:r>
            <a:r>
              <a:rPr lang="ja-JP" altLang="en-US" sz="1050" dirty="0" smtClean="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１回、希望参加者を募り、</a:t>
            </a:r>
            <a:r>
              <a:rPr lang="ja-JP" altLang="ja-JP" sz="1050" dirty="0" smtClean="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食事会</a:t>
            </a:r>
            <a:r>
              <a:rPr lang="ja-JP" altLang="en-US" sz="1050" dirty="0" smtClean="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を開催！</a:t>
            </a:r>
            <a:endParaRPr lang="en-US" altLang="ja-JP" sz="1050" dirty="0" smtClean="0">
              <a:solidFill>
                <a:srgbClr val="000000"/>
              </a:solidFill>
              <a:latin typeface="メイリオ" panose="020B0604030504040204" pitchFamily="50" charset="-128"/>
              <a:ea typeface="メイリオ" panose="020B0604030504040204" pitchFamily="50" charset="-128"/>
              <a:cs typeface="Times New Roman" panose="02020603050405020304" pitchFamily="18" charset="0"/>
            </a:endParaRPr>
          </a:p>
          <a:p>
            <a:r>
              <a:rPr lang="ja-JP" altLang="ja-JP" sz="1050" dirty="0" smtClean="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ワイワイ</a:t>
            </a:r>
            <a:r>
              <a:rPr lang="ja-JP" altLang="ja-JP" sz="1050" dirty="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楽しく行っています</a:t>
            </a:r>
            <a:r>
              <a:rPr lang="ja-JP" altLang="ja-JP" sz="1050" dirty="0" smtClean="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050" dirty="0" smtClean="0">
                <a:solidFill>
                  <a:srgbClr val="000000"/>
                </a:solidFill>
                <a:latin typeface="メイリオ" panose="020B0604030504040204" pitchFamily="50" charset="-128"/>
                <a:ea typeface="メイリオ" panose="020B0604030504040204" pitchFamily="50" charset="-128"/>
                <a:cs typeface="Times New Roman" panose="02020603050405020304" pitchFamily="18" charset="0"/>
              </a:rPr>
              <a:t>♪</a:t>
            </a:r>
            <a:endParaRPr lang="ja-JP" altLang="en-US" sz="1050" dirty="0">
              <a:latin typeface="メイリオ" panose="020B0604030504040204" pitchFamily="50" charset="-128"/>
              <a:ea typeface="メイリオ" panose="020B0604030504040204" pitchFamily="50" charset="-128"/>
            </a:endParaRPr>
          </a:p>
        </p:txBody>
      </p:sp>
      <p:pic>
        <p:nvPicPr>
          <p:cNvPr id="49" name="図 48"/>
          <p:cNvPicPr/>
          <p:nvPr/>
        </p:nvPicPr>
        <p:blipFill>
          <a:blip r:embed="rId9" cstate="print">
            <a:extLst>
              <a:ext uri="{28A0092B-C50C-407E-A947-70E740481C1C}">
                <a14:useLocalDpi xmlns:a14="http://schemas.microsoft.com/office/drawing/2010/main" val="0"/>
              </a:ext>
            </a:extLst>
          </a:blip>
          <a:stretch>
            <a:fillRect/>
          </a:stretch>
        </p:blipFill>
        <p:spPr>
          <a:xfrm>
            <a:off x="482931" y="6710199"/>
            <a:ext cx="1382239" cy="1241831"/>
          </a:xfrm>
          <a:prstGeom prst="rect">
            <a:avLst/>
          </a:prstGeom>
        </p:spPr>
      </p:pic>
      <p:sp>
        <p:nvSpPr>
          <p:cNvPr id="7" name="正方形/長方形 6"/>
          <p:cNvSpPr/>
          <p:nvPr/>
        </p:nvSpPr>
        <p:spPr>
          <a:xfrm>
            <a:off x="205602" y="8399368"/>
            <a:ext cx="3701059" cy="990015"/>
          </a:xfrm>
          <a:prstGeom prst="rect">
            <a:avLst/>
          </a:prstGeom>
        </p:spPr>
        <p:txBody>
          <a:bodyPr wrap="square">
            <a:spAutoFit/>
          </a:bodyPr>
          <a:lstStyle/>
          <a:p>
            <a:pPr algn="just">
              <a:lnSpc>
                <a:spcPts val="1400"/>
              </a:lnSpc>
              <a:spcAft>
                <a:spcPts val="0"/>
              </a:spcAft>
            </a:pPr>
            <a:r>
              <a:rPr lang="ja-JP" altLang="en-US" sz="1100" kern="100" dirty="0" smtClean="0">
                <a:solidFill>
                  <a:srgbClr val="000000"/>
                </a:solidFill>
                <a:latin typeface="游明朝" panose="02020400000000000000" pitchFamily="18" charset="-128"/>
                <a:ea typeface="HG丸ｺﾞｼｯｸM-PRO" panose="020F0600000000000000" pitchFamily="50" charset="-128"/>
                <a:cs typeface="Times New Roman" panose="02020603050405020304" pitchFamily="18" charset="0"/>
              </a:rPr>
              <a:t>お子様</a:t>
            </a:r>
            <a:r>
              <a:rPr lang="ja-JP" altLang="ja-JP" sz="1100" kern="100" dirty="0" smtClean="0">
                <a:solidFill>
                  <a:srgbClr val="000000"/>
                </a:solidFill>
                <a:latin typeface="游明朝" panose="02020400000000000000" pitchFamily="18" charset="-128"/>
                <a:ea typeface="HG丸ｺﾞｼｯｸM-PRO" panose="020F0600000000000000" pitchFamily="50" charset="-128"/>
                <a:cs typeface="Times New Roman" panose="02020603050405020304" pitchFamily="18" charset="0"/>
              </a:rPr>
              <a:t>の</a:t>
            </a:r>
            <a:r>
              <a:rPr lang="ja-JP" altLang="ja-JP" sz="1100" kern="100" dirty="0">
                <a:solidFill>
                  <a:srgbClr val="000000"/>
                </a:solidFill>
                <a:latin typeface="游明朝" panose="02020400000000000000" pitchFamily="18" charset="-128"/>
                <a:ea typeface="HG丸ｺﾞｼｯｸM-PRO" panose="020F0600000000000000" pitchFamily="50" charset="-128"/>
                <a:cs typeface="Times New Roman" panose="02020603050405020304" pitchFamily="18" charset="0"/>
              </a:rPr>
              <a:t>急病時は、</a:t>
            </a:r>
            <a:r>
              <a:rPr lang="ja-JP" altLang="ja-JP" sz="1100" kern="100" dirty="0" smtClean="0">
                <a:solidFill>
                  <a:srgbClr val="000000"/>
                </a:solidFill>
                <a:latin typeface="游明朝" panose="02020400000000000000" pitchFamily="18" charset="-128"/>
                <a:ea typeface="HG丸ｺﾞｼｯｸM-PRO" panose="020F0600000000000000" pitchFamily="50" charset="-128"/>
                <a:cs typeface="Times New Roman" panose="02020603050405020304" pitchFamily="18" charset="0"/>
              </a:rPr>
              <a:t>お休み</a:t>
            </a:r>
            <a:r>
              <a:rPr lang="ja-JP" altLang="en-US" sz="1100" kern="100" dirty="0" smtClean="0">
                <a:solidFill>
                  <a:srgbClr val="000000"/>
                </a:solidFill>
                <a:latin typeface="游明朝" panose="02020400000000000000" pitchFamily="18" charset="-128"/>
                <a:ea typeface="HG丸ｺﾞｼｯｸM-PRO" panose="020F0600000000000000" pitchFamily="50" charset="-128"/>
                <a:cs typeface="Times New Roman" panose="02020603050405020304" pitchFamily="18" charset="0"/>
              </a:rPr>
              <a:t>や</a:t>
            </a:r>
            <a:r>
              <a:rPr lang="ja-JP" altLang="ja-JP" sz="1100" kern="100" dirty="0" smtClean="0">
                <a:solidFill>
                  <a:srgbClr val="000000"/>
                </a:solidFill>
                <a:latin typeface="游明朝" panose="02020400000000000000" pitchFamily="18" charset="-128"/>
                <a:ea typeface="HG丸ｺﾞｼｯｸM-PRO" panose="020F0600000000000000" pitchFamily="50" charset="-128"/>
                <a:cs typeface="Times New Roman" panose="02020603050405020304" pitchFamily="18" charset="0"/>
              </a:rPr>
              <a:t>早退</a:t>
            </a:r>
            <a:r>
              <a:rPr lang="ja-JP" altLang="en-US" sz="1100" kern="100" dirty="0" smtClean="0">
                <a:solidFill>
                  <a:srgbClr val="000000"/>
                </a:solidFill>
                <a:latin typeface="游明朝" panose="02020400000000000000" pitchFamily="18" charset="-128"/>
                <a:ea typeface="HG丸ｺﾞｼｯｸM-PRO" panose="020F0600000000000000" pitchFamily="50" charset="-128"/>
                <a:cs typeface="Times New Roman" panose="02020603050405020304" pitchFamily="18" charset="0"/>
              </a:rPr>
              <a:t>を</a:t>
            </a:r>
            <a:r>
              <a:rPr lang="ja-JP" altLang="ja-JP" sz="1100" kern="100" dirty="0" smtClean="0">
                <a:solidFill>
                  <a:srgbClr val="000000"/>
                </a:solidFill>
                <a:latin typeface="游明朝" panose="02020400000000000000" pitchFamily="18" charset="-128"/>
                <a:ea typeface="HG丸ｺﾞｼｯｸM-PRO" panose="020F0600000000000000" pitchFamily="50" charset="-128"/>
                <a:cs typeface="Times New Roman" panose="02020603050405020304" pitchFamily="18" charset="0"/>
              </a:rPr>
              <a:t>柔軟</a:t>
            </a:r>
            <a:r>
              <a:rPr lang="ja-JP" altLang="ja-JP" sz="1100" kern="100" dirty="0">
                <a:solidFill>
                  <a:srgbClr val="000000"/>
                </a:solidFill>
                <a:latin typeface="游明朝" panose="02020400000000000000" pitchFamily="18" charset="-128"/>
                <a:ea typeface="HG丸ｺﾞｼｯｸM-PRO" panose="020F0600000000000000" pitchFamily="50" charset="-128"/>
                <a:cs typeface="Times New Roman" panose="02020603050405020304" pitchFamily="18" charset="0"/>
              </a:rPr>
              <a:t>に対応します。</a:t>
            </a:r>
            <a:endParaRPr lang="ja-JP" altLang="ja-JP" sz="11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400"/>
              </a:lnSpc>
              <a:spcAft>
                <a:spcPts val="0"/>
              </a:spcAft>
            </a:pPr>
            <a:r>
              <a:rPr lang="ja-JP" altLang="ja-JP" sz="1100" kern="100" dirty="0">
                <a:solidFill>
                  <a:srgbClr val="000000"/>
                </a:solidFill>
                <a:latin typeface="游明朝" panose="02020400000000000000" pitchFamily="18" charset="-128"/>
                <a:ea typeface="HG丸ｺﾞｼｯｸM-PRO" panose="020F0600000000000000" pitchFamily="50" charset="-128"/>
                <a:cs typeface="Times New Roman" panose="02020603050405020304" pitchFamily="18" charset="0"/>
              </a:rPr>
              <a:t>子</a:t>
            </a:r>
            <a:r>
              <a:rPr lang="ja-JP" altLang="ja-JP" sz="1100" kern="100" dirty="0" smtClean="0">
                <a:solidFill>
                  <a:srgbClr val="000000"/>
                </a:solidFill>
                <a:latin typeface="游明朝" panose="02020400000000000000" pitchFamily="18" charset="-128"/>
                <a:ea typeface="HG丸ｺﾞｼｯｸM-PRO" panose="020F0600000000000000" pitchFamily="50" charset="-128"/>
                <a:cs typeface="Times New Roman" panose="02020603050405020304" pitchFamily="18" charset="0"/>
              </a:rPr>
              <a:t>育て中の</a:t>
            </a:r>
            <a:r>
              <a:rPr lang="ja-JP" altLang="en-US" sz="1100" kern="100" dirty="0" smtClean="0">
                <a:solidFill>
                  <a:srgbClr val="000000"/>
                </a:solidFill>
                <a:latin typeface="游明朝" panose="02020400000000000000" pitchFamily="18" charset="-128"/>
                <a:ea typeface="HG丸ｺﾞｼｯｸM-PRO" panose="020F0600000000000000" pitchFamily="50" charset="-128"/>
                <a:cs typeface="Times New Roman" panose="02020603050405020304" pitchFamily="18" charset="0"/>
              </a:rPr>
              <a:t>方</a:t>
            </a:r>
            <a:r>
              <a:rPr lang="ja-JP" altLang="ja-JP" sz="1100" kern="100" dirty="0" smtClean="0">
                <a:solidFill>
                  <a:srgbClr val="000000"/>
                </a:solidFill>
                <a:latin typeface="游明朝" panose="02020400000000000000" pitchFamily="18" charset="-128"/>
                <a:ea typeface="HG丸ｺﾞｼｯｸM-PRO" panose="020F0600000000000000" pitchFamily="50" charset="-128"/>
                <a:cs typeface="Times New Roman" panose="02020603050405020304" pitchFamily="18" charset="0"/>
              </a:rPr>
              <a:t>も活躍中</a:t>
            </a:r>
            <a:r>
              <a:rPr lang="ja-JP" altLang="en-US" sz="1100" kern="100" dirty="0" smtClean="0">
                <a:solidFill>
                  <a:srgbClr val="000000"/>
                </a:solidFill>
                <a:latin typeface="游明朝" panose="02020400000000000000" pitchFamily="18" charset="-128"/>
                <a:ea typeface="HG丸ｺﾞｼｯｸM-PRO" panose="020F0600000000000000" pitchFamily="50" charset="-128"/>
                <a:cs typeface="Times New Roman" panose="02020603050405020304" pitchFamily="18" charset="0"/>
              </a:rPr>
              <a:t>！経験豊富な先輩達がさまざまなアドバイスをしてくれますよ！</a:t>
            </a:r>
            <a:endParaRPr lang="ja-JP" altLang="ja-JP" sz="1100" kern="100" dirty="0">
              <a:latin typeface="游明朝" panose="02020400000000000000" pitchFamily="18" charset="-128"/>
              <a:ea typeface="游明朝" panose="02020400000000000000" pitchFamily="18" charset="-128"/>
              <a:cs typeface="Times New Roman" panose="02020603050405020304" pitchFamily="18" charset="0"/>
            </a:endParaRPr>
          </a:p>
          <a:p>
            <a:pPr algn="just">
              <a:lnSpc>
                <a:spcPts val="1400"/>
              </a:lnSpc>
              <a:spcAft>
                <a:spcPts val="0"/>
              </a:spcAft>
            </a:pPr>
            <a:r>
              <a:rPr lang="ja-JP" altLang="ja-JP" sz="1100" kern="100" dirty="0">
                <a:solidFill>
                  <a:srgbClr val="000000"/>
                </a:solidFill>
                <a:latin typeface="游明朝" panose="02020400000000000000" pitchFamily="18" charset="-128"/>
                <a:ea typeface="HG丸ｺﾞｼｯｸM-PRO" panose="020F0600000000000000" pitchFamily="50" charset="-128"/>
                <a:cs typeface="Times New Roman" panose="02020603050405020304" pitchFamily="18" charset="0"/>
              </a:rPr>
              <a:t>数多くの職員</a:t>
            </a:r>
            <a:r>
              <a:rPr lang="ja-JP" altLang="ja-JP" sz="1100" kern="100" dirty="0" smtClean="0">
                <a:solidFill>
                  <a:srgbClr val="000000"/>
                </a:solidFill>
                <a:latin typeface="游明朝" panose="02020400000000000000" pitchFamily="18" charset="-128"/>
                <a:ea typeface="HG丸ｺﾞｼｯｸM-PRO" panose="020F0600000000000000" pitchFamily="50" charset="-128"/>
                <a:cs typeface="Times New Roman" panose="02020603050405020304" pitchFamily="18" charset="0"/>
              </a:rPr>
              <a:t>が</a:t>
            </a:r>
            <a:r>
              <a:rPr lang="ja-JP" altLang="en-US" sz="1100" kern="100" dirty="0" smtClean="0">
                <a:solidFill>
                  <a:srgbClr val="000000"/>
                </a:solidFill>
                <a:latin typeface="游明朝" panose="02020400000000000000" pitchFamily="18" charset="-128"/>
                <a:ea typeface="HG丸ｺﾞｼｯｸM-PRO" panose="020F0600000000000000" pitchFamily="50" charset="-128"/>
                <a:cs typeface="Times New Roman" panose="02020603050405020304" pitchFamily="18" charset="0"/>
              </a:rPr>
              <a:t>在籍しています。</a:t>
            </a:r>
            <a:r>
              <a:rPr lang="ja-JP" altLang="ja-JP" sz="1100" kern="100" dirty="0" smtClean="0">
                <a:solidFill>
                  <a:srgbClr val="000000"/>
                </a:solidFill>
                <a:latin typeface="游明朝" panose="02020400000000000000" pitchFamily="18" charset="-128"/>
                <a:ea typeface="HG丸ｺﾞｼｯｸM-PRO" panose="020F0600000000000000" pitchFamily="50" charset="-128"/>
                <a:cs typeface="Times New Roman" panose="02020603050405020304" pitchFamily="18" charset="0"/>
              </a:rPr>
              <a:t>短期</a:t>
            </a:r>
            <a:r>
              <a:rPr lang="ja-JP" altLang="ja-JP" sz="1100" kern="100" dirty="0">
                <a:solidFill>
                  <a:srgbClr val="000000"/>
                </a:solidFill>
                <a:latin typeface="游明朝" panose="02020400000000000000" pitchFamily="18" charset="-128"/>
                <a:ea typeface="HG丸ｺﾞｼｯｸM-PRO" panose="020F0600000000000000" pitchFamily="50" charset="-128"/>
                <a:cs typeface="Times New Roman" panose="02020603050405020304" pitchFamily="18" charset="0"/>
              </a:rPr>
              <a:t>、長期</a:t>
            </a:r>
            <a:r>
              <a:rPr lang="ja-JP" altLang="ja-JP" sz="1100" kern="100" dirty="0" smtClean="0">
                <a:solidFill>
                  <a:srgbClr val="000000"/>
                </a:solidFill>
                <a:latin typeface="游明朝" panose="02020400000000000000" pitchFamily="18" charset="-128"/>
                <a:ea typeface="HG丸ｺﾞｼｯｸM-PRO" panose="020F0600000000000000" pitchFamily="50" charset="-128"/>
                <a:cs typeface="Times New Roman" panose="02020603050405020304" pitchFamily="18" charset="0"/>
              </a:rPr>
              <a:t>の</a:t>
            </a:r>
            <a:r>
              <a:rPr lang="ja-JP" altLang="en-US" sz="1100" kern="100" dirty="0" smtClean="0">
                <a:solidFill>
                  <a:srgbClr val="000000"/>
                </a:solidFill>
                <a:latin typeface="游明朝" panose="02020400000000000000" pitchFamily="18" charset="-128"/>
                <a:ea typeface="HG丸ｺﾞｼｯｸM-PRO" panose="020F0600000000000000" pitchFamily="50" charset="-128"/>
                <a:cs typeface="Times New Roman" panose="02020603050405020304" pitchFamily="18" charset="0"/>
              </a:rPr>
              <a:t>お休みの計画が立てやすいです。</a:t>
            </a:r>
            <a:endParaRPr lang="ja-JP" altLang="ja-JP" sz="11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pic>
        <p:nvPicPr>
          <p:cNvPr id="8" name="図 7"/>
          <p:cNvPicPr>
            <a:picLocks noChangeAspect="1"/>
          </p:cNvPicPr>
          <p:nvPr/>
        </p:nvPicPr>
        <p:blipFill>
          <a:blip r:embed="rId10"/>
          <a:stretch>
            <a:fillRect/>
          </a:stretch>
        </p:blipFill>
        <p:spPr>
          <a:xfrm>
            <a:off x="3934086" y="8512552"/>
            <a:ext cx="474202" cy="756216"/>
          </a:xfrm>
          <a:prstGeom prst="rect">
            <a:avLst/>
          </a:prstGeom>
        </p:spPr>
      </p:pic>
    </p:spTree>
    <p:extLst>
      <p:ext uri="{BB962C8B-B14F-4D97-AF65-F5344CB8AC3E}">
        <p14:creationId xmlns:p14="http://schemas.microsoft.com/office/powerpoint/2010/main" val="37869452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520ADF3D7FA94742BD89BA233FCF6576" ma:contentTypeVersion="15" ma:contentTypeDescription="新しいドキュメントを作成します。" ma:contentTypeScope="" ma:versionID="d11d2d79f8c7f45f4439bf05e0c8dc8c">
  <xsd:schema xmlns:xsd="http://www.w3.org/2001/XMLSchema" xmlns:xs="http://www.w3.org/2001/XMLSchema" xmlns:p="http://schemas.microsoft.com/office/2006/metadata/properties" xmlns:ns2="a654c996-f83f-4c9e-98a8-36d31158b0b4" xmlns:ns3="44856c1c-163a-4db4-9f2d-e69ab44d016d" targetNamespace="http://schemas.microsoft.com/office/2006/metadata/properties" ma:root="true" ma:fieldsID="cb57cd9df7585876947f5f333f751659" ns2:_="" ns3:_="">
    <xsd:import namespace="a654c996-f83f-4c9e-98a8-36d31158b0b4"/>
    <xsd:import namespace="44856c1c-163a-4db4-9f2d-e69ab44d016d"/>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DateTaken" minOccurs="0"/>
                <xsd:element ref="ns2:MediaServiceOCR" minOccurs="0"/>
                <xsd:element ref="ns2:MediaServiceLocation"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54c996-f83f-4c9e-98a8-36d31158b0b4"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DateTaken" ma:index="19" nillable="true" ma:displayName="MediaServiceDateTaken" ma:hidden="true" ma:indexed="true" ma:internalName="MediaServiceDateTake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description="" ma:indexed="true" ma:internalName="MediaServiceLocation" ma:readOnly="true">
      <xsd:simpleType>
        <xsd:restriction base="dms:Text"/>
      </xsd:simpleType>
    </xsd:element>
    <xsd:element name="MediaServiceBillingMetadata" ma:index="22"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4856c1c-163a-4db4-9f2d-e69ab44d016d"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0ee3e193-348c-4b69-855c-3847306be67c}" ma:internalName="TaxCatchAll" ma:showField="CatchAllData" ma:web="44856c1c-163a-4db4-9f2d-e69ab44d016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Owner xmlns="a654c996-f83f-4c9e-98a8-36d31158b0b4">
      <UserInfo>
        <DisplayName/>
        <AccountId xsi:nil="true"/>
        <AccountType/>
      </UserInfo>
    </Owner>
    <lcf76f155ced4ddcb4097134ff3c332f xmlns="a654c996-f83f-4c9e-98a8-36d31158b0b4">
      <Terms xmlns="http://schemas.microsoft.com/office/infopath/2007/PartnerControls"/>
    </lcf76f155ced4ddcb4097134ff3c332f>
    <TaxCatchAll xmlns="44856c1c-163a-4db4-9f2d-e69ab44d016d" xsi:nil="true"/>
  </documentManagement>
</p:properties>
</file>

<file path=customXml/itemProps1.xml><?xml version="1.0" encoding="utf-8"?>
<ds:datastoreItem xmlns:ds="http://schemas.openxmlformats.org/officeDocument/2006/customXml" ds:itemID="{33B923DD-9776-4407-94C8-F8971C00BC01}"/>
</file>

<file path=customXml/itemProps2.xml><?xml version="1.0" encoding="utf-8"?>
<ds:datastoreItem xmlns:ds="http://schemas.openxmlformats.org/officeDocument/2006/customXml" ds:itemID="{499129B8-7AE2-442D-9356-1564FB6D2C06}"/>
</file>

<file path=customXml/itemProps3.xml><?xml version="1.0" encoding="utf-8"?>
<ds:datastoreItem xmlns:ds="http://schemas.openxmlformats.org/officeDocument/2006/customXml" ds:itemID="{38EC8BB3-5A51-4EB3-A0AC-9436D24DE975}"/>
</file>

<file path=docProps/app.xml><?xml version="1.0" encoding="utf-8"?>
<Properties xmlns="http://schemas.openxmlformats.org/officeDocument/2006/extended-properties" xmlns:vt="http://schemas.openxmlformats.org/officeDocument/2006/docPropsVTypes">
  <Template>Office Theme</Template>
  <Words>424</Words>
  <PresentationFormat>A4 210 x 297 mm</PresentationFormat>
  <Paragraphs>82</Paragraphs>
  <Slides>1</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vt:i4>
      </vt:variant>
    </vt:vector>
  </HeadingPairs>
  <TitlesOfParts>
    <vt:vector size="13" baseType="lpstr">
      <vt:lpstr>HGP創英角ﾎﾟｯﾌﾟ体</vt:lpstr>
      <vt:lpstr>HG丸ｺﾞｼｯｸM-PRO</vt:lpstr>
      <vt:lpstr>Meiryo UI</vt:lpstr>
      <vt:lpstr>メイリオ</vt:lpstr>
      <vt:lpstr>游ゴシック</vt:lpstr>
      <vt:lpstr>游ゴシック Light</vt:lpstr>
      <vt:lpstr>游明朝</vt:lpstr>
      <vt:lpstr>Arial</vt:lpstr>
      <vt:lpstr>Calibri</vt:lpstr>
      <vt:lpstr>Calibri Light</vt:lpstr>
      <vt:lpstr>Times New Roman</vt:lpstr>
      <vt:lpstr>Office テーマ</vt:lpstr>
      <vt:lpstr>有限会社リカバリーハウス</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0x010100520ADF3D7FA94742BD89BA233FCF6576</vt:lpwstr>
  </property>
</Properties>
</file>