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vnd.openxmlformats-officedocument.spreadsheetml.sheet" Extension="xlsx"/>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FF"/>
    <a:srgbClr val="99FF66"/>
    <a:srgbClr val="FF66FF"/>
    <a:srgbClr val="FF3399"/>
    <a:srgbClr val="FFCCFF"/>
    <a:srgbClr val="FCAE60"/>
    <a:srgbClr val="9AC87A"/>
    <a:srgbClr val="EF7903"/>
    <a:srgbClr val="FF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333" autoAdjust="0"/>
  </p:normalViewPr>
  <p:slideViewPr>
    <p:cSldViewPr snapToGrid="0">
      <p:cViewPr varScale="1">
        <p:scale>
          <a:sx n="75" d="100"/>
          <a:sy n="75" d="100"/>
        </p:scale>
        <p:origin x="1974" y="7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3.xml" Type="http://schemas.openxmlformats.org/officeDocument/2006/relationships/customXml"/><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customXml/item1.xml" Type="http://schemas.openxmlformats.org/officeDocument/2006/relationships/customXml"/><Relationship Id="rId9" Target="../customXml/item2.xml" Type="http://schemas.openxmlformats.org/officeDocument/2006/relationships/customXml"/></Relationships>
</file>

<file path=ppt/charts/_rels/chart1.xml.rels><?xml version="1.0" encoding="UTF-8" standalone="yes"?><Relationships xmlns="http://schemas.openxmlformats.org/package/2006/relationships"><Relationship Id="rId1" Target="style1.xml" Type="http://schemas.microsoft.com/office/2011/relationships/chartStyle"/><Relationship Id="rId2" Target="colors1.xml" Type="http://schemas.microsoft.com/office/2011/relationships/chartColorStyle"/><Relationship Id="rId3" Target="../embeddings/Microsoft_Excel_______.xlsx" Type="http://schemas.openxmlformats.org/officeDocument/2006/relationships/package"/></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200" dirty="0" smtClean="0">
                <a:latin typeface="Meiryo UI" panose="020B0604030504040204" pitchFamily="50" charset="-128"/>
                <a:ea typeface="Meiryo UI" panose="020B0604030504040204" pitchFamily="50" charset="-128"/>
              </a:rPr>
              <a:t>パート</a:t>
            </a:r>
            <a:endParaRPr lang="en-US" altLang="ja-JP" sz="1200" dirty="0" smtClean="0">
              <a:latin typeface="Meiryo UI" panose="020B0604030504040204" pitchFamily="50" charset="-128"/>
              <a:ea typeface="Meiryo UI" panose="020B0604030504040204" pitchFamily="50" charset="-128"/>
            </a:endParaRPr>
          </a:p>
          <a:p>
            <a:pPr>
              <a:defRPr sz="1200">
                <a:latin typeface="Meiryo UI" panose="020B0604030504040204" pitchFamily="50" charset="-128"/>
                <a:ea typeface="Meiryo UI" panose="020B0604030504040204" pitchFamily="50" charset="-128"/>
              </a:defRPr>
            </a:pPr>
            <a:r>
              <a:rPr lang="ja-JP" altLang="en-US" sz="1200" dirty="0" smtClean="0">
                <a:latin typeface="Meiryo UI" panose="020B0604030504040204" pitchFamily="50" charset="-128"/>
                <a:ea typeface="Meiryo UI" panose="020B0604030504040204" pitchFamily="50" charset="-128"/>
              </a:rPr>
              <a:t>収入</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17</a:t>
            </a:r>
            <a:r>
              <a:rPr lang="ja-JP" altLang="en-US" sz="1200" dirty="0" smtClean="0">
                <a:latin typeface="Meiryo UI" panose="020B0604030504040204" pitchFamily="50" charset="-128"/>
                <a:ea typeface="Meiryo UI" panose="020B0604030504040204" pitchFamily="50" charset="-128"/>
              </a:rPr>
              <a:t>万円</a:t>
            </a:r>
            <a:endParaRPr lang="ja-JP" altLang="en-US" sz="800" dirty="0">
              <a:latin typeface="Meiryo UI" panose="020B0604030504040204" pitchFamily="50" charset="-128"/>
              <a:ea typeface="Meiryo UI" panose="020B0604030504040204" pitchFamily="50" charset="-128"/>
            </a:endParaRPr>
          </a:p>
        </c:rich>
      </c:tx>
      <c:layout>
        <c:manualLayout>
          <c:xMode val="edge"/>
          <c:yMode val="edge"/>
          <c:x val="0.35658592939241451"/>
          <c:y val="0.34752224276066906"/>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3.9787746470599752E-2"/>
          <c:y val="7.0315863167863868E-2"/>
          <c:w val="0.86727653658632098"/>
          <c:h val="0.89518102824186896"/>
        </c:manualLayout>
      </c:layout>
      <c:doughnutChart>
        <c:varyColors val="1"/>
        <c:ser>
          <c:idx val="0"/>
          <c:order val="0"/>
          <c:tx>
            <c:strRef>
              <c:f>Sheet1!$B$1</c:f>
              <c:strCache>
                <c:ptCount val="1"/>
                <c:pt idx="0">
                  <c:v>収入/支出
24万円</c:v>
                </c:pt>
              </c:strCache>
            </c:strRef>
          </c:tx>
          <c:explosion val="2"/>
          <c:dPt>
            <c:idx val="0"/>
            <c:bubble3D val="0"/>
            <c:spPr>
              <a:solidFill>
                <a:srgbClr val="FF99FF"/>
              </a:solidFill>
              <a:ln w="19050">
                <a:solidFill>
                  <a:schemeClr val="lt1"/>
                </a:solidFill>
              </a:ln>
              <a:effectLst/>
            </c:spPr>
            <c:extLst>
              <c:ext xmlns:c16="http://schemas.microsoft.com/office/drawing/2014/chart" uri="{C3380CC4-5D6E-409C-BE32-E72D297353CC}">
                <c16:uniqueId val="{00000001-9EA4-4C54-8B17-C50334A8F43A}"/>
              </c:ext>
            </c:extLst>
          </c:dPt>
          <c:dPt>
            <c:idx val="1"/>
            <c:bubble3D val="0"/>
            <c:spPr>
              <a:solidFill>
                <a:srgbClr val="FFDC6D"/>
              </a:solidFill>
              <a:ln w="19050">
                <a:solidFill>
                  <a:schemeClr val="lt1"/>
                </a:solidFill>
              </a:ln>
              <a:effectLst/>
            </c:spPr>
            <c:extLst>
              <c:ext xmlns:c16="http://schemas.microsoft.com/office/drawing/2014/chart" uri="{C3380CC4-5D6E-409C-BE32-E72D297353CC}">
                <c16:uniqueId val="{00000003-9EA4-4C54-8B17-C50334A8F43A}"/>
              </c:ext>
            </c:extLst>
          </c:dPt>
          <c:dPt>
            <c:idx val="2"/>
            <c:bubble3D val="0"/>
            <c:spPr>
              <a:solidFill>
                <a:srgbClr val="C4F870"/>
              </a:solidFill>
              <a:ln w="19050">
                <a:solidFill>
                  <a:schemeClr val="lt1"/>
                </a:solidFill>
              </a:ln>
              <a:effectLst/>
            </c:spPr>
            <c:extLst>
              <c:ext xmlns:c16="http://schemas.microsoft.com/office/drawing/2014/chart" uri="{C3380CC4-5D6E-409C-BE32-E72D297353CC}">
                <c16:uniqueId val="{00000005-9EA4-4C54-8B17-C50334A8F43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EA4-4C54-8B17-C50334A8F43A}"/>
              </c:ext>
            </c:extLst>
          </c:dPt>
          <c:dPt>
            <c:idx val="4"/>
            <c:bubble3D val="0"/>
            <c:spPr>
              <a:solidFill>
                <a:srgbClr val="E4BAE8"/>
              </a:solidFill>
              <a:ln w="19050">
                <a:solidFill>
                  <a:schemeClr val="lt1"/>
                </a:solidFill>
              </a:ln>
              <a:effectLst/>
            </c:spPr>
            <c:extLst>
              <c:ext xmlns:c16="http://schemas.microsoft.com/office/drawing/2014/chart" uri="{C3380CC4-5D6E-409C-BE32-E72D297353CC}">
                <c16:uniqueId val="{00000009-9EA4-4C54-8B17-C50334A8F43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EA4-4C54-8B17-C50334A8F43A}"/>
              </c:ext>
            </c:extLst>
          </c:dPt>
          <c:dPt>
            <c:idx val="6"/>
            <c:bubble3D val="0"/>
            <c:spPr>
              <a:solidFill>
                <a:srgbClr val="FFFF00"/>
              </a:solidFill>
              <a:ln w="19050">
                <a:solidFill>
                  <a:schemeClr val="lt1"/>
                </a:solidFill>
              </a:ln>
              <a:effectLst/>
            </c:spPr>
            <c:extLst>
              <c:ext xmlns:c16="http://schemas.microsoft.com/office/drawing/2014/chart" uri="{C3380CC4-5D6E-409C-BE32-E72D297353CC}">
                <c16:uniqueId val="{0000000D-73D4-491B-9001-73922377DBBE}"/>
              </c:ext>
            </c:extLst>
          </c:dPt>
          <c:dLbls>
            <c:dLbl>
              <c:idx val="0"/>
              <c:layout>
                <c:manualLayout>
                  <c:x val="-1.2790037398915235E-2"/>
                  <c:y val="3.6009071888816E-3"/>
                </c:manualLayout>
              </c:layout>
              <c:showLegendKey val="0"/>
              <c:showVal val="0"/>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9EA4-4C54-8B17-C50334A8F43A}"/>
                </c:ext>
              </c:extLst>
            </c:dLbl>
            <c:dLbl>
              <c:idx val="2"/>
              <c:layout>
                <c:manualLayout>
                  <c:x val="1.7273991110414912E-3"/>
                  <c:y val="3.4157911777557434E-2"/>
                </c:manualLayout>
              </c:layout>
              <c:showLegendKey val="0"/>
              <c:showVal val="0"/>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9EA4-4C54-8B17-C50334A8F43A}"/>
                </c:ext>
              </c:extLst>
            </c:dLbl>
            <c:dLbl>
              <c:idx val="4"/>
              <c:layout>
                <c:manualLayout>
                  <c:x val="1.4261909890152833E-2"/>
                  <c:y val="-8.5845429109984266E-3"/>
                </c:manualLayout>
              </c:layout>
              <c:showLegendKey val="0"/>
              <c:showVal val="0"/>
              <c:showCatName val="1"/>
              <c:showSerName val="0"/>
              <c:showPercent val="0"/>
              <c:showBubbleSize val="0"/>
              <c:separator>
</c:separator>
              <c:extLst>
                <c:ext xmlns:c15="http://schemas.microsoft.com/office/drawing/2012/chart" uri="{CE6537A1-D6FC-4f65-9D91-7224C49458BB}">
                  <c15:layout>
                    <c:manualLayout>
                      <c:w val="0.25298153550938884"/>
                      <c:h val="0.18335832023154675"/>
                    </c:manualLayout>
                  </c15:layout>
                </c:ext>
                <c:ext xmlns:c16="http://schemas.microsoft.com/office/drawing/2014/chart" uri="{C3380CC4-5D6E-409C-BE32-E72D297353CC}">
                  <c16:uniqueId val="{00000009-9EA4-4C54-8B17-C50334A8F43A}"/>
                </c:ext>
              </c:extLst>
            </c:dLbl>
            <c:dLbl>
              <c:idx val="6"/>
              <c:layout>
                <c:manualLayout>
                  <c:x val="-8.0178574925104263E-3"/>
                  <c:y val="-1.344732034608003E-2"/>
                </c:manualLayout>
              </c:layout>
              <c:showLegendKey val="0"/>
              <c:showVal val="0"/>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D-73D4-491B-9001-73922377DBBE}"/>
                </c:ext>
              </c:extLst>
            </c:dLbl>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Sheet1!$A$2:$A$8</c:f>
              <c:strCache>
                <c:ptCount val="7"/>
                <c:pt idx="0">
                  <c:v>住宅費</c:v>
                </c:pt>
                <c:pt idx="1">
                  <c:v>食費</c:v>
                </c:pt>
                <c:pt idx="2">
                  <c:v>通信費</c:v>
                </c:pt>
                <c:pt idx="3">
                  <c:v>光熱費</c:v>
                </c:pt>
                <c:pt idx="4">
                  <c:v>服飾・美容</c:v>
                </c:pt>
                <c:pt idx="5">
                  <c:v>自由費</c:v>
                </c:pt>
                <c:pt idx="6">
                  <c:v>貯蓄</c:v>
                </c:pt>
              </c:strCache>
            </c:strRef>
          </c:cat>
          <c:val>
            <c:numRef>
              <c:f>Sheet1!$B$2:$B$8</c:f>
              <c:numCache>
                <c:formatCode>General</c:formatCode>
                <c:ptCount val="7"/>
                <c:pt idx="0">
                  <c:v>6</c:v>
                </c:pt>
                <c:pt idx="1">
                  <c:v>3</c:v>
                </c:pt>
                <c:pt idx="2">
                  <c:v>0.5</c:v>
                </c:pt>
                <c:pt idx="3">
                  <c:v>1.5</c:v>
                </c:pt>
                <c:pt idx="4">
                  <c:v>1.5</c:v>
                </c:pt>
                <c:pt idx="5">
                  <c:v>1.5</c:v>
                </c:pt>
                <c:pt idx="6">
                  <c:v>3</c:v>
                </c:pt>
              </c:numCache>
            </c:numRef>
          </c:val>
          <c:extLst>
            <c:ext xmlns:c16="http://schemas.microsoft.com/office/drawing/2014/chart" uri="{C3380CC4-5D6E-409C-BE32-E72D297353CC}">
              <c16:uniqueId val="{0000000C-9EA4-4C54-8B17-C50334A8F43A}"/>
            </c:ext>
          </c:extLst>
        </c:ser>
        <c:dLbls>
          <c:showLegendKey val="0"/>
          <c:showVal val="0"/>
          <c:showCatName val="0"/>
          <c:showSerName val="0"/>
          <c:showPercent val="0"/>
          <c:showBubbleSize val="0"/>
          <c:showLeaderLines val="0"/>
        </c:dLbls>
        <c:firstSliceAng val="0"/>
        <c:holeSize val="62"/>
      </c:doughnutChart>
      <c:spPr>
        <a:noFill/>
        <a:ln w="25400">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8B61BE9-C09C-425D-8926-060CC83D4F21}" type="datetimeFigureOut">
              <a:rPr kumimoji="1" lang="ja-JP" altLang="en-US" smtClean="0"/>
              <a:t>2024/10/22</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8296AC53-8C0A-4105-A356-14584467C6B1}" type="slidenum">
              <a:rPr kumimoji="1" lang="ja-JP" altLang="en-US" smtClean="0"/>
              <a:t>‹#›</a:t>
            </a:fld>
            <a:endParaRPr kumimoji="1" lang="ja-JP" altLang="en-US"/>
          </a:p>
        </p:txBody>
      </p:sp>
    </p:spTree>
    <p:extLst>
      <p:ext uri="{BB962C8B-B14F-4D97-AF65-F5344CB8AC3E}">
        <p14:creationId xmlns:p14="http://schemas.microsoft.com/office/powerpoint/2010/main" val="3721924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1550" y="1243013"/>
            <a:ext cx="2322513"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20DC91-1817-4391-8C91-1925A535C8B0}" type="slidenum">
              <a:rPr kumimoji="1" lang="ja-JP" altLang="en-US" smtClean="0"/>
              <a:t>1</a:t>
            </a:fld>
            <a:endParaRPr kumimoji="1" lang="ja-JP" altLang="en-US"/>
          </a:p>
        </p:txBody>
      </p:sp>
    </p:spTree>
    <p:extLst>
      <p:ext uri="{BB962C8B-B14F-4D97-AF65-F5344CB8AC3E}">
        <p14:creationId xmlns:p14="http://schemas.microsoft.com/office/powerpoint/2010/main" val="312329671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63647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3403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70972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5315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18746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387930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7911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54074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8371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4270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514743990"/>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086FD5-26AC-402B-B9B7-2B94565F431E}" type="datetimeFigureOut">
              <a:rPr kumimoji="1" lang="ja-JP" altLang="en-US" smtClean="0"/>
              <a:t>2024/10/22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81084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 Id="rId10" Target="../media/image6.png" Type="http://schemas.openxmlformats.org/officeDocument/2006/relationships/image"/><Relationship Id="rId2" Target="../notesSlides/notesSlide1.xml" Type="http://schemas.openxmlformats.org/officeDocument/2006/relationships/notesSlide"/><Relationship Id="rId3" Target="../charts/chart1.xml" Type="http://schemas.openxmlformats.org/officeDocument/2006/relationships/chart"/><Relationship Id="rId4" Target="../media/image1.png" Type="http://schemas.openxmlformats.org/officeDocument/2006/relationships/image"/><Relationship Id="rId5" Target="../media/image2.emf" Type="http://schemas.openxmlformats.org/officeDocument/2006/relationships/image"/><Relationship Id="rId6" Target="../media/image3.png" Type="http://schemas.openxmlformats.org/officeDocument/2006/relationships/image"/><Relationship Id="rId7" Target="../media/hdphoto1.wdp" Type="http://schemas.microsoft.com/office/2007/relationships/hdphoto"/><Relationship Id="rId8" Target="../media/image4.jpeg" Type="http://schemas.openxmlformats.org/officeDocument/2006/relationships/image"/><Relationship Id="rId9" Target="../media/image5.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0" y="1"/>
            <a:ext cx="6858000" cy="9906000"/>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49559" y="306187"/>
            <a:ext cx="6514410" cy="9283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タイトル 22"/>
          <p:cNvSpPr txBox="1">
            <a:spLocks/>
          </p:cNvSpPr>
          <p:nvPr/>
        </p:nvSpPr>
        <p:spPr>
          <a:xfrm>
            <a:off x="4619066" y="4154461"/>
            <a:ext cx="2044903" cy="5435281"/>
          </a:xfrm>
          <a:prstGeom prst="roundRect">
            <a:avLst>
              <a:gd name="adj" fmla="val 0"/>
            </a:avLst>
          </a:prstGeom>
          <a:pattFill prst="pct50">
            <a:fgClr>
              <a:srgbClr val="FF3399"/>
            </a:fgClr>
            <a:bgClr>
              <a:schemeClr val="bg1"/>
            </a:bgClr>
          </a:pattFill>
          <a:ln w="6350">
            <a:solidFill>
              <a:srgbClr val="FFCCFF"/>
            </a:solidFill>
          </a:ln>
        </p:spPr>
        <p:txBody>
          <a:bodyPr vert="horz" lIns="0" tIns="0" rIns="0" bIns="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733" b="1" dirty="0">
                <a:solidFill>
                  <a:schemeClr val="accent5">
                    <a:lumMod val="60000"/>
                    <a:lumOff val="40000"/>
                  </a:schemeClr>
                </a:solidFill>
                <a:latin typeface="Meiryo UI" panose="020B0604030504040204" pitchFamily="50" charset="-128"/>
                <a:ea typeface="Meiryo UI" panose="020B0604030504040204" pitchFamily="50" charset="-128"/>
              </a:rPr>
              <a:t>pic</a:t>
            </a:r>
            <a:endParaRPr lang="ja-JP" altLang="en-US" sz="1733" dirty="0">
              <a:solidFill>
                <a:schemeClr val="accent5">
                  <a:lumMod val="60000"/>
                  <a:lumOff val="40000"/>
                </a:schemeClr>
              </a:solidFill>
            </a:endParaRPr>
          </a:p>
        </p:txBody>
      </p:sp>
      <p:sp>
        <p:nvSpPr>
          <p:cNvPr id="86" name="タイトル 22"/>
          <p:cNvSpPr>
            <a:spLocks noGrp="1"/>
          </p:cNvSpPr>
          <p:nvPr>
            <p:ph type="title"/>
          </p:nvPr>
        </p:nvSpPr>
        <p:spPr>
          <a:xfrm>
            <a:off x="1121837" y="153666"/>
            <a:ext cx="6098700" cy="996781"/>
          </a:xfrm>
        </p:spPr>
        <p:txBody>
          <a:bodyPr vert="horz" lIns="311999" tIns="208000" rIns="0" bIns="0" rtlCol="0" anchor="ctr">
            <a:normAutofit/>
          </a:bodyPr>
          <a:lstStyle/>
          <a:p>
            <a:r>
              <a:rPr lang="ja-JP" altLang="en-US" sz="2800" b="1" dirty="0" smtClean="0"/>
              <a:t>有限会社リカバリーハウス</a:t>
            </a:r>
            <a:endParaRPr lang="ja-JP" altLang="en-US" sz="2800" b="1" dirty="0"/>
          </a:p>
        </p:txBody>
      </p:sp>
      <p:sp>
        <p:nvSpPr>
          <p:cNvPr id="87" name="タイトル 22"/>
          <p:cNvSpPr txBox="1">
            <a:spLocks/>
          </p:cNvSpPr>
          <p:nvPr/>
        </p:nvSpPr>
        <p:spPr>
          <a:xfrm>
            <a:off x="721526" y="1117407"/>
            <a:ext cx="4264307" cy="353884"/>
          </a:xfrm>
          <a:prstGeom prst="rect">
            <a:avLst/>
          </a:prstGeom>
        </p:spPr>
        <p:txBody>
          <a:bodyPr vert="horz" lIns="0" tIns="5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000" b="1" dirty="0" smtClean="0">
                <a:solidFill>
                  <a:srgbClr val="EF7903"/>
                </a:solidFill>
              </a:rPr>
              <a:t>笑顔と成長が止まらない！</a:t>
            </a:r>
            <a:endParaRPr lang="ja-JP" altLang="en-US" sz="2000" b="1" dirty="0">
              <a:solidFill>
                <a:srgbClr val="EF7903"/>
              </a:solidFill>
            </a:endParaRPr>
          </a:p>
        </p:txBody>
      </p:sp>
      <p:cxnSp>
        <p:nvCxnSpPr>
          <p:cNvPr id="89" name="直線コネクタ 88"/>
          <p:cNvCxnSpPr/>
          <p:nvPr/>
        </p:nvCxnSpPr>
        <p:spPr>
          <a:xfrm>
            <a:off x="505410" y="1074922"/>
            <a:ext cx="5847178"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sp>
        <p:nvSpPr>
          <p:cNvPr id="92" name="タイトル 22"/>
          <p:cNvSpPr txBox="1">
            <a:spLocks/>
          </p:cNvSpPr>
          <p:nvPr/>
        </p:nvSpPr>
        <p:spPr>
          <a:xfrm>
            <a:off x="2116483" y="5503791"/>
            <a:ext cx="2456382" cy="2534883"/>
          </a:xfrm>
          <a:prstGeom prst="rect">
            <a:avLst/>
          </a:prstGeom>
          <a:pattFill prst="pct20">
            <a:fgClr>
              <a:schemeClr val="accent5">
                <a:lumMod val="60000"/>
                <a:lumOff val="40000"/>
              </a:schemeClr>
            </a:fgClr>
            <a:bgClr>
              <a:schemeClr val="bg1"/>
            </a:bgClr>
          </a:pattFill>
          <a:ln w="6350">
            <a:solidFill>
              <a:schemeClr val="accent5">
                <a:lumMod val="60000"/>
                <a:lumOff val="40000"/>
              </a:schemeClr>
            </a:solidFill>
          </a:ln>
        </p:spPr>
        <p:txBody>
          <a:bodyPr vert="horz" lIns="0" tIns="0" rIns="0" bIns="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733" dirty="0">
              <a:solidFill>
                <a:schemeClr val="accent5">
                  <a:lumMod val="60000"/>
                  <a:lumOff val="40000"/>
                </a:schemeClr>
              </a:solidFill>
            </a:endParaRPr>
          </a:p>
        </p:txBody>
      </p:sp>
      <p:sp>
        <p:nvSpPr>
          <p:cNvPr id="101" name="タイトル 22"/>
          <p:cNvSpPr txBox="1">
            <a:spLocks/>
          </p:cNvSpPr>
          <p:nvPr/>
        </p:nvSpPr>
        <p:spPr>
          <a:xfrm>
            <a:off x="325880" y="1572536"/>
            <a:ext cx="3132882" cy="2466311"/>
          </a:xfrm>
          <a:prstGeom prst="rect">
            <a:avLst/>
          </a:prstGeom>
          <a:solidFill>
            <a:srgbClr val="FF99CC"/>
          </a:solidFill>
          <a:ln w="6350">
            <a:noFill/>
          </a:ln>
        </p:spPr>
        <p:txBody>
          <a:bodyPr vert="horz" lIns="0" tIns="0" rIns="0" bIns="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733" b="1" dirty="0">
                <a:solidFill>
                  <a:schemeClr val="accent5">
                    <a:lumMod val="60000"/>
                    <a:lumOff val="40000"/>
                  </a:schemeClr>
                </a:solidFill>
                <a:latin typeface="Meiryo UI" panose="020B0604030504040204" pitchFamily="50" charset="-128"/>
                <a:ea typeface="Meiryo UI" panose="020B0604030504040204" pitchFamily="50" charset="-128"/>
              </a:rPr>
              <a:t>pic</a:t>
            </a:r>
            <a:endParaRPr lang="ja-JP" altLang="en-US" sz="1733" dirty="0">
              <a:solidFill>
                <a:schemeClr val="accent5">
                  <a:lumMod val="60000"/>
                  <a:lumOff val="40000"/>
                </a:schemeClr>
              </a:solidFill>
            </a:endParaRPr>
          </a:p>
        </p:txBody>
      </p:sp>
      <p:sp>
        <p:nvSpPr>
          <p:cNvPr id="103" name="角丸四角形 102"/>
          <p:cNvSpPr/>
          <p:nvPr/>
        </p:nvSpPr>
        <p:spPr>
          <a:xfrm>
            <a:off x="279192" y="4098264"/>
            <a:ext cx="4303187" cy="1054287"/>
          </a:xfrm>
          <a:prstGeom prst="roundRect">
            <a:avLst>
              <a:gd name="adj" fmla="val 20004"/>
            </a:avLst>
          </a:prstGeom>
          <a:solidFill>
            <a:schemeClr val="bg1"/>
          </a:solidFill>
          <a:ln w="22225">
            <a:solidFill>
              <a:srgbClr val="FF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タイトル 22"/>
          <p:cNvSpPr txBox="1">
            <a:spLocks/>
          </p:cNvSpPr>
          <p:nvPr/>
        </p:nvSpPr>
        <p:spPr>
          <a:xfrm>
            <a:off x="236890" y="4155158"/>
            <a:ext cx="4084821"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72AF2F"/>
                </a:solidFill>
                <a:latin typeface="メイリオ" panose="020B0604030504040204" pitchFamily="50" charset="-128"/>
                <a:ea typeface="メイリオ" panose="020B0604030504040204" pitchFamily="50" charset="-128"/>
              </a:rPr>
              <a:t>わが社に決めた理由</a:t>
            </a:r>
          </a:p>
        </p:txBody>
      </p:sp>
      <p:sp>
        <p:nvSpPr>
          <p:cNvPr id="109" name="角丸四角形 108"/>
          <p:cNvSpPr/>
          <p:nvPr/>
        </p:nvSpPr>
        <p:spPr>
          <a:xfrm>
            <a:off x="3575893" y="1594420"/>
            <a:ext cx="2794624" cy="2432921"/>
          </a:xfrm>
          <a:prstGeom prst="roundRect">
            <a:avLst>
              <a:gd name="adj" fmla="val 4511"/>
            </a:avLst>
          </a:prstGeom>
          <a:solidFill>
            <a:schemeClr val="bg1"/>
          </a:solidFill>
          <a:ln w="28575">
            <a:solidFill>
              <a:srgbClr val="FF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 name="フリーフォーム 109"/>
          <p:cNvSpPr/>
          <p:nvPr/>
        </p:nvSpPr>
        <p:spPr>
          <a:xfrm>
            <a:off x="3575893" y="1517288"/>
            <a:ext cx="2794624" cy="346698"/>
          </a:xfrm>
          <a:custGeom>
            <a:avLst/>
            <a:gdLst>
              <a:gd name="connsiteX0" fmla="*/ 200753 w 1889056"/>
              <a:gd name="connsiteY0" fmla="*/ 0 h 422019"/>
              <a:gd name="connsiteX1" fmla="*/ 1688303 w 1889056"/>
              <a:gd name="connsiteY1" fmla="*/ 0 h 422019"/>
              <a:gd name="connsiteX2" fmla="*/ 1889056 w 1889056"/>
              <a:gd name="connsiteY2" fmla="*/ 200753 h 422019"/>
              <a:gd name="connsiteX3" fmla="*/ 1889056 w 1889056"/>
              <a:gd name="connsiteY3" fmla="*/ 422019 h 422019"/>
              <a:gd name="connsiteX4" fmla="*/ 0 w 1889056"/>
              <a:gd name="connsiteY4" fmla="*/ 422019 h 422019"/>
              <a:gd name="connsiteX5" fmla="*/ 0 w 1889056"/>
              <a:gd name="connsiteY5" fmla="*/ 200753 h 422019"/>
              <a:gd name="connsiteX6" fmla="*/ 200753 w 1889056"/>
              <a:gd name="connsiteY6" fmla="*/ 0 h 42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9056" h="422019">
                <a:moveTo>
                  <a:pt x="200753" y="0"/>
                </a:moveTo>
                <a:lnTo>
                  <a:pt x="1688303" y="0"/>
                </a:lnTo>
                <a:cubicBezTo>
                  <a:pt x="1799176" y="0"/>
                  <a:pt x="1889056" y="89880"/>
                  <a:pt x="1889056" y="200753"/>
                </a:cubicBezTo>
                <a:lnTo>
                  <a:pt x="1889056" y="422019"/>
                </a:lnTo>
                <a:lnTo>
                  <a:pt x="0" y="422019"/>
                </a:lnTo>
                <a:lnTo>
                  <a:pt x="0" y="200753"/>
                </a:lnTo>
                <a:cubicBezTo>
                  <a:pt x="0" y="89880"/>
                  <a:pt x="89880" y="0"/>
                  <a:pt x="200753" y="0"/>
                </a:cubicBezTo>
                <a:close/>
              </a:path>
            </a:pathLst>
          </a:custGeom>
          <a:solidFill>
            <a:srgbClr val="FF99CC"/>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タイトル 3"/>
          <p:cNvSpPr txBox="1">
            <a:spLocks/>
          </p:cNvSpPr>
          <p:nvPr/>
        </p:nvSpPr>
        <p:spPr>
          <a:xfrm>
            <a:off x="3587313" y="1607905"/>
            <a:ext cx="2799771" cy="248655"/>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chemeClr val="tx1">
                    <a:lumMod val="50000"/>
                    <a:lumOff val="50000"/>
                  </a:schemeClr>
                </a:solidFill>
                <a:latin typeface="Meiryo UI" panose="020B0604030504040204" pitchFamily="50" charset="-128"/>
                <a:ea typeface="Meiryo UI" panose="020B0604030504040204" pitchFamily="50" charset="-128"/>
              </a:rPr>
              <a:t>わが社のここがいいところ</a:t>
            </a:r>
            <a:endParaRPr lang="ja-JP" altLang="en-US" sz="1200"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120" name="タイトル 3"/>
          <p:cNvSpPr txBox="1">
            <a:spLocks/>
          </p:cNvSpPr>
          <p:nvPr/>
        </p:nvSpPr>
        <p:spPr>
          <a:xfrm>
            <a:off x="551440" y="3409230"/>
            <a:ext cx="2799771" cy="248655"/>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わが社のここがいいところ</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141" name="角丸四角形 140"/>
          <p:cNvSpPr/>
          <p:nvPr/>
        </p:nvSpPr>
        <p:spPr>
          <a:xfrm>
            <a:off x="4711468" y="4254522"/>
            <a:ext cx="1874019" cy="5234367"/>
          </a:xfrm>
          <a:prstGeom prst="roundRect">
            <a:avLst>
              <a:gd name="adj" fmla="val 13273"/>
            </a:avLst>
          </a:prstGeom>
          <a:solidFill>
            <a:schemeClr val="bg1"/>
          </a:solidFill>
          <a:ln w="2222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タイトル 3"/>
          <p:cNvSpPr txBox="1">
            <a:spLocks/>
          </p:cNvSpPr>
          <p:nvPr/>
        </p:nvSpPr>
        <p:spPr>
          <a:xfrm>
            <a:off x="3458762" y="6697968"/>
            <a:ext cx="1193023" cy="2238478"/>
          </a:xfrm>
          <a:prstGeom prst="rect">
            <a:avLst/>
          </a:prstGeom>
        </p:spPr>
        <p:txBody>
          <a:bodyPr vert="horz" lIns="36000" tIns="7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95000"/>
              </a:lnSpc>
            </a:pPr>
            <a:r>
              <a:rPr lang="ja-JP" altLang="en-US" sz="1100" dirty="0" smtClean="0">
                <a:latin typeface="+mn-ea"/>
                <a:ea typeface="+mn-ea"/>
              </a:rPr>
              <a:t>　</a:t>
            </a:r>
            <a:endParaRPr lang="en-US" altLang="ja-JP" sz="1100" dirty="0" smtClean="0">
              <a:latin typeface="+mn-ea"/>
              <a:ea typeface="+mn-ea"/>
            </a:endParaRPr>
          </a:p>
          <a:p>
            <a:pPr>
              <a:lnSpc>
                <a:spcPct val="95000"/>
              </a:lnSpc>
            </a:pPr>
            <a:endParaRPr lang="en-US" altLang="ja-JP" sz="1100" dirty="0">
              <a:latin typeface="+mn-ea"/>
              <a:ea typeface="+mn-ea"/>
            </a:endParaRPr>
          </a:p>
          <a:p>
            <a:pPr>
              <a:lnSpc>
                <a:spcPct val="95000"/>
              </a:lnSpc>
            </a:pPr>
            <a:endParaRPr lang="ja-JP" altLang="en-US" sz="1100" dirty="0">
              <a:latin typeface="+mn-ea"/>
              <a:ea typeface="+mn-ea"/>
            </a:endParaRPr>
          </a:p>
        </p:txBody>
      </p:sp>
      <p:sp>
        <p:nvSpPr>
          <p:cNvPr id="145" name="タイトル 3"/>
          <p:cNvSpPr txBox="1">
            <a:spLocks/>
          </p:cNvSpPr>
          <p:nvPr/>
        </p:nvSpPr>
        <p:spPr>
          <a:xfrm>
            <a:off x="4787602" y="4669566"/>
            <a:ext cx="1712516" cy="4303609"/>
          </a:xfrm>
          <a:prstGeom prst="rect">
            <a:avLst/>
          </a:prstGeom>
        </p:spPr>
        <p:txBody>
          <a:bodyPr vert="horz" lIns="36000" tIns="7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100" dirty="0" smtClean="0">
                <a:latin typeface="メイリオ" panose="020B0604030504040204" pitchFamily="50" charset="-128"/>
                <a:ea typeface="メイリオ" panose="020B0604030504040204" pitchFamily="50" charset="-128"/>
              </a:rPr>
              <a:t>07:00</a:t>
            </a:r>
            <a:r>
              <a:rPr lang="ja-JP" altLang="en-US" sz="1100" dirty="0" smtClean="0">
                <a:latin typeface="メイリオ" panose="020B0604030504040204" pitchFamily="50" charset="-128"/>
                <a:ea typeface="メイリオ" panose="020B0604030504040204" pitchFamily="50" charset="-128"/>
              </a:rPr>
              <a:t>　起床</a:t>
            </a:r>
            <a:endParaRPr lang="en-US" altLang="ja-JP" sz="1100" dirty="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08:00</a:t>
            </a:r>
            <a:r>
              <a:rPr lang="ja-JP" altLang="en-US" sz="1100" dirty="0" smtClean="0">
                <a:latin typeface="メイリオ" panose="020B0604030504040204" pitchFamily="50" charset="-128"/>
                <a:ea typeface="メイリオ" panose="020B0604030504040204" pitchFamily="50" charset="-128"/>
              </a:rPr>
              <a:t>　家事・食事</a:t>
            </a:r>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09:00</a:t>
            </a:r>
            <a:r>
              <a:rPr lang="ja-JP" altLang="en-US" sz="1100" dirty="0" smtClean="0">
                <a:latin typeface="メイリオ" panose="020B0604030504040204" pitchFamily="50" charset="-128"/>
                <a:ea typeface="メイリオ" panose="020B0604030504040204" pitchFamily="50" charset="-128"/>
              </a:rPr>
              <a:t>　出勤　</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バイタルチェック</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お茶出し</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迎え入れ</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入浴、トイレ誘導</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10:00</a:t>
            </a: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機能訓練開始</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12:00 </a:t>
            </a:r>
            <a:r>
              <a:rPr lang="ja-JP" altLang="en-US" sz="1100" dirty="0" smtClean="0">
                <a:latin typeface="メイリオ" panose="020B0604030504040204" pitchFamily="50" charset="-128"/>
                <a:ea typeface="メイリオ" panose="020B0604030504040204" pitchFamily="50" charset="-128"/>
              </a:rPr>
              <a:t>　お昼休み</a:t>
            </a:r>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13:00</a:t>
            </a:r>
            <a:r>
              <a:rPr lang="ja-JP" altLang="en-US" sz="1100" dirty="0" smtClean="0">
                <a:latin typeface="メイリオ" panose="020B0604030504040204" pitchFamily="50" charset="-128"/>
                <a:ea typeface="メイリオ" panose="020B0604030504040204" pitchFamily="50" charset="-128"/>
              </a:rPr>
              <a:t>　全体</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レクリエーション</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14:00</a:t>
            </a:r>
            <a:r>
              <a:rPr lang="ja-JP" altLang="en-US" sz="1100" dirty="0" smtClean="0">
                <a:latin typeface="メイリオ" panose="020B0604030504040204" pitchFamily="50" charset="-128"/>
                <a:ea typeface="メイリオ" panose="020B0604030504040204" pitchFamily="50" charset="-128"/>
              </a:rPr>
              <a:t>　お話タイム</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15:00</a:t>
            </a:r>
            <a:r>
              <a:rPr lang="ja-JP" altLang="en-US" sz="1100" dirty="0" smtClean="0">
                <a:latin typeface="メイリオ" panose="020B0604030504040204" pitchFamily="50" charset="-128"/>
                <a:ea typeface="メイリオ" panose="020B0604030504040204" pitchFamily="50" charset="-128"/>
              </a:rPr>
              <a:t>　おやつタイム</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順次送迎開始</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16:00</a:t>
            </a:r>
            <a:r>
              <a:rPr lang="ja-JP" altLang="en-US" sz="1100" dirty="0" smtClean="0">
                <a:latin typeface="メイリオ" panose="020B0604030504040204" pitchFamily="50" charset="-128"/>
                <a:ea typeface="メイリオ" panose="020B0604030504040204" pitchFamily="50" charset="-128"/>
              </a:rPr>
              <a:t>　送り出し</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掃除</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ミーティング</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17:00</a:t>
            </a:r>
            <a:r>
              <a:rPr lang="ja-JP" altLang="en-US" sz="1100" dirty="0" smtClean="0">
                <a:latin typeface="メイリオ" panose="020B0604030504040204" pitchFamily="50" charset="-128"/>
                <a:ea typeface="メイリオ" panose="020B0604030504040204" pitchFamily="50" charset="-128"/>
              </a:rPr>
              <a:t>　終業</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18:30</a:t>
            </a:r>
            <a:r>
              <a:rPr lang="ja-JP" altLang="en-US" sz="1100" dirty="0" smtClean="0">
                <a:latin typeface="メイリオ" panose="020B0604030504040204" pitchFamily="50" charset="-128"/>
                <a:ea typeface="メイリオ" panose="020B0604030504040204" pitchFamily="50" charset="-128"/>
              </a:rPr>
              <a:t>　帰宅・夕食</a:t>
            </a:r>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19:30</a:t>
            </a:r>
            <a:r>
              <a:rPr lang="ja-JP" altLang="en-US" sz="1100" dirty="0" smtClean="0">
                <a:latin typeface="メイリオ" panose="020B0604030504040204" pitchFamily="50" charset="-128"/>
                <a:ea typeface="メイリオ" panose="020B0604030504040204" pitchFamily="50" charset="-128"/>
              </a:rPr>
              <a:t>　入浴</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家事</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家族との時間</a:t>
            </a:r>
            <a:endParaRPr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23:00</a:t>
            </a:r>
            <a:r>
              <a:rPr lang="ja-JP" altLang="en-US" sz="1100" dirty="0" smtClean="0">
                <a:latin typeface="メイリオ" panose="020B0604030504040204" pitchFamily="50" charset="-128"/>
                <a:ea typeface="メイリオ" panose="020B0604030504040204" pitchFamily="50" charset="-128"/>
              </a:rPr>
              <a:t>　就寝</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endParaRPr lang="en-US" altLang="ja-JP" sz="900" dirty="0">
              <a:latin typeface="+mn-ea"/>
              <a:ea typeface="+mn-ea"/>
            </a:endParaRPr>
          </a:p>
          <a:p>
            <a:endParaRPr lang="ja-JP" altLang="en-US" sz="900" dirty="0">
              <a:latin typeface="+mn-ea"/>
              <a:ea typeface="+mn-ea"/>
            </a:endParaRPr>
          </a:p>
        </p:txBody>
      </p:sp>
      <p:sp>
        <p:nvSpPr>
          <p:cNvPr id="148" name="角丸四角形 147"/>
          <p:cNvSpPr/>
          <p:nvPr/>
        </p:nvSpPr>
        <p:spPr>
          <a:xfrm>
            <a:off x="236889" y="8157921"/>
            <a:ext cx="4280547" cy="1318694"/>
          </a:xfrm>
          <a:prstGeom prst="roundRect">
            <a:avLst/>
          </a:prstGeom>
          <a:solidFill>
            <a:schemeClr val="bg1"/>
          </a:solidFill>
          <a:ln w="19050">
            <a:solidFill>
              <a:srgbClr val="FF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0" name="グラフ 149"/>
          <p:cNvGraphicFramePr/>
          <p:nvPr>
            <p:extLst>
              <p:ext uri="{D42A27DB-BD31-4B8C-83A1-F6EECF244321}">
                <p14:modId xmlns:p14="http://schemas.microsoft.com/office/powerpoint/2010/main" val="1935270793"/>
              </p:ext>
            </p:extLst>
          </p:nvPr>
        </p:nvGraphicFramePr>
        <p:xfrm>
          <a:off x="2033952" y="5605733"/>
          <a:ext cx="2553550" cy="2473951"/>
        </p:xfrm>
        <a:graphic>
          <a:graphicData uri="http://schemas.openxmlformats.org/drawingml/2006/chart">
            <c:chart xmlns:c="http://schemas.openxmlformats.org/drawingml/2006/chart" xmlns:r="http://schemas.openxmlformats.org/officeDocument/2006/relationships" r:id="rId3"/>
          </a:graphicData>
        </a:graphic>
      </p:graphicFrame>
      <p:sp>
        <p:nvSpPr>
          <p:cNvPr id="157" name="円形吹き出し 156"/>
          <p:cNvSpPr/>
          <p:nvPr/>
        </p:nvSpPr>
        <p:spPr>
          <a:xfrm>
            <a:off x="3770364" y="5557009"/>
            <a:ext cx="812015" cy="680429"/>
          </a:xfrm>
          <a:prstGeom prst="wedgeEllipseCallout">
            <a:avLst>
              <a:gd name="adj1" fmla="val -24931"/>
              <a:gd name="adj2" fmla="val 37581"/>
            </a:avLst>
          </a:prstGeom>
          <a:solidFill>
            <a:srgbClr val="9AC8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タイトル 3"/>
          <p:cNvSpPr txBox="1">
            <a:spLocks/>
          </p:cNvSpPr>
          <p:nvPr/>
        </p:nvSpPr>
        <p:spPr>
          <a:xfrm>
            <a:off x="3837644" y="5616800"/>
            <a:ext cx="684141" cy="592797"/>
          </a:xfrm>
          <a:prstGeom prst="rect">
            <a:avLst/>
          </a:prstGeom>
          <a:noFill/>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80000"/>
              </a:lnSpc>
            </a:pPr>
            <a:r>
              <a:rPr lang="ja-JP" altLang="en-US" sz="1200" b="1" dirty="0" smtClean="0">
                <a:solidFill>
                  <a:schemeClr val="bg1"/>
                </a:solidFill>
                <a:latin typeface="Meiryo UI" panose="020B0604030504040204" pitchFamily="50" charset="-128"/>
                <a:ea typeface="Meiryo UI" panose="020B0604030504040204" pitchFamily="50" charset="-128"/>
              </a:rPr>
              <a:t>家計は</a:t>
            </a:r>
            <a:r>
              <a:rPr lang="en-US" altLang="ja-JP" sz="1200" b="1" dirty="0" smtClean="0">
                <a:solidFill>
                  <a:schemeClr val="bg1"/>
                </a:solidFill>
                <a:latin typeface="Meiryo UI" panose="020B0604030504040204" pitchFamily="50" charset="-128"/>
                <a:ea typeface="Meiryo UI" panose="020B0604030504040204" pitchFamily="50" charset="-128"/>
              </a:rPr>
              <a:t/>
            </a:r>
            <a:br>
              <a:rPr lang="en-US" altLang="ja-JP" sz="1200" b="1" dirty="0" smtClean="0">
                <a:solidFill>
                  <a:schemeClr val="bg1"/>
                </a:solidFill>
                <a:latin typeface="Meiryo UI" panose="020B0604030504040204" pitchFamily="50" charset="-128"/>
                <a:ea typeface="Meiryo UI" panose="020B0604030504040204" pitchFamily="50" charset="-128"/>
              </a:rPr>
            </a:br>
            <a:r>
              <a:rPr lang="ja-JP" altLang="en-US" sz="1200" b="1" dirty="0" smtClean="0">
                <a:solidFill>
                  <a:schemeClr val="bg1"/>
                </a:solidFill>
                <a:latin typeface="Meiryo UI" panose="020B0604030504040204" pitchFamily="50" charset="-128"/>
                <a:ea typeface="Meiryo UI" panose="020B0604030504040204" pitchFamily="50" charset="-128"/>
              </a:rPr>
              <a:t>こんな感じ</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159" name="角丸四角形 158"/>
          <p:cNvSpPr/>
          <p:nvPr/>
        </p:nvSpPr>
        <p:spPr>
          <a:xfrm>
            <a:off x="277703" y="5223505"/>
            <a:ext cx="1769594" cy="2829879"/>
          </a:xfrm>
          <a:prstGeom prst="roundRect">
            <a:avLst/>
          </a:prstGeom>
          <a:solidFill>
            <a:schemeClr val="bg1"/>
          </a:solidFill>
          <a:ln w="19050">
            <a:solidFill>
              <a:srgbClr val="FF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2</a:t>
            </a:r>
            <a:r>
              <a:rPr lang="ja-JP" altLang="ja-JP" dirty="0"/>
              <a:t>～</a:t>
            </a:r>
            <a:r>
              <a:rPr lang="en-US" altLang="ja-JP" dirty="0"/>
              <a:t>3</a:t>
            </a:r>
            <a:r>
              <a:rPr lang="ja-JP" altLang="ja-JP" dirty="0"/>
              <a:t>ヶ月に</a:t>
            </a:r>
            <a:r>
              <a:rPr lang="en-US" altLang="ja-JP" dirty="0"/>
              <a:t>1</a:t>
            </a:r>
            <a:r>
              <a:rPr lang="ja-JP" altLang="ja-JP" dirty="0"/>
              <a:t>回食事会を</a:t>
            </a:r>
            <a:r>
              <a:rPr lang="ja-JP" altLang="ja-JP" dirty="0" smtClean="0"/>
              <a:t>ワイワイ</a:t>
            </a:r>
            <a:r>
              <a:rPr lang="ja-JP" altLang="en-US" dirty="0" smtClean="0"/>
              <a:t>♪</a:t>
            </a:r>
            <a:r>
              <a:rPr lang="ja-JP" altLang="ja-JP" dirty="0" smtClean="0"/>
              <a:t>楽しく</a:t>
            </a:r>
            <a:r>
              <a:rPr lang="ja-JP" altLang="ja-JP" dirty="0"/>
              <a:t>行っています。</a:t>
            </a:r>
            <a:endParaRPr kumimoji="1" lang="ja-JP" altLang="en-US" dirty="0"/>
          </a:p>
        </p:txBody>
      </p:sp>
      <p:pic>
        <p:nvPicPr>
          <p:cNvPr id="165" name="図 1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921325">
            <a:off x="5778835" y="6394924"/>
            <a:ext cx="653214" cy="358214"/>
          </a:xfrm>
          <a:prstGeom prst="rect">
            <a:avLst/>
          </a:prstGeom>
        </p:spPr>
      </p:pic>
      <p:sp>
        <p:nvSpPr>
          <p:cNvPr id="185" name="タイトル 3"/>
          <p:cNvSpPr txBox="1">
            <a:spLocks/>
          </p:cNvSpPr>
          <p:nvPr/>
        </p:nvSpPr>
        <p:spPr>
          <a:xfrm>
            <a:off x="2340121" y="6182258"/>
            <a:ext cx="541365" cy="212677"/>
          </a:xfrm>
          <a:prstGeom prst="rect">
            <a:avLst/>
          </a:prstGeom>
        </p:spPr>
        <p:txBody>
          <a:bodyPr vert="horz" lIns="36000" tIns="72000" rIns="0" bIns="0" rtlCol="0" anchor="t" anchorCtr="0">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smtClean="0">
                <a:solidFill>
                  <a:srgbClr val="0000FF"/>
                </a:solidFill>
                <a:latin typeface="メイリオ" panose="020B0604030504040204" pitchFamily="50" charset="-128"/>
                <a:ea typeface="メイリオ" panose="020B0604030504040204" pitchFamily="50" charset="-128"/>
              </a:rPr>
              <a:t>18</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sp>
        <p:nvSpPr>
          <p:cNvPr id="187" name="タイトル 3"/>
          <p:cNvSpPr txBox="1">
            <a:spLocks/>
          </p:cNvSpPr>
          <p:nvPr/>
        </p:nvSpPr>
        <p:spPr>
          <a:xfrm>
            <a:off x="4953840" y="4230423"/>
            <a:ext cx="1123446" cy="357265"/>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endParaRPr lang="ja-JP" altLang="en-US" sz="1600" spc="-80" dirty="0">
              <a:ln w="3175">
                <a:noFill/>
              </a:ln>
              <a:solidFill>
                <a:srgbClr val="72AF2F"/>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3587314" y="2118129"/>
            <a:ext cx="2900334" cy="18194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000" dirty="0" smtClean="0">
              <a:latin typeface="メイリオ" panose="020B0604030504040204" pitchFamily="50" charset="-128"/>
              <a:ea typeface="メイリオ" panose="020B0604030504040204" pitchFamily="50" charset="-128"/>
            </a:endParaRPr>
          </a:p>
          <a:p>
            <a:endParaRPr kumimoji="1" lang="en-US" altLang="ja-JP" sz="1000" dirty="0" smtClean="0">
              <a:latin typeface="メイリオ" panose="020B0604030504040204" pitchFamily="50" charset="-128"/>
              <a:ea typeface="メイリオ" panose="020B0604030504040204" pitchFamily="50" charset="-128"/>
            </a:endParaRPr>
          </a:p>
        </p:txBody>
      </p:sp>
      <p:sp>
        <p:nvSpPr>
          <p:cNvPr id="62" name="タイトル 3"/>
          <p:cNvSpPr txBox="1">
            <a:spLocks/>
          </p:cNvSpPr>
          <p:nvPr/>
        </p:nvSpPr>
        <p:spPr>
          <a:xfrm>
            <a:off x="4853952" y="4321847"/>
            <a:ext cx="1466994" cy="447989"/>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400" b="1" spc="-80" dirty="0" smtClean="0">
                <a:ln w="3175">
                  <a:noFill/>
                </a:ln>
                <a:solidFill>
                  <a:srgbClr val="72AF2F"/>
                </a:solidFill>
                <a:latin typeface="メイリオ" panose="020B0604030504040204" pitchFamily="50" charset="-128"/>
                <a:ea typeface="メイリオ" panose="020B0604030504040204" pitchFamily="50" charset="-128"/>
              </a:rPr>
              <a:t>スタッフの</a:t>
            </a:r>
            <a:r>
              <a:rPr lang="en-US" altLang="ja-JP" sz="1400" b="1" spc="-80" dirty="0" smtClean="0">
                <a:ln w="3175">
                  <a:noFill/>
                </a:ln>
                <a:solidFill>
                  <a:srgbClr val="72AF2F"/>
                </a:solidFill>
                <a:latin typeface="メイリオ" panose="020B0604030504040204" pitchFamily="50" charset="-128"/>
                <a:ea typeface="メイリオ" panose="020B0604030504040204" pitchFamily="50" charset="-128"/>
              </a:rPr>
              <a:t>1</a:t>
            </a:r>
            <a:r>
              <a:rPr lang="ja-JP" altLang="en-US" sz="1400" b="1" spc="-80" dirty="0" smtClean="0">
                <a:ln w="3175">
                  <a:noFill/>
                </a:ln>
                <a:solidFill>
                  <a:srgbClr val="72AF2F"/>
                </a:solidFill>
                <a:latin typeface="メイリオ" panose="020B0604030504040204" pitchFamily="50" charset="-128"/>
                <a:ea typeface="メイリオ" panose="020B0604030504040204" pitchFamily="50" charset="-128"/>
              </a:rPr>
              <a:t>日</a:t>
            </a:r>
            <a:endParaRPr lang="ja-JP" altLang="en-US" sz="1600" spc="-80" dirty="0">
              <a:ln w="3175">
                <a:noFill/>
              </a:ln>
              <a:solidFill>
                <a:srgbClr val="72AF2F"/>
              </a:solidFill>
              <a:latin typeface="メイリオ" panose="020B0604030504040204" pitchFamily="50" charset="-128"/>
              <a:ea typeface="メイリオ" panose="020B0604030504040204" pitchFamily="50" charset="-128"/>
            </a:endParaRPr>
          </a:p>
        </p:txBody>
      </p:sp>
      <p:sp>
        <p:nvSpPr>
          <p:cNvPr id="64" name="タイトル 3"/>
          <p:cNvSpPr txBox="1">
            <a:spLocks/>
          </p:cNvSpPr>
          <p:nvPr/>
        </p:nvSpPr>
        <p:spPr>
          <a:xfrm>
            <a:off x="191046" y="5279250"/>
            <a:ext cx="1964399" cy="331496"/>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200" b="1" spc="-80" dirty="0" smtClean="0">
                <a:ln w="3175">
                  <a:noFill/>
                </a:ln>
                <a:solidFill>
                  <a:srgbClr val="72AF2F"/>
                </a:solidFill>
                <a:latin typeface="メイリオ" panose="020B0604030504040204" pitchFamily="50" charset="-128"/>
                <a:ea typeface="メイリオ" panose="020B0604030504040204" pitchFamily="50" charset="-128"/>
              </a:rPr>
              <a:t>ちょっとブレイク！</a:t>
            </a:r>
            <a:endParaRPr lang="ja-JP" altLang="en-US" sz="1200" b="1" spc="-80" dirty="0">
              <a:ln w="3175">
                <a:noFill/>
              </a:ln>
              <a:solidFill>
                <a:srgbClr val="72AF2F"/>
              </a:solidFill>
              <a:latin typeface="メイリオ" panose="020B0604030504040204" pitchFamily="50" charset="-128"/>
              <a:ea typeface="メイリオ" panose="020B0604030504040204" pitchFamily="50" charset="-128"/>
            </a:endParaRPr>
          </a:p>
        </p:txBody>
      </p:sp>
      <p:sp>
        <p:nvSpPr>
          <p:cNvPr id="69" name="正方形/長方形 68"/>
          <p:cNvSpPr/>
          <p:nvPr/>
        </p:nvSpPr>
        <p:spPr>
          <a:xfrm>
            <a:off x="3558425" y="2145484"/>
            <a:ext cx="2730383" cy="180004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smtClean="0">
                <a:latin typeface="メイリオ" panose="020B0604030504040204" pitchFamily="50" charset="-128"/>
                <a:ea typeface="メイリオ" panose="020B0604030504040204" pitchFamily="50" charset="-128"/>
              </a:rPr>
              <a:t>・利用者様を共に</a:t>
            </a:r>
            <a:r>
              <a:rPr kumimoji="1" lang="ja-JP" altLang="en-US" sz="1050" dirty="0" smtClean="0">
                <a:latin typeface="メイリオ" panose="020B0604030504040204" pitchFamily="50" charset="-128"/>
                <a:ea typeface="メイリオ" panose="020B0604030504040204" pitchFamily="50" charset="-128"/>
              </a:rPr>
              <a:t>支える温かい</a:t>
            </a:r>
            <a:r>
              <a:rPr kumimoji="1" lang="ja-JP" altLang="en-US" sz="1050" dirty="0" smtClean="0">
                <a:latin typeface="メイリオ" panose="020B0604030504040204" pitchFamily="50" charset="-128"/>
                <a:ea typeface="メイリオ" panose="020B0604030504040204" pitchFamily="50" charset="-128"/>
              </a:rPr>
              <a:t>職場です</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・資格習得にかかる支援補助あり</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正社員登用</a:t>
            </a:r>
            <a:r>
              <a:rPr kumimoji="1" lang="ja-JP" altLang="en-US" sz="1050" dirty="0" smtClean="0">
                <a:latin typeface="メイリオ" panose="020B0604030504040204" pitchFamily="50" charset="-128"/>
                <a:ea typeface="メイリオ" panose="020B0604030504040204" pitchFamily="50" charset="-128"/>
              </a:rPr>
              <a:t>制度あり</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未経験</a:t>
            </a:r>
            <a:r>
              <a:rPr kumimoji="1" lang="ja-JP" altLang="en-US" sz="1050" dirty="0" smtClean="0">
                <a:latin typeface="メイリオ" panose="020B0604030504040204" pitchFamily="50" charset="-128"/>
                <a:ea typeface="メイリオ" panose="020B0604030504040204" pitchFamily="50" charset="-128"/>
              </a:rPr>
              <a:t>大歓迎</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・若手～中高年まで幅広く活躍している</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事業所です</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・子育て中の方、学校行事</a:t>
            </a:r>
            <a:r>
              <a:rPr kumimoji="1" lang="ja-JP" altLang="en-US" sz="1050" dirty="0" smtClean="0">
                <a:latin typeface="メイリオ" panose="020B0604030504040204" pitchFamily="50" charset="-128"/>
                <a:ea typeface="メイリオ" panose="020B0604030504040204" pitchFamily="50" charset="-128"/>
              </a:rPr>
              <a:t>やお子</a:t>
            </a:r>
            <a:r>
              <a:rPr kumimoji="1" lang="ja-JP" altLang="en-US" sz="1050" dirty="0" smtClean="0">
                <a:latin typeface="メイリオ" panose="020B0604030504040204" pitchFamily="50" charset="-128"/>
                <a:ea typeface="メイリオ" panose="020B0604030504040204" pitchFamily="50" charset="-128"/>
              </a:rPr>
              <a:t>様の</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発熱</a:t>
            </a:r>
            <a:r>
              <a:rPr kumimoji="1" lang="ja-JP" altLang="en-US" sz="1050" dirty="0" smtClean="0">
                <a:latin typeface="メイリオ" panose="020B0604030504040204" pitchFamily="50" charset="-128"/>
                <a:ea typeface="メイリオ" panose="020B0604030504040204" pitchFamily="50" charset="-128"/>
              </a:rPr>
              <a:t>等急なお休み</a:t>
            </a:r>
            <a:r>
              <a:rPr kumimoji="1" lang="ja-JP" altLang="en-US" sz="1050" dirty="0" smtClean="0">
                <a:latin typeface="メイリオ" panose="020B0604030504040204" pitchFamily="50" charset="-128"/>
                <a:ea typeface="メイリオ" panose="020B0604030504040204" pitchFamily="50" charset="-128"/>
              </a:rPr>
              <a:t>にも対応します</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・午前のみの勤務も可能</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5"/>
          <a:stretch>
            <a:fillRect/>
          </a:stretch>
        </p:blipFill>
        <p:spPr>
          <a:xfrm>
            <a:off x="279192" y="416310"/>
            <a:ext cx="686078" cy="541809"/>
          </a:xfrm>
          <a:prstGeom prst="rect">
            <a:avLst/>
          </a:prstGeom>
        </p:spPr>
      </p:pic>
      <p:sp>
        <p:nvSpPr>
          <p:cNvPr id="102" name="テキスト ボックス 71"/>
          <p:cNvSpPr txBox="1">
            <a:spLocks noChangeArrowheads="1"/>
          </p:cNvSpPr>
          <p:nvPr/>
        </p:nvSpPr>
        <p:spPr bwMode="auto">
          <a:xfrm>
            <a:off x="370753" y="4296761"/>
            <a:ext cx="4193330" cy="924691"/>
          </a:xfrm>
          <a:prstGeom prst="rect">
            <a:avLst/>
          </a:prstGeom>
          <a:noFill/>
          <a:ln w="12700">
            <a:noFill/>
            <a:prstDash val="dash"/>
            <a:miter lim="800000"/>
            <a:headEnd/>
            <a:tailEnd/>
          </a:ln>
        </p:spPr>
        <p:txBody>
          <a:bodyPr vert="horz" wrap="square" lIns="107315" tIns="53658" rIns="107315" bIns="53658" numCol="1" anchor="ctr" anchorCtr="0" compatLnSpc="1">
            <a:prstTxWarp prst="textNoShape">
              <a:avLst/>
            </a:prstTxWarp>
          </a:bodyPr>
          <a:lstStyle/>
          <a:p>
            <a:pPr defTabSz="1073059" eaLnBrk="0" fontAlgn="base" hangingPunct="0">
              <a:spcBef>
                <a:spcPct val="0"/>
              </a:spcBef>
              <a:spcAft>
                <a:spcPct val="0"/>
              </a:spcAft>
            </a:pPr>
            <a:r>
              <a:rPr lang="ja-JP" altLang="en-US" sz="1050" dirty="0" smtClean="0">
                <a:latin typeface="メイリオ" panose="020B0604030504040204" pitchFamily="50" charset="-128"/>
                <a:ea typeface="メイリオ" panose="020B0604030504040204" pitchFamily="50" charset="-128"/>
              </a:rPr>
              <a:t>アルバイトで入社し、経験を重ねコミュニケーション能力が身につきました。介護の知識がさらに学べると感じたことが正社員入社を決めた理由です。現在は業界未経験の方に職場体験を通じて仕事の楽しさを知ってもらえるようにお伝えすることも私の重要な仕事になっています。</a:t>
            </a:r>
            <a:endParaRPr lang="en-US" altLang="ja-JP" sz="1050" dirty="0" smtClean="0">
              <a:latin typeface="メイリオ" panose="020B0604030504040204" pitchFamily="50" charset="-128"/>
              <a:ea typeface="メイリオ" panose="020B0604030504040204" pitchFamily="50" charset="-128"/>
            </a:endParaRPr>
          </a:p>
        </p:txBody>
      </p:sp>
      <p:sp>
        <p:nvSpPr>
          <p:cNvPr id="65" name="タイトル 22"/>
          <p:cNvSpPr txBox="1">
            <a:spLocks/>
          </p:cNvSpPr>
          <p:nvPr/>
        </p:nvSpPr>
        <p:spPr>
          <a:xfrm>
            <a:off x="1953428" y="5244070"/>
            <a:ext cx="2694911" cy="369011"/>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72AF2F"/>
                </a:solidFill>
                <a:latin typeface="メイリオ" panose="020B0604030504040204" pitchFamily="50" charset="-128"/>
                <a:ea typeface="メイリオ" panose="020B0604030504040204" pitchFamily="50" charset="-128"/>
              </a:rPr>
              <a:t>￥　わたしの家計簿　￥</a:t>
            </a:r>
            <a:endParaRPr lang="en-US" altLang="ja-JP" sz="1200" b="1" dirty="0" smtClean="0">
              <a:solidFill>
                <a:srgbClr val="72AF2F"/>
              </a:solidFill>
              <a:latin typeface="メイリオ" panose="020B0604030504040204" pitchFamily="50" charset="-128"/>
              <a:ea typeface="メイリオ" panose="020B0604030504040204" pitchFamily="50" charset="-128"/>
            </a:endParaRPr>
          </a:p>
          <a:p>
            <a:pPr algn="ctr"/>
            <a:endParaRPr lang="ja-JP" altLang="en-US" sz="1200" b="1" dirty="0" smtClean="0">
              <a:solidFill>
                <a:srgbClr val="72AF2F"/>
              </a:solidFill>
              <a:latin typeface="メイリオ" panose="020B0604030504040204" pitchFamily="50" charset="-128"/>
              <a:ea typeface="メイリオ" panose="020B0604030504040204" pitchFamily="50" charset="-128"/>
            </a:endParaRPr>
          </a:p>
        </p:txBody>
      </p:sp>
      <p:sp>
        <p:nvSpPr>
          <p:cNvPr id="52" name="WordArt 23">
            <a:extLst>
              <a:ext uri="{FF2B5EF4-FFF2-40B4-BE49-F238E27FC236}">
                <a16:creationId xmlns:a16="http://schemas.microsoft.com/office/drawing/2014/main" id="{00000000-0008-0000-0000-000002000000}"/>
              </a:ext>
            </a:extLst>
          </p:cNvPr>
          <p:cNvSpPr>
            <a:spLocks noChangeArrowheads="1" noChangeShapeType="1" noTextEdit="1"/>
          </p:cNvSpPr>
          <p:nvPr/>
        </p:nvSpPr>
        <p:spPr bwMode="auto">
          <a:xfrm>
            <a:off x="462139" y="203609"/>
            <a:ext cx="1403031" cy="107219"/>
          </a:xfrm>
          <a:prstGeom prst="rect">
            <a:avLst/>
          </a:prstGeom>
          <a:effectLst>
            <a:glow rad="228600">
              <a:schemeClr val="accent2">
                <a:satMod val="175000"/>
                <a:alpha val="40000"/>
              </a:schemeClr>
            </a:glow>
          </a:effectLst>
        </p:spPr>
        <p:txBody>
          <a:bodyPr spcFirstLastPara="1" wrap="none" numCol="1" fromWordArt="1">
            <a:prstTxWarp prst="textArchUp">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2800" b="0" kern="10" spc="0" dirty="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rPr>
              <a:t>ハローマザー</a:t>
            </a:r>
            <a:r>
              <a:rPr lang="ja-JP" altLang="en-US" sz="2800" b="0" kern="10" spc="0" dirty="0" smtClean="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rPr>
              <a:t>企業</a:t>
            </a:r>
            <a:endParaRPr lang="ja-JP" altLang="en-US" sz="2800" b="0" kern="10" spc="0" dirty="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endParaRPr>
          </a:p>
        </p:txBody>
      </p:sp>
      <p:sp>
        <p:nvSpPr>
          <p:cNvPr id="54" name="タイトル 3"/>
          <p:cNvSpPr txBox="1">
            <a:spLocks/>
          </p:cNvSpPr>
          <p:nvPr/>
        </p:nvSpPr>
        <p:spPr>
          <a:xfrm>
            <a:off x="380140" y="8140616"/>
            <a:ext cx="1964399" cy="331496"/>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200" b="1" spc="-80" dirty="0" smtClean="0">
                <a:ln w="3175">
                  <a:noFill/>
                </a:ln>
                <a:solidFill>
                  <a:srgbClr val="72AF2F"/>
                </a:solidFill>
                <a:latin typeface="メイリオ" panose="020B0604030504040204" pitchFamily="50" charset="-128"/>
                <a:ea typeface="メイリオ" panose="020B0604030504040204" pitchFamily="50" charset="-128"/>
              </a:rPr>
              <a:t>仕事と家庭の両立</a:t>
            </a:r>
            <a:endParaRPr lang="en-US" altLang="ja-JP" sz="1200" b="1" spc="-80" dirty="0" smtClean="0">
              <a:ln w="3175">
                <a:noFill/>
              </a:ln>
              <a:solidFill>
                <a:srgbClr val="72AF2F"/>
              </a:solidFill>
              <a:latin typeface="メイリオ" panose="020B0604030504040204" pitchFamily="50" charset="-128"/>
              <a:ea typeface="メイリオ" panose="020B0604030504040204" pitchFamily="50" charset="-128"/>
            </a:endParaRPr>
          </a:p>
          <a:p>
            <a:pPr algn="ctr">
              <a:lnSpc>
                <a:spcPct val="95000"/>
              </a:lnSpc>
            </a:pPr>
            <a:endParaRPr lang="ja-JP" altLang="en-US" sz="1200" b="1" spc="-80" dirty="0">
              <a:ln w="3175">
                <a:noFill/>
              </a:ln>
              <a:solidFill>
                <a:srgbClr val="72AF2F"/>
              </a:solidFill>
              <a:latin typeface="メイリオ" panose="020B0604030504040204" pitchFamily="50" charset="-128"/>
              <a:ea typeface="メイリオ" panose="020B0604030504040204" pitchFamily="50" charset="-128"/>
            </a:endParaRPr>
          </a:p>
        </p:txBody>
      </p:sp>
      <p:pic>
        <p:nvPicPr>
          <p:cNvPr id="56" name="図 55"/>
          <p:cNvPicPr/>
          <p:nvPr/>
        </p:nvPicPr>
        <p:blipFill>
          <a:blip r:embed="rId6" cstate="print">
            <a:extLst>
              <a:ext uri="{BEBA8EAE-BF5A-486C-A8C5-ECC9F3942E4B}">
                <a14:imgProps xmlns:a14="http://schemas.microsoft.com/office/drawing/2010/main">
                  <a14:imgLayer r:embed="rId7">
                    <a14:imgEffect>
                      <a14:sharpenSoften amount="-61000"/>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a:off x="5893147" y="3463381"/>
            <a:ext cx="469600" cy="389689"/>
          </a:xfrm>
          <a:prstGeom prst="rect">
            <a:avLst/>
          </a:prstGeom>
        </p:spPr>
      </p:pic>
      <p:sp>
        <p:nvSpPr>
          <p:cNvPr id="41" name="タイトル 3"/>
          <p:cNvSpPr txBox="1">
            <a:spLocks/>
          </p:cNvSpPr>
          <p:nvPr/>
        </p:nvSpPr>
        <p:spPr>
          <a:xfrm>
            <a:off x="3620107" y="7448254"/>
            <a:ext cx="435166" cy="284818"/>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smtClean="0">
                <a:solidFill>
                  <a:srgbClr val="0000FF"/>
                </a:solidFill>
                <a:latin typeface="メイリオ" panose="020B0604030504040204" pitchFamily="50" charset="-128"/>
                <a:ea typeface="メイリオ" panose="020B0604030504040204" pitchFamily="50" charset="-128"/>
              </a:rPr>
              <a:t>18</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sp>
        <p:nvSpPr>
          <p:cNvPr id="42" name="タイトル 3"/>
          <p:cNvSpPr txBox="1">
            <a:spLocks/>
          </p:cNvSpPr>
          <p:nvPr/>
        </p:nvSpPr>
        <p:spPr>
          <a:xfrm>
            <a:off x="4014188" y="6917766"/>
            <a:ext cx="541365" cy="212677"/>
          </a:xfrm>
          <a:prstGeom prst="rect">
            <a:avLst/>
          </a:prstGeom>
        </p:spPr>
        <p:txBody>
          <a:bodyPr vert="horz" lIns="36000" tIns="72000" rIns="0" bIns="0" rtlCol="0" anchor="t" anchorCtr="0">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smtClean="0">
                <a:solidFill>
                  <a:srgbClr val="0000FF"/>
                </a:solidFill>
                <a:latin typeface="メイリオ" panose="020B0604030504040204" pitchFamily="50" charset="-128"/>
                <a:ea typeface="メイリオ" panose="020B0604030504040204" pitchFamily="50" charset="-128"/>
              </a:rPr>
              <a:t>34</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sp>
        <p:nvSpPr>
          <p:cNvPr id="43" name="タイトル 3"/>
          <p:cNvSpPr txBox="1">
            <a:spLocks/>
          </p:cNvSpPr>
          <p:nvPr/>
        </p:nvSpPr>
        <p:spPr>
          <a:xfrm>
            <a:off x="2478155" y="6956177"/>
            <a:ext cx="541365" cy="212677"/>
          </a:xfrm>
          <a:prstGeom prst="rect">
            <a:avLst/>
          </a:prstGeom>
        </p:spPr>
        <p:txBody>
          <a:bodyPr vert="horz" lIns="36000" tIns="72000" rIns="0" bIns="0" rtlCol="0" anchor="t" anchorCtr="0">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a:solidFill>
                  <a:srgbClr val="0000FF"/>
                </a:solidFill>
                <a:latin typeface="メイリオ" panose="020B0604030504040204" pitchFamily="50" charset="-128"/>
                <a:ea typeface="メイリオ" panose="020B0604030504040204" pitchFamily="50" charset="-128"/>
              </a:rPr>
              <a:t>5</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sp>
        <p:nvSpPr>
          <p:cNvPr id="44" name="タイトル 3"/>
          <p:cNvSpPr txBox="1">
            <a:spLocks/>
          </p:cNvSpPr>
          <p:nvPr/>
        </p:nvSpPr>
        <p:spPr>
          <a:xfrm>
            <a:off x="2541655" y="7273677"/>
            <a:ext cx="541365" cy="212677"/>
          </a:xfrm>
          <a:prstGeom prst="rect">
            <a:avLst/>
          </a:prstGeom>
        </p:spPr>
        <p:txBody>
          <a:bodyPr vert="horz" lIns="36000" tIns="72000" rIns="0" bIns="0" rtlCol="0" anchor="t" anchorCtr="0">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a:solidFill>
                  <a:srgbClr val="0000FF"/>
                </a:solidFill>
                <a:latin typeface="メイリオ" panose="020B0604030504040204" pitchFamily="50" charset="-128"/>
                <a:ea typeface="メイリオ" panose="020B0604030504040204" pitchFamily="50" charset="-128"/>
              </a:rPr>
              <a:t>5</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sp>
        <p:nvSpPr>
          <p:cNvPr id="45" name="タイトル 3"/>
          <p:cNvSpPr txBox="1">
            <a:spLocks/>
          </p:cNvSpPr>
          <p:nvPr/>
        </p:nvSpPr>
        <p:spPr>
          <a:xfrm rot="10950035" flipV="1">
            <a:off x="2363419" y="6612998"/>
            <a:ext cx="647023" cy="304800"/>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a:solidFill>
                  <a:srgbClr val="0000FF"/>
                </a:solidFill>
                <a:latin typeface="メイリオ" panose="020B0604030504040204" pitchFamily="50" charset="-128"/>
                <a:ea typeface="メイリオ" panose="020B0604030504040204" pitchFamily="50" charset="-128"/>
              </a:rPr>
              <a:t>5</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sp>
        <p:nvSpPr>
          <p:cNvPr id="46" name="タイトル 3"/>
          <p:cNvSpPr txBox="1">
            <a:spLocks/>
          </p:cNvSpPr>
          <p:nvPr/>
        </p:nvSpPr>
        <p:spPr>
          <a:xfrm>
            <a:off x="2822249" y="7400521"/>
            <a:ext cx="541365" cy="212677"/>
          </a:xfrm>
          <a:prstGeom prst="rect">
            <a:avLst/>
          </a:prstGeom>
        </p:spPr>
        <p:txBody>
          <a:bodyPr vert="horz" lIns="36000" tIns="72000" rIns="0" bIns="0" rtlCol="0" anchor="t" anchorCtr="0">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b="1" dirty="0" smtClean="0">
                <a:solidFill>
                  <a:srgbClr val="0000FF"/>
                </a:solidFill>
                <a:latin typeface="メイリオ" panose="020B0604030504040204" pitchFamily="50" charset="-128"/>
                <a:ea typeface="メイリオ" panose="020B0604030504040204" pitchFamily="50" charset="-128"/>
              </a:rPr>
              <a:t>3</a:t>
            </a:r>
            <a:r>
              <a:rPr lang="ja-JP" altLang="en-US" sz="1000" b="1" dirty="0" smtClean="0">
                <a:solidFill>
                  <a:srgbClr val="0000FF"/>
                </a:solidFill>
                <a:latin typeface="メイリオ" panose="020B0604030504040204" pitchFamily="50" charset="-128"/>
                <a:ea typeface="メイリオ" panose="020B0604030504040204" pitchFamily="50" charset="-128"/>
              </a:rPr>
              <a:t>％</a:t>
            </a:r>
            <a:endParaRPr lang="en-US" altLang="ja-JP" sz="1000" b="1" dirty="0" smtClean="0">
              <a:solidFill>
                <a:srgbClr val="0000FF"/>
              </a:solidFill>
              <a:latin typeface="メイリオ" panose="020B0604030504040204" pitchFamily="50" charset="-128"/>
              <a:ea typeface="メイリオ" panose="020B0604030504040204" pitchFamily="50" charset="-128"/>
            </a:endParaRPr>
          </a:p>
        </p:txBody>
      </p:sp>
      <p:pic>
        <p:nvPicPr>
          <p:cNvPr id="47" name="図 46"/>
          <p:cNvPicPr/>
          <p:nvPr/>
        </p:nvPicPr>
        <p:blipFill>
          <a:blip r:embed="rId8" cstate="print">
            <a:extLst>
              <a:ext uri="{28A0092B-C50C-407E-A947-70E740481C1C}">
                <a14:useLocalDpi xmlns:a14="http://schemas.microsoft.com/office/drawing/2010/main" val="0"/>
              </a:ext>
            </a:extLst>
          </a:blip>
          <a:stretch>
            <a:fillRect/>
          </a:stretch>
        </p:blipFill>
        <p:spPr>
          <a:xfrm>
            <a:off x="697781" y="1681220"/>
            <a:ext cx="2488743" cy="2274513"/>
          </a:xfrm>
          <a:prstGeom prst="rect">
            <a:avLst/>
          </a:prstGeom>
        </p:spPr>
      </p:pic>
      <p:sp>
        <p:nvSpPr>
          <p:cNvPr id="2" name="正方形/長方形 1"/>
          <p:cNvSpPr/>
          <p:nvPr/>
        </p:nvSpPr>
        <p:spPr>
          <a:xfrm>
            <a:off x="349015" y="5656860"/>
            <a:ext cx="1590772" cy="900246"/>
          </a:xfrm>
          <a:prstGeom prst="rect">
            <a:avLst/>
          </a:prstGeom>
        </p:spPr>
        <p:txBody>
          <a:bodyPr wrap="square">
            <a:spAutoFit/>
          </a:bodyPr>
          <a:lstStyle/>
          <a:p>
            <a:r>
              <a:rPr lang="en-US"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３カ</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月</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に</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１回、希望参加者を募り、</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食事会</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を開催！</a:t>
            </a:r>
            <a:endParaRPr lang="en-US"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ワイワイ</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楽しく行っています</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050" dirty="0">
              <a:latin typeface="メイリオ" panose="020B0604030504040204" pitchFamily="50" charset="-128"/>
              <a:ea typeface="メイリオ" panose="020B0604030504040204" pitchFamily="50" charset="-128"/>
            </a:endParaRPr>
          </a:p>
        </p:txBody>
      </p:sp>
      <p:pic>
        <p:nvPicPr>
          <p:cNvPr id="49" name="図 48"/>
          <p:cNvPicPr/>
          <p:nvPr/>
        </p:nvPicPr>
        <p:blipFill>
          <a:blip r:embed="rId9" cstate="print">
            <a:extLst>
              <a:ext uri="{28A0092B-C50C-407E-A947-70E740481C1C}">
                <a14:useLocalDpi xmlns:a14="http://schemas.microsoft.com/office/drawing/2010/main" val="0"/>
              </a:ext>
            </a:extLst>
          </a:blip>
          <a:stretch>
            <a:fillRect/>
          </a:stretch>
        </p:blipFill>
        <p:spPr>
          <a:xfrm>
            <a:off x="482931" y="6710199"/>
            <a:ext cx="1382239" cy="1241831"/>
          </a:xfrm>
          <a:prstGeom prst="rect">
            <a:avLst/>
          </a:prstGeom>
        </p:spPr>
      </p:pic>
      <p:sp>
        <p:nvSpPr>
          <p:cNvPr id="7" name="正方形/長方形 6"/>
          <p:cNvSpPr/>
          <p:nvPr/>
        </p:nvSpPr>
        <p:spPr>
          <a:xfrm>
            <a:off x="205602" y="8399368"/>
            <a:ext cx="3701059" cy="990015"/>
          </a:xfrm>
          <a:prstGeom prst="rect">
            <a:avLst/>
          </a:prstGeom>
        </p:spPr>
        <p:txBody>
          <a:bodyPr wrap="square">
            <a:spAutoFit/>
          </a:bodyPr>
          <a:lstStyle/>
          <a:p>
            <a:pPr algn="just">
              <a:lnSpc>
                <a:spcPts val="1400"/>
              </a:lnSpc>
              <a:spcAft>
                <a:spcPts val="0"/>
              </a:spcAft>
            </a:pP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お子様</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の</a:t>
            </a:r>
            <a:r>
              <a:rPr lang="ja-JP" altLang="ja-JP" sz="11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急病時は、</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お休み</a:t>
            </a: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や</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早退</a:t>
            </a: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を</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柔軟</a:t>
            </a:r>
            <a:r>
              <a:rPr lang="ja-JP" altLang="ja-JP" sz="11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に対応します。</a:t>
            </a:r>
            <a:endParaRPr lang="ja-JP"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sz="11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子</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育て中の</a:t>
            </a: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方</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も活躍中</a:t>
            </a: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！経験豊富な先輩達がさまざまなアドバイスをしてくれますよ！</a:t>
            </a:r>
            <a:endParaRPr lang="ja-JP"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sz="11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数多くの職員</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が</a:t>
            </a: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在籍しています。</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短期</a:t>
            </a:r>
            <a:r>
              <a:rPr lang="ja-JP" altLang="ja-JP" sz="11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、長期</a:t>
            </a:r>
            <a:r>
              <a:rPr lang="ja-JP" altLang="ja-JP"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の</a:t>
            </a:r>
            <a:r>
              <a:rPr lang="ja-JP" altLang="en-US" sz="1100" kern="100" dirty="0" smtClean="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お休みの計画が立てやすいです。</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8" name="図 7"/>
          <p:cNvPicPr>
            <a:picLocks noChangeAspect="1"/>
          </p:cNvPicPr>
          <p:nvPr/>
        </p:nvPicPr>
        <p:blipFill>
          <a:blip r:embed="rId10"/>
          <a:stretch>
            <a:fillRect/>
          </a:stretch>
        </p:blipFill>
        <p:spPr>
          <a:xfrm>
            <a:off x="3934086" y="8512552"/>
            <a:ext cx="474202" cy="756216"/>
          </a:xfrm>
          <a:prstGeom prst="rect">
            <a:avLst/>
          </a:prstGeom>
        </p:spPr>
      </p:pic>
    </p:spTree>
    <p:extLst>
      <p:ext uri="{BB962C8B-B14F-4D97-AF65-F5344CB8AC3E}">
        <p14:creationId xmlns:p14="http://schemas.microsoft.com/office/powerpoint/2010/main" val="3786945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20ADF3D7FA94742BD89BA233FCF6576" ma:contentTypeVersion="15" ma:contentTypeDescription="新しいドキュメントを作成します。" ma:contentTypeScope="" ma:versionID="d11d2d79f8c7f45f4439bf05e0c8dc8c">
  <xsd:schema xmlns:xsd="http://www.w3.org/2001/XMLSchema" xmlns:xs="http://www.w3.org/2001/XMLSchema" xmlns:p="http://schemas.microsoft.com/office/2006/metadata/properties" xmlns:ns2="a654c996-f83f-4c9e-98a8-36d31158b0b4" xmlns:ns3="44856c1c-163a-4db4-9f2d-e69ab44d016d" targetNamespace="http://schemas.microsoft.com/office/2006/metadata/properties" ma:root="true" ma:fieldsID="cb57cd9df7585876947f5f333f751659" ns2:_="" ns3:_="">
    <xsd:import namespace="a654c996-f83f-4c9e-98a8-36d31158b0b4"/>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4c996-f83f-4c9e-98a8-36d31158b0b4"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ee3e193-348c-4b69-855c-3847306be67c}"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a654c996-f83f-4c9e-98a8-36d31158b0b4">
      <UserInfo>
        <DisplayName/>
        <AccountId xsi:nil="true"/>
        <AccountType/>
      </UserInfo>
    </Owner>
    <lcf76f155ced4ddcb4097134ff3c332f xmlns="a654c996-f83f-4c9e-98a8-36d31158b0b4">
      <Terms xmlns="http://schemas.microsoft.com/office/infopath/2007/PartnerControls"/>
    </lcf76f155ced4ddcb4097134ff3c332f>
    <TaxCatchAll xmlns="44856c1c-163a-4db4-9f2d-e69ab44d016d" xsi:nil="true"/>
  </documentManagement>
</p:properties>
</file>

<file path=customXml/itemProps1.xml><?xml version="1.0" encoding="utf-8"?>
<ds:datastoreItem xmlns:ds="http://schemas.openxmlformats.org/officeDocument/2006/customXml" ds:itemID="{33B923DD-9776-4407-94C8-F8971C00BC01}"/>
</file>

<file path=customXml/itemProps2.xml><?xml version="1.0" encoding="utf-8"?>
<ds:datastoreItem xmlns:ds="http://schemas.openxmlformats.org/officeDocument/2006/customXml" ds:itemID="{499129B8-7AE2-442D-9356-1564FB6D2C06}"/>
</file>

<file path=customXml/itemProps3.xml><?xml version="1.0" encoding="utf-8"?>
<ds:datastoreItem xmlns:ds="http://schemas.openxmlformats.org/officeDocument/2006/customXml" ds:itemID="{38EC8BB3-5A51-4EB3-A0AC-9436D24DE975}"/>
</file>

<file path=docProps/app.xml><?xml version="1.0" encoding="utf-8"?>
<Properties xmlns="http://schemas.openxmlformats.org/officeDocument/2006/extended-properties" xmlns:vt="http://schemas.openxmlformats.org/officeDocument/2006/docPropsVTypes">
  <Template>Office Theme</Template>
  <Words>424</Words>
  <PresentationFormat>A4 210 x 297 mm</PresentationFormat>
  <Paragraphs>82</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HGP創英角ﾎﾟｯﾌﾟ体</vt:lpstr>
      <vt:lpstr>HG丸ｺﾞｼｯｸM-PRO</vt:lpstr>
      <vt:lpstr>Meiryo UI</vt:lpstr>
      <vt:lpstr>メイリオ</vt:lpstr>
      <vt:lpstr>游ゴシック</vt:lpstr>
      <vt:lpstr>游ゴシック Light</vt:lpstr>
      <vt:lpstr>游明朝</vt:lpstr>
      <vt:lpstr>Arial</vt:lpstr>
      <vt:lpstr>Calibri</vt:lpstr>
      <vt:lpstr>Calibri Light</vt:lpstr>
      <vt:lpstr>Times New Roman</vt:lpstr>
      <vt:lpstr>Office テーマ</vt:lpstr>
      <vt:lpstr>有限会社リカバリーハウス</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0x010100520ADF3D7FA94742BD89BA233FCF6576</vt:lpwstr>
  </property>
</Properties>
</file>