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CC"/>
    <a:srgbClr val="FFCCFF"/>
    <a:srgbClr val="FFCCCC"/>
    <a:srgbClr val="99FF66"/>
    <a:srgbClr val="CCFF99"/>
    <a:srgbClr val="3399FF"/>
    <a:srgbClr val="FF9900"/>
    <a:srgbClr val="FFCC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10" autoAdjust="0"/>
    <p:restoredTop sz="94704" autoAdjust="0"/>
  </p:normalViewPr>
  <p:slideViewPr>
    <p:cSldViewPr snapToGrid="0" snapToObjects="1">
      <p:cViewPr varScale="1">
        <p:scale>
          <a:sx n="71" d="100"/>
          <a:sy n="71" d="100"/>
        </p:scale>
        <p:origin x="2064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0"/>
            <a:ext cx="2949575" cy="496888"/>
          </a:xfrm>
          <a:prstGeom prst="rect">
            <a:avLst/>
          </a:prstGeom>
        </p:spPr>
        <p:txBody>
          <a:bodyPr vert="horz" lIns="91217" tIns="45610" rIns="91217" bIns="456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217" tIns="45610" rIns="91217" bIns="45610" rtlCol="0"/>
          <a:lstStyle>
            <a:lvl1pPr algn="r">
              <a:defRPr sz="1200"/>
            </a:lvl1pPr>
          </a:lstStyle>
          <a:p>
            <a:fld id="{532BAC76-A40C-4E42-85A0-4FAF14ADB1E0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4" y="9440868"/>
            <a:ext cx="2949575" cy="496887"/>
          </a:xfrm>
          <a:prstGeom prst="rect">
            <a:avLst/>
          </a:prstGeom>
        </p:spPr>
        <p:txBody>
          <a:bodyPr vert="horz" lIns="91217" tIns="45610" rIns="91217" bIns="456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1" y="9440868"/>
            <a:ext cx="2949575" cy="496887"/>
          </a:xfrm>
          <a:prstGeom prst="rect">
            <a:avLst/>
          </a:prstGeom>
        </p:spPr>
        <p:txBody>
          <a:bodyPr vert="horz" lIns="91217" tIns="45610" rIns="91217" bIns="45610" rtlCol="0" anchor="b"/>
          <a:lstStyle>
            <a:lvl1pPr algn="r">
              <a:defRPr sz="1200"/>
            </a:lvl1pPr>
          </a:lstStyle>
          <a:p>
            <a:fld id="{95168E99-A1E8-44A6-BA1F-94DF8B44A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4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0" y="23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59" y="23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/>
          <a:lstStyle>
            <a:lvl1pPr algn="r">
              <a:defRPr sz="1300"/>
            </a:lvl1pPr>
          </a:lstStyle>
          <a:p>
            <a:fld id="{5244D125-9060-4BCC-80FC-00CFA346829B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4" tIns="47721" rIns="95444" bIns="4772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9"/>
            <a:ext cx="5444490" cy="4472702"/>
          </a:xfrm>
          <a:prstGeom prst="rect">
            <a:avLst/>
          </a:prstGeom>
        </p:spPr>
        <p:txBody>
          <a:bodyPr vert="horz" lIns="95444" tIns="47721" rIns="95444" bIns="4772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0" y="9440664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59" y="9440664"/>
            <a:ext cx="2949099" cy="496967"/>
          </a:xfrm>
          <a:prstGeom prst="rect">
            <a:avLst/>
          </a:prstGeom>
        </p:spPr>
        <p:txBody>
          <a:bodyPr vert="horz" lIns="95444" tIns="47721" rIns="95444" bIns="47721" rtlCol="0" anchor="b"/>
          <a:lstStyle>
            <a:lvl1pPr algn="r">
              <a:defRPr sz="1300"/>
            </a:lvl1pPr>
          </a:lstStyle>
          <a:p>
            <a:fld id="{FEB6355E-6395-48ED-B5DC-6B4E9035B76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01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651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6355E-6395-48ED-B5DC-6B4E9035B76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922551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107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5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57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118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1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61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50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18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56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6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646327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DE0D1-AC88-476B-A730-7EC46A402C9E}" type="datetimeFigureOut">
              <a:rPr kumimoji="1" lang="ja-JP" altLang="en-US" smtClean="0"/>
              <a:t>2025/1/23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F996-292A-44BC-B466-840E2D6C0A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64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hdphoto1.wdp" Type="http://schemas.microsoft.com/office/2007/relationships/hdphoto"/><Relationship Id="rId5" Target="../media/image2.png" Type="http://schemas.openxmlformats.org/officeDocument/2006/relationships/image"/><Relationship Id="rId6" Target="../media/image3.png" Type="http://schemas.openxmlformats.org/officeDocument/2006/relationships/image"/><Relationship Id="rId7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直角三角形 11"/>
          <p:cNvSpPr/>
          <p:nvPr/>
        </p:nvSpPr>
        <p:spPr>
          <a:xfrm rot="5400000">
            <a:off x="387572" y="-429588"/>
            <a:ext cx="3784693" cy="4599703"/>
          </a:xfrm>
          <a:prstGeom prst="rtTriangle">
            <a:avLst/>
          </a:prstGeom>
          <a:solidFill>
            <a:srgbClr val="FF09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-19933" y="7597258"/>
            <a:ext cx="7268476" cy="0"/>
          </a:xfrm>
          <a:prstGeom prst="line">
            <a:avLst/>
          </a:prstGeom>
          <a:ln w="25400">
            <a:solidFill>
              <a:srgbClr val="FF0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1709355" y="2055953"/>
            <a:ext cx="5871313" cy="0"/>
          </a:xfrm>
          <a:prstGeom prst="line">
            <a:avLst/>
          </a:prstGeom>
          <a:ln w="25400">
            <a:solidFill>
              <a:srgbClr val="FF09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-257775" y="2071913"/>
            <a:ext cx="2332360" cy="2920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3985310" y="3513567"/>
            <a:ext cx="1319405" cy="1537069"/>
          </a:xfrm>
          <a:prstGeom prst="ellipse">
            <a:avLst/>
          </a:prstGeom>
          <a:gradFill>
            <a:gsLst>
              <a:gs pos="10000">
                <a:srgbClr val="CCCCFF"/>
              </a:gs>
              <a:gs pos="70000">
                <a:schemeClr val="bg1"/>
              </a:gs>
            </a:gsLst>
            <a:lin ang="0" scaled="1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円/楕円 41"/>
          <p:cNvSpPr/>
          <p:nvPr/>
        </p:nvSpPr>
        <p:spPr>
          <a:xfrm rot="20316509">
            <a:off x="5527067" y="4117528"/>
            <a:ext cx="1171702" cy="1031917"/>
          </a:xfrm>
          <a:prstGeom prst="ellipse">
            <a:avLst/>
          </a:prstGeom>
          <a:gradFill>
            <a:gsLst>
              <a:gs pos="39000">
                <a:srgbClr val="FFC000">
                  <a:alpha val="35000"/>
                </a:srgbClr>
              </a:gs>
              <a:gs pos="96000">
                <a:schemeClr val="bg1"/>
              </a:gs>
            </a:gsLst>
            <a:lin ang="0" scaled="1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5568749" y="8375398"/>
            <a:ext cx="1250589" cy="1431448"/>
            <a:chOff x="5180713" y="7512241"/>
            <a:chExt cx="1596331" cy="1521939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0713" y="7619618"/>
              <a:ext cx="1589355" cy="1414562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" name="テキスト ボックス 70"/>
            <p:cNvSpPr txBox="1"/>
            <p:nvPr/>
          </p:nvSpPr>
          <p:spPr>
            <a:xfrm>
              <a:off x="5343264" y="7512241"/>
              <a:ext cx="1433780" cy="1608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txBody>
            <a:bodyPr wrap="square" tIns="0" bIns="0" rtlCol="0" anchor="ctr" anchorCtr="0">
              <a:spAutoFit/>
            </a:bodyPr>
            <a:lstStyle/>
            <a:p>
              <a:r>
                <a:rPr lang="ja-JP" altLang="en-US" sz="500" dirty="0" smtClean="0"/>
                <a:t>・大阪</a:t>
              </a:r>
              <a:r>
                <a:rPr lang="ja-JP" altLang="en-US" sz="500" dirty="0"/>
                <a:t>マザ－ズハローワーク</a:t>
              </a:r>
              <a:endParaRPr lang="en-US" altLang="ja-JP" sz="500" dirty="0"/>
            </a:p>
            <a:p>
              <a:r>
                <a:rPr lang="ja-JP" altLang="en-US" sz="500" dirty="0" smtClean="0"/>
                <a:t>・ハローワークプラザ</a:t>
              </a:r>
              <a:r>
                <a:rPr lang="ja-JP" altLang="en-US" sz="500" dirty="0"/>
                <a:t>難波</a:t>
              </a:r>
            </a:p>
          </p:txBody>
        </p:sp>
      </p:grpSp>
      <p:sp>
        <p:nvSpPr>
          <p:cNvPr id="6" name="円/楕円 5"/>
          <p:cNvSpPr/>
          <p:nvPr/>
        </p:nvSpPr>
        <p:spPr>
          <a:xfrm>
            <a:off x="4933005" y="3086136"/>
            <a:ext cx="1271487" cy="1290855"/>
          </a:xfrm>
          <a:prstGeom prst="ellipse">
            <a:avLst/>
          </a:prstGeom>
          <a:solidFill>
            <a:srgbClr val="FDDBF3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-45168" y="63929"/>
            <a:ext cx="3431657" cy="2075370"/>
            <a:chOff x="-103972" y="39804"/>
            <a:chExt cx="3431657" cy="1915725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-40311" y="90550"/>
              <a:ext cx="3367996" cy="937535"/>
            </a:xfrm>
            <a:prstGeom prst="rect">
              <a:avLst/>
            </a:prstGeom>
            <a:noFill/>
            <a:effectLst>
              <a:glow rad="101600">
                <a:schemeClr val="accent2">
                  <a:satMod val="175000"/>
                  <a:alpha val="40000"/>
                </a:schemeClr>
              </a:glow>
              <a:reflection endPos="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kumimoji="1" lang="en-US" altLang="ja-JP" sz="6000" b="1" spc="-15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Beauty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303955" y="39804"/>
              <a:ext cx="2493030" cy="312511"/>
            </a:xfrm>
            <a:prstGeom prst="rect">
              <a:avLst/>
            </a:prstGeom>
            <a:noFill/>
            <a:effectLst>
              <a:glow rad="101600">
                <a:schemeClr val="accent2">
                  <a:satMod val="175000"/>
                  <a:alpha val="40000"/>
                </a:schemeClr>
              </a:glow>
              <a:reflection endPos="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ja-JP" altLang="en-US" sz="1600" b="1" spc="-15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ビ　　ュ　　</a:t>
              </a:r>
              <a:r>
                <a:rPr lang="ja-JP" altLang="en-US" sz="1600" b="1" spc="-15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ー</a:t>
              </a:r>
              <a:r>
                <a:rPr lang="ja-JP" altLang="en-US" sz="1600" b="1" spc="-15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テ　　ィ　　</a:t>
              </a:r>
              <a:r>
                <a:rPr lang="ja-JP" altLang="en-US" sz="1600" b="1" spc="-15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ー</a:t>
              </a:r>
              <a:endParaRPr lang="en-US" altLang="ja-JP" sz="16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-103972" y="942194"/>
              <a:ext cx="2806060" cy="1013335"/>
              <a:chOff x="-103972" y="942194"/>
              <a:chExt cx="2806060" cy="1013335"/>
            </a:xfrm>
          </p:grpSpPr>
          <p:sp>
            <p:nvSpPr>
              <p:cNvPr id="72" name="テキスト ボックス 71"/>
              <p:cNvSpPr txBox="1"/>
              <p:nvPr/>
            </p:nvSpPr>
            <p:spPr>
              <a:xfrm>
                <a:off x="-103972" y="1017994"/>
                <a:ext cx="2629443" cy="937535"/>
              </a:xfrm>
              <a:prstGeom prst="rect">
                <a:avLst/>
              </a:prstGeom>
              <a:noFill/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endPos="0" dir="5400000" sy="-100000" algn="bl" rotWithShape="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6000" b="1" spc="-15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Check</a:t>
                </a:r>
              </a:p>
            </p:txBody>
          </p:sp>
          <p:sp>
            <p:nvSpPr>
              <p:cNvPr id="73" name="テキスト ボックス 72"/>
              <p:cNvSpPr txBox="1"/>
              <p:nvPr/>
            </p:nvSpPr>
            <p:spPr>
              <a:xfrm>
                <a:off x="444655" y="942194"/>
                <a:ext cx="2257433" cy="312511"/>
              </a:xfrm>
              <a:prstGeom prst="rect">
                <a:avLst/>
              </a:prstGeom>
              <a:noFill/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endPos="0" dir="5400000" sy="-100000" algn="bl" rotWithShape="0"/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b="1" spc="-15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チ　　ェ　　ッ　　ク</a:t>
                </a:r>
                <a:endParaRPr lang="en-US" altLang="ja-JP" sz="1600" b="1" spc="-15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grpSp>
        <p:nvGrpSpPr>
          <p:cNvPr id="18" name="グループ化 17"/>
          <p:cNvGrpSpPr/>
          <p:nvPr/>
        </p:nvGrpSpPr>
        <p:grpSpPr>
          <a:xfrm>
            <a:off x="266522" y="5538737"/>
            <a:ext cx="6552816" cy="539340"/>
            <a:chOff x="279035" y="6155580"/>
            <a:chExt cx="5645469" cy="539340"/>
          </a:xfrm>
        </p:grpSpPr>
        <p:sp>
          <p:nvSpPr>
            <p:cNvPr id="54" name="テキスト ボックス 53"/>
            <p:cNvSpPr txBox="1"/>
            <p:nvPr/>
          </p:nvSpPr>
          <p:spPr>
            <a:xfrm>
              <a:off x="1059019" y="6171700"/>
              <a:ext cx="48654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マンツーマンで、面接や履歴書の写真撮影に向けた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メイク相談ができます。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（１名２５分</a:t>
              </a:r>
              <a:r>
                <a:rPr lang="ja-JP" altLang="en-US" sz="14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程度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）</a:t>
              </a:r>
              <a:endParaRPr lang="en-US" altLang="ja-JP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568526" y="6185689"/>
              <a:ext cx="723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内容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76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035" y="6155580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グループ化 8"/>
          <p:cNvGrpSpPr/>
          <p:nvPr/>
        </p:nvGrpSpPr>
        <p:grpSpPr>
          <a:xfrm>
            <a:off x="301646" y="4459076"/>
            <a:ext cx="6604636" cy="551881"/>
            <a:chOff x="288000" y="4836926"/>
            <a:chExt cx="6604636" cy="551881"/>
          </a:xfrm>
        </p:grpSpPr>
        <p:sp>
          <p:nvSpPr>
            <p:cNvPr id="58" name="テキスト ボックス 57"/>
            <p:cNvSpPr txBox="1"/>
            <p:nvPr/>
          </p:nvSpPr>
          <p:spPr>
            <a:xfrm>
              <a:off x="585429" y="4876813"/>
              <a:ext cx="6086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場所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60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00" y="4836926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1179864" y="4865587"/>
              <a:ext cx="5712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ハローワークプラザ難波女性活躍応援コーナー内 「サロンドリラックス」</a:t>
              </a:r>
              <a:r>
                <a:rPr lang="en-US" altLang="ja-JP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 </a:t>
              </a:r>
            </a:p>
            <a:p>
              <a:r>
                <a:rPr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266522" y="6239147"/>
            <a:ext cx="5682389" cy="586228"/>
            <a:chOff x="283385" y="6777483"/>
            <a:chExt cx="5286722" cy="586228"/>
          </a:xfrm>
        </p:grpSpPr>
        <p:pic>
          <p:nvPicPr>
            <p:cNvPr id="62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385" y="6777483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テキスト ボックス 58"/>
            <p:cNvSpPr txBox="1"/>
            <p:nvPr/>
          </p:nvSpPr>
          <p:spPr>
            <a:xfrm>
              <a:off x="562927" y="6835289"/>
              <a:ext cx="77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持ち物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1141884" y="6840491"/>
              <a:ext cx="44282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ハローワークカードまたは受付票、お手持ちの化粧品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92186" y="4891966"/>
            <a:ext cx="6274740" cy="369332"/>
            <a:chOff x="301646" y="5270013"/>
            <a:chExt cx="6274740" cy="369332"/>
          </a:xfrm>
        </p:grpSpPr>
        <p:pic>
          <p:nvPicPr>
            <p:cNvPr id="61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46" y="5278335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テキスト ボックス 78"/>
            <p:cNvSpPr txBox="1"/>
            <p:nvPr/>
          </p:nvSpPr>
          <p:spPr>
            <a:xfrm>
              <a:off x="612000" y="5313130"/>
              <a:ext cx="723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担当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1140679" y="5270013"/>
              <a:ext cx="54357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en-US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ナリス化粧品　ビューティーアドバイザー</a:t>
              </a:r>
              <a:endParaRPr lang="en-US" altLang="ja-JP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729338" y="3311445"/>
            <a:ext cx="5835965" cy="954107"/>
            <a:chOff x="1998935" y="3647691"/>
            <a:chExt cx="5579736" cy="954107"/>
          </a:xfrm>
        </p:grpSpPr>
        <p:sp>
          <p:nvSpPr>
            <p:cNvPr id="83" name="テキスト ボックス 82"/>
            <p:cNvSpPr txBox="1"/>
            <p:nvPr/>
          </p:nvSpPr>
          <p:spPr>
            <a:xfrm>
              <a:off x="1998935" y="3647691"/>
              <a:ext cx="55797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2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１４：００～１６：０５</a:t>
              </a:r>
              <a:r>
                <a:rPr lang="ja-JP" altLang="en-US" sz="12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（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最終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受付　</a:t>
              </a:r>
              <a:r>
                <a:rPr lang="en-US" altLang="ja-JP" sz="12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1</a:t>
              </a:r>
              <a:r>
                <a:rPr lang="en-US" altLang="ja-JP" sz="12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5</a:t>
              </a:r>
              <a:r>
                <a:rPr lang="ja-JP" altLang="en-US" sz="12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：</a:t>
              </a:r>
              <a:r>
                <a:rPr lang="en-US" altLang="ja-JP" sz="12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40</a:t>
              </a:r>
              <a:r>
                <a:rPr lang="ja-JP" altLang="en-US" sz="12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）</a:t>
              </a:r>
              <a:endParaRPr lang="en-US" altLang="ja-JP" sz="2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endParaRPr lang="en-US" altLang="ja-JP" sz="2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endParaRPr lang="en-US" altLang="ja-JP" sz="1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2073018" y="4183345"/>
              <a:ext cx="42891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※</a:t>
              </a:r>
              <a:r>
                <a:rPr kumimoji="1" lang="ja-JP" altLang="en-US" sz="1400" b="1" dirty="0" smtClean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１３：４５より受付を開始します。（先着順）</a:t>
              </a:r>
              <a:endParaRPr kumimoji="1"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88" name="テキスト ボックス 87"/>
          <p:cNvSpPr txBox="1"/>
          <p:nvPr/>
        </p:nvSpPr>
        <p:spPr>
          <a:xfrm>
            <a:off x="161885" y="7152014"/>
            <a:ext cx="77760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9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新型コロナウイルス感染拡大防止のため、以下の症状がある方は参加をお控えください。</a:t>
            </a:r>
            <a:endParaRPr lang="en-US" altLang="ja-JP" sz="900" b="1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9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9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・３７．５℃以上の発熱がある方　・倦怠感がある方　・咳や喉の痛みなどの風邪の症状がある方</a:t>
            </a:r>
            <a:endParaRPr lang="en-US" altLang="ja-JP" sz="900" b="1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361116" y="2842721"/>
            <a:ext cx="1854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b="1" dirty="0" smtClean="0">
              <a:solidFill>
                <a:srgbClr val="FF09B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97799" y="2859158"/>
            <a:ext cx="1877609" cy="146660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99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先着順</a:t>
            </a:r>
            <a:r>
              <a:rPr kumimoji="1" lang="ja-JP" altLang="en-US" sz="1300" b="1" dirty="0" smtClean="0"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でのご案内となりますので、希望者多数の場合はご利用いただけないこともあります。ご了承ください。</a:t>
            </a:r>
            <a:endParaRPr kumimoji="1" lang="ja-JP" altLang="en-US" sz="1300" b="1" dirty="0">
              <a:solidFill>
                <a:sysClr val="windowText" lastClr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403693" y="2222573"/>
            <a:ext cx="5177537" cy="1028870"/>
            <a:chOff x="1380322" y="2518611"/>
            <a:chExt cx="5177537" cy="1028870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2199529" y="2556168"/>
              <a:ext cx="23522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b="1" dirty="0" smtClean="0">
                  <a:solidFill>
                    <a:srgbClr val="FF09B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月</a:t>
              </a:r>
              <a:r>
                <a:rPr lang="ja-JP" altLang="en-US" sz="4000" b="1" dirty="0" smtClean="0">
                  <a:solidFill>
                    <a:srgbClr val="FF09B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曜日</a:t>
              </a:r>
              <a:endParaRPr lang="en-US" altLang="ja-JP" sz="3200" b="1" dirty="0" smtClean="0">
                <a:solidFill>
                  <a:srgbClr val="FF09B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80" name="Picture 2" descr="E:\USR\YEOHGS\デスクトップ\makeup_chee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322" y="2518611"/>
              <a:ext cx="302044" cy="3393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1783452" y="2701837"/>
              <a:ext cx="6086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日時</a:t>
              </a:r>
              <a:endParaRPr lang="en-US" altLang="ja-JP" sz="14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096582" y="3270482"/>
              <a:ext cx="44612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 smtClean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予約は不要です。ご来所いただいた方、先着順でご案内します。</a:t>
              </a:r>
              <a:endParaRPr lang="en-US" altLang="ja-JP" sz="1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85" name="円/楕円 5"/>
          <p:cNvSpPr/>
          <p:nvPr/>
        </p:nvSpPr>
        <p:spPr>
          <a:xfrm>
            <a:off x="3602426" y="779202"/>
            <a:ext cx="1271487" cy="1290855"/>
          </a:xfrm>
          <a:prstGeom prst="ellipse">
            <a:avLst/>
          </a:prstGeom>
          <a:solidFill>
            <a:srgbClr val="FDDBF3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円/楕円 41"/>
          <p:cNvSpPr/>
          <p:nvPr/>
        </p:nvSpPr>
        <p:spPr>
          <a:xfrm rot="20316509">
            <a:off x="4391863" y="388732"/>
            <a:ext cx="1549210" cy="1352115"/>
          </a:xfrm>
          <a:prstGeom prst="ellipse">
            <a:avLst/>
          </a:prstGeom>
          <a:gradFill>
            <a:gsLst>
              <a:gs pos="39000">
                <a:srgbClr val="FFCCCC"/>
              </a:gs>
              <a:gs pos="96000">
                <a:schemeClr val="bg1"/>
              </a:gs>
            </a:gsLst>
            <a:lin ang="0" scaled="1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93657" y="793940"/>
            <a:ext cx="2152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美容の</a:t>
            </a: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面接のための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個別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メイクレッスン♪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" name="テキスト ボックス 99"/>
          <p:cNvSpPr txBox="1"/>
          <p:nvPr/>
        </p:nvSpPr>
        <p:spPr>
          <a:xfrm>
            <a:off x="136680" y="6710755"/>
            <a:ext cx="66417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新型コロナウイルス感染防止に配慮した上で、ご希望の方にはビューティーアドバイザー　　　　　</a:t>
            </a:r>
            <a:endParaRPr lang="en-US" altLang="ja-JP" sz="1200" b="1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による直接の施術を行います。</a:t>
            </a:r>
            <a:endParaRPr lang="en-US" altLang="ja-JP" sz="1200" b="1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05" name="グループ化 104"/>
          <p:cNvGrpSpPr/>
          <p:nvPr/>
        </p:nvGrpSpPr>
        <p:grpSpPr>
          <a:xfrm>
            <a:off x="136680" y="7645820"/>
            <a:ext cx="5773139" cy="2302954"/>
            <a:chOff x="222791" y="7423218"/>
            <a:chExt cx="5773139" cy="2302954"/>
          </a:xfrm>
        </p:grpSpPr>
        <p:grpSp>
          <p:nvGrpSpPr>
            <p:cNvPr id="106" name="グループ化 105"/>
            <p:cNvGrpSpPr/>
            <p:nvPr/>
          </p:nvGrpSpPr>
          <p:grpSpPr>
            <a:xfrm>
              <a:off x="222791" y="7423218"/>
              <a:ext cx="5773139" cy="672270"/>
              <a:chOff x="46281" y="7761351"/>
              <a:chExt cx="5773139" cy="672270"/>
            </a:xfrm>
          </p:grpSpPr>
          <p:pic>
            <p:nvPicPr>
              <p:cNvPr id="117" name="図 11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281" y="7854708"/>
                <a:ext cx="1067540" cy="399456"/>
              </a:xfrm>
              <a:prstGeom prst="rect">
                <a:avLst/>
              </a:prstGeom>
            </p:spPr>
          </p:pic>
          <p:sp>
            <p:nvSpPr>
              <p:cNvPr id="118" name="テキスト ボックス 117"/>
              <p:cNvSpPr txBox="1"/>
              <p:nvPr/>
            </p:nvSpPr>
            <p:spPr>
              <a:xfrm>
                <a:off x="1163725" y="7761351"/>
                <a:ext cx="29144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ja-JP" altLang="en-US" sz="1600" b="1" kern="100" dirty="0" smtClean="0">
                    <a:effectLst>
                      <a:glow rad="63500">
                        <a:schemeClr val="bg1"/>
                      </a:glow>
                    </a:effectLst>
                    <a:latin typeface="游ゴシック" panose="020B0400000000000000" pitchFamily="50" charset="-128"/>
                    <a:ea typeface="游ゴシック" panose="020B0400000000000000" pitchFamily="50" charset="-128"/>
                    <a:cs typeface="Times New Roman"/>
                  </a:rPr>
                  <a:t>大阪マザーズハローワーク</a:t>
                </a:r>
                <a:endParaRPr lang="ja-JP" altLang="ja-JP" sz="1600" b="1" kern="100" dirty="0">
                  <a:effectLst>
                    <a:glow rad="63500">
                      <a:schemeClr val="bg1"/>
                    </a:glow>
                  </a:effectLst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/>
                </a:endParaRPr>
              </a:p>
            </p:txBody>
          </p:sp>
          <p:sp>
            <p:nvSpPr>
              <p:cNvPr id="119" name="テキスト ボックス 118"/>
              <p:cNvSpPr txBox="1"/>
              <p:nvPr/>
            </p:nvSpPr>
            <p:spPr>
              <a:xfrm>
                <a:off x="1116049" y="8064289"/>
                <a:ext cx="47033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 spc="-150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ハローワークプラザ</a:t>
                </a:r>
                <a:r>
                  <a:rPr lang="ja-JP" altLang="en-US" sz="1200" b="1" spc="-150" dirty="0" smtClean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難波</a:t>
                </a:r>
                <a:r>
                  <a:rPr lang="ja-JP" altLang="en-US" sz="900" b="1" dirty="0" smtClean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b="1" dirty="0" smtClean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女性活躍応援コーナー</a:t>
                </a:r>
                <a:endParaRPr lang="en-US" altLang="ja-JP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107" name="グループ化 106"/>
            <p:cNvGrpSpPr/>
            <p:nvPr/>
          </p:nvGrpSpPr>
          <p:grpSpPr>
            <a:xfrm>
              <a:off x="461280" y="9144137"/>
              <a:ext cx="4188596" cy="582035"/>
              <a:chOff x="461280" y="9144137"/>
              <a:chExt cx="4188596" cy="582035"/>
            </a:xfrm>
          </p:grpSpPr>
          <p:sp>
            <p:nvSpPr>
              <p:cNvPr id="116" name="テキスト ボックス 115"/>
              <p:cNvSpPr txBox="1"/>
              <p:nvPr/>
            </p:nvSpPr>
            <p:spPr>
              <a:xfrm>
                <a:off x="461280" y="9144137"/>
                <a:ext cx="128232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8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ja-JP" altLang="en-US" sz="8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メイリオ" panose="020B0604030504040204" pitchFamily="50" charset="-128"/>
                  </a:rPr>
                  <a:t>ご利用時間</a:t>
                </a:r>
                <a:r>
                  <a:rPr lang="en-US" altLang="ja-JP" sz="800" b="1" dirty="0">
                    <a:latin typeface="游ゴシック" panose="020B0400000000000000" pitchFamily="50" charset="-128"/>
                    <a:ea typeface="游ゴシック" panose="020B0400000000000000" pitchFamily="50" charset="-128"/>
                    <a:cs typeface="Meiryo UI" panose="020B0604030504040204" pitchFamily="50" charset="-128"/>
                  </a:rPr>
                  <a:t>】</a:t>
                </a:r>
                <a:endParaRPr kumimoji="1"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1029772" y="9479951"/>
                <a:ext cx="362010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b="1" dirty="0" smtClean="0">
                    <a:latin typeface="游ゴシック" panose="020B0400000000000000" pitchFamily="50" charset="-128"/>
                    <a:ea typeface="游ゴシック" panose="020B0400000000000000" pitchFamily="50" charset="-128"/>
                    <a:cs typeface="Meiryo UI" panose="020B0604030504040204" pitchFamily="50" charset="-128"/>
                  </a:rPr>
                  <a:t>（大阪マザーズハローワークは土曜日閉庁しております。）</a:t>
                </a:r>
                <a:endParaRPr kumimoji="1"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08" name="テキスト ボックス 107"/>
            <p:cNvSpPr txBox="1"/>
            <p:nvPr/>
          </p:nvSpPr>
          <p:spPr>
            <a:xfrm>
              <a:off x="448870" y="8783549"/>
              <a:ext cx="3514498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ホームページ</a:t>
              </a:r>
              <a:r>
                <a:rPr lang="en-US" altLang="ja-JP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7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（右の２次元バーコードから</a:t>
              </a:r>
              <a:r>
                <a:rPr lang="ja-JP" altLang="en-US" sz="7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ご覧</a:t>
              </a:r>
              <a:r>
                <a:rPr lang="ja-JP" altLang="en-US" sz="7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ください）</a:t>
              </a:r>
              <a:endParaRPr lang="en-US" altLang="ja-JP" sz="7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  <a:p>
              <a:endParaRPr lang="en-US" altLang="ja-JP" sz="1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https://</a:t>
              </a:r>
              <a:r>
                <a:rPr lang="en-US" altLang="ja-JP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jsite.mhlw.go.jp/osaka-hellowork/kanren/namba.html</a:t>
              </a:r>
              <a:endParaRPr lang="en-US" altLang="ja-JP" sz="8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109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2297" y="8705226"/>
              <a:ext cx="659764" cy="642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0" name="正方形/長方形 109"/>
            <p:cNvSpPr/>
            <p:nvPr/>
          </p:nvSpPr>
          <p:spPr>
            <a:xfrm>
              <a:off x="549132" y="8280072"/>
              <a:ext cx="522246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ja-JP" altLang="en-US" sz="9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交通</a:t>
              </a:r>
              <a:r>
                <a:rPr lang="ja-JP" altLang="en-US" sz="9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アクセス   </a:t>
              </a:r>
              <a:r>
                <a:rPr lang="en-US" altLang="ja-JP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Osaka </a:t>
              </a:r>
              <a:r>
                <a:rPr lang="en-US" altLang="ja-JP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Metro</a:t>
              </a:r>
              <a:r>
                <a:rPr lang="ja-JP" altLang="en-US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なんば駅、近鉄・</a:t>
              </a:r>
              <a:r>
                <a:rPr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阪神線大阪</a:t>
              </a:r>
              <a:r>
                <a:rPr lang="ja-JP" altLang="en-US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難波駅２４号出口</a:t>
              </a:r>
              <a:r>
                <a:rPr lang="ja-JP" altLang="en-US" sz="8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直結</a:t>
              </a:r>
              <a:r>
                <a:rPr lang="ja-JP" altLang="en-US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の御堂筋グランドビル４階</a:t>
              </a:r>
              <a:endParaRPr lang="en-US" altLang="ja-JP" sz="8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428269" y="8036035"/>
              <a:ext cx="429202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ja-JP" sz="3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〒</a:t>
              </a:r>
              <a:r>
                <a:rPr lang="en-US" altLang="ja-JP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542-0076</a:t>
              </a:r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大阪市中央区難波２－２－３</a:t>
              </a:r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御堂筋グランドビル４階</a:t>
              </a:r>
              <a:r>
                <a:rPr lang="ja-JP" altLang="en-US" sz="8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メイリオ" panose="020B0604030504040204" pitchFamily="50" charset="-128"/>
                </a:rPr>
                <a:t>　　　　　　　　　　　　　</a:t>
              </a:r>
              <a:endParaRPr kumimoji="1" lang="en-US" altLang="ja-JP" sz="5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628698" y="8465965"/>
              <a:ext cx="2473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ja-JP" sz="1400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TEL</a:t>
              </a:r>
              <a:r>
                <a:rPr lang="ja-JP" altLang="en-US" sz="1400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：</a:t>
              </a:r>
              <a:r>
                <a:rPr lang="en-US" altLang="ja-JP" sz="1400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Meiryo UI" panose="020B0604030504040204" pitchFamily="50" charset="-128"/>
                </a:rPr>
                <a:t>06-6214-9200</a:t>
              </a:r>
              <a:endPara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050564" y="9342666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57150" algn="just" defTabSz="457200">
              <a:defRPr/>
            </a:pP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10:00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18:30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（月～金）</a:t>
            </a:r>
            <a:endParaRPr kumimoji="0" lang="en-US" altLang="ja-JP" sz="8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57150" algn="just" defTabSz="457200">
              <a:defRPr/>
            </a:pP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10:00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18:00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（第１・第３土）</a:t>
            </a:r>
            <a:endParaRPr kumimoji="0" lang="en-US" altLang="ja-JP" sz="8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57150" algn="just" defTabSz="457200">
              <a:defRPr/>
            </a:pP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上記以外の土・日・休祝日・年末年始休み</a:t>
            </a:r>
            <a:r>
              <a:rPr kumimoji="0" lang="en-US" altLang="ja-JP" sz="8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dirty="0">
              <a:solidFill>
                <a:prstClr val="black"/>
              </a:solidFill>
              <a:ea typeface="游ゴシック" panose="020B04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645479" y="2275149"/>
            <a:ext cx="3177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令和７年３月３日（月）</a:t>
            </a:r>
            <a:endParaRPr lang="en-US" altLang="ja-JP" b="1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は中止といたします。</a:t>
            </a:r>
            <a:endParaRPr lang="en-US" altLang="ja-JP" b="1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51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4" ma:contentTypeDescription="新しいドキュメントを作成します。" ma:contentTypeScope="" ma:versionID="66b84884759cab32ddacfcc1765912a3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ed73e2f508dc982d0e089f1d04b98cd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DDF57D-7012-43AA-9E0F-8B9E1F125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8F2AAE-2F7D-4A50-8D02-17F6C6F4D517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customXml/itemProps3.xml><?xml version="1.0" encoding="utf-8"?>
<ds:datastoreItem xmlns:ds="http://schemas.openxmlformats.org/officeDocument/2006/customXml" ds:itemID="{7740EA3C-D9DA-46F6-9B20-8AE9F4AF06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377</Words>
  <PresentationFormat>A4 210 x 297 mm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</Properties>
</file>