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x-wmf" Extension="wmf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office.activeX+xml" PartName="/ppt/activeX/activeX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</p:sldIdLst>
  <p:sldSz cx="7559675" cy="10691813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FA66"/>
    <a:srgbClr val="C09200"/>
    <a:srgbClr val="0BB527"/>
    <a:srgbClr val="099520"/>
    <a:srgbClr val="5F9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6" d="100"/>
          <a:sy n="66" d="100"/>
        </p:scale>
        <p:origin x="7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activeX/activeX1.xml><?xml version="1.0" encoding="utf-8"?>
<ax:ocx xmlns:ax="http://schemas.microsoft.com/office/2006/activeX" xmlns:r="http://schemas.openxmlformats.org/officeDocument/2006/relationships" ax:classid="{D9347033-9612-11D1-9D75-00C04FCC8CDC}">
  <ax:ocxPr ax:name="_cx" ax:value="2990"/>
  <ax:ocxPr ax:name="_cy" ax:value="2990"/>
  <ax:ocxPr ax:name="Style" ax:value="11"/>
  <ax:ocxPr ax:name="SubStyle" ax:value="0"/>
  <ax:ocxPr ax:name="Validation" ax:value="2"/>
  <ax:ocxPr ax:name="LineWeight" ax:value="3"/>
  <ax:ocxPr ax:name="Direction" ax:value="0"/>
  <ax:ocxPr ax:name="ShowData" ax:value="1"/>
  <ax:ocxPr ax:name="Value" ax:value="https://www.hellowork.mhlw.go.jp/kensaku/GECA110010.do?action=searchNoBtn&amp;initDisp&amp;screenId=GECA110010&amp;jGSHNoJo=2713&amp;jGSHNoChuu=919820&amp;jGSHNoGe=2"/>
  <ax:ocxPr ax:name="ForeColor" ax:value="0"/>
  <ax:ocxPr ax:name="BackColor" ax:value="16777215"/>
</ax:ocx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10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56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735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548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56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069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250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052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75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79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49459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03D31-839C-43AE-9AA5-61CAB3263728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B8B41-272F-46B0-8036-AB47E22B9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16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activeX/activeX1.xml" Type="http://schemas.openxmlformats.org/officeDocument/2006/relationships/control"/><Relationship Id="rId2" Target="../slideLayouts/slideLayout2.xml" Type="http://schemas.openxmlformats.org/officeDocument/2006/relationships/slideLayout"/><Relationship Id="rId3" Target="../media/image4.wmf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2A5DAE5-8385-0715-9C34-F54FA9AF32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35" y="-13241"/>
            <a:ext cx="4606095" cy="7062424"/>
          </a:xfrm>
          <a:prstGeom prst="rect">
            <a:avLst/>
          </a:prstGeom>
        </p:spPr>
      </p:pic>
      <p:sp>
        <p:nvSpPr>
          <p:cNvPr id="30" name="正方形/長方形 29"/>
          <p:cNvSpPr/>
          <p:nvPr/>
        </p:nvSpPr>
        <p:spPr>
          <a:xfrm>
            <a:off x="-25135" y="5223648"/>
            <a:ext cx="7584810" cy="31109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2234548" y="11424335"/>
            <a:ext cx="4094329" cy="117706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＆会社説明会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138243-718E-EE13-65E2-D3F45DFB03DB}"/>
              </a:ext>
            </a:extLst>
          </p:cNvPr>
          <p:cNvGrpSpPr/>
          <p:nvPr/>
        </p:nvGrpSpPr>
        <p:grpSpPr>
          <a:xfrm>
            <a:off x="4402641" y="453989"/>
            <a:ext cx="3375617" cy="2953047"/>
            <a:chOff x="-159133" y="324099"/>
            <a:chExt cx="4355768" cy="2561703"/>
          </a:xfrm>
        </p:grpSpPr>
        <p:sp>
          <p:nvSpPr>
            <p:cNvPr id="8" name="正方形/長方形 7"/>
            <p:cNvSpPr/>
            <p:nvPr/>
          </p:nvSpPr>
          <p:spPr>
            <a:xfrm>
              <a:off x="-84956" y="324099"/>
              <a:ext cx="1640643" cy="10994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000" b="1" dirty="0">
                  <a:solidFill>
                    <a:srgbClr val="00B0F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ミニ</a:t>
              </a:r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-159133" y="889770"/>
              <a:ext cx="3881534" cy="10958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6800" b="1" dirty="0">
                  <a:solidFill>
                    <a:srgbClr val="00B0F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面接会</a:t>
              </a:r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1618373" y="1546853"/>
              <a:ext cx="902889" cy="77191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000" b="1" dirty="0">
                  <a:ln w="12700">
                    <a:solidFill>
                      <a:schemeClr val="bg1"/>
                    </a:solidFill>
                  </a:ln>
                  <a:solidFill>
                    <a:srgbClr val="00B0F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＆</a:t>
              </a:r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102306" y="1708736"/>
              <a:ext cx="4094329" cy="11770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000" b="1" dirty="0">
                  <a:solidFill>
                    <a:srgbClr val="00B0F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会社説明会</a:t>
              </a:r>
            </a:p>
          </p:txBody>
        </p:sp>
      </p:grpSp>
      <p:sp>
        <p:nvSpPr>
          <p:cNvPr id="15" name="正方形/長方形 14"/>
          <p:cNvSpPr/>
          <p:nvPr/>
        </p:nvSpPr>
        <p:spPr>
          <a:xfrm>
            <a:off x="4650606" y="2945860"/>
            <a:ext cx="2828283" cy="1177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参加事業所</a:t>
            </a:r>
            <a:r>
              <a:rPr kumimoji="1" lang="en-US" altLang="ja-JP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kumimoji="1" lang="ja-JP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3882246" y="3711464"/>
            <a:ext cx="4066600" cy="58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（株）ＫＩＮＪＩＴＯ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4548213" y="4022213"/>
            <a:ext cx="3086709" cy="1004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ライフサイズ枚方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-3256379" y="11424178"/>
            <a:ext cx="4094329" cy="1177066"/>
          </a:xfrm>
          <a:prstGeom prst="rect">
            <a:avLst/>
          </a:prstGeom>
          <a:solidFill>
            <a:srgbClr val="DAF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ポイント</a:t>
            </a:r>
          </a:p>
        </p:txBody>
      </p:sp>
      <p:grpSp>
        <p:nvGrpSpPr>
          <p:cNvPr id="26" name="グループ化 25"/>
          <p:cNvGrpSpPr/>
          <p:nvPr/>
        </p:nvGrpSpPr>
        <p:grpSpPr>
          <a:xfrm>
            <a:off x="47811" y="5160490"/>
            <a:ext cx="1616321" cy="791831"/>
            <a:chOff x="47811" y="5008090"/>
            <a:chExt cx="1616321" cy="791831"/>
          </a:xfrm>
        </p:grpSpPr>
        <p:sp>
          <p:nvSpPr>
            <p:cNvPr id="18" name="角丸四角形 17"/>
            <p:cNvSpPr/>
            <p:nvPr/>
          </p:nvSpPr>
          <p:spPr>
            <a:xfrm>
              <a:off x="136952" y="5169921"/>
              <a:ext cx="1401996" cy="520507"/>
            </a:xfrm>
            <a:prstGeom prst="roundRect">
              <a:avLst/>
            </a:prstGeom>
            <a:solidFill>
              <a:srgbClr val="DAF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47811" y="5008090"/>
              <a:ext cx="1616321" cy="791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就業場所</a:t>
              </a:r>
            </a:p>
          </p:txBody>
        </p:sp>
      </p:grpSp>
      <p:sp>
        <p:nvSpPr>
          <p:cNvPr id="19" name="正方形/長方形 18"/>
          <p:cNvSpPr/>
          <p:nvPr/>
        </p:nvSpPr>
        <p:spPr>
          <a:xfrm>
            <a:off x="1732673" y="5253022"/>
            <a:ext cx="4757027" cy="1036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枚方市大峰元町２丁目２６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（ＪＲ学研都市線 藤阪駅 徒歩２５分）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（京阪バス　四辻バス停　徒歩７分）</a:t>
            </a:r>
          </a:p>
        </p:txBody>
      </p:sp>
      <p:sp>
        <p:nvSpPr>
          <p:cNvPr id="21" name="正方形/長方形 20"/>
          <p:cNvSpPr/>
          <p:nvPr/>
        </p:nvSpPr>
        <p:spPr>
          <a:xfrm>
            <a:off x="1713513" y="6075799"/>
            <a:ext cx="5695777" cy="688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月新設！オープニングスタッフの求人です！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1713513" y="7087906"/>
            <a:ext cx="6716112" cy="688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●子育て世代、ミドルシニアもＯＫの求人多数！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1713513" y="6619236"/>
            <a:ext cx="5998454" cy="688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●介護（管理者含む）、介護補助（無資格ＯＫ）、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看護、送迎、営繕、清掃、事務等、様々な求人あり！</a:t>
            </a:r>
          </a:p>
        </p:txBody>
      </p:sp>
      <p:grpSp>
        <p:nvGrpSpPr>
          <p:cNvPr id="27" name="グループ化 26"/>
          <p:cNvGrpSpPr/>
          <p:nvPr/>
        </p:nvGrpSpPr>
        <p:grpSpPr>
          <a:xfrm>
            <a:off x="47811" y="6186369"/>
            <a:ext cx="1616321" cy="791831"/>
            <a:chOff x="47811" y="5020790"/>
            <a:chExt cx="1616321" cy="791831"/>
          </a:xfrm>
        </p:grpSpPr>
        <p:sp>
          <p:nvSpPr>
            <p:cNvPr id="28" name="角丸四角形 27"/>
            <p:cNvSpPr/>
            <p:nvPr/>
          </p:nvSpPr>
          <p:spPr>
            <a:xfrm>
              <a:off x="136952" y="5169921"/>
              <a:ext cx="1401996" cy="520507"/>
            </a:xfrm>
            <a:prstGeom prst="roundRect">
              <a:avLst/>
            </a:prstGeom>
            <a:solidFill>
              <a:srgbClr val="DAF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7811" y="5020790"/>
              <a:ext cx="1616321" cy="791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ポイント</a:t>
              </a:r>
            </a:p>
          </p:txBody>
        </p:sp>
      </p:grpSp>
      <p:sp>
        <p:nvSpPr>
          <p:cNvPr id="7" name="正方形/長方形 6"/>
          <p:cNvSpPr/>
          <p:nvPr/>
        </p:nvSpPr>
        <p:spPr>
          <a:xfrm>
            <a:off x="0" y="7658847"/>
            <a:ext cx="7559676" cy="30329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/>
          <p:cNvSpPr/>
          <p:nvPr/>
        </p:nvSpPr>
        <p:spPr>
          <a:xfrm>
            <a:off x="232203" y="7597213"/>
            <a:ext cx="7293303" cy="688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日時  令和８年</a:t>
            </a:r>
            <a:r>
              <a:rPr kumimoji="1" lang="ja-JP" altLang="en-US" sz="45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９</a:t>
            </a:r>
            <a:r>
              <a:rPr kumimoji="1" lang="ja-JP" altLang="en-US" sz="3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ja-JP" altLang="en-US" sz="45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２８</a:t>
            </a:r>
            <a:r>
              <a:rPr kumimoji="1" lang="ja-JP" altLang="en-US" sz="3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日（月）</a:t>
            </a:r>
          </a:p>
        </p:txBody>
      </p:sp>
      <p:sp>
        <p:nvSpPr>
          <p:cNvPr id="32" name="正方形/長方形 31"/>
          <p:cNvSpPr/>
          <p:nvPr/>
        </p:nvSpPr>
        <p:spPr>
          <a:xfrm>
            <a:off x="196602" y="6780003"/>
            <a:ext cx="1531144" cy="688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求人は裏面を</a:t>
            </a:r>
            <a:endParaRPr kumimoji="1" lang="en-US" altLang="ja-JP" sz="1500" dirty="0">
              <a:solidFill>
                <a:schemeClr val="tx1">
                  <a:lumMod val="75000"/>
                  <a:lumOff val="2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ご覧ください。</a:t>
            </a:r>
          </a:p>
        </p:txBody>
      </p:sp>
      <p:sp>
        <p:nvSpPr>
          <p:cNvPr id="33" name="正方形/長方形 32"/>
          <p:cNvSpPr/>
          <p:nvPr/>
        </p:nvSpPr>
        <p:spPr>
          <a:xfrm>
            <a:off x="492275" y="8075570"/>
            <a:ext cx="7429923" cy="688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会社説明会 </a:t>
            </a:r>
            <a:r>
              <a:rPr kumimoji="1" lang="en-US" altLang="ja-JP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kumimoji="1" lang="ja-JP" altLang="en-US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kumimoji="1" lang="en-US" altLang="ja-JP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25</a:t>
            </a:r>
            <a:r>
              <a:rPr kumimoji="1" lang="ja-JP" altLang="en-US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面接会 </a:t>
            </a:r>
            <a:r>
              <a:rPr kumimoji="1" lang="en-US" altLang="ja-JP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kumimoji="1" lang="ja-JP" altLang="en-US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kumimoji="1" lang="en-US" altLang="ja-JP" sz="20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12:30</a:t>
            </a:r>
            <a:endParaRPr kumimoji="1" lang="ja-JP" altLang="en-US" sz="20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372937" y="8807376"/>
            <a:ext cx="7152569" cy="688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500" dirty="0">
                <a:solidFill>
                  <a:srgbClr val="DAFA6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■要事前予約（お一人２０分枠） ■面接会は、個別相談のみでも参加可能です。</a:t>
            </a:r>
          </a:p>
        </p:txBody>
      </p:sp>
      <p:sp>
        <p:nvSpPr>
          <p:cNvPr id="38" name="正方形/長方形 37"/>
          <p:cNvSpPr/>
          <p:nvPr/>
        </p:nvSpPr>
        <p:spPr>
          <a:xfrm>
            <a:off x="232203" y="9673719"/>
            <a:ext cx="7152569" cy="948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申込・お問い合わせ先</a:t>
            </a:r>
            <a:r>
              <a:rPr kumimoji="1" lang="en-US" altLang="ja-JP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ハローワーク枚方　人材確保対策部門（２番窓口）</a:t>
            </a:r>
            <a:endParaRPr kumimoji="1" lang="en-US" altLang="ja-JP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ＴＥＬ：</a:t>
            </a:r>
            <a:r>
              <a:rPr kumimoji="1" lang="en-US" altLang="ja-JP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072-841-3363</a:t>
            </a:r>
            <a:r>
              <a:rPr kumimoji="1" lang="ja-JP" altLang="en-US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（部門コード４４♯）</a:t>
            </a:r>
            <a:endParaRPr kumimoji="1" lang="en-US" altLang="ja-JP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40" name="直線コネクタ 39"/>
          <p:cNvCxnSpPr/>
          <p:nvPr/>
        </p:nvCxnSpPr>
        <p:spPr>
          <a:xfrm>
            <a:off x="265620" y="9637927"/>
            <a:ext cx="6993694" cy="0"/>
          </a:xfrm>
          <a:prstGeom prst="line">
            <a:avLst/>
          </a:prstGeom>
          <a:ln w="19050">
            <a:solidFill>
              <a:srgbClr val="DAFA6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E037A79-C5F1-4ECD-264D-5FA506D59271}"/>
              </a:ext>
            </a:extLst>
          </p:cNvPr>
          <p:cNvGrpSpPr/>
          <p:nvPr/>
        </p:nvGrpSpPr>
        <p:grpSpPr>
          <a:xfrm>
            <a:off x="4043430" y="-207223"/>
            <a:ext cx="3734828" cy="763083"/>
            <a:chOff x="-390217" y="-190890"/>
            <a:chExt cx="3734828" cy="763083"/>
          </a:xfrm>
        </p:grpSpPr>
        <p:grpSp>
          <p:nvGrpSpPr>
            <p:cNvPr id="43" name="グループ化 42"/>
            <p:cNvGrpSpPr/>
            <p:nvPr/>
          </p:nvGrpSpPr>
          <p:grpSpPr>
            <a:xfrm>
              <a:off x="1472402" y="-183891"/>
              <a:ext cx="1872209" cy="756084"/>
              <a:chOff x="-268239" y="-47848"/>
              <a:chExt cx="1872209" cy="756084"/>
            </a:xfrm>
          </p:grpSpPr>
          <p:sp>
            <p:nvSpPr>
              <p:cNvPr id="44" name="正方形/長方形 43"/>
              <p:cNvSpPr/>
              <p:nvPr/>
            </p:nvSpPr>
            <p:spPr>
              <a:xfrm>
                <a:off x="192089" y="134268"/>
                <a:ext cx="990000" cy="4320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" name="正方形/長方形 44"/>
              <p:cNvSpPr/>
              <p:nvPr/>
            </p:nvSpPr>
            <p:spPr>
              <a:xfrm>
                <a:off x="-268239" y="-47848"/>
                <a:ext cx="1872209" cy="75608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600" dirty="0">
                    <a:latin typeface="HGPｺﾞｼｯｸE" panose="020B0900000000000000" pitchFamily="50" charset="-128"/>
                    <a:ea typeface="HGPｺﾞｼｯｸE" panose="020B0900000000000000" pitchFamily="50" charset="-128"/>
                  </a:rPr>
                  <a:t>運輸</a:t>
                </a:r>
              </a:p>
            </p:txBody>
          </p:sp>
        </p:grpSp>
        <p:grpSp>
          <p:nvGrpSpPr>
            <p:cNvPr id="46" name="グループ化 45"/>
            <p:cNvGrpSpPr/>
            <p:nvPr/>
          </p:nvGrpSpPr>
          <p:grpSpPr>
            <a:xfrm>
              <a:off x="-390217" y="-124215"/>
              <a:ext cx="1668044" cy="648072"/>
              <a:chOff x="-211089" y="-223"/>
              <a:chExt cx="1872209" cy="756084"/>
            </a:xfrm>
          </p:grpSpPr>
          <p:sp>
            <p:nvSpPr>
              <p:cNvPr id="47" name="正方形/長方形 46"/>
              <p:cNvSpPr/>
              <p:nvPr/>
            </p:nvSpPr>
            <p:spPr>
              <a:xfrm>
                <a:off x="192089" y="143793"/>
                <a:ext cx="1108991" cy="504056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" name="正方形/長方形 47"/>
              <p:cNvSpPr/>
              <p:nvPr/>
            </p:nvSpPr>
            <p:spPr>
              <a:xfrm>
                <a:off x="-211089" y="-223"/>
                <a:ext cx="1872209" cy="75608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600" dirty="0">
                    <a:latin typeface="HGPｺﾞｼｯｸE" panose="020B0900000000000000" pitchFamily="50" charset="-128"/>
                    <a:ea typeface="HGPｺﾞｼｯｸE" panose="020B0900000000000000" pitchFamily="50" charset="-128"/>
                  </a:rPr>
                  <a:t>介護</a:t>
                </a:r>
              </a:p>
            </p:txBody>
          </p:sp>
        </p:grpSp>
        <p:grpSp>
          <p:nvGrpSpPr>
            <p:cNvPr id="49" name="グループ化 48"/>
            <p:cNvGrpSpPr/>
            <p:nvPr/>
          </p:nvGrpSpPr>
          <p:grpSpPr>
            <a:xfrm>
              <a:off x="486594" y="-190890"/>
              <a:ext cx="1872209" cy="756084"/>
              <a:chOff x="-268239" y="-47848"/>
              <a:chExt cx="1872209" cy="756084"/>
            </a:xfrm>
          </p:grpSpPr>
          <p:sp>
            <p:nvSpPr>
              <p:cNvPr id="50" name="正方形/長方形 49"/>
              <p:cNvSpPr/>
              <p:nvPr/>
            </p:nvSpPr>
            <p:spPr>
              <a:xfrm>
                <a:off x="192090" y="143793"/>
                <a:ext cx="990000" cy="432000"/>
              </a:xfrm>
              <a:prstGeom prst="rect">
                <a:avLst/>
              </a:prstGeom>
              <a:solidFill>
                <a:srgbClr val="FF690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1" name="正方形/長方形 50"/>
              <p:cNvSpPr/>
              <p:nvPr/>
            </p:nvSpPr>
            <p:spPr>
              <a:xfrm>
                <a:off x="-268239" y="-47848"/>
                <a:ext cx="1872209" cy="75608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600" dirty="0">
                    <a:latin typeface="HGPｺﾞｼｯｸE" panose="020B0900000000000000" pitchFamily="50" charset="-128"/>
                    <a:ea typeface="HGPｺﾞｼｯｸE" panose="020B0900000000000000" pitchFamily="50" charset="-128"/>
                  </a:rPr>
                  <a:t>医療</a:t>
                </a:r>
              </a:p>
            </p:txBody>
          </p:sp>
        </p:grpSp>
      </p:grpSp>
      <p:sp>
        <p:nvSpPr>
          <p:cNvPr id="55" name="正方形/長方形 54"/>
          <p:cNvSpPr/>
          <p:nvPr/>
        </p:nvSpPr>
        <p:spPr>
          <a:xfrm>
            <a:off x="5827002" y="5986481"/>
            <a:ext cx="1553028" cy="3280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0"/>
              </a:lnSpc>
            </a:pPr>
            <a:r>
              <a:rPr kumimoji="1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マイカー通勤</a:t>
            </a:r>
            <a:r>
              <a:rPr kumimoji="1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OK</a:t>
            </a:r>
            <a:endParaRPr kumimoji="1" lang="ja-JP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5938828" y="4773042"/>
            <a:ext cx="1215901" cy="1091373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</a:rPr>
              <a:t>Instagram</a:t>
            </a:r>
            <a:r>
              <a:rPr kumimoji="1" lang="ja-JP" altLang="en-US" dirty="0">
                <a:solidFill>
                  <a:srgbClr val="FF0000"/>
                </a:solidFill>
              </a:rPr>
              <a:t>二次元コード</a:t>
            </a:r>
          </a:p>
        </p:txBody>
      </p:sp>
      <p:sp>
        <p:nvSpPr>
          <p:cNvPr id="52" name="正方形/長方形 51"/>
          <p:cNvSpPr/>
          <p:nvPr/>
        </p:nvSpPr>
        <p:spPr>
          <a:xfrm>
            <a:off x="4860535" y="8297520"/>
            <a:ext cx="2958073" cy="688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2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面接時間は予約時にご案内します</a:t>
            </a:r>
          </a:p>
        </p:txBody>
      </p:sp>
      <p:sp>
        <p:nvSpPr>
          <p:cNvPr id="53" name="正方形/長方形 52"/>
          <p:cNvSpPr/>
          <p:nvPr/>
        </p:nvSpPr>
        <p:spPr>
          <a:xfrm>
            <a:off x="372937" y="9094490"/>
            <a:ext cx="7870312" cy="688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500" dirty="0">
                <a:solidFill>
                  <a:srgbClr val="DAFA6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■会社説明会は、面接会の予約者のみ参加可能です（説明会のみの参加不可）</a:t>
            </a:r>
          </a:p>
        </p:txBody>
      </p:sp>
      <p:grpSp>
        <p:nvGrpSpPr>
          <p:cNvPr id="54" name="グループ化 53"/>
          <p:cNvGrpSpPr/>
          <p:nvPr/>
        </p:nvGrpSpPr>
        <p:grpSpPr>
          <a:xfrm>
            <a:off x="6546779" y="235818"/>
            <a:ext cx="1301124" cy="662931"/>
            <a:chOff x="-334443" y="-97990"/>
            <a:chExt cx="1872209" cy="756084"/>
          </a:xfrm>
        </p:grpSpPr>
        <p:sp>
          <p:nvSpPr>
            <p:cNvPr id="57" name="正方形/長方形 56"/>
            <p:cNvSpPr/>
            <p:nvPr/>
          </p:nvSpPr>
          <p:spPr>
            <a:xfrm>
              <a:off x="192090" y="143793"/>
              <a:ext cx="816413" cy="31287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-334443" y="-97990"/>
              <a:ext cx="1872209" cy="756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chemeClr val="tx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枚方</a:t>
              </a:r>
            </a:p>
          </p:txBody>
        </p:sp>
      </p:grpSp>
      <p:sp>
        <p:nvSpPr>
          <p:cNvPr id="59" name="正方形/長方形 58"/>
          <p:cNvSpPr/>
          <p:nvPr/>
        </p:nvSpPr>
        <p:spPr>
          <a:xfrm>
            <a:off x="488047" y="8531568"/>
            <a:ext cx="7429923" cy="5965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50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場所：ハローワーク枚方（当日は総合受付へお声がけ下さい）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46" y="10224982"/>
            <a:ext cx="1292623" cy="477349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E407051-BD56-B00C-C30C-494DAF915BE2}"/>
              </a:ext>
            </a:extLst>
          </p:cNvPr>
          <p:cNvSpPr/>
          <p:nvPr/>
        </p:nvSpPr>
        <p:spPr>
          <a:xfrm>
            <a:off x="4961656" y="4822944"/>
            <a:ext cx="993958" cy="410213"/>
          </a:xfrm>
          <a:prstGeom prst="rect">
            <a:avLst/>
          </a:prstGeom>
          <a:noFill/>
        </p:spPr>
        <p:txBody>
          <a:bodyPr wrap="square" lIns="101445" tIns="50723" rIns="101445" bIns="50723">
            <a:spAutoFit/>
          </a:bodyPr>
          <a:lstStyle/>
          <a:p>
            <a:r>
              <a:rPr lang="en-US" altLang="ja-JP" sz="1000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Instagram</a:t>
            </a:r>
            <a:r>
              <a:rPr lang="ja-JP" altLang="en-US" sz="1000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</a:t>
            </a:r>
            <a:endParaRPr lang="en-US" altLang="ja-JP" sz="1000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コチラ▶▶▶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2EE06CDD-CEF1-78D1-9B7C-2AB9DEA244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5" t="29834" r="23068" b="45056"/>
          <a:stretch>
            <a:fillRect/>
          </a:stretch>
        </p:blipFill>
        <p:spPr>
          <a:xfrm>
            <a:off x="5898422" y="4745471"/>
            <a:ext cx="1296994" cy="121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16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EEED955-AC46-838E-BBFC-6BAE9D1651D7}"/>
              </a:ext>
            </a:extLst>
          </p:cNvPr>
          <p:cNvSpPr/>
          <p:nvPr/>
        </p:nvSpPr>
        <p:spPr>
          <a:xfrm>
            <a:off x="1185863" y="328061"/>
            <a:ext cx="4756008" cy="1291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561055"/>
              </p:ext>
            </p:extLst>
          </p:nvPr>
        </p:nvGraphicFramePr>
        <p:xfrm>
          <a:off x="79260" y="1417415"/>
          <a:ext cx="7392166" cy="865483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88365">
                  <a:extLst>
                    <a:ext uri="{9D8B030D-6E8A-4147-A177-3AD203B41FA5}">
                      <a16:colId xmlns:a16="http://schemas.microsoft.com/office/drawing/2014/main" val="1883648435"/>
                    </a:ext>
                  </a:extLst>
                </a:gridCol>
                <a:gridCol w="845906">
                  <a:extLst>
                    <a:ext uri="{9D8B030D-6E8A-4147-A177-3AD203B41FA5}">
                      <a16:colId xmlns:a16="http://schemas.microsoft.com/office/drawing/2014/main" val="1405818517"/>
                    </a:ext>
                  </a:extLst>
                </a:gridCol>
                <a:gridCol w="1779312">
                  <a:extLst>
                    <a:ext uri="{9D8B030D-6E8A-4147-A177-3AD203B41FA5}">
                      <a16:colId xmlns:a16="http://schemas.microsoft.com/office/drawing/2014/main" val="1830651601"/>
                    </a:ext>
                  </a:extLst>
                </a:gridCol>
                <a:gridCol w="1003245">
                  <a:extLst>
                    <a:ext uri="{9D8B030D-6E8A-4147-A177-3AD203B41FA5}">
                      <a16:colId xmlns:a16="http://schemas.microsoft.com/office/drawing/2014/main" val="1695632894"/>
                    </a:ext>
                  </a:extLst>
                </a:gridCol>
                <a:gridCol w="1025947">
                  <a:extLst>
                    <a:ext uri="{9D8B030D-6E8A-4147-A177-3AD203B41FA5}">
                      <a16:colId xmlns:a16="http://schemas.microsoft.com/office/drawing/2014/main" val="3806573286"/>
                    </a:ext>
                  </a:extLst>
                </a:gridCol>
                <a:gridCol w="1149391">
                  <a:extLst>
                    <a:ext uri="{9D8B030D-6E8A-4147-A177-3AD203B41FA5}">
                      <a16:colId xmlns:a16="http://schemas.microsoft.com/office/drawing/2014/main" val="3753740745"/>
                    </a:ext>
                  </a:extLst>
                </a:gridCol>
              </a:tblGrid>
              <a:tr h="656581"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</a:rPr>
                        <a:t>職種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</a:rPr>
                        <a:t>雇用形態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</a:rPr>
                        <a:t>勤務時間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</a:rPr>
                        <a:t>勤務日数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</a:rPr>
                        <a:t>年間休日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</a:rPr>
                        <a:t>賃金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kumimoji="1" lang="en-US" altLang="ja-JP" sz="120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bg1"/>
                          </a:solidFill>
                        </a:rPr>
                        <a:t>求人番号</a:t>
                      </a:r>
                      <a:endParaRPr kumimoji="1" lang="ja-JP" altLang="en-US" sz="120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3926634299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施設長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正社員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17:00 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他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シフト制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年間休日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年俸制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420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万～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660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万円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11362161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3293984918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管理者　兼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サービス提供責任者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正社員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17:00 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他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シフト制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夜勤あり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年間休日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年俸制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408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万～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540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万円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11749061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2657825117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訪問介護職員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正社員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17:00 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他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シフト制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夜勤あり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年間休日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月額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260,000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400,000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11413761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2139813505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訪問介護職員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パート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20:00</a:t>
                      </a: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の間の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時間以上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週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時間給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1,450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1,500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11392561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4150673121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訪問介護職員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正社員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夜勤専従</a:t>
                      </a:r>
                      <a:endParaRPr kumimoji="1" lang="en-US" altLang="ja-JP" sz="1200" dirty="0">
                        <a:solidFill>
                          <a:srgbClr val="FF0000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～翌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9:00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年間休日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月額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260,000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400,000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11415961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3324360105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施設職員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（介護補助）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正社員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17:00 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他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シフト制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年間休日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月額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220,000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250,000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11364361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3621362194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施設職員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（介護補助）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パート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20:00</a:t>
                      </a: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の間の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時間以上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週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時間給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1,250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11365661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1717182970"/>
                  </a:ext>
                </a:extLst>
              </a:tr>
              <a:tr h="604800"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施設内の訪問看護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（正・准看護師）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正社員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   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17:00 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他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シフト制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夜勤あり</a:t>
                      </a:r>
                      <a:endParaRPr kumimoji="1" lang="en-US" altLang="ja-JP" sz="1200" dirty="0">
                        <a:solidFill>
                          <a:srgbClr val="FF0000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年間休日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月額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290,000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440,000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11775661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4025057494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施設内の訪問看護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（正・准看護師）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パート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20:00</a:t>
                      </a: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の間の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時間以上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週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時間給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1,800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11776261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3707710639"/>
                  </a:ext>
                </a:extLst>
              </a:tr>
              <a:tr h="604800"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施設内の訪問看護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（正・准看護師）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正社員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夜勤専従</a:t>
                      </a:r>
                      <a:endParaRPr kumimoji="1" lang="en-US" altLang="ja-JP" sz="1200" dirty="0">
                        <a:solidFill>
                          <a:srgbClr val="FF0000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～翌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9:00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年間休日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月額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290,000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440,000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11778461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1941912328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事務員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正社員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9:00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18:00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年間休日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月額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220,000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260,000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11363061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3238655141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クリーンスタッフ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（清掃）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パート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9:00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18:00</a:t>
                      </a: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の間の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時間以上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週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時間給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1,240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11369761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1001513411"/>
                  </a:ext>
                </a:extLst>
              </a:tr>
              <a:tr h="6048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施設職員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（送迎 兼 営繕）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パート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9:00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18:00</a:t>
                      </a: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の間の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4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時間以上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週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5</a:t>
                      </a:r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日</a:t>
                      </a: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時間給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1,240</a:t>
                      </a:r>
                      <a:r>
                        <a:rPr kumimoji="1" lang="ja-JP" alt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円</a:t>
                      </a:r>
                      <a:endParaRPr kumimoji="1" lang="en-US" altLang="ja-JP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101445" marR="101445" marT="50723" marB="50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27130-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11367561</a:t>
                      </a:r>
                      <a:endParaRPr kumimoji="1" lang="en-US" altLang="ja-JP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a:txBody>
                  <a:tcPr marL="101445" marR="101445" marT="50723" marB="50723" anchor="ctr"/>
                </a:tc>
                <a:extLst>
                  <a:ext uri="{0D108BD9-81ED-4DB2-BD59-A6C34878D82A}">
                    <a16:rowId xmlns:a16="http://schemas.microsoft.com/office/drawing/2014/main" val="2523984774"/>
                  </a:ext>
                </a:extLst>
              </a:tr>
            </a:tbl>
          </a:graphicData>
        </a:graphic>
      </p:graphicFrame>
      <p:sp>
        <p:nvSpPr>
          <p:cNvPr id="7" name="正方形/長方形 6"/>
          <p:cNvSpPr/>
          <p:nvPr/>
        </p:nvSpPr>
        <p:spPr>
          <a:xfrm>
            <a:off x="0" y="759561"/>
            <a:ext cx="7471425" cy="594879"/>
          </a:xfrm>
          <a:prstGeom prst="rect">
            <a:avLst/>
          </a:prstGeom>
          <a:noFill/>
        </p:spPr>
        <p:txBody>
          <a:bodyPr wrap="square" lIns="101445" tIns="50723" rIns="101445" bIns="50723">
            <a:spAutoFit/>
          </a:bodyPr>
          <a:lstStyle/>
          <a:p>
            <a:r>
              <a:rPr lang="ja-JP" altLang="en-US" sz="1508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</a:t>
            </a:r>
            <a:r>
              <a:rPr kumimoji="1"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枚方市大峰元町２丁目２６</a:t>
            </a:r>
            <a:r>
              <a: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kumimoji="1"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</a:t>
            </a:r>
            <a:endParaRPr kumimoji="1"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（ＪＲ学研都市線 藤阪駅 徒歩２５分）（京阪バス　四辻バス停　徒歩７分）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2204151" y="184229"/>
            <a:ext cx="4066679" cy="434707"/>
          </a:xfrm>
          <a:prstGeom prst="rect">
            <a:avLst/>
          </a:prstGeom>
          <a:noFill/>
        </p:spPr>
        <p:txBody>
          <a:bodyPr wrap="square" lIns="101445" tIns="50723" rIns="101445" bIns="50723">
            <a:spAutoFit/>
          </a:bodyPr>
          <a:lstStyle/>
          <a:p>
            <a:r>
              <a:rPr lang="ja-JP" altLang="en-US" sz="2159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募集中の求人について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5538317" y="496796"/>
            <a:ext cx="993958" cy="410213"/>
          </a:xfrm>
          <a:prstGeom prst="rect">
            <a:avLst/>
          </a:prstGeom>
          <a:noFill/>
        </p:spPr>
        <p:txBody>
          <a:bodyPr wrap="square" lIns="101445" tIns="50723" rIns="101445" bIns="50723">
            <a:spAutoFit/>
          </a:bodyPr>
          <a:lstStyle/>
          <a:p>
            <a:r>
              <a:rPr lang="ja-JP" altLang="en-US" sz="1000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求人の詳細は</a:t>
            </a:r>
            <a:endParaRPr lang="en-US" altLang="ja-JP" sz="1000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コチラ▶▶▶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5379854" y="1626960"/>
            <a:ext cx="1427102" cy="410213"/>
          </a:xfrm>
          <a:prstGeom prst="rect">
            <a:avLst/>
          </a:prstGeom>
          <a:noFill/>
        </p:spPr>
        <p:txBody>
          <a:bodyPr wrap="square" lIns="101445" tIns="50723" rIns="101445" bIns="50723">
            <a:spAutoFit/>
          </a:bodyPr>
          <a:lstStyle/>
          <a:p>
            <a:r>
              <a:rPr lang="ja-JP" altLang="en-US" sz="1000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別途手当支給</a:t>
            </a:r>
            <a:endParaRPr lang="en-US" altLang="ja-JP" sz="1000" dirty="0">
              <a:ln w="0"/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可能性あり</a:t>
            </a:r>
          </a:p>
        </p:txBody>
      </p:sp>
      <p:sp>
        <p:nvSpPr>
          <p:cNvPr id="8" name="大かっこ 7"/>
          <p:cNvSpPr/>
          <p:nvPr/>
        </p:nvSpPr>
        <p:spPr>
          <a:xfrm>
            <a:off x="5379854" y="1690463"/>
            <a:ext cx="959102" cy="305707"/>
          </a:xfrm>
          <a:prstGeom prst="bracketPair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8A12F2C-32B6-2A45-2F15-09F3C3224411}"/>
              </a:ext>
            </a:extLst>
          </p:cNvPr>
          <p:cNvSpPr/>
          <p:nvPr/>
        </p:nvSpPr>
        <p:spPr>
          <a:xfrm>
            <a:off x="1770743" y="8299632"/>
            <a:ext cx="4568214" cy="5352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事務員のみ募集終了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A72F81B-D2C6-3705-176D-CF67487D1DBB}"/>
              </a:ext>
            </a:extLst>
          </p:cNvPr>
          <p:cNvSpPr/>
          <p:nvPr/>
        </p:nvSpPr>
        <p:spPr>
          <a:xfrm>
            <a:off x="167510" y="10072254"/>
            <a:ext cx="7392165" cy="548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5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■夜勤専従（パート）等の求人もございます。時間帯や日数などもお気軽にご相談　</a:t>
            </a:r>
            <a:endParaRPr kumimoji="1" lang="en-US" altLang="ja-JP" sz="15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5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ください。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7925AAD-DDAB-55A4-C927-72FF092F7071}"/>
              </a:ext>
            </a:extLst>
          </p:cNvPr>
          <p:cNvSpPr/>
          <p:nvPr/>
        </p:nvSpPr>
        <p:spPr>
          <a:xfrm>
            <a:off x="3255736" y="704541"/>
            <a:ext cx="1553028" cy="3280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0"/>
              </a:lnSpc>
            </a:pPr>
            <a:r>
              <a:rPr kumimoji="1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マイカー通勤</a:t>
            </a:r>
            <a:r>
              <a:rPr kumimoji="1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OK</a:t>
            </a:r>
            <a:endParaRPr kumimoji="1" lang="ja-JP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B9CBA6F1-F8E8-6E9A-71EA-706DF225C812}"/>
              </a:ext>
            </a:extLst>
          </p:cNvPr>
          <p:cNvCxnSpPr/>
          <p:nvPr/>
        </p:nvCxnSpPr>
        <p:spPr>
          <a:xfrm>
            <a:off x="79260" y="8244114"/>
            <a:ext cx="1662454" cy="595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9CFABCFC-A8F0-DCF7-6728-CFEA7965D415}"/>
              </a:ext>
            </a:extLst>
          </p:cNvPr>
          <p:cNvCxnSpPr>
            <a:cxnSpLocks/>
          </p:cNvCxnSpPr>
          <p:nvPr/>
        </p:nvCxnSpPr>
        <p:spPr>
          <a:xfrm>
            <a:off x="6338956" y="8299632"/>
            <a:ext cx="1132469" cy="535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ontrols>
      <mc:AlternateContent xmlns:mc="http://schemas.openxmlformats.org/markup-compatibility/2006">
        <mc:Choice xmlns:v="urn:schemas-microsoft-com:vml" Requires="v">
          <p:control r:id="rId1" imgW="1076400" imgH="1076400"/>
        </mc:Choice>
        <mc:Fallback>
          <p:control r:id="rId1" imgW="1076400" imgH="1076400">
            <p:pic>
              <p:nvPicPr>
                <p:cNvPr id="2" name="BarCodeCtrl1">
                  <a:extLst>
                    <a:ext uri="{FF2B5EF4-FFF2-40B4-BE49-F238E27FC236}">
                      <a16:creationId xmlns:a16="http://schemas.microsoft.com/office/drawing/2014/main" id="{0C0B2558-5D1E-5B77-7B4A-D37F9E401D4F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6463688" y="14372"/>
                  <a:ext cx="1076325" cy="10763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04964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a26e2e8f-3e8a-410e-a009-0e1c57c4f88d">
      <UserInfo>
        <DisplayName/>
        <AccountId xsi:nil="true"/>
        <AccountType/>
      </UserInfo>
    </Owner>
    <TaxCatchAll xmlns="44856c1c-163a-4db4-9f2d-e69ab44d016d" xsi:nil="true"/>
    <lcf76f155ced4ddcb4097134ff3c332f xmlns="a26e2e8f-3e8a-410e-a009-0e1c57c4f88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54BA2400FB1FB4DB6A4ED77A1420D38" ma:contentTypeVersion="14" ma:contentTypeDescription="新しいドキュメントを作成します。" ma:contentTypeScope="" ma:versionID="b9bb717468918f942e1a6b194aa37e9e">
  <xsd:schema xmlns:xsd="http://www.w3.org/2001/XMLSchema" xmlns:xs="http://www.w3.org/2001/XMLSchema" xmlns:p="http://schemas.microsoft.com/office/2006/metadata/properties" xmlns:ns2="a26e2e8f-3e8a-410e-a009-0e1c57c4f88d" xmlns:ns3="44856c1c-163a-4db4-9f2d-e69ab44d016d" targetNamespace="http://schemas.microsoft.com/office/2006/metadata/properties" ma:root="true" ma:fieldsID="e309663ebc4fb417ccaa809f52656e25" ns2:_="" ns3:_="">
    <xsd:import namespace="a26e2e8f-3e8a-410e-a009-0e1c57c4f88d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6e2e8f-3e8a-410e-a009-0e1c57c4f88d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ef040b2-90a6-4dc3-a482-35a9d5b93da7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46711B-CD0D-4434-8AC8-BCC6FF1313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A6FB5A-579B-4AA1-B1F1-C596140E1181}">
  <ds:schemaRefs>
    <ds:schemaRef ds:uri="http://schemas.microsoft.com/office/2006/documentManagement/types"/>
    <ds:schemaRef ds:uri="44856c1c-163a-4db4-9f2d-e69ab44d016d"/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a26e2e8f-3e8a-410e-a009-0e1c57c4f88d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8139240A-74C8-458C-A8AA-63FDEB3776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6e2e8f-3e8a-410e-a009-0e1c57c4f88d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647</Words>
  <PresentationFormat>ユーザー設定</PresentationFormat>
  <Paragraphs>186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HGPｺﾞｼｯｸE</vt:lpstr>
      <vt:lpstr>HGS創英角ﾎﾟｯﾌﾟ体</vt:lpstr>
      <vt:lpstr>HG丸ｺﾞｼｯｸM-PRO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0x010100254BA2400FB1FB4DB6A4ED77A1420D38</vt:lpwstr>
  </property>
  <property fmtid="{D5CDD505-2E9C-101B-9397-08002B2CF9AE}" pid="3" name="Order">
    <vt:r8>16700700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TriggerFlowInfo">
    <vt:lpwstr/>
  </property>
  <property fmtid="{D5CDD505-2E9C-101B-9397-08002B2CF9AE}" pid="11" name="MediaServiceImageTags">
    <vt:lpwstr/>
  </property>
</Properties>
</file>