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500146" r:id="rId4"/>
    <p:sldMasterId id="2147492276" r:id="rId5"/>
  </p:sldMasterIdLst>
  <p:notesMasterIdLst>
    <p:notesMasterId r:id="rId7"/>
  </p:notesMasterIdLst>
  <p:handoutMasterIdLst>
    <p:handoutMasterId r:id="rId8"/>
  </p:handoutMasterIdLst>
  <p:sldIdLst>
    <p:sldId id="470" r:id="rId6"/>
  </p:sldIdLst>
  <p:sldSz cx="9144000" cy="6858000" type="screen4x3"/>
  <p:notesSz cx="6784975" cy="9906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3200" b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1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5050"/>
    <a:srgbClr val="3366FF"/>
    <a:srgbClr val="FFFF00"/>
    <a:srgbClr val="FF9900"/>
    <a:srgbClr val="99CCFF"/>
    <a:srgbClr val="6699FF"/>
    <a:srgbClr val="008000"/>
    <a:srgbClr val="0099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A184E-4B13-49DD-55D6-509CEF035E14}" v="106" dt="2024-12-11T05:07:41.4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99828" autoAdjust="0"/>
  </p:normalViewPr>
  <p:slideViewPr>
    <p:cSldViewPr>
      <p:cViewPr varScale="1">
        <p:scale>
          <a:sx n="104" d="100"/>
          <a:sy n="104" d="100"/>
        </p:scale>
        <p:origin x="378" y="132"/>
      </p:cViewPr>
      <p:guideLst>
        <p:guide orient="horz" pos="22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06" y="-90"/>
      </p:cViewPr>
      <p:guideLst>
        <p:guide orient="horz" pos="3121"/>
        <p:guide pos="2137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viewProps.xml" Type="http://schemas.openxmlformats.org/officeDocument/2006/relationships/viewProps"/><Relationship Id="rId11" Target="theme/theme1.xml" Type="http://schemas.openxmlformats.org/officeDocument/2006/relationships/theme"/><Relationship Id="rId12" Target="tableStyles.xml" Type="http://schemas.openxmlformats.org/officeDocument/2006/relationships/tableStyles"/><Relationship Id="rId13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Masters/slideMaster2.xml" Type="http://schemas.openxmlformats.org/officeDocument/2006/relationships/slideMaster"/><Relationship Id="rId6" Target="slides/slide1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presProps.xml" Type="http://schemas.openxmlformats.org/officeDocument/2006/relationships/presProps"/></Relationships>
</file>

<file path=ppt/handoutMasters/_rels/handoutMaster1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>
                <a:effectLst/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effectLst/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>
                <a:effectLst/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0911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D3F22188-765A-4D65-95E4-60C5530720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184363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>
                <a:effectLst/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effectLst/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2950"/>
            <a:ext cx="4951412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3763"/>
            <a:ext cx="5426075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>
                <a:effectLst/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09113"/>
            <a:ext cx="2940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19" tIns="45560" rIns="91119" bIns="455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E20C043C-61E0-49B7-B85F-B9C471AC8B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87367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5.jpeg" Type="http://schemas.openxmlformats.org/officeDocument/2006/relationships/image"/><Relationship Id="rId3" Target="../media/image6.png" Type="http://schemas.openxmlformats.org/officeDocument/2006/relationships/image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5.jpeg" Type="http://schemas.openxmlformats.org/officeDocument/2006/relationships/image"/><Relationship Id="rId3" Target="../media/image6.png" Type="http://schemas.openxmlformats.org/officeDocument/2006/relationships/image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282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4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54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0"/>
          <p:cNvSpPr>
            <a:spLocks noChangeArrowheads="1"/>
          </p:cNvSpPr>
          <p:nvPr/>
        </p:nvSpPr>
        <p:spPr bwMode="auto">
          <a:xfrm>
            <a:off x="4763" y="0"/>
            <a:ext cx="9140825" cy="762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99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endParaRPr lang="ja-JP" altLang="ja-JP" sz="16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0" y="762000"/>
            <a:ext cx="9144000" cy="76200"/>
          </a:xfrm>
          <a:prstGeom prst="rect">
            <a:avLst/>
          </a:prstGeom>
          <a:gradFill rotWithShape="0">
            <a:gsLst>
              <a:gs pos="0">
                <a:srgbClr val="009900"/>
              </a:gs>
              <a:gs pos="100000">
                <a:srgbClr val="0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endParaRPr lang="ja-JP" altLang="en-US" sz="2400" b="0">
              <a:solidFill>
                <a:srgbClr val="000000"/>
              </a:solidFill>
              <a:latin typeface="Times" charset="0"/>
              <a:ea typeface="Osaka" charset="-128"/>
            </a:endParaRPr>
          </a:p>
        </p:txBody>
      </p:sp>
      <p:sp>
        <p:nvSpPr>
          <p:cNvPr id="6" name="Rectangle 71"/>
          <p:cNvSpPr>
            <a:spLocks noChangeArrowheads="1"/>
          </p:cNvSpPr>
          <p:nvPr userDrawn="1"/>
        </p:nvSpPr>
        <p:spPr bwMode="auto">
          <a:xfrm>
            <a:off x="792163" y="3725863"/>
            <a:ext cx="7524750" cy="46037"/>
          </a:xfrm>
          <a:prstGeom prst="rect">
            <a:avLst/>
          </a:prstGeom>
          <a:gradFill rotWithShape="1">
            <a:gsLst>
              <a:gs pos="0">
                <a:srgbClr val="009900"/>
              </a:gs>
              <a:gs pos="100000">
                <a:srgbClr val="009900">
                  <a:gamma/>
                  <a:shade val="0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sz="1800" b="0" kern="0">
              <a:solidFill>
                <a:sysClr val="windowText" lastClr="000000"/>
              </a:solidFill>
              <a:latin typeface="Times" charset="0"/>
              <a:ea typeface="Osaka" charset="-128"/>
            </a:endParaRPr>
          </a:p>
        </p:txBody>
      </p:sp>
      <p:pic>
        <p:nvPicPr>
          <p:cNvPr id="7" name="Picture 2" descr="http://www.candistrategy.com/Images/panel_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273" y="914341"/>
            <a:ext cx="1666875" cy="584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正方形/長方形 7"/>
          <p:cNvSpPr/>
          <p:nvPr userDrawn="1"/>
        </p:nvSpPr>
        <p:spPr>
          <a:xfrm>
            <a:off x="6058647" y="6586818"/>
            <a:ext cx="3094117" cy="369332"/>
          </a:xfrm>
          <a:prstGeom prst="rect">
            <a:avLst/>
          </a:prstGeom>
          <a:noFill/>
          <a:ln w="44450">
            <a:noFill/>
          </a:ln>
          <a:effectLst/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altLang="ja-JP" sz="1800" b="0" dirty="0">
                <a:solidFill>
                  <a:srgbClr val="FFFFFF">
                    <a:lumMod val="50000"/>
                  </a:srgbClr>
                </a:solidFill>
                <a:latin typeface="Vijaya" panose="020B0604020202020204" pitchFamily="34" charset="0"/>
                <a:ea typeface="HGP創英角ｺﾞｼｯｸUB" pitchFamily="50" charset="-128"/>
                <a:cs typeface="Vijaya" panose="020B0604020202020204" pitchFamily="34" charset="0"/>
              </a:rPr>
              <a:t>© 2018 GREEN TEC CORPORATION</a:t>
            </a:r>
            <a:endParaRPr lang="ja-JP" altLang="en-US" sz="1800" b="0" dirty="0">
              <a:solidFill>
                <a:srgbClr val="FFFFFF">
                  <a:lumMod val="50000"/>
                </a:srgbClr>
              </a:solidFill>
              <a:latin typeface="Vijaya" panose="020B0604020202020204" pitchFamily="34" charset="0"/>
              <a:ea typeface="HGP創英角ｺﾞｼｯｸUB" pitchFamily="50" charset="-128"/>
              <a:cs typeface="Vijaya" panose="020B0604020202020204" pitchFamily="34" charset="0"/>
            </a:endParaRPr>
          </a:p>
        </p:txBody>
      </p:sp>
      <p:sp>
        <p:nvSpPr>
          <p:cNvPr id="9" name="正方形/長方形 8"/>
          <p:cNvSpPr/>
          <p:nvPr userDrawn="1"/>
        </p:nvSpPr>
        <p:spPr>
          <a:xfrm>
            <a:off x="554399" y="6552000"/>
            <a:ext cx="2289409" cy="400110"/>
          </a:xfrm>
          <a:prstGeom prst="rect">
            <a:avLst/>
          </a:prstGeom>
          <a:noFill/>
          <a:ln w="44450">
            <a:noFill/>
          </a:ln>
          <a:effectLst/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altLang="ja-JP" sz="2000" b="0" dirty="0">
                <a:solidFill>
                  <a:srgbClr val="FFFFFF">
                    <a:lumMod val="50000"/>
                  </a:srgbClr>
                </a:solidFill>
                <a:latin typeface="Vijaya" panose="020B0604020202020204" pitchFamily="34" charset="0"/>
                <a:ea typeface="HGP創英角ｺﾞｼｯｸUB" pitchFamily="50" charset="-128"/>
                <a:cs typeface="Vijaya" panose="020B0604020202020204" pitchFamily="34" charset="0"/>
              </a:rPr>
              <a:t>Corporate Strategy Team</a:t>
            </a:r>
            <a:endParaRPr lang="ja-JP" altLang="en-US" sz="2000" b="0" dirty="0">
              <a:solidFill>
                <a:srgbClr val="FFFFFF">
                  <a:lumMod val="50000"/>
                </a:srgbClr>
              </a:solidFill>
              <a:latin typeface="Vijaya" panose="020B0604020202020204" pitchFamily="34" charset="0"/>
              <a:ea typeface="HGP創英角ｺﾞｼｯｸUB" pitchFamily="50" charset="-128"/>
              <a:cs typeface="Vijaya" panose="020B0604020202020204" pitchFamily="34" charset="0"/>
            </a:endParaRPr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0125" y="2771775"/>
            <a:ext cx="844550" cy="90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51720" y="2618904"/>
            <a:ext cx="6235080" cy="1143000"/>
          </a:xfrm>
          <a:prstGeom prst="rect">
            <a:avLst/>
          </a:prstGeom>
        </p:spPr>
        <p:txBody>
          <a:bodyPr anchor="b"/>
          <a:lstStyle>
            <a:lvl1pPr algn="l">
              <a:defRPr sz="4400" b="0" u="none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66"/>
                  </a:solidFill>
                </a:uFill>
                <a:latin typeface="Segoe UI Semibold" panose="020B0702040204020203" pitchFamily="34" charset="0"/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12000" y="3932904"/>
            <a:ext cx="6091064" cy="609600"/>
          </a:xfrm>
          <a:prstGeom prst="rect">
            <a:avLst/>
          </a:prstGeom>
        </p:spPr>
        <p:txBody>
          <a:bodyPr wrap="none"/>
          <a:lstStyle>
            <a:lvl1pPr marL="273050" indent="-273050" algn="l">
              <a:defRPr sz="2800">
                <a:latin typeface="Segoe UI Semibold" panose="020B0702040204020203" pitchFamily="34" charset="0"/>
              </a:defRPr>
            </a:lvl1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13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3B402B35-1DF5-4812-B84F-0032B1C767C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419429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91344"/>
            <a:ext cx="649525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ja-JP" altLang="en-US" dirty="0"/>
              <a:t>マスタ タイトルの書式設定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idx="1"/>
          </p:nvPr>
        </p:nvSpPr>
        <p:spPr bwMode="auto">
          <a:xfrm>
            <a:off x="381000" y="1268760"/>
            <a:ext cx="83820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ja-JP" altLang="en-US" dirty="0"/>
              <a:t>第</a:t>
            </a:r>
            <a:r>
              <a:rPr lang="en-US" altLang="ja-JP" dirty="0"/>
              <a:t>1</a:t>
            </a:r>
            <a:r>
              <a:rPr lang="ja-JP" altLang="en-US" dirty="0"/>
              <a:t>レベル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</p:txBody>
      </p:sp>
      <p:sp>
        <p:nvSpPr>
          <p:cNvPr id="6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2343CCB1-3CA9-40F0-9F31-89F272202D5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569543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ChangeArrowheads="1"/>
          </p:cNvSpPr>
          <p:nvPr userDrawn="1"/>
        </p:nvSpPr>
        <p:spPr bwMode="auto">
          <a:xfrm>
            <a:off x="4763" y="0"/>
            <a:ext cx="9140825" cy="381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99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endParaRPr lang="ja-JP" altLang="en-US" sz="16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381000"/>
            <a:ext cx="9144000" cy="76200"/>
          </a:xfrm>
          <a:prstGeom prst="rect">
            <a:avLst/>
          </a:prstGeom>
          <a:gradFill rotWithShape="0">
            <a:gsLst>
              <a:gs pos="0">
                <a:srgbClr val="009900"/>
              </a:gs>
              <a:gs pos="100000">
                <a:srgbClr val="0033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endParaRPr lang="ja-JP" altLang="en-US" sz="2400" b="0">
              <a:solidFill>
                <a:srgbClr val="000000"/>
              </a:solidFill>
              <a:latin typeface="Times" charset="0"/>
              <a:ea typeface="Osaka" charset="-128"/>
            </a:endParaRPr>
          </a:p>
        </p:txBody>
      </p:sp>
      <p:sp>
        <p:nvSpPr>
          <p:cNvPr id="7" name="Rectangle 71"/>
          <p:cNvSpPr>
            <a:spLocks noChangeArrowheads="1"/>
          </p:cNvSpPr>
          <p:nvPr userDrawn="1"/>
        </p:nvSpPr>
        <p:spPr bwMode="auto">
          <a:xfrm>
            <a:off x="468313" y="5075238"/>
            <a:ext cx="8207375" cy="36512"/>
          </a:xfrm>
          <a:prstGeom prst="rect">
            <a:avLst/>
          </a:prstGeom>
          <a:gradFill rotWithShape="1">
            <a:gsLst>
              <a:gs pos="0">
                <a:srgbClr val="009900"/>
              </a:gs>
              <a:gs pos="100000">
                <a:srgbClr val="009900">
                  <a:gamma/>
                  <a:shade val="0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sz="1800" b="0" kern="0">
              <a:solidFill>
                <a:sysClr val="windowText" lastClr="000000"/>
              </a:solidFill>
              <a:latin typeface="Times" charset="0"/>
              <a:ea typeface="Osaka" charset="-128"/>
            </a:endParaRPr>
          </a:p>
        </p:txBody>
      </p:sp>
      <p:pic>
        <p:nvPicPr>
          <p:cNvPr id="8" name="Picture 2" descr="http://www.candistrategy.com/Images/panel_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5782"/>
            <a:ext cx="1666875" cy="584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正方形/長方形 8"/>
          <p:cNvSpPr/>
          <p:nvPr userDrawn="1"/>
        </p:nvSpPr>
        <p:spPr>
          <a:xfrm>
            <a:off x="6058647" y="6586818"/>
            <a:ext cx="3094117" cy="369332"/>
          </a:xfrm>
          <a:prstGeom prst="rect">
            <a:avLst/>
          </a:prstGeom>
          <a:noFill/>
          <a:ln w="44450">
            <a:noFill/>
          </a:ln>
          <a:effectLst/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altLang="ja-JP" sz="1800" b="0" dirty="0">
                <a:solidFill>
                  <a:srgbClr val="FFFFFF">
                    <a:lumMod val="50000"/>
                  </a:srgbClr>
                </a:solidFill>
                <a:latin typeface="Vijaya" panose="020B0604020202020204" pitchFamily="34" charset="0"/>
                <a:ea typeface="HGP創英角ｺﾞｼｯｸUB" pitchFamily="50" charset="-128"/>
                <a:cs typeface="Vijaya" panose="020B0604020202020204" pitchFamily="34" charset="0"/>
              </a:rPr>
              <a:t>© 2018 GREEN TEC CORPORATION</a:t>
            </a:r>
            <a:endParaRPr lang="ja-JP" altLang="en-US" sz="1800" b="0" dirty="0">
              <a:solidFill>
                <a:srgbClr val="FFFFFF">
                  <a:lumMod val="50000"/>
                </a:srgbClr>
              </a:solidFill>
              <a:latin typeface="Vijaya" panose="020B0604020202020204" pitchFamily="34" charset="0"/>
              <a:ea typeface="HGP創英角ｺﾞｼｯｸUB" pitchFamily="50" charset="-128"/>
              <a:cs typeface="Vijaya" panose="020B0604020202020204" pitchFamily="34" charset="0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554399" y="6552000"/>
            <a:ext cx="2289409" cy="400110"/>
          </a:xfrm>
          <a:prstGeom prst="rect">
            <a:avLst/>
          </a:prstGeom>
          <a:noFill/>
          <a:ln w="44450">
            <a:noFill/>
          </a:ln>
          <a:effectLst/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altLang="ja-JP" sz="2000" b="0" dirty="0">
                <a:solidFill>
                  <a:srgbClr val="FFFFFF">
                    <a:lumMod val="50000"/>
                  </a:srgbClr>
                </a:solidFill>
                <a:latin typeface="Vijaya" panose="020B0604020202020204" pitchFamily="34" charset="0"/>
                <a:ea typeface="HGP創英角ｺﾞｼｯｸUB" pitchFamily="50" charset="-128"/>
                <a:cs typeface="Vijaya" panose="020B0604020202020204" pitchFamily="34" charset="0"/>
              </a:rPr>
              <a:t>Corporate Strategy Team</a:t>
            </a:r>
            <a:endParaRPr lang="ja-JP" altLang="en-US" sz="2000" b="0" dirty="0">
              <a:solidFill>
                <a:srgbClr val="FFFFFF">
                  <a:lumMod val="50000"/>
                </a:srgbClr>
              </a:solidFill>
              <a:latin typeface="Vijaya" panose="020B0604020202020204" pitchFamily="34" charset="0"/>
              <a:ea typeface="HGP創英角ｺﾞｼｯｸUB" pitchFamily="50" charset="-128"/>
              <a:cs typeface="Vijaya" panose="020B0604020202020204" pitchFamily="34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6025" y="4119563"/>
            <a:ext cx="846138" cy="9001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5256000"/>
            <a:ext cx="6091064" cy="609600"/>
          </a:xfrm>
          <a:prstGeom prst="rect">
            <a:avLst/>
          </a:prstGeom>
        </p:spPr>
        <p:txBody>
          <a:bodyPr wrap="none"/>
          <a:lstStyle>
            <a:lvl1pPr marL="273050" indent="-273050" algn="l">
              <a:defRPr sz="2800">
                <a:latin typeface="Segoe UI Semibold" panose="020B0702040204020203" pitchFamily="34" charset="0"/>
              </a:defRPr>
            </a:lvl1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713048" y="3960000"/>
            <a:ext cx="6739272" cy="11448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1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C4D8579B-4772-4562-B747-50391EA2AE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06485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2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12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8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23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0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2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49907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slideLayouts/slideLayout13.xml" Type="http://schemas.openxmlformats.org/officeDocument/2006/relationships/slideLayout"/><Relationship Id="rId3" Target="../slideLayouts/slideLayout14.xml" Type="http://schemas.openxmlformats.org/officeDocument/2006/relationships/slideLayout"/><Relationship Id="rId4" Target="../theme/theme2.xml" Type="http://schemas.openxmlformats.org/officeDocument/2006/relationships/theme"/><Relationship Id="rId5" Target="../media/image1.png" Type="http://schemas.openxmlformats.org/officeDocument/2006/relationships/image"/><Relationship Id="rId6" Target="../media/image2.pn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0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0147" r:id="rId1"/>
    <p:sldLayoutId id="2147500148" r:id="rId2"/>
    <p:sldLayoutId id="2147500149" r:id="rId3"/>
    <p:sldLayoutId id="2147500150" r:id="rId4"/>
    <p:sldLayoutId id="2147500151" r:id="rId5"/>
    <p:sldLayoutId id="2147500152" r:id="rId6"/>
    <p:sldLayoutId id="2147500153" r:id="rId7"/>
    <p:sldLayoutId id="2147500154" r:id="rId8"/>
    <p:sldLayoutId id="2147500155" r:id="rId9"/>
    <p:sldLayoutId id="2147500156" r:id="rId10"/>
    <p:sldLayoutId id="2147500157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4763" y="0"/>
            <a:ext cx="9140825" cy="3810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99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endParaRPr lang="ja-JP" altLang="en-US" sz="16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47" name="Rectangle 51"/>
          <p:cNvSpPr>
            <a:spLocks noChangeArrowheads="1"/>
          </p:cNvSpPr>
          <p:nvPr/>
        </p:nvSpPr>
        <p:spPr bwMode="auto">
          <a:xfrm>
            <a:off x="0" y="381000"/>
            <a:ext cx="9144000" cy="76200"/>
          </a:xfrm>
          <a:prstGeom prst="rect">
            <a:avLst/>
          </a:prstGeom>
          <a:gradFill rotWithShape="0">
            <a:gsLst>
              <a:gs pos="0">
                <a:srgbClr val="009900"/>
              </a:gs>
              <a:gs pos="100000">
                <a:srgbClr val="0033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endParaRPr lang="ja-JP" altLang="en-US" sz="2400" b="0" dirty="0">
              <a:solidFill>
                <a:srgbClr val="000000"/>
              </a:solidFill>
              <a:latin typeface="Times" charset="0"/>
              <a:ea typeface="Osaka" charset="-128"/>
            </a:endParaRPr>
          </a:p>
        </p:txBody>
      </p:sp>
      <p:sp>
        <p:nvSpPr>
          <p:cNvPr id="4150" name="Line 54"/>
          <p:cNvSpPr>
            <a:spLocks noChangeShapeType="1"/>
          </p:cNvSpPr>
          <p:nvPr/>
        </p:nvSpPr>
        <p:spPr bwMode="auto">
          <a:xfrm flipV="1">
            <a:off x="611560" y="6667500"/>
            <a:ext cx="8532440" cy="1860"/>
          </a:xfrm>
          <a:prstGeom prst="line">
            <a:avLst/>
          </a:prstGeom>
          <a:noFill/>
          <a:ln w="38100">
            <a:solidFill>
              <a:srgbClr val="66FF33"/>
            </a:solidFill>
            <a:prstDash val="sysDot"/>
            <a:round/>
            <a:headEnd/>
            <a:tailEnd/>
          </a:ln>
          <a:effectLst/>
          <a:scene3d>
            <a:camera prst="orthographicFront"/>
            <a:lightRig rig="threePt" dir="t"/>
          </a:scene3d>
          <a:sp3d prstMaterial="metal">
            <a:bevelT/>
          </a:sp3d>
        </p:spPr>
        <p:txBody>
          <a:bodyPr/>
          <a:lstStyle/>
          <a:p>
            <a:pPr eaLnBrk="1" hangingPunct="1">
              <a:defRPr/>
            </a:pPr>
            <a:endParaRPr lang="ja-JP" altLang="en-US" sz="2400" b="0" dirty="0">
              <a:solidFill>
                <a:srgbClr val="000000"/>
              </a:solidFill>
              <a:latin typeface="Times" charset="0"/>
              <a:ea typeface="Osaka" charset="-128"/>
            </a:endParaRPr>
          </a:p>
        </p:txBody>
      </p:sp>
      <p:sp>
        <p:nvSpPr>
          <p:cNvPr id="4148" name="Line 52"/>
          <p:cNvSpPr>
            <a:spLocks noChangeShapeType="1"/>
          </p:cNvSpPr>
          <p:nvPr/>
        </p:nvSpPr>
        <p:spPr bwMode="auto">
          <a:xfrm>
            <a:off x="609600" y="4883150"/>
            <a:ext cx="85344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eaLnBrk="1" hangingPunct="1">
              <a:defRPr/>
            </a:pPr>
            <a:endParaRPr lang="ja-JP" altLang="en-US" sz="2400" b="0" dirty="0">
              <a:solidFill>
                <a:srgbClr val="000000"/>
              </a:solidFill>
              <a:latin typeface="Times" charset="0"/>
              <a:ea typeface="Osaka" charset="-128"/>
            </a:endParaRPr>
          </a:p>
        </p:txBody>
      </p:sp>
      <p:sp>
        <p:nvSpPr>
          <p:cNvPr id="12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92138"/>
            <a:ext cx="64944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タイトルの書式設定</a:t>
            </a:r>
          </a:p>
        </p:txBody>
      </p:sp>
      <p:sp>
        <p:nvSpPr>
          <p:cNvPr id="1039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68413"/>
            <a:ext cx="83820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第</a:t>
            </a:r>
            <a:r>
              <a:rPr lang="en-US" altLang="ja-JP"/>
              <a:t>1</a:t>
            </a:r>
            <a:r>
              <a:rPr lang="ja-JP" altLang="en-US"/>
              <a:t>レベル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</p:txBody>
      </p:sp>
      <p:sp>
        <p:nvSpPr>
          <p:cNvPr id="11" name="Rectangle 71"/>
          <p:cNvSpPr>
            <a:spLocks noChangeArrowheads="1"/>
          </p:cNvSpPr>
          <p:nvPr userDrawn="1"/>
        </p:nvSpPr>
        <p:spPr bwMode="auto">
          <a:xfrm>
            <a:off x="468313" y="1076325"/>
            <a:ext cx="8675687" cy="17463"/>
          </a:xfrm>
          <a:prstGeom prst="rect">
            <a:avLst/>
          </a:prstGeom>
          <a:gradFill rotWithShape="1">
            <a:gsLst>
              <a:gs pos="0">
                <a:srgbClr val="009900"/>
              </a:gs>
              <a:gs pos="100000">
                <a:srgbClr val="009900">
                  <a:gamma/>
                  <a:shade val="0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ja-JP" altLang="en-US" sz="1800" b="0" kern="0" dirty="0">
              <a:solidFill>
                <a:sysClr val="windowText" lastClr="000000"/>
              </a:solidFill>
              <a:latin typeface="Times" charset="0"/>
              <a:ea typeface="Osaka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4"/>
          </p:nvPr>
        </p:nvSpPr>
        <p:spPr>
          <a:xfrm>
            <a:off x="7062788" y="6221413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 b="0">
                <a:solidFill>
                  <a:srgbClr val="898989"/>
                </a:solidFill>
                <a:latin typeface="Segoe UI Semibold" pitchFamily="34" charset="0"/>
                <a:ea typeface="HGP創英角ｺﾞｼｯｸUB" pitchFamily="50" charset="-128"/>
              </a:defRPr>
            </a:lvl1pPr>
          </a:lstStyle>
          <a:p>
            <a:pPr>
              <a:defRPr/>
            </a:pPr>
            <a:fld id="{9215569B-4F8C-4286-B1C0-707017ED73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058647" y="6586818"/>
            <a:ext cx="3094117" cy="369332"/>
          </a:xfrm>
          <a:prstGeom prst="rect">
            <a:avLst/>
          </a:prstGeom>
          <a:noFill/>
          <a:ln w="44450">
            <a:noFill/>
          </a:ln>
          <a:effectLst/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altLang="ja-JP" sz="1800" b="0" dirty="0">
                <a:solidFill>
                  <a:srgbClr val="FFFFFF">
                    <a:lumMod val="50000"/>
                  </a:srgbClr>
                </a:solidFill>
                <a:latin typeface="Vijaya" panose="020B0604020202020204" pitchFamily="34" charset="0"/>
                <a:ea typeface="HGP創英角ｺﾞｼｯｸUB" pitchFamily="50" charset="-128"/>
                <a:cs typeface="Vijaya" panose="020B0604020202020204" pitchFamily="34" charset="0"/>
              </a:rPr>
              <a:t>© 2018 GREEN TEC CORPORATION</a:t>
            </a:r>
            <a:endParaRPr lang="ja-JP" altLang="en-US" sz="1800" b="0" dirty="0">
              <a:solidFill>
                <a:srgbClr val="FFFFFF">
                  <a:lumMod val="50000"/>
                </a:srgbClr>
              </a:solidFill>
              <a:latin typeface="Vijaya" panose="020B0604020202020204" pitchFamily="34" charset="0"/>
              <a:ea typeface="HGP創英角ｺﾞｼｯｸUB" pitchFamily="50" charset="-128"/>
              <a:cs typeface="Vijaya" panose="020B0604020202020204" pitchFamily="34" charset="0"/>
            </a:endParaRPr>
          </a:p>
        </p:txBody>
      </p:sp>
      <p:sp>
        <p:nvSpPr>
          <p:cNvPr id="17" name="正方形/長方形 16"/>
          <p:cNvSpPr/>
          <p:nvPr userDrawn="1"/>
        </p:nvSpPr>
        <p:spPr>
          <a:xfrm>
            <a:off x="554399" y="6552000"/>
            <a:ext cx="2289409" cy="400110"/>
          </a:xfrm>
          <a:prstGeom prst="rect">
            <a:avLst/>
          </a:prstGeom>
          <a:noFill/>
          <a:ln w="44450">
            <a:noFill/>
          </a:ln>
          <a:effectLst/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1" hangingPunct="1">
              <a:defRPr/>
            </a:pPr>
            <a:r>
              <a:rPr lang="en-US" altLang="ja-JP" sz="2000" b="0" dirty="0">
                <a:solidFill>
                  <a:srgbClr val="FFFFFF">
                    <a:lumMod val="50000"/>
                  </a:srgbClr>
                </a:solidFill>
                <a:latin typeface="Vijaya" panose="020B0604020202020204" pitchFamily="34" charset="0"/>
                <a:ea typeface="HGP創英角ｺﾞｼｯｸUB" pitchFamily="50" charset="-128"/>
                <a:cs typeface="Vijaya" panose="020B0604020202020204" pitchFamily="34" charset="0"/>
              </a:rPr>
              <a:t>Corporate Strategy Team</a:t>
            </a:r>
            <a:endParaRPr lang="ja-JP" altLang="en-US" sz="2000" b="0" dirty="0">
              <a:solidFill>
                <a:srgbClr val="FFFFFF">
                  <a:lumMod val="50000"/>
                </a:srgbClr>
              </a:solidFill>
              <a:latin typeface="Vijaya" panose="020B0604020202020204" pitchFamily="34" charset="0"/>
              <a:ea typeface="HGP創英角ｺﾞｼｯｸUB" pitchFamily="50" charset="-128"/>
              <a:cs typeface="Vijaya" panose="020B0604020202020204" pitchFamily="34" charset="0"/>
            </a:endParaRPr>
          </a:p>
        </p:txBody>
      </p:sp>
      <p:pic>
        <p:nvPicPr>
          <p:cNvPr id="3" name="図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31225" y="482600"/>
            <a:ext cx="541338" cy="574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0120" r:id="rId1"/>
    <p:sldLayoutId id="2147500121" r:id="rId2"/>
    <p:sldLayoutId id="2147500122" r:id="rId3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161645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Segoe UI Semibold" panose="020B0702040204020203" pitchFamily="34" charset="0"/>
          <a:ea typeface="HGP創英角ｺﾞｼｯｸUB" pitchFamily="50" charset="-128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161645"/>
          </a:solidFill>
          <a:latin typeface="Segoe UI Semibold" panose="020B0702040204020203" pitchFamily="34" charset="0"/>
          <a:ea typeface="HGP創英角ｺﾞｼｯｸUB" panose="020B0900000000000000" pitchFamily="50" charset="-128"/>
          <a:cs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161645"/>
          </a:solidFill>
          <a:latin typeface="Segoe UI Semibold" panose="020B0702040204020203" pitchFamily="34" charset="0"/>
          <a:ea typeface="HGP創英角ｺﾞｼｯｸUB" panose="020B0900000000000000" pitchFamily="50" charset="-128"/>
          <a:cs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161645"/>
          </a:solidFill>
          <a:latin typeface="Segoe UI Semibold" panose="020B0702040204020203" pitchFamily="34" charset="0"/>
          <a:ea typeface="HGP創英角ｺﾞｼｯｸUB" panose="020B0900000000000000" pitchFamily="50" charset="-128"/>
          <a:cs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rgbClr val="161645"/>
          </a:solidFill>
          <a:latin typeface="Segoe UI Semibold" panose="020B0702040204020203" pitchFamily="34" charset="0"/>
          <a:ea typeface="HGP創英角ｺﾞｼｯｸUB" panose="020B0900000000000000" pitchFamily="50" charset="-128"/>
          <a:cs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200" b="1">
          <a:solidFill>
            <a:schemeClr val="tx1"/>
          </a:solidFill>
          <a:latin typeface="ＭＳ Ｐゴシック" pitchFamily="50" charset="-128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33399"/>
        </a:buClr>
        <a:buBlip>
          <a:blip r:embed="rId6"/>
        </a:buBlip>
        <a:defRPr kumimoji="1" sz="2800">
          <a:solidFill>
            <a:srgbClr val="161645"/>
          </a:solidFill>
          <a:latin typeface="Segoe UI Semibold" panose="020B0702040204020203" pitchFamily="34" charset="0"/>
          <a:ea typeface="HGP創英角ｺﾞｼｯｸUB" pitchFamily="50" charset="-128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3399FF"/>
        </a:buClr>
        <a:buBlip>
          <a:blip r:embed="rId7"/>
        </a:buBlip>
        <a:defRPr kumimoji="1" sz="2400">
          <a:solidFill>
            <a:srgbClr val="161645"/>
          </a:solidFill>
          <a:latin typeface="Segoe UI Semibold" panose="020B0702040204020203" pitchFamily="34" charset="0"/>
          <a:ea typeface="HGP創英角ｺﾞｼｯｸUB" pitchFamily="50" charset="-128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FFFF"/>
        </a:buClr>
        <a:buBlip>
          <a:blip r:embed="rId8"/>
        </a:buBlip>
        <a:defRPr kumimoji="1" sz="2000">
          <a:solidFill>
            <a:srgbClr val="161645"/>
          </a:solidFill>
          <a:latin typeface="Segoe UI Semibold" panose="020B0702040204020203" pitchFamily="34" charset="0"/>
          <a:ea typeface="HGP創英角ｺﾞｼｯｸUB" pitchFamily="50" charset="-128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kumimoji="1">
          <a:solidFill>
            <a:srgbClr val="161645"/>
          </a:solidFill>
          <a:latin typeface="Verdana" pitchFamily="34" charset="0"/>
          <a:ea typeface="HGP創英角ｺﾞｼｯｸUB" pitchFamily="50" charset="-128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kumimoji="1" sz="1600">
          <a:solidFill>
            <a:srgbClr val="161645"/>
          </a:solidFill>
          <a:latin typeface="Verdana" pitchFamily="34" charset="0"/>
          <a:ea typeface="HGP創英角ｺﾞｼｯｸUB" pitchFamily="50" charset="-128"/>
          <a:cs typeface="Verdan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png" Type="http://schemas.openxmlformats.org/officeDocument/2006/relationships/image"/><Relationship Id="rId12" Target="../media/image17.png" Type="http://schemas.openxmlformats.org/officeDocument/2006/relationships/image"/><Relationship Id="rId13" Target="../media/image18.png" Type="http://schemas.openxmlformats.org/officeDocument/2006/relationships/image"/><Relationship Id="rId14" Target="../media/image19.jpeg" Type="http://schemas.openxmlformats.org/officeDocument/2006/relationships/image"/><Relationship Id="rId15" Target="../media/image20.png" Type="http://schemas.openxmlformats.org/officeDocument/2006/relationships/image"/><Relationship Id="rId16" Target="../media/image21.jpeg" Type="http://schemas.openxmlformats.org/officeDocument/2006/relationships/image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jpeg" Type="http://schemas.openxmlformats.org/officeDocument/2006/relationships/image"/><Relationship Id="rId5" Target="../media/image10.jpg" Type="http://schemas.openxmlformats.org/officeDocument/2006/relationships/image"/><Relationship Id="rId6" Target="../media/image11.jpeg" Type="http://schemas.openxmlformats.org/officeDocument/2006/relationships/image"/><Relationship Id="rId7" Target="../media/image12.jpeg" Type="http://schemas.openxmlformats.org/officeDocument/2006/relationships/image"/><Relationship Id="rId8" Target="../media/image13.png" Type="http://schemas.openxmlformats.org/officeDocument/2006/relationships/image"/><Relationship Id="rId9" Target="../media/image14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テキスト ボックス 1"/>
          <p:cNvSpPr txBox="1">
            <a:spLocks noChangeArrowheads="1"/>
          </p:cNvSpPr>
          <p:nvPr/>
        </p:nvSpPr>
        <p:spPr bwMode="auto">
          <a:xfrm>
            <a:off x="6193120" y="1121211"/>
            <a:ext cx="296495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・創   　   業  ：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</a:rPr>
              <a:t>1922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年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</a:rPr>
              <a:t>11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月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</a:rPr>
              <a:t>3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日</a:t>
            </a:r>
            <a:endParaRPr lang="en-US" altLang="ja-JP" sz="11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・資   本   金  ：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</a:rPr>
              <a:t>1800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万円</a:t>
            </a:r>
            <a:endParaRPr lang="en-US" altLang="ja-JP" sz="11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・従   業   員  ：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</a:rPr>
              <a:t>68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人</a:t>
            </a:r>
            <a:endParaRPr lang="en-US" altLang="ja-JP" sz="11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</a:rPr>
              <a:t>・所   在   地  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：大阪府松原市阿保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3-6-27</a:t>
            </a:r>
          </a:p>
          <a:p>
            <a:pPr>
              <a:spcBef>
                <a:spcPct val="0"/>
              </a:spcBef>
              <a:buClrTx/>
              <a:buFont typeface="Wingdings 2" pitchFamily="18" charset="2"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・電 話 番 号</a:t>
            </a:r>
            <a:r>
              <a:rPr lang="ja-JP" altLang="en-US" sz="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                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： 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072-332-1563</a:t>
            </a:r>
          </a:p>
          <a:p>
            <a:pPr>
              <a:spcBef>
                <a:spcPct val="0"/>
              </a:spcBef>
              <a:buClrTx/>
              <a:buFont typeface="Wingdings 2" pitchFamily="18" charset="2"/>
              <a:buNone/>
            </a:pPr>
            <a:r>
              <a:rPr lang="en-US" altLang="ja-JP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                              </a:t>
            </a:r>
          </a:p>
        </p:txBody>
      </p:sp>
      <p:sp>
        <p:nvSpPr>
          <p:cNvPr id="17414" name="テキスト ボックス 13"/>
          <p:cNvSpPr txBox="1">
            <a:spLocks noChangeArrowheads="1"/>
          </p:cNvSpPr>
          <p:nvPr/>
        </p:nvSpPr>
        <p:spPr bwMode="auto">
          <a:xfrm>
            <a:off x="2555776" y="-41120"/>
            <a:ext cx="47842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ja-JP" altLang="en-US" sz="4000" dirty="0">
                <a:solidFill>
                  <a:srgbClr val="CC3300"/>
                </a:solidFill>
                <a:latin typeface="HG丸ｺﾞｼｯｸM-PRO"/>
                <a:ea typeface="HG丸ｺﾞｼｯｸM-PRO"/>
                <a:cs typeface="Arial"/>
              </a:rPr>
              <a:t>コーマ株式会社</a:t>
            </a:r>
            <a:endParaRPr lang="en-US" altLang="ja-JP" sz="4000" dirty="0">
              <a:solidFill>
                <a:srgbClr val="CC3300"/>
              </a:solidFill>
              <a:latin typeface="HG丸ｺﾞｼｯｸM-PRO"/>
              <a:ea typeface="HG丸ｺﾞｼｯｸM-PRO"/>
              <a:cs typeface="Arial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4316"/>
            <a:ext cx="934212" cy="550164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95"/>
          <a:stretch/>
        </p:blipFill>
        <p:spPr>
          <a:xfrm>
            <a:off x="5292080" y="5915909"/>
            <a:ext cx="1802080" cy="91098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91"/>
          <a:stretch/>
        </p:blipFill>
        <p:spPr>
          <a:xfrm>
            <a:off x="3629114" y="4101969"/>
            <a:ext cx="2496731" cy="1717004"/>
          </a:xfrm>
          <a:prstGeom prst="rect">
            <a:avLst/>
          </a:prstGeom>
        </p:spPr>
      </p:pic>
      <p:sp>
        <p:nvSpPr>
          <p:cNvPr id="6" name="角丸四角形 8">
            <a:extLst>
              <a:ext uri="{FF2B5EF4-FFF2-40B4-BE49-F238E27FC236}">
                <a16:creationId xmlns:a16="http://schemas.microsoft.com/office/drawing/2014/main" id="{5F68EAC4-4C6C-6709-B047-00339F8D42A8}"/>
              </a:ext>
            </a:extLst>
          </p:cNvPr>
          <p:cNvSpPr/>
          <p:nvPr/>
        </p:nvSpPr>
        <p:spPr>
          <a:xfrm>
            <a:off x="96379" y="2998844"/>
            <a:ext cx="3510911" cy="3014206"/>
          </a:xfrm>
          <a:prstGeom prst="roundRect">
            <a:avLst>
              <a:gd name="adj" fmla="val 7880"/>
            </a:avLst>
          </a:prstGeom>
          <a:noFill/>
          <a:ln>
            <a:solidFill>
              <a:schemeClr val="tx1"/>
            </a:solidFill>
          </a:ln>
          <a:effectLst>
            <a:outerShdw blurRad="317500" dist="50800" dir="6420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1" name="テキスト ボックス 9">
            <a:extLst>
              <a:ext uri="{FF2B5EF4-FFF2-40B4-BE49-F238E27FC236}">
                <a16:creationId xmlns:a16="http://schemas.microsoft.com/office/drawing/2014/main" id="{9118111E-5EC4-D757-4BA0-D81F853FE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611" y="3335394"/>
            <a:ext cx="3352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◆研究開発に力を入れており、多数の特許・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　商標等知的財産を保有しています。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◆技術・製品が評価され、多数の表彰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　・認定を頂いており、テレビ・新聞他、</a:t>
            </a:r>
            <a:br>
              <a:rPr lang="en-US" altLang="ja-JP" sz="1200" dirty="0">
                <a:latin typeface="Arial" pitchFamily="34" charset="0"/>
                <a:ea typeface="HG丸ｺﾞｼｯｸM-PRO" pitchFamily="50" charset="-128"/>
              </a:rPr>
            </a:b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　様々なメディアで紹介されています。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◆競技用・スポーツ用靴下は、多くのス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　ポーツ選手・アスリートから高い評価を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 typeface="Wingdings 3" pitchFamily="18" charset="2"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　得ています。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 typeface="Wingdings 3" pitchFamily="18" charset="2"/>
              <a:buNone/>
            </a:pP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◆休憩室、食堂、ロッカールームあり。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200" dirty="0">
                <a:latin typeface="Arial" pitchFamily="34" charset="0"/>
                <a:ea typeface="HG丸ｺﾞｼｯｸM-PRO" pitchFamily="50" charset="-128"/>
              </a:rPr>
              <a:t>◆制服貸与。</a:t>
            </a:r>
            <a:endParaRPr lang="en-US" altLang="ja-JP" sz="1200" dirty="0">
              <a:latin typeface="Arial" pitchFamily="34" charset="0"/>
              <a:ea typeface="HG丸ｺﾞｼｯｸM-PRO" pitchFamily="50" charset="-128"/>
            </a:endParaRPr>
          </a:p>
        </p:txBody>
      </p:sp>
      <p:sp>
        <p:nvSpPr>
          <p:cNvPr id="14" name="テキスト ボックス 4">
            <a:extLst>
              <a:ext uri="{FF2B5EF4-FFF2-40B4-BE49-F238E27FC236}">
                <a16:creationId xmlns:a16="http://schemas.microsoft.com/office/drawing/2014/main" id="{E39774B2-33CE-B97B-9E8D-98CB841FD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20" y="2871794"/>
            <a:ext cx="2462212" cy="338137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ja-JP" altLang="en-US" sz="1600" dirty="0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rPr>
              <a:t>★ここがポイント★</a:t>
            </a:r>
          </a:p>
        </p:txBody>
      </p:sp>
      <p:pic>
        <p:nvPicPr>
          <p:cNvPr id="18" name="図 17" descr="屋内, 建物, 大きい, 民衆 が含まれている画像&#10;&#10;説明は自動で生成されたものです">
            <a:extLst>
              <a:ext uri="{FF2B5EF4-FFF2-40B4-BE49-F238E27FC236}">
                <a16:creationId xmlns:a16="http://schemas.microsoft.com/office/drawing/2014/main" id="{483B61EA-6792-639D-2DBC-564C6025B0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545" y="756264"/>
            <a:ext cx="2416676" cy="1605169"/>
          </a:xfrm>
          <a:prstGeom prst="rect">
            <a:avLst/>
          </a:prstGeom>
        </p:spPr>
      </p:pic>
      <p:pic>
        <p:nvPicPr>
          <p:cNvPr id="20" name="図 19" descr="屋内, 人, 座る, テーブ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B7D04077-E73B-758C-F7FD-D8BD76F676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50" y="2425672"/>
            <a:ext cx="2417401" cy="1528552"/>
          </a:xfrm>
          <a:prstGeom prst="rect">
            <a:avLst/>
          </a:prstGeom>
        </p:spPr>
      </p:pic>
      <p:sp>
        <p:nvSpPr>
          <p:cNvPr id="2" name="角丸四角形 8">
            <a:extLst>
              <a:ext uri="{FF2B5EF4-FFF2-40B4-BE49-F238E27FC236}">
                <a16:creationId xmlns:a16="http://schemas.microsoft.com/office/drawing/2014/main" id="{93FFE560-F88F-519C-06AA-AB0F909D9E57}"/>
              </a:ext>
            </a:extLst>
          </p:cNvPr>
          <p:cNvSpPr/>
          <p:nvPr/>
        </p:nvSpPr>
        <p:spPr>
          <a:xfrm>
            <a:off x="6237308" y="930736"/>
            <a:ext cx="2766641" cy="1107996"/>
          </a:xfrm>
          <a:prstGeom prst="roundRect">
            <a:avLst>
              <a:gd name="adj" fmla="val 7880"/>
            </a:avLst>
          </a:prstGeom>
          <a:noFill/>
          <a:ln>
            <a:solidFill>
              <a:schemeClr val="tx1"/>
            </a:solidFill>
          </a:ln>
          <a:effectLst>
            <a:outerShdw blurRad="317500" dist="50800" dir="6420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412" name="テキスト ボックス 4"/>
          <p:cNvSpPr txBox="1">
            <a:spLocks noChangeArrowheads="1"/>
          </p:cNvSpPr>
          <p:nvPr/>
        </p:nvSpPr>
        <p:spPr bwMode="auto">
          <a:xfrm>
            <a:off x="6654343" y="764704"/>
            <a:ext cx="1951038" cy="33655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ja-JP" altLang="en-US" sz="1600" dirty="0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rPr>
              <a:t>事業概要</a:t>
            </a: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27CA489A-72DF-F5FF-ADC9-662879B7CDEB}"/>
              </a:ext>
            </a:extLst>
          </p:cNvPr>
          <p:cNvGrpSpPr>
            <a:grpSpLocks noChangeAspect="1"/>
          </p:cNvGrpSpPr>
          <p:nvPr/>
        </p:nvGrpSpPr>
        <p:grpSpPr>
          <a:xfrm>
            <a:off x="6245607" y="2638065"/>
            <a:ext cx="2674755" cy="2512852"/>
            <a:chOff x="6419874" y="4150085"/>
            <a:chExt cx="2545349" cy="2391278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D28AC75-CBFB-6251-9357-8E78E89C7C03}"/>
                </a:ext>
              </a:extLst>
            </p:cNvPr>
            <p:cNvGrpSpPr/>
            <p:nvPr/>
          </p:nvGrpSpPr>
          <p:grpSpPr>
            <a:xfrm>
              <a:off x="6419874" y="4150085"/>
              <a:ext cx="2545349" cy="2391278"/>
              <a:chOff x="6386841" y="3991047"/>
              <a:chExt cx="2545349" cy="2391278"/>
            </a:xfrm>
          </p:grpSpPr>
          <p:pic>
            <p:nvPicPr>
              <p:cNvPr id="22" name="図 21">
                <a:extLst>
                  <a:ext uri="{FF2B5EF4-FFF2-40B4-BE49-F238E27FC236}">
                    <a16:creationId xmlns:a16="http://schemas.microsoft.com/office/drawing/2014/main" id="{BF037CBD-DE87-AF97-1262-C36045E3A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130" t="36919" r="-1" b="8576"/>
              <a:stretch/>
            </p:blipFill>
            <p:spPr>
              <a:xfrm>
                <a:off x="6386841" y="3991047"/>
                <a:ext cx="2545349" cy="2391278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</p:pic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22AC13B0-BC67-A394-A281-A7C3D1136DDA}"/>
                  </a:ext>
                </a:extLst>
              </p:cNvPr>
              <p:cNvPicPr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86841" y="4661359"/>
                <a:ext cx="201383" cy="702013"/>
              </a:xfrm>
              <a:prstGeom prst="rect">
                <a:avLst/>
              </a:prstGeom>
            </p:spPr>
          </p:pic>
        </p:grp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0295AE53-A987-22DA-961E-DFE1A00A5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4954" b="-21000"/>
            <a:stretch/>
          </p:blipFill>
          <p:spPr>
            <a:xfrm>
              <a:off x="7879244" y="5862275"/>
              <a:ext cx="869220" cy="172902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ED054691-B5C8-6332-5645-3315AF812144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19874" y="5900160"/>
              <a:ext cx="513154" cy="172902"/>
            </a:xfrm>
            <a:prstGeom prst="rect">
              <a:avLst/>
            </a:prstGeom>
          </p:spPr>
        </p:pic>
      </p:grpSp>
      <p:sp>
        <p:nvSpPr>
          <p:cNvPr id="24" name="テキスト ボックス 4">
            <a:extLst>
              <a:ext uri="{FF2B5EF4-FFF2-40B4-BE49-F238E27FC236}">
                <a16:creationId xmlns:a16="http://schemas.microsoft.com/office/drawing/2014/main" id="{401F88E5-BFEE-6BA0-D103-FB74317AB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834" y="2408204"/>
            <a:ext cx="1015225" cy="2462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ja-JP" altLang="en-US" sz="1000" dirty="0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rPr>
              <a:t>アクセス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27EF262C-AB08-0C92-8E25-2CB1FF493FAB}"/>
              </a:ext>
            </a:extLst>
          </p:cNvPr>
          <p:cNvGrpSpPr>
            <a:grpSpLocks noChangeAspect="1"/>
          </p:cNvGrpSpPr>
          <p:nvPr/>
        </p:nvGrpSpPr>
        <p:grpSpPr>
          <a:xfrm>
            <a:off x="8226698" y="5995506"/>
            <a:ext cx="591322" cy="732321"/>
            <a:chOff x="2228221" y="4642383"/>
            <a:chExt cx="1638747" cy="2080440"/>
          </a:xfrm>
        </p:grpSpPr>
        <p:pic>
          <p:nvPicPr>
            <p:cNvPr id="32" name="図 8" descr="アイコン&#10;&#10;説明は自動で生成されたものです">
              <a:extLst>
                <a:ext uri="{FF2B5EF4-FFF2-40B4-BE49-F238E27FC236}">
                  <a16:creationId xmlns:a16="http://schemas.microsoft.com/office/drawing/2014/main" id="{B0FAB4B7-079B-5C15-3D22-55C99437D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228221" y="5085184"/>
              <a:ext cx="813784" cy="813784"/>
            </a:xfrm>
            <a:prstGeom prst="rect">
              <a:avLst/>
            </a:prstGeom>
          </p:spPr>
        </p:pic>
        <p:pic>
          <p:nvPicPr>
            <p:cNvPr id="33" name="図 9">
              <a:extLst>
                <a:ext uri="{FF2B5EF4-FFF2-40B4-BE49-F238E27FC236}">
                  <a16:creationId xmlns:a16="http://schemas.microsoft.com/office/drawing/2014/main" id="{CBF5BF8E-0CEE-63AD-23B8-5E2E5F925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59832" y="5085184"/>
              <a:ext cx="807136" cy="807136"/>
            </a:xfrm>
            <a:prstGeom prst="rect">
              <a:avLst/>
            </a:prstGeom>
          </p:spPr>
        </p:pic>
        <p:pic>
          <p:nvPicPr>
            <p:cNvPr id="34" name="図 10" descr="コンパクトディスク が含まれている画像&#10;&#10;説明は自動で生成されたものです">
              <a:extLst>
                <a:ext uri="{FF2B5EF4-FFF2-40B4-BE49-F238E27FC236}">
                  <a16:creationId xmlns:a16="http://schemas.microsoft.com/office/drawing/2014/main" id="{00C626F9-2469-1C50-0604-1138FAFBA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28221" y="5909039"/>
              <a:ext cx="813784" cy="813784"/>
            </a:xfrm>
            <a:prstGeom prst="rect">
              <a:avLst/>
            </a:prstGeom>
          </p:spPr>
        </p:pic>
        <p:pic>
          <p:nvPicPr>
            <p:cNvPr id="35" name="図 11" descr="アイコン が含まれている画像&#10;&#10;説明は自動で生成されたものです">
              <a:extLst>
                <a:ext uri="{FF2B5EF4-FFF2-40B4-BE49-F238E27FC236}">
                  <a16:creationId xmlns:a16="http://schemas.microsoft.com/office/drawing/2014/main" id="{DA8CE308-D8E5-8A92-AD27-D064599E6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59831" y="5902480"/>
              <a:ext cx="807136" cy="807136"/>
            </a:xfrm>
            <a:prstGeom prst="rect">
              <a:avLst/>
            </a:prstGeom>
          </p:spPr>
        </p:pic>
        <p:pic>
          <p:nvPicPr>
            <p:cNvPr id="36" name="Picture 2" descr="SDGs消費』に関する調査結果｜NTTコム オンラインのプレスリリース">
              <a:extLst>
                <a:ext uri="{FF2B5EF4-FFF2-40B4-BE49-F238E27FC236}">
                  <a16:creationId xmlns:a16="http://schemas.microsoft.com/office/drawing/2014/main" id="{F7E2C205-F357-145A-A00F-039D133A1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51" r="46849" b="82557"/>
            <a:stretch/>
          </p:blipFill>
          <p:spPr bwMode="auto">
            <a:xfrm>
              <a:off x="2455339" y="4642383"/>
              <a:ext cx="1317525" cy="386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311B8D08-85D3-AC9B-C51C-24C82D56D18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1415" t="9558"/>
          <a:stretch/>
        </p:blipFill>
        <p:spPr>
          <a:xfrm>
            <a:off x="7092280" y="6013050"/>
            <a:ext cx="1017234" cy="753562"/>
          </a:xfrm>
          <a:prstGeom prst="rect">
            <a:avLst/>
          </a:prstGeom>
        </p:spPr>
      </p:pic>
      <p:sp>
        <p:nvSpPr>
          <p:cNvPr id="3" name="テキスト ボックス 1">
            <a:extLst>
              <a:ext uri="{FF2B5EF4-FFF2-40B4-BE49-F238E27FC236}">
                <a16:creationId xmlns:a16="http://schemas.microsoft.com/office/drawing/2014/main" id="{EC86C138-7A0F-B5DA-B604-93B637AA0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345" y="5133092"/>
            <a:ext cx="2741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大阪阿部野橋駅から最寄り駅まで約</a:t>
            </a:r>
            <a:r>
              <a:rPr lang="en-US" altLang="ja-JP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10</a:t>
            </a: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分最寄り駅から徒歩約５分</a:t>
            </a: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通勤手当支給</a:t>
            </a: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自転車・バイク通勤可</a:t>
            </a: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</p:txBody>
      </p:sp>
      <p:sp>
        <p:nvSpPr>
          <p:cNvPr id="4" name="テキスト ボックス 1">
            <a:extLst>
              <a:ext uri="{FF2B5EF4-FFF2-40B4-BE49-F238E27FC236}">
                <a16:creationId xmlns:a16="http://schemas.microsoft.com/office/drawing/2014/main" id="{29CDE39F-DE26-8EC1-B66C-09BC40F39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5" y="1143166"/>
            <a:ext cx="343964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靴下の製造・販売</a:t>
            </a: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ja-JP" altLang="en-US" sz="1100" dirty="0">
                <a:latin typeface="Arial" pitchFamily="34" charset="0"/>
                <a:ea typeface="HG丸ｺﾞｼｯｸM-PRO" pitchFamily="50" charset="-128"/>
                <a:sym typeface="Wingdings" pitchFamily="2" charset="2"/>
              </a:rPr>
              <a:t>「開発に生きる」を基本理念に高機能・高付加価値靴下を開発・製造しています。</a:t>
            </a: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ja-JP" sz="1100" dirty="0">
              <a:latin typeface="Arial" pitchFamily="34" charset="0"/>
              <a:ea typeface="HG丸ｺﾞｼｯｸM-PRO" pitchFamily="50" charset="-128"/>
              <a:sym typeface="Wingdings" pitchFamily="2" charset="2"/>
            </a:endParaRPr>
          </a:p>
        </p:txBody>
      </p:sp>
      <p:sp>
        <p:nvSpPr>
          <p:cNvPr id="10" name="角丸四角形 8">
            <a:extLst>
              <a:ext uri="{FF2B5EF4-FFF2-40B4-BE49-F238E27FC236}">
                <a16:creationId xmlns:a16="http://schemas.microsoft.com/office/drawing/2014/main" id="{BD44622B-BE81-B29F-1A61-540551225A9E}"/>
              </a:ext>
            </a:extLst>
          </p:cNvPr>
          <p:cNvSpPr/>
          <p:nvPr/>
        </p:nvSpPr>
        <p:spPr>
          <a:xfrm>
            <a:off x="74583" y="921395"/>
            <a:ext cx="3505875" cy="1226587"/>
          </a:xfrm>
          <a:prstGeom prst="roundRect">
            <a:avLst>
              <a:gd name="adj" fmla="val 7880"/>
            </a:avLst>
          </a:prstGeom>
          <a:noFill/>
          <a:ln>
            <a:solidFill>
              <a:schemeClr val="tx1"/>
            </a:solidFill>
          </a:ln>
          <a:effectLst>
            <a:outerShdw blurRad="317500" dist="50800" dir="6420000" algn="ctr" rotWithShape="0">
              <a:srgbClr val="000000"/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" name="テキスト ボックス 4">
            <a:extLst>
              <a:ext uri="{FF2B5EF4-FFF2-40B4-BE49-F238E27FC236}">
                <a16:creationId xmlns:a16="http://schemas.microsoft.com/office/drawing/2014/main" id="{05EA6A89-046D-F1F7-E969-F8A1227EC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770" y="755365"/>
            <a:ext cx="1951038" cy="33655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kumimoji="1" sz="20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itchFamily="34" charset="0"/>
              <a:buChar char="•"/>
              <a:defRPr kumimoji="1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itchFamily="34" charset="0"/>
              <a:buChar char="•"/>
              <a:defRPr kumimoji="1" sz="16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itchFamily="34" charset="0"/>
              <a:buChar char="•"/>
              <a:defRPr kumimoji="1" sz="1400">
                <a:solidFill>
                  <a:schemeClr val="tx1"/>
                </a:solidFill>
                <a:latin typeface="Calibri" pitchFamily="34" charset="0"/>
                <a:ea typeface="ＭＳ 明朝" pitchFamily="17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ja-JP" altLang="en-US" sz="1600" dirty="0">
                <a:solidFill>
                  <a:schemeClr val="bg1"/>
                </a:solidFill>
                <a:latin typeface="Arial" pitchFamily="34" charset="0"/>
                <a:ea typeface="ＭＳ Ｐゴシック" pitchFamily="50" charset="-128"/>
              </a:rPr>
              <a:t>事業内容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4CBC98C5-0216-6D4D-6C6D-998C893A431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5" t="48118" r="30809"/>
          <a:stretch/>
        </p:blipFill>
        <p:spPr>
          <a:xfrm>
            <a:off x="4499992" y="5885472"/>
            <a:ext cx="690126" cy="9414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goed">
  <a:themeElements>
    <a:clrScheme name="Office テーマ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テーマ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accent6">
              <a:lumMod val="50000"/>
            </a:schemeClr>
          </a:solidFill>
        </a:ln>
      </a:spPr>
      <a:bodyPr lIns="36000" tIns="36000" rIns="36000" bIns="36000" rtlCol="0" anchor="ctr"/>
      <a:lstStyle>
        <a:defPPr algn="ctr">
          <a:defRPr kumimoji="1" dirty="0" err="1" smtClean="0">
            <a:solidFill>
              <a:schemeClr val="accent6">
                <a:lumMod val="50000"/>
              </a:schemeClr>
            </a:solidFill>
            <a:latin typeface="Segoe UI Semibold" panose="020B0702040204020203" pitchFamily="34" charset="0"/>
            <a:ea typeface="HGP創英角ｺﾞｼｯｸUB" panose="020B0900000000000000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36000" tIns="36000" rIns="36000" bIns="36000" rtlCol="0" anchor="ctr" anchorCtr="0">
        <a:spAutoFit/>
      </a:bodyPr>
      <a:lstStyle>
        <a:defPPr>
          <a:defRPr kumimoji="1" dirty="0" err="1" smtClean="0">
            <a:latin typeface="Segoe UI Semibold" panose="020B0702040204020203" pitchFamily="34" charset="0"/>
            <a:ea typeface="HGP創英角ｺﾞｼｯｸUB" panose="020B0900000000000000" pitchFamily="50" charset="-128"/>
          </a:defRPr>
        </a:defPPr>
      </a:lstStyle>
    </a:txDef>
  </a:objectDefaults>
  <a:extraClrSchemeLst>
    <a:extraClrScheme>
      <a:clrScheme name="Office テーマ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テーマ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テーマ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feb00dde-1ee8-48d0-ab00-258b05b1e8db">
      <UserInfo>
        <DisplayName/>
        <AccountId xsi:nil="true"/>
        <AccountType/>
      </UserInfo>
    </Owner>
    <lcf76f155ced4ddcb4097134ff3c332f xmlns="feb00dde-1ee8-48d0-ab00-258b05b1e8db">
      <Terms xmlns="http://schemas.microsoft.com/office/infopath/2007/PartnerControls"/>
    </lcf76f155ced4ddcb4097134ff3c332f>
    <TaxCatchAll xmlns="44856c1c-163a-4db4-9f2d-e69ab44d01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8B1D04A04D66C4A8EE8944DB4F780B8" ma:contentTypeVersion="15" ma:contentTypeDescription="新しいドキュメントを作成します。" ma:contentTypeScope="" ma:versionID="b0a58e3d2a53d087bf48de1531ec9bbd">
  <xsd:schema xmlns:xsd="http://www.w3.org/2001/XMLSchema" xmlns:xs="http://www.w3.org/2001/XMLSchema" xmlns:p="http://schemas.microsoft.com/office/2006/metadata/properties" xmlns:ns2="feb00dde-1ee8-48d0-ab00-258b05b1e8db" xmlns:ns3="44856c1c-163a-4db4-9f2d-e69ab44d016d" targetNamespace="http://schemas.microsoft.com/office/2006/metadata/properties" ma:root="true" ma:fieldsID="dbfe5fcab4d72237a328de370a467a2c" ns2:_="" ns3:_="">
    <xsd:import namespace="feb00dde-1ee8-48d0-ab00-258b05b1e8db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b00dde-1ee8-48d0-ab00-258b05b1e8db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150c0c6-a69a-413e-ba55-20132f5c59c1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C451F6-78F1-470E-9003-E77A3BFA2169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4856c1c-163a-4db4-9f2d-e69ab44d016d"/>
    <ds:schemaRef ds:uri="feb00dde-1ee8-48d0-ab00-258b05b1e8d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1AFCEF7-514E-44B4-8D8F-D3958928C1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0727EB-A831-4BC8-B344-9386F7C88E46}"/>
</file>

<file path=docProps/app.xml><?xml version="1.0" encoding="utf-8"?>
<Properties xmlns="http://schemas.openxmlformats.org/officeDocument/2006/extended-properties" xmlns:vt="http://schemas.openxmlformats.org/officeDocument/2006/docPropsVTypes">
  <Words>196</Words>
  <PresentationFormat>画面に合わせる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14" baseType="lpstr">
      <vt:lpstr>HG丸ｺﾞｼｯｸM-PRO</vt:lpstr>
      <vt:lpstr>ＭＳ Ｐゴシック</vt:lpstr>
      <vt:lpstr>Arial</vt:lpstr>
      <vt:lpstr>Calibri</vt:lpstr>
      <vt:lpstr>Calibri Light</vt:lpstr>
      <vt:lpstr>Segoe UI Semibold</vt:lpstr>
      <vt:lpstr>Times</vt:lpstr>
      <vt:lpstr>Verdana</vt:lpstr>
      <vt:lpstr>Vijaya</vt:lpstr>
      <vt:lpstr>Wingdings 2</vt:lpstr>
      <vt:lpstr>Wingdings 3</vt:lpstr>
      <vt:lpstr>Office Theme</vt:lpstr>
      <vt:lpstr>logoed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0x010100B8B1D04A04D66C4A8EE8944DB4F780B8</vt:lpwstr>
  </property>
  <property fmtid="{D5CDD505-2E9C-101B-9397-08002B2CF9AE}" pid="3" name="MediaServiceImageTags">
    <vt:lpwstr/>
  </property>
  <property fmtid="{D5CDD505-2E9C-101B-9397-08002B2CF9AE}" pid="4" name="Order">
    <vt:r8>3326600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TriggerFlowInfo">
    <vt:lpwstr/>
  </property>
</Properties>
</file>