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image/vnd.ms-photo" Extension="wdp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</p:sldIdLst>
  <p:sldSz cx="6858000" cy="9906000" type="A4"/>
  <p:notesSz cx="6805613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48" userDrawn="1">
          <p15:clr>
            <a:srgbClr val="A4A3A4"/>
          </p15:clr>
        </p15:guide>
        <p15:guide id="2" pos="21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62300"/>
    <a:srgbClr val="99CCFF"/>
    <a:srgbClr val="66FFFF"/>
    <a:srgbClr val="FF6600"/>
    <a:srgbClr val="FF3300"/>
    <a:srgbClr val="FF9999"/>
    <a:srgbClr val="FFFF99"/>
    <a:srgbClr val="FFFF66"/>
    <a:srgbClr val="33CC33"/>
    <a:srgbClr val="0877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02" autoAdjust="0"/>
    <p:restoredTop sz="94660"/>
  </p:normalViewPr>
  <p:slideViewPr>
    <p:cSldViewPr>
      <p:cViewPr varScale="1">
        <p:scale>
          <a:sx n="73" d="100"/>
          <a:sy n="73" d="100"/>
        </p:scale>
        <p:origin x="1536" y="60"/>
      </p:cViewPr>
      <p:guideLst>
        <p:guide orient="horz" pos="3148"/>
        <p:guide pos="21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45000" cy="45000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presProps.xml" Type="http://schemas.openxmlformats.org/officeDocument/2006/relationships/presProps"/><Relationship Id="rId7" Target="viewProps.xml" Type="http://schemas.openxmlformats.org/officeDocument/2006/relationships/viewProps"/><Relationship Id="rId8" Target="theme/theme1.xml" Type="http://schemas.openxmlformats.org/officeDocument/2006/relationships/theme"/><Relationship Id="rId9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3787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5884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7208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9775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47830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6027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1933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6227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74446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9829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11335917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828AB3-ABFE-4604-8C05-76FFF57186CB}" type="datetimeFigureOut">
              <a:rPr kumimoji="1" lang="ja-JP" altLang="en-US" smtClean="0"/>
              <a:t>2026/7/30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481B66-67C1-46EF-A7E8-38C68EA9628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6317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media/image7.png" Type="http://schemas.openxmlformats.org/officeDocument/2006/relationships/image"/><Relationship Id="rId11" Target="../media/image8.png" Type="http://schemas.openxmlformats.org/officeDocument/2006/relationships/image"/><Relationship Id="rId12" Target="../media/image9.png" Type="http://schemas.openxmlformats.org/officeDocument/2006/relationships/image"/><Relationship Id="rId13" Target="../media/image10.png" Type="http://schemas.openxmlformats.org/officeDocument/2006/relationships/image"/><Relationship Id="rId14" Target="../media/image11.png" Type="http://schemas.openxmlformats.org/officeDocument/2006/relationships/image"/><Relationship Id="rId15" Target="../media/image12.jpeg" Type="http://schemas.openxmlformats.org/officeDocument/2006/relationships/image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png" Type="http://schemas.openxmlformats.org/officeDocument/2006/relationships/image"/><Relationship Id="rId7" Target="../media/hdphoto1.wdp" Type="http://schemas.microsoft.com/office/2007/relationships/hdphoto"/><Relationship Id="rId8" Target="../media/image6.png" Type="http://schemas.openxmlformats.org/officeDocument/2006/relationships/image"/><Relationship Id="rId9" Target="../media/hdphoto2.wdp" Type="http://schemas.microsoft.com/office/2007/relationships/hdphoto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図 7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735742" y="2153115"/>
            <a:ext cx="645326" cy="677094"/>
          </a:xfrm>
          <a:prstGeom prst="rect">
            <a:avLst/>
          </a:prstGeom>
        </p:spPr>
      </p:pic>
      <p:sp>
        <p:nvSpPr>
          <p:cNvPr id="71" name="テキスト ボックス 31"/>
          <p:cNvSpPr txBox="1"/>
          <p:nvPr/>
        </p:nvSpPr>
        <p:spPr>
          <a:xfrm>
            <a:off x="5456174" y="5530164"/>
            <a:ext cx="1344218" cy="264164"/>
          </a:xfrm>
          <a:prstGeom prst="rect">
            <a:avLst/>
          </a:prstGeom>
          <a:solidFill>
            <a:schemeClr val="lt1"/>
          </a:solidFill>
          <a:ln w="19050" cap="rnd">
            <a:solidFill>
              <a:srgbClr val="95C832"/>
            </a:solidFill>
            <a:prstDash val="sysDash"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ts val="1200"/>
              </a:lnSpc>
              <a:spcAft>
                <a:spcPts val="0"/>
              </a:spcAft>
            </a:pPr>
            <a:endParaRPr lang="ja-JP" sz="800" b="1" kern="100" dirty="0">
              <a:solidFill>
                <a:srgbClr val="462300"/>
              </a:solidFill>
              <a:effectLst/>
              <a:latin typeface="HG丸ｺﾞｼｯｸM-PRO" panose="020F0600000000000000" pitchFamily="50" charset="-128"/>
              <a:ea typeface="HG丸ｺﾞｼｯｸM-PRO" panose="020F0600000000000000" pitchFamily="50" charset="-128"/>
              <a:cs typeface="Times New Roman" panose="02020603050405020304" pitchFamily="18" charset="0"/>
            </a:endParaRPr>
          </a:p>
        </p:txBody>
      </p:sp>
      <p:sp>
        <p:nvSpPr>
          <p:cNvPr id="10" name="角丸四角形 9"/>
          <p:cNvSpPr/>
          <p:nvPr/>
        </p:nvSpPr>
        <p:spPr>
          <a:xfrm>
            <a:off x="5170720" y="345328"/>
            <a:ext cx="520175" cy="2908380"/>
          </a:xfrm>
          <a:prstGeom prst="roundRect">
            <a:avLst/>
          </a:prstGeom>
          <a:solidFill>
            <a:srgbClr val="52DEF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角丸四角形 8"/>
          <p:cNvSpPr/>
          <p:nvPr/>
        </p:nvSpPr>
        <p:spPr>
          <a:xfrm>
            <a:off x="5409000" y="168897"/>
            <a:ext cx="605776" cy="2860284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角丸四角形 36"/>
          <p:cNvSpPr/>
          <p:nvPr/>
        </p:nvSpPr>
        <p:spPr>
          <a:xfrm>
            <a:off x="405532" y="3341772"/>
            <a:ext cx="1792455" cy="189370"/>
          </a:xfrm>
          <a:prstGeom prst="roundRect">
            <a:avLst/>
          </a:prstGeom>
          <a:pattFill prst="wdUpDiag">
            <a:fgClr>
              <a:srgbClr val="52DEF7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角丸四角形 34"/>
          <p:cNvSpPr/>
          <p:nvPr/>
        </p:nvSpPr>
        <p:spPr>
          <a:xfrm>
            <a:off x="430110" y="1411284"/>
            <a:ext cx="1785330" cy="262148"/>
          </a:xfrm>
          <a:prstGeom prst="roundRect">
            <a:avLst/>
          </a:prstGeom>
          <a:pattFill prst="wdUpDiag">
            <a:fgClr>
              <a:srgbClr val="52DEF7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角丸四角形 27"/>
          <p:cNvSpPr/>
          <p:nvPr/>
        </p:nvSpPr>
        <p:spPr>
          <a:xfrm>
            <a:off x="397987" y="3292180"/>
            <a:ext cx="1800000" cy="136915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角丸四角形 10"/>
          <p:cNvSpPr/>
          <p:nvPr/>
        </p:nvSpPr>
        <p:spPr>
          <a:xfrm>
            <a:off x="421466" y="1395826"/>
            <a:ext cx="1800000" cy="160542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角丸四角形 55"/>
          <p:cNvSpPr/>
          <p:nvPr/>
        </p:nvSpPr>
        <p:spPr>
          <a:xfrm>
            <a:off x="1186420" y="254952"/>
            <a:ext cx="1629922" cy="378328"/>
          </a:xfrm>
          <a:prstGeom prst="roundRect">
            <a:avLst/>
          </a:prstGeom>
          <a:solidFill>
            <a:srgbClr val="FF3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rgbClr val="FF3300"/>
              </a:solidFill>
            </a:endParaRPr>
          </a:p>
        </p:txBody>
      </p:sp>
      <p:sp>
        <p:nvSpPr>
          <p:cNvPr id="36" name="角丸四角形 35"/>
          <p:cNvSpPr/>
          <p:nvPr/>
        </p:nvSpPr>
        <p:spPr>
          <a:xfrm>
            <a:off x="426282" y="2445312"/>
            <a:ext cx="3045381" cy="218040"/>
          </a:xfrm>
          <a:prstGeom prst="roundRect">
            <a:avLst/>
          </a:prstGeom>
          <a:pattFill prst="wdUpDiag">
            <a:fgClr>
              <a:srgbClr val="52DEF7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角丸四角形 26"/>
          <p:cNvSpPr/>
          <p:nvPr/>
        </p:nvSpPr>
        <p:spPr>
          <a:xfrm>
            <a:off x="408708" y="2415073"/>
            <a:ext cx="3062955" cy="141266"/>
          </a:xfrm>
          <a:prstGeom prst="roundRect">
            <a:avLst/>
          </a:prstGeom>
          <a:solidFill>
            <a:srgbClr val="FFFF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7481" y="884993"/>
            <a:ext cx="2083797" cy="6463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600" b="1" dirty="0" err="1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障がい</a:t>
            </a:r>
            <a:r>
              <a:rPr kumimoji="1" lang="ja-JP" altLang="en-US" sz="36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者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96853" y="2790654"/>
            <a:ext cx="1220206" cy="477054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ja-JP" sz="25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in</a:t>
            </a:r>
            <a:r>
              <a:rPr kumimoji="1" lang="ja-JP" altLang="en-US" sz="25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にし</a:t>
            </a:r>
            <a:endParaRPr kumimoji="1" lang="en-US" altLang="ja-JP" sz="3600" b="1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92337" y="1712342"/>
            <a:ext cx="3278462" cy="830997"/>
          </a:xfrm>
          <a:prstGeom prst="rect">
            <a:avLst/>
          </a:prstGeom>
          <a:noFill/>
          <a:ln>
            <a:noFill/>
          </a:ln>
          <a:effectLst>
            <a:glow rad="101600">
              <a:schemeClr val="accent2">
                <a:satMod val="175000"/>
                <a:alpha val="40000"/>
              </a:schemeClr>
            </a:glow>
          </a:effectLst>
        </p:spPr>
        <p:txBody>
          <a:bodyPr wrap="none" rtlCol="0">
            <a:spAutoFit/>
          </a:bodyPr>
          <a:lstStyle/>
          <a:p>
            <a:r>
              <a:rPr kumimoji="1" lang="ja-JP" altLang="en-US" sz="48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就職面接会</a:t>
            </a:r>
          </a:p>
        </p:txBody>
      </p:sp>
      <p:sp>
        <p:nvSpPr>
          <p:cNvPr id="22" name="正方形/長方形 21"/>
          <p:cNvSpPr/>
          <p:nvPr/>
        </p:nvSpPr>
        <p:spPr>
          <a:xfrm>
            <a:off x="1268358" y="233170"/>
            <a:ext cx="149333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2000" b="1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完全予約制</a:t>
            </a:r>
          </a:p>
        </p:txBody>
      </p:sp>
      <p:pic>
        <p:nvPicPr>
          <p:cNvPr id="30" name="図 29" descr="\\file3.inside.mhlw.go.jp\課室領域3\14037000_大阪労働局\27000大阪労働局職業安定部\移行用\（所フォルダ）\03大阪西\＠④企画部門\各種画像・イラスト・音源\2次元バーコード\QR_大阪西所トップページ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461" y="4930570"/>
            <a:ext cx="622346" cy="582649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テキスト ボックス 7"/>
          <p:cNvSpPr txBox="1"/>
          <p:nvPr/>
        </p:nvSpPr>
        <p:spPr>
          <a:xfrm>
            <a:off x="5409000" y="242177"/>
            <a:ext cx="584775" cy="308948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sz="26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障がいのある方の</a:t>
            </a:r>
            <a:endParaRPr kumimoji="1" lang="en-US" altLang="ja-JP" sz="2600" b="1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2413483" y="3064841"/>
            <a:ext cx="173316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ja-JP" altLang="en-US" sz="20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参加企業８社</a:t>
            </a:r>
            <a:endParaRPr kumimoji="1" lang="en-US" altLang="ja-JP" sz="2000" b="1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310115">
            <a:off x="5760503" y="3085882"/>
            <a:ext cx="1111618" cy="1072710"/>
          </a:xfrm>
          <a:prstGeom prst="rect">
            <a:avLst/>
          </a:prstGeom>
        </p:spPr>
      </p:pic>
      <p:cxnSp>
        <p:nvCxnSpPr>
          <p:cNvPr id="14" name="直線コネクタ 13"/>
          <p:cNvCxnSpPr/>
          <p:nvPr/>
        </p:nvCxnSpPr>
        <p:spPr>
          <a:xfrm>
            <a:off x="2381250" y="4572000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/>
          <p:cNvCxnSpPr/>
          <p:nvPr/>
        </p:nvCxnSpPr>
        <p:spPr>
          <a:xfrm flipV="1">
            <a:off x="2516292" y="2814789"/>
            <a:ext cx="299506" cy="73232"/>
          </a:xfrm>
          <a:prstGeom prst="line">
            <a:avLst/>
          </a:prstGeom>
          <a:ln w="38100" cap="rnd">
            <a:solidFill>
              <a:srgbClr val="FF33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角丸四角形 66"/>
          <p:cNvSpPr/>
          <p:nvPr/>
        </p:nvSpPr>
        <p:spPr>
          <a:xfrm>
            <a:off x="173123" y="7413518"/>
            <a:ext cx="3795877" cy="656063"/>
          </a:xfrm>
          <a:prstGeom prst="roundRect">
            <a:avLst/>
          </a:prstGeom>
          <a:noFill/>
          <a:ln w="63500" cap="rnd">
            <a:solidFill>
              <a:srgbClr val="FF3300"/>
            </a:solidFill>
            <a:prstDash val="sysDot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テキスト ボックス 67"/>
          <p:cNvSpPr txBox="1"/>
          <p:nvPr/>
        </p:nvSpPr>
        <p:spPr>
          <a:xfrm>
            <a:off x="5456174" y="5118029"/>
            <a:ext cx="126348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8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ハローワーク大阪西</a:t>
            </a:r>
            <a:r>
              <a:rPr kumimoji="1" lang="en-US" altLang="ja-JP" sz="8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HP</a:t>
            </a:r>
            <a:endParaRPr kumimoji="1" lang="ja-JP" altLang="en-US" sz="800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000"/>
            <a:ext cx="914479" cy="310923"/>
          </a:xfrm>
          <a:prstGeom prst="rect">
            <a:avLst/>
          </a:prstGeom>
        </p:spPr>
      </p:pic>
      <p:sp>
        <p:nvSpPr>
          <p:cNvPr id="79" name="角丸四角形 78"/>
          <p:cNvSpPr/>
          <p:nvPr/>
        </p:nvSpPr>
        <p:spPr>
          <a:xfrm>
            <a:off x="4252587" y="278620"/>
            <a:ext cx="520175" cy="3648119"/>
          </a:xfrm>
          <a:prstGeom prst="roundRect">
            <a:avLst/>
          </a:prstGeom>
          <a:solidFill>
            <a:srgbClr val="52DEF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角丸四角形 79"/>
          <p:cNvSpPr/>
          <p:nvPr/>
        </p:nvSpPr>
        <p:spPr>
          <a:xfrm>
            <a:off x="4465242" y="179922"/>
            <a:ext cx="605776" cy="3660345"/>
          </a:xfrm>
          <a:prstGeom prst="round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テキスト ボックス 80"/>
          <p:cNvSpPr txBox="1"/>
          <p:nvPr/>
        </p:nvSpPr>
        <p:spPr>
          <a:xfrm>
            <a:off x="4571179" y="104373"/>
            <a:ext cx="584775" cy="40823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en-US" altLang="ja-JP" sz="26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『</a:t>
            </a:r>
            <a:r>
              <a:rPr kumimoji="1" lang="ja-JP" altLang="en-US" sz="26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働く</a:t>
            </a:r>
            <a:r>
              <a:rPr kumimoji="1" lang="en-US" altLang="ja-JP" sz="26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』</a:t>
            </a:r>
            <a:r>
              <a:rPr kumimoji="1" lang="ja-JP" altLang="en-US" sz="26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を応援します！</a:t>
            </a:r>
            <a:endParaRPr kumimoji="1" lang="en-US" altLang="ja-JP" sz="2600" b="1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1195231" y="3979272"/>
            <a:ext cx="4892686" cy="615553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kumimoji="1" lang="ja-JP" altLang="en-US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令和８年９月３日（木）</a:t>
            </a:r>
            <a:r>
              <a:rPr kumimoji="1" lang="ja-JP" altLang="en-US" sz="15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en-US" altLang="ja-JP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</a:t>
            </a:r>
            <a:r>
              <a:rPr kumimoji="1" lang="ja-JP" altLang="en-US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時～</a:t>
            </a:r>
            <a:r>
              <a:rPr kumimoji="1" lang="en-US" altLang="ja-JP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</a:t>
            </a:r>
            <a:r>
              <a:rPr kumimoji="1" lang="ja-JP" altLang="en-US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kumimoji="1" lang="en-US" altLang="ja-JP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kumimoji="1" lang="ja-JP" altLang="en-US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</a:t>
            </a:r>
            <a:endParaRPr kumimoji="1" lang="en-US" altLang="ja-JP" b="1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（面接受付：</a:t>
            </a:r>
            <a:r>
              <a:rPr kumimoji="1" lang="en-US" altLang="ja-JP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12</a:t>
            </a:r>
            <a:r>
              <a:rPr kumimoji="1" lang="ja-JP" altLang="en-US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kumimoji="1" lang="en-US" altLang="ja-JP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30</a:t>
            </a:r>
            <a:r>
              <a:rPr kumimoji="1" lang="ja-JP" altLang="en-US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分～</a:t>
            </a:r>
            <a:r>
              <a:rPr kumimoji="1" lang="en-US" altLang="ja-JP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16</a:t>
            </a:r>
            <a:r>
              <a:rPr kumimoji="1" lang="ja-JP" altLang="en-US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時</a:t>
            </a:r>
            <a:r>
              <a:rPr kumimoji="1" lang="en-US" altLang="ja-JP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00</a:t>
            </a:r>
            <a:r>
              <a:rPr kumimoji="1" lang="ja-JP" altLang="en-US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分）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1197406" y="4726767"/>
            <a:ext cx="3236784" cy="538609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kumimoji="1" lang="ja-JP" altLang="en-US" sz="14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ノーブデンス西区民センター　ホール</a:t>
            </a:r>
            <a:endParaRPr kumimoji="1" lang="en-US" altLang="ja-JP" sz="1400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5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大阪市西区北堀江４丁目２－７</a:t>
            </a: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1127645" y="5440757"/>
            <a:ext cx="3108543" cy="507831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kumimoji="1" lang="ja-JP" altLang="en-US" sz="15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就職を希望する障がいのある方</a:t>
            </a:r>
            <a:endParaRPr kumimoji="1" lang="en-US" altLang="ja-JP" sz="1500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2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（令和９年３月大学等卒業予定者を含む）</a:t>
            </a:r>
            <a:endParaRPr kumimoji="1" lang="en-US" altLang="ja-JP" sz="1200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1165694" y="6159628"/>
            <a:ext cx="2877711" cy="553998"/>
          </a:xfrm>
          <a:prstGeom prst="rect">
            <a:avLst/>
          </a:prstGeom>
        </p:spPr>
        <p:txBody>
          <a:bodyPr wrap="none" rtlCol="0">
            <a:spAutoFit/>
          </a:bodyPr>
          <a:lstStyle/>
          <a:p>
            <a:r>
              <a:rPr kumimoji="1" lang="ja-JP" altLang="en-US" sz="15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履歴書等の応募書類、筆記用具</a:t>
            </a:r>
            <a:endParaRPr kumimoji="1" lang="en-US" altLang="ja-JP" sz="1500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5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ハローワークの紹介状</a:t>
            </a:r>
            <a:endParaRPr kumimoji="1" lang="en-US" altLang="ja-JP" sz="1500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189000" y="7488397"/>
            <a:ext cx="387798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ハローワークの窓口で紹介状の交付を受け、</a:t>
            </a:r>
            <a:endParaRPr kumimoji="1" lang="en-US" altLang="ja-JP" sz="1400" b="1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4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面接時間の予約を行ってください。</a:t>
            </a:r>
            <a:r>
              <a:rPr kumimoji="1" lang="ja-JP" altLang="en-US" sz="8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（最大２社まで）</a:t>
            </a:r>
          </a:p>
        </p:txBody>
      </p:sp>
      <p:pic>
        <p:nvPicPr>
          <p:cNvPr id="49" name="図 48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95" y="3898825"/>
            <a:ext cx="939420" cy="808232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0" name="テキスト ボックス 49"/>
          <p:cNvSpPr txBox="1"/>
          <p:nvPr/>
        </p:nvSpPr>
        <p:spPr>
          <a:xfrm rot="16200000">
            <a:off x="468144" y="3905100"/>
            <a:ext cx="461665" cy="63094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日 時</a:t>
            </a:r>
          </a:p>
        </p:txBody>
      </p:sp>
      <p:pic>
        <p:nvPicPr>
          <p:cNvPr id="51" name="図 5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39" y="4612822"/>
            <a:ext cx="907263" cy="78056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2" name="テキスト ボックス 51"/>
          <p:cNvSpPr txBox="1"/>
          <p:nvPr/>
        </p:nvSpPr>
        <p:spPr>
          <a:xfrm rot="16200000">
            <a:off x="419159" y="4662813"/>
            <a:ext cx="461665" cy="630942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kumimoji="1" lang="ja-JP" altLang="en-US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場</a:t>
            </a:r>
            <a:r>
              <a:rPr kumimoji="1" lang="en-US" altLang="ja-JP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ja-JP" altLang="en-US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所</a:t>
            </a:r>
          </a:p>
        </p:txBody>
      </p:sp>
      <p:pic>
        <p:nvPicPr>
          <p:cNvPr id="53" name="図 52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22" y="5369889"/>
            <a:ext cx="907263" cy="78056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4" name="テキスト ボックス 53"/>
          <p:cNvSpPr txBox="1"/>
          <p:nvPr/>
        </p:nvSpPr>
        <p:spPr>
          <a:xfrm rot="16200000">
            <a:off x="432585" y="5375796"/>
            <a:ext cx="461665" cy="63812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対</a:t>
            </a:r>
            <a:r>
              <a:rPr kumimoji="1" lang="en-US" altLang="ja-JP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ja-JP" altLang="en-US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象</a:t>
            </a:r>
          </a:p>
        </p:txBody>
      </p:sp>
      <p:pic>
        <p:nvPicPr>
          <p:cNvPr id="57" name="図 56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47" y="6107385"/>
            <a:ext cx="907263" cy="780566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8" name="テキスト ボックス 57"/>
          <p:cNvSpPr txBox="1"/>
          <p:nvPr/>
        </p:nvSpPr>
        <p:spPr>
          <a:xfrm rot="16200000">
            <a:off x="468143" y="5952953"/>
            <a:ext cx="461665" cy="913477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kumimoji="1" lang="ja-JP" altLang="en-US" dirty="0">
                <a:solidFill>
                  <a:srgbClr val="FFFFFF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持ち物</a:t>
            </a:r>
          </a:p>
        </p:txBody>
      </p:sp>
      <p:pic>
        <p:nvPicPr>
          <p:cNvPr id="59" name="図 58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4084" y="8482293"/>
            <a:ext cx="2168502" cy="108425"/>
          </a:xfrm>
          <a:prstGeom prst="rect">
            <a:avLst/>
          </a:prstGeom>
        </p:spPr>
      </p:pic>
      <p:sp>
        <p:nvSpPr>
          <p:cNvPr id="60" name="正方形/長方形 59"/>
          <p:cNvSpPr/>
          <p:nvPr/>
        </p:nvSpPr>
        <p:spPr>
          <a:xfrm>
            <a:off x="321535" y="8202521"/>
            <a:ext cx="141577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ja-JP" altLang="en-US" sz="16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問い合わせ先</a:t>
            </a: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173123" y="8637619"/>
            <a:ext cx="349326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6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ハローワーク大阪西　専門援助部門</a:t>
            </a:r>
          </a:p>
        </p:txBody>
      </p:sp>
      <p:sp>
        <p:nvSpPr>
          <p:cNvPr id="63" name="テキスト ボックス 62"/>
          <p:cNvSpPr txBox="1"/>
          <p:nvPr/>
        </p:nvSpPr>
        <p:spPr>
          <a:xfrm>
            <a:off x="152121" y="9020299"/>
            <a:ext cx="3376245" cy="769441"/>
          </a:xfrm>
          <a:prstGeom prst="rect">
            <a:avLst/>
          </a:prstGeom>
          <a:noFill/>
        </p:spPr>
        <p:txBody>
          <a:bodyPr wrap="none" numCol="1" spcCol="360000" rtlCol="0">
            <a:spAutoFit/>
          </a:bodyPr>
          <a:lstStyle/>
          <a:p>
            <a:pPr>
              <a:spcAft>
                <a:spcPts val="600"/>
              </a:spcAft>
            </a:pPr>
            <a:r>
              <a:rPr kumimoji="1" lang="ja-JP" altLang="en-US" sz="12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電話：</a:t>
            </a:r>
            <a:r>
              <a:rPr kumimoji="1" lang="en-US" altLang="ja-JP" sz="1200" i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06-6582-5271</a:t>
            </a:r>
            <a:r>
              <a:rPr kumimoji="1" lang="ja-JP" altLang="en-US" sz="12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（部門コード</a:t>
            </a:r>
            <a:r>
              <a:rPr kumimoji="1" lang="en-US" altLang="ja-JP" sz="1200" i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42#</a:t>
            </a:r>
            <a:r>
              <a:rPr kumimoji="1" lang="ja-JP" altLang="en-US" sz="1200" i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endParaRPr kumimoji="1" lang="en-US" altLang="ja-JP" sz="1200" i="1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spcAft>
                <a:spcPts val="600"/>
              </a:spcAft>
            </a:pPr>
            <a:r>
              <a:rPr kumimoji="1" lang="ja-JP" altLang="en-US" sz="11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受付時間：月曜日～金曜日　</a:t>
            </a:r>
            <a:r>
              <a:rPr kumimoji="1" lang="en-US" altLang="ja-JP" sz="11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8:30</a:t>
            </a:r>
            <a:r>
              <a:rPr kumimoji="1" lang="ja-JP" altLang="en-US" sz="11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～</a:t>
            </a:r>
            <a:r>
              <a:rPr kumimoji="1" lang="en-US" altLang="ja-JP" sz="11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17:15</a:t>
            </a:r>
          </a:p>
          <a:p>
            <a:pPr>
              <a:spcAft>
                <a:spcPts val="600"/>
              </a:spcAft>
            </a:pPr>
            <a:r>
              <a:rPr kumimoji="1" lang="ja-JP" altLang="en-US" sz="11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（土・日・休祝日休み）</a:t>
            </a:r>
            <a:endParaRPr kumimoji="1" lang="en-US" altLang="ja-JP" sz="1100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64" name="テキスト ボックス 63"/>
          <p:cNvSpPr txBox="1"/>
          <p:nvPr/>
        </p:nvSpPr>
        <p:spPr>
          <a:xfrm>
            <a:off x="3280066" y="9276856"/>
            <a:ext cx="3551392" cy="6061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主催　</a:t>
            </a:r>
            <a:r>
              <a:rPr kumimoji="1" lang="ja-JP" altLang="en-US" sz="11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ハローワーク大阪西</a:t>
            </a:r>
            <a:endParaRPr kumimoji="1" lang="en-US" altLang="ja-JP" sz="1100" b="1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105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</a:t>
            </a:r>
            <a:r>
              <a:rPr kumimoji="1" lang="ja-JP" altLang="en-US" sz="11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大阪市西区・港区・大正区・浪速区の各区役所</a:t>
            </a:r>
            <a:endParaRPr kumimoji="1" lang="en-US" altLang="ja-JP" sz="1100" b="1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900" b="1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kumimoji="1" lang="ja-JP" altLang="en-US" sz="9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共催　大阪西雇用開発協会</a:t>
            </a:r>
            <a:endParaRPr kumimoji="1" lang="en-US" altLang="ja-JP" sz="900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66" name="図 6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814102" flipH="1">
            <a:off x="1646465" y="8174551"/>
            <a:ext cx="466406" cy="386950"/>
          </a:xfrm>
          <a:prstGeom prst="rect">
            <a:avLst/>
          </a:prstGeom>
        </p:spPr>
      </p:pic>
      <p:cxnSp>
        <p:nvCxnSpPr>
          <p:cNvPr id="65" name="直線コネクタ 64"/>
          <p:cNvCxnSpPr/>
          <p:nvPr/>
        </p:nvCxnSpPr>
        <p:spPr>
          <a:xfrm flipH="1">
            <a:off x="2516292" y="2893345"/>
            <a:ext cx="1021641" cy="141963"/>
          </a:xfrm>
          <a:prstGeom prst="line">
            <a:avLst/>
          </a:prstGeom>
          <a:ln w="38100" cap="rnd">
            <a:solidFill>
              <a:srgbClr val="FF33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コネクタ 68"/>
          <p:cNvCxnSpPr/>
          <p:nvPr/>
        </p:nvCxnSpPr>
        <p:spPr>
          <a:xfrm>
            <a:off x="2563567" y="3533378"/>
            <a:ext cx="944155" cy="177717"/>
          </a:xfrm>
          <a:prstGeom prst="line">
            <a:avLst/>
          </a:prstGeom>
          <a:ln w="38100" cap="rnd">
            <a:solidFill>
              <a:srgbClr val="FF33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線コネクタ 69"/>
          <p:cNvCxnSpPr/>
          <p:nvPr/>
        </p:nvCxnSpPr>
        <p:spPr>
          <a:xfrm flipH="1" flipV="1">
            <a:off x="2516536" y="3687477"/>
            <a:ext cx="299262" cy="92045"/>
          </a:xfrm>
          <a:prstGeom prst="line">
            <a:avLst/>
          </a:prstGeom>
          <a:ln w="38100" cap="rnd">
            <a:solidFill>
              <a:srgbClr val="FF3300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図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74860">
            <a:off x="6046330" y="83696"/>
            <a:ext cx="773928" cy="609074"/>
          </a:xfrm>
          <a:prstGeom prst="rect">
            <a:avLst/>
          </a:prstGeom>
        </p:spPr>
      </p:pic>
      <p:pic>
        <p:nvPicPr>
          <p:cNvPr id="12" name="図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94587" y="1680445"/>
            <a:ext cx="425074" cy="446000"/>
          </a:xfrm>
          <a:prstGeom prst="rect">
            <a:avLst/>
          </a:prstGeom>
        </p:spPr>
      </p:pic>
      <p:pic>
        <p:nvPicPr>
          <p:cNvPr id="13" name="図 1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0660" y="833877"/>
            <a:ext cx="1206632" cy="858050"/>
          </a:xfrm>
          <a:prstGeom prst="rect">
            <a:avLst/>
          </a:prstGeom>
        </p:spPr>
      </p:pic>
      <p:pic>
        <p:nvPicPr>
          <p:cNvPr id="74" name="図 7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9208">
            <a:off x="6562959" y="607323"/>
            <a:ext cx="522586" cy="411270"/>
          </a:xfrm>
          <a:prstGeom prst="rect">
            <a:avLst/>
          </a:prstGeom>
        </p:spPr>
      </p:pic>
      <p:pic>
        <p:nvPicPr>
          <p:cNvPr id="75" name="図 7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069208">
            <a:off x="6134386" y="1058167"/>
            <a:ext cx="522586" cy="411270"/>
          </a:xfrm>
          <a:prstGeom prst="rect">
            <a:avLst/>
          </a:prstGeom>
        </p:spPr>
      </p:pic>
      <p:pic>
        <p:nvPicPr>
          <p:cNvPr id="15" name="Picture 2" descr="西区民センター地図">
            <a:extLst>
              <a:ext uri="{FF2B5EF4-FFF2-40B4-BE49-F238E27FC236}">
                <a16:creationId xmlns:a16="http://schemas.microsoft.com/office/drawing/2014/main" id="{24F9240D-ACC7-D5A4-637F-6F03693355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4233" y="5534412"/>
            <a:ext cx="5801866" cy="3730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F8E840F6-2E77-68E5-4D40-92EDD57A4627}"/>
              </a:ext>
            </a:extLst>
          </p:cNvPr>
          <p:cNvSpPr/>
          <p:nvPr/>
        </p:nvSpPr>
        <p:spPr>
          <a:xfrm>
            <a:off x="4120149" y="5556264"/>
            <a:ext cx="2599511" cy="3631739"/>
          </a:xfrm>
          <a:prstGeom prst="rect">
            <a:avLst/>
          </a:prstGeom>
          <a:noFill/>
          <a:ln w="76200">
            <a:solidFill>
              <a:srgbClr val="FF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64674837-EAE3-ADCC-9B4A-0F44EA7A3387}"/>
              </a:ext>
            </a:extLst>
          </p:cNvPr>
          <p:cNvSpPr txBox="1"/>
          <p:nvPr/>
        </p:nvSpPr>
        <p:spPr>
          <a:xfrm>
            <a:off x="4149000" y="8373000"/>
            <a:ext cx="2535877" cy="76944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altLang="ja-JP" sz="1100" b="1" i="0" dirty="0">
                <a:solidFill>
                  <a:srgbClr val="212529"/>
                </a:solidFill>
                <a:effectLst/>
                <a:latin typeface="-apple-system"/>
              </a:rPr>
              <a:t>Osaka Metro</a:t>
            </a:r>
            <a:r>
              <a:rPr lang="ja-JP" altLang="en-US" sz="1100" b="1" i="0" dirty="0">
                <a:solidFill>
                  <a:srgbClr val="212529"/>
                </a:solidFill>
                <a:effectLst/>
                <a:latin typeface="-apple-system"/>
              </a:rPr>
              <a:t>　千日前線　西長堀駅</a:t>
            </a:r>
            <a:endParaRPr lang="en-US" altLang="ja-JP" sz="1100" b="1" i="0" dirty="0">
              <a:solidFill>
                <a:srgbClr val="212529"/>
              </a:solidFill>
              <a:effectLst/>
              <a:latin typeface="-apple-system"/>
            </a:endParaRPr>
          </a:p>
          <a:p>
            <a:r>
              <a:rPr lang="ja-JP" altLang="en-US" sz="1100" b="1" i="0" dirty="0">
                <a:solidFill>
                  <a:srgbClr val="212529"/>
                </a:solidFill>
                <a:effectLst/>
                <a:latin typeface="-apple-system"/>
              </a:rPr>
              <a:t>⑦番出口 北へ</a:t>
            </a:r>
            <a:r>
              <a:rPr lang="en-US" altLang="ja-JP" sz="1100" b="1" i="0" dirty="0">
                <a:solidFill>
                  <a:srgbClr val="212529"/>
                </a:solidFill>
                <a:effectLst/>
                <a:latin typeface="-apple-system"/>
              </a:rPr>
              <a:t>100m</a:t>
            </a:r>
            <a:br>
              <a:rPr lang="en-US" altLang="ja-JP" sz="1100" b="1" dirty="0"/>
            </a:br>
            <a:r>
              <a:rPr lang="en-US" altLang="ja-JP" sz="1100" b="1" i="0" dirty="0">
                <a:solidFill>
                  <a:srgbClr val="212529"/>
                </a:solidFill>
                <a:effectLst/>
                <a:latin typeface="-apple-system"/>
              </a:rPr>
              <a:t>Osaka Metro</a:t>
            </a:r>
            <a:r>
              <a:rPr lang="ja-JP" altLang="en-US" sz="1100" b="1" i="0" dirty="0">
                <a:solidFill>
                  <a:srgbClr val="212529"/>
                </a:solidFill>
                <a:effectLst/>
                <a:latin typeface="-apple-system"/>
              </a:rPr>
              <a:t>　鶴見緑地線　西長堀駅</a:t>
            </a:r>
            <a:endParaRPr lang="en-US" altLang="ja-JP" sz="1100" b="1" i="0" dirty="0">
              <a:solidFill>
                <a:srgbClr val="212529"/>
              </a:solidFill>
              <a:effectLst/>
              <a:latin typeface="-apple-system"/>
            </a:endParaRPr>
          </a:p>
          <a:p>
            <a:r>
              <a:rPr lang="ja-JP" altLang="en-US" sz="1100" b="1" i="0" dirty="0">
                <a:solidFill>
                  <a:srgbClr val="212529"/>
                </a:solidFill>
                <a:effectLst/>
                <a:latin typeface="-apple-system"/>
              </a:rPr>
              <a:t>③番出口 南へ</a:t>
            </a:r>
            <a:r>
              <a:rPr lang="en-US" altLang="ja-JP" sz="1100" b="1" i="0" dirty="0">
                <a:solidFill>
                  <a:srgbClr val="212529"/>
                </a:solidFill>
                <a:effectLst/>
                <a:latin typeface="-apple-system"/>
              </a:rPr>
              <a:t>100m</a:t>
            </a:r>
            <a:endParaRPr lang="ja-JP" altLang="en-US" sz="1100" b="1" dirty="0"/>
          </a:p>
        </p:txBody>
      </p:sp>
      <p:sp>
        <p:nvSpPr>
          <p:cNvPr id="20" name="角丸四角形 78">
            <a:extLst>
              <a:ext uri="{FF2B5EF4-FFF2-40B4-BE49-F238E27FC236}">
                <a16:creationId xmlns:a16="http://schemas.microsoft.com/office/drawing/2014/main" id="{2D076D62-DFDD-8C67-AE6A-460979145578}"/>
              </a:ext>
            </a:extLst>
          </p:cNvPr>
          <p:cNvSpPr/>
          <p:nvPr/>
        </p:nvSpPr>
        <p:spPr>
          <a:xfrm rot="16200000">
            <a:off x="2317114" y="5612912"/>
            <a:ext cx="330554" cy="2935883"/>
          </a:xfrm>
          <a:prstGeom prst="roundRect">
            <a:avLst/>
          </a:prstGeom>
          <a:solidFill>
            <a:srgbClr val="52DEF7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bg1"/>
              </a:solidFill>
            </a:endParaRPr>
          </a:p>
        </p:txBody>
      </p:sp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788E687B-A5E7-2AF7-A3E2-A48FE0E65E23}"/>
              </a:ext>
            </a:extLst>
          </p:cNvPr>
          <p:cNvSpPr txBox="1"/>
          <p:nvPr/>
        </p:nvSpPr>
        <p:spPr>
          <a:xfrm>
            <a:off x="1020126" y="6921680"/>
            <a:ext cx="2961067" cy="307777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ja-JP" altLang="en-US" sz="1400" dirty="0">
                <a:solidFill>
                  <a:srgbClr val="4623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🐧クールビズでお越しください🐧</a:t>
            </a:r>
            <a:endParaRPr kumimoji="1" lang="ja-JP" altLang="en-US" sz="1400" dirty="0">
              <a:solidFill>
                <a:srgbClr val="46230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885230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a654c996-f83f-4c9e-98a8-36d31158b0b4">
      <UserInfo>
        <DisplayName/>
        <AccountId xsi:nil="true"/>
        <AccountType/>
      </UserInfo>
    </Owner>
    <lcf76f155ced4ddcb4097134ff3c332f xmlns="a654c996-f83f-4c9e-98a8-36d31158b0b4">
      <Terms xmlns="http://schemas.microsoft.com/office/infopath/2007/PartnerControls"/>
    </lcf76f155ced4ddcb4097134ff3c332f>
    <TaxCatchAll xmlns="44856c1c-163a-4db4-9f2d-e69ab44d016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520ADF3D7FA94742BD89BA233FCF6576" ma:contentTypeVersion="15" ma:contentTypeDescription="新しいドキュメントを作成します。" ma:contentTypeScope="" ma:versionID="d11d2d79f8c7f45f4439bf05e0c8dc8c">
  <xsd:schema xmlns:xsd="http://www.w3.org/2001/XMLSchema" xmlns:xs="http://www.w3.org/2001/XMLSchema" xmlns:p="http://schemas.microsoft.com/office/2006/metadata/properties" xmlns:ns2="a654c996-f83f-4c9e-98a8-36d31158b0b4" xmlns:ns3="44856c1c-163a-4db4-9f2d-e69ab44d016d" targetNamespace="http://schemas.microsoft.com/office/2006/metadata/properties" ma:root="true" ma:fieldsID="cb57cd9df7585876947f5f333f751659" ns2:_="" ns3:_="">
    <xsd:import namespace="a654c996-f83f-4c9e-98a8-36d31158b0b4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4c996-f83f-4c9e-98a8-36d31158b0b4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0ee3e193-348c-4b69-855c-3847306be67c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C10E6F9-F9FD-4BE6-A194-35B96F2B9F72}">
  <ds:schemaRefs>
    <ds:schemaRef ds:uri="http://schemas.openxmlformats.org/package/2006/metadata/core-properties"/>
    <ds:schemaRef ds:uri="http://purl.org/dc/terms/"/>
    <ds:schemaRef ds:uri="http://purl.org/dc/elements/1.1/"/>
    <ds:schemaRef ds:uri="http://www.w3.org/XML/1998/namespace"/>
    <ds:schemaRef ds:uri="http://schemas.microsoft.com/office/2006/metadata/properties"/>
    <ds:schemaRef ds:uri="http://purl.org/dc/dcmitype/"/>
    <ds:schemaRef ds:uri="http://schemas.microsoft.com/office/2006/documentManagement/types"/>
    <ds:schemaRef ds:uri="http://schemas.microsoft.com/office/infopath/2007/PartnerControls"/>
    <ds:schemaRef ds:uri="a654c996-f83f-4c9e-98a8-36d31158b0b4"/>
    <ds:schemaRef ds:uri="44856c1c-163a-4db4-9f2d-e69ab44d016d"/>
  </ds:schemaRefs>
</ds:datastoreItem>
</file>

<file path=customXml/itemProps2.xml><?xml version="1.0" encoding="utf-8"?>
<ds:datastoreItem xmlns:ds="http://schemas.openxmlformats.org/officeDocument/2006/customXml" ds:itemID="{E5730608-0D53-4767-A931-91101FCD36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654c996-f83f-4c9e-98a8-36d31158b0b4"/>
    <ds:schemaRef ds:uri="44856c1c-163a-4db4-9f2d-e69ab44d016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DB2096-1664-4BC1-A921-9B0B5FAFFF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Words>208</Words>
  <PresentationFormat>A4 210 x 297 mm</PresentationFormat>
  <Paragraphs>34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-apple-system</vt:lpstr>
      <vt:lpstr>HG丸ｺﾞｼｯｸM-PRO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0x010100520ADF3D7FA94742BD89BA233FCF6576</vt:lpwstr>
  </property>
</Properties>
</file>