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61" r:id="rId6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556"/>
    <a:srgbClr val="F18D09"/>
    <a:srgbClr val="474B4B"/>
    <a:srgbClr val="E95167"/>
    <a:srgbClr val="FAC112"/>
    <a:srgbClr val="FBDDE0"/>
    <a:srgbClr val="ED7A9B"/>
    <a:srgbClr val="F29FAF"/>
    <a:srgbClr val="7EC9BF"/>
    <a:srgbClr val="FD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C8BFCE-51CB-41B0-A751-D59AA149666C}" v="25" dt="2026-07-09T06:52:36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6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AC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290695" y="2725394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 w="76200">
            <a:solidFill>
              <a:srgbClr val="474B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188707" y="5598324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面接希望の方は応募書類・ハローワークの紹介状（当日⑥番窓口で発行も可能です）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46621" y="8756077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●お問い合わせ●</a:t>
            </a:r>
            <a:b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ハローワーク堺　職業相談第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部門</a:t>
            </a:r>
            <a:b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堺市堺区南瓦町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2-29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堺地方合同庁舎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2F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番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窓口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TEL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072-238-8301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部門コード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４１＃</a:t>
            </a: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ご利用時間　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　（土・日・休祝日休み）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募集中の求人について詳しく聞きたい！</a:t>
            </a:r>
            <a:endParaRPr kumimoji="0" lang="en-US" altLang="ja-JP" sz="1400" b="1" i="0" u="none" strike="noStrike" kern="1200" cap="none" spc="0" normalizeH="0" baseline="0" noProof="0">
              <a:ln>
                <a:noFill/>
              </a:ln>
              <a:solidFill>
                <a:srgbClr val="474B4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116" b="-7067"/>
          <a:stretch/>
        </p:blipFill>
        <p:spPr>
          <a:xfrm>
            <a:off x="1042771" y="222931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85577" y="5901702"/>
            <a:ext cx="2190544" cy="2694339"/>
          </a:xfrm>
          <a:prstGeom prst="rect">
            <a:avLst/>
          </a:prstGeom>
          <a:solidFill>
            <a:srgbClr val="F18D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74121" y="5993312"/>
            <a:ext cx="2090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募集する仕事の内容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35854" y="544178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614806" y="6343848"/>
            <a:ext cx="1912194" cy="200015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E17DFB4-ABAF-3E71-BF91-9FE53B1B954F}"/>
              </a:ext>
            </a:extLst>
          </p:cNvPr>
          <p:cNvGrpSpPr/>
          <p:nvPr/>
        </p:nvGrpSpPr>
        <p:grpSpPr>
          <a:xfrm>
            <a:off x="4662796" y="6439517"/>
            <a:ext cx="1926557" cy="1422243"/>
            <a:chOff x="4556130" y="6310325"/>
            <a:chExt cx="1926557" cy="1422243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C427AB9-1B61-9B7C-6E1D-6423707CB1A7}"/>
                </a:ext>
              </a:extLst>
            </p:cNvPr>
            <p:cNvSpPr txBox="1"/>
            <p:nvPr/>
          </p:nvSpPr>
          <p:spPr>
            <a:xfrm>
              <a:off x="4565192" y="6310325"/>
              <a:ext cx="191749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Segoe UI" panose="020B0502040204020203" pitchFamily="34" charset="0"/>
                </a:rPr>
                <a:t>○○○○</a:t>
              </a:r>
              <a:endPara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22BCDA0B-8DDD-2155-A1CF-4496C032936E}"/>
                </a:ext>
              </a:extLst>
            </p:cNvPr>
            <p:cNvSpPr txBox="1"/>
            <p:nvPr/>
          </p:nvSpPr>
          <p:spPr>
            <a:xfrm>
              <a:off x="4563774" y="6600487"/>
              <a:ext cx="191749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Segoe UI" panose="020B0502040204020203" pitchFamily="34" charset="0"/>
                </a:rPr>
                <a:t>○○○○</a:t>
              </a:r>
              <a:endPara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581F18A1-0B89-ECA4-9EBD-1DEE1ED18B83}"/>
                </a:ext>
              </a:extLst>
            </p:cNvPr>
            <p:cNvSpPr txBox="1"/>
            <p:nvPr/>
          </p:nvSpPr>
          <p:spPr>
            <a:xfrm>
              <a:off x="4561226" y="6865996"/>
              <a:ext cx="191749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Segoe UI" panose="020B0502040204020203" pitchFamily="34" charset="0"/>
                </a:rPr>
                <a:t>○○○○</a:t>
              </a:r>
              <a:endPara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62A8BA4E-3DCC-BC50-A09C-36CCF6938B2B}"/>
                </a:ext>
              </a:extLst>
            </p:cNvPr>
            <p:cNvSpPr txBox="1"/>
            <p:nvPr/>
          </p:nvSpPr>
          <p:spPr>
            <a:xfrm>
              <a:off x="4558678" y="7128505"/>
              <a:ext cx="191749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Segoe UI" panose="020B0502040204020203" pitchFamily="34" charset="0"/>
                </a:rPr>
                <a:t>○○○○</a:t>
              </a:r>
              <a:endPara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A41574AD-CCE2-4B03-65E5-378C8E089D5E}"/>
                </a:ext>
              </a:extLst>
            </p:cNvPr>
            <p:cNvSpPr txBox="1"/>
            <p:nvPr/>
          </p:nvSpPr>
          <p:spPr>
            <a:xfrm>
              <a:off x="4556130" y="7394014"/>
              <a:ext cx="191749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Segoe UI" panose="020B0502040204020203" pitchFamily="34" charset="0"/>
                </a:rPr>
                <a:t>○○○○</a:t>
              </a:r>
              <a:endPara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49516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kumimoji="0" lang="en-US" altLang="ja-JP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kumimoji="0" lang="ja-JP" alt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35854" y="5027660"/>
            <a:ext cx="44834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場所：ハローワーク堺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階⑧番窓口横の相談会ブース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（ブース前の発券機で番号札を取ってお待ちください）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624464" y="5916968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508962" y="5108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①～④の赤い枠内を記入してください。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枠を超えないようにご注意ください。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赤い枠を削除してください。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297328" y="6596665"/>
            <a:ext cx="4038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④募集する仕事や一言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例えば「施設警備」ですと、</a:t>
            </a:r>
            <a:endParaRPr kumimoji="1" lang="en-US" altLang="ja-JP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自分には無理かも、と思われるため、「施設内の巡回、入館者の確認」など言い換えていただくと、自分にもできそうだと思っていただけると思います。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587979" y="4087284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kumimoji="1" lang="en-US" altLang="ja-JP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kumimoji="1" lang="ja-JP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88138" y="4194011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66101" y="4477221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621672" y="3124775"/>
            <a:ext cx="6601063" cy="9477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株式会社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○○○○○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33471" y="424442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kumimoji="0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818182" y="5017055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77727" y="4229818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kumimoji="1" lang="ja-JP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81633" y="4560199"/>
            <a:ext cx="85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817585" y="5213912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66112" y="4178544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51606" y="596285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③写真や一言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endParaRPr kumimoji="1" lang="ja-JP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FF65F15-FD6B-42F6-93CB-B280A7647558}"/>
              </a:ext>
            </a:extLst>
          </p:cNvPr>
          <p:cNvGrpSpPr/>
          <p:nvPr/>
        </p:nvGrpSpPr>
        <p:grpSpPr>
          <a:xfrm>
            <a:off x="672700" y="6020405"/>
            <a:ext cx="3497759" cy="2476178"/>
            <a:chOff x="590321" y="6042667"/>
            <a:chExt cx="3497759" cy="2476178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40A7BD13-13A5-26D6-C9FD-4AEA1F835897}"/>
                </a:ext>
              </a:extLst>
            </p:cNvPr>
            <p:cNvSpPr txBox="1"/>
            <p:nvPr/>
          </p:nvSpPr>
          <p:spPr>
            <a:xfrm>
              <a:off x="590321" y="6042667"/>
              <a:ext cx="346640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写真</a:t>
              </a:r>
              <a:endPara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枠内に収まるようにトリミングする。拡大する場合は、元の縦横比を維持する。</a:t>
              </a: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7C4F549F-D0BA-6E67-6C1D-72FE627A8CF1}"/>
                </a:ext>
              </a:extLst>
            </p:cNvPr>
            <p:cNvSpPr txBox="1"/>
            <p:nvPr/>
          </p:nvSpPr>
          <p:spPr>
            <a:xfrm>
              <a:off x="621672" y="7217898"/>
              <a:ext cx="3466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枠は、大きさと位置の目安なので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削除する。</a:t>
              </a:r>
            </a:p>
          </p:txBody>
        </p:sp>
        <p:sp>
          <p:nvSpPr>
            <p:cNvPr id="8" name="テキスト ボックス 6">
              <a:extLst>
                <a:ext uri="{FF2B5EF4-FFF2-40B4-BE49-F238E27FC236}">
                  <a16:creationId xmlns:a16="http://schemas.microsoft.com/office/drawing/2014/main" id="{8F6B97D9-0A30-D15B-1506-5404E3602019}"/>
                </a:ext>
              </a:extLst>
            </p:cNvPr>
            <p:cNvSpPr txBox="1"/>
            <p:nvPr/>
          </p:nvSpPr>
          <p:spPr>
            <a:xfrm>
              <a:off x="614622" y="7934070"/>
              <a:ext cx="3466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一言</a:t>
              </a:r>
              <a:r>
                <a:rPr kumimoji="1" lang="en-US" altLang="ja-JP" sz="1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PR</a:t>
              </a: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も追加可能です。この枠内に収めてください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587979" y="2957409"/>
            <a:ext cx="6198850" cy="10379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7640060" y="546608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0D43008-AD77-7EDD-AAF2-E21EE1DB041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3517" y="-4910"/>
            <a:ext cx="4968000" cy="7452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BC627D7-4C83-6B64-BF8C-0DC9E1E4F221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164" y="773675"/>
            <a:ext cx="5920000" cy="1332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b="17324"/>
          <a:stretch/>
        </p:blipFill>
        <p:spPr>
          <a:xfrm>
            <a:off x="214963" y="761436"/>
            <a:ext cx="5920000" cy="110123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A27066-CA7E-15B2-2E61-37D2CDDC6D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647" y="51080"/>
            <a:ext cx="4128000" cy="864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FFC920C-5B86-D240-B117-AFC193E9A59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1" r="62316" b="-10802"/>
          <a:stretch/>
        </p:blipFill>
        <p:spPr>
          <a:xfrm>
            <a:off x="5647516" y="507858"/>
            <a:ext cx="1361135" cy="83766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1A43FEF-0FB5-96B9-F817-D5BFF618248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-1" r="34248" b="-10579"/>
          <a:stretch/>
        </p:blipFill>
        <p:spPr>
          <a:xfrm>
            <a:off x="5820932" y="956501"/>
            <a:ext cx="1157239" cy="875787"/>
          </a:xfrm>
          <a:prstGeom prst="rect">
            <a:avLst/>
          </a:prstGeom>
        </p:spPr>
      </p:pic>
      <p:sp>
        <p:nvSpPr>
          <p:cNvPr id="5" name="角丸四角形 88">
            <a:extLst>
              <a:ext uri="{FF2B5EF4-FFF2-40B4-BE49-F238E27FC236}">
                <a16:creationId xmlns:a16="http://schemas.microsoft.com/office/drawing/2014/main" id="{56035D61-44A0-50C9-ADDC-E8D97D95B3E3}"/>
              </a:ext>
            </a:extLst>
          </p:cNvPr>
          <p:cNvSpPr/>
          <p:nvPr/>
        </p:nvSpPr>
        <p:spPr>
          <a:xfrm>
            <a:off x="5135617" y="2106317"/>
            <a:ext cx="1790401" cy="511426"/>
          </a:xfrm>
          <a:prstGeom prst="roundRect">
            <a:avLst>
              <a:gd name="adj" fmla="val 17262"/>
            </a:avLst>
          </a:prstGeom>
          <a:solidFill>
            <a:schemeClr val="bg1"/>
          </a:solidFill>
          <a:ln w="38100">
            <a:solidFill>
              <a:srgbClr val="F2955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ctr" anchorCtr="0"/>
          <a:lstStyle/>
          <a:p>
            <a:pPr algn="ctr"/>
            <a:r>
              <a:rPr lang="ja-JP" altLang="en-US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事業所番号</a:t>
            </a:r>
            <a:endParaRPr lang="en-US" altLang="ja-JP" sz="11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1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2708-000000-0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E22BA6-95B3-FC5D-6FA9-1BB0BCCCBC00}"/>
              </a:ext>
            </a:extLst>
          </p:cNvPr>
          <p:cNvSpPr txBox="1"/>
          <p:nvPr/>
        </p:nvSpPr>
        <p:spPr>
          <a:xfrm>
            <a:off x="5178652" y="1962361"/>
            <a:ext cx="468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303822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B33EC4-691E-AE04-9058-8F46D6E0390C}"/>
              </a:ext>
            </a:extLst>
          </p:cNvPr>
          <p:cNvSpPr txBox="1"/>
          <p:nvPr/>
        </p:nvSpPr>
        <p:spPr>
          <a:xfrm>
            <a:off x="1752600" y="299402"/>
            <a:ext cx="35052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</a:p>
        </p:txBody>
      </p:sp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17ADC26DE845A38CAAB1DAEA950F" ma:contentTypeVersion="15" ma:contentTypeDescription="新しいドキュメントを作成します。" ma:contentTypeScope="" ma:versionID="0c097d2b30b5c985164fb882c91eb630">
  <xsd:schema xmlns:xsd="http://www.w3.org/2001/XMLSchema" xmlns:xs="http://www.w3.org/2001/XMLSchema" xmlns:p="http://schemas.microsoft.com/office/2006/metadata/properties" xmlns:ns2="33b06714-065e-4b92-b8a3-877a6abedc5c" xmlns:ns3="44856c1c-163a-4db4-9f2d-e69ab44d016d" targetNamespace="http://schemas.microsoft.com/office/2006/metadata/properties" ma:root="true" ma:fieldsID="c06dc14ff48feabdbc4f8723b928227e" ns2:_="" ns3:_="">
    <xsd:import namespace="33b06714-065e-4b92-b8a3-877a6abedc5c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06714-065e-4b92-b8a3-877a6abedc5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a581000-8747-4b47-a5e7-a7a7eb01704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33b06714-065e-4b92-b8a3-877a6abedc5c">
      <UserInfo>
        <DisplayName/>
        <AccountId xsi:nil="true"/>
        <AccountType/>
      </UserInfo>
    </Owner>
    <TaxCatchAll xmlns="44856c1c-163a-4db4-9f2d-e69ab44d016d" xsi:nil="true"/>
    <lcf76f155ced4ddcb4097134ff3c332f xmlns="33b06714-065e-4b92-b8a3-877a6abedc5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5AD5C7-3CE3-4C0B-86F6-54F2FA32B0E5}">
  <ds:schemaRefs>
    <ds:schemaRef ds:uri="33b06714-065e-4b92-b8a3-877a6abedc5c"/>
    <ds:schemaRef ds:uri="44856c1c-163a-4db4-9f2d-e69ab44d01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BEB8288-39F3-426D-BF04-F30303781FAA}">
  <ds:schemaRefs>
    <ds:schemaRef ds:uri="http://www.w3.org/XML/1998/namespace"/>
    <ds:schemaRef ds:uri="http://purl.org/dc/dcmitype/"/>
    <ds:schemaRef ds:uri="44856c1c-163a-4db4-9f2d-e69ab44d016d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3b06714-065e-4b92-b8a3-877a6abedc5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FBFC7FA-7E9D-49A6-91D0-D4043A90F4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330</Words>
  <PresentationFormat>ユーザー設定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0x010100519517ADC26DE845A38CAAB1DAEA950F</vt:lpwstr>
  </property>
  <property fmtid="{D5CDD505-2E9C-101B-9397-08002B2CF9AE}" pid="3" name="MediaServiceImageTags">
    <vt:lpwstr/>
  </property>
</Properties>
</file>