
<file path=[Content_Types].xml><?xml version="1.0" encoding="utf-8"?>
<Types xmlns="http://schemas.openxmlformats.org/package/2006/content-types">
  <Default ContentType="image/x-emf" Extension="emf"/>
  <Default ContentType="image/jpeg" Extension="jpeg"/>
  <Default ContentType="image/jpeg" Extension="jpg"/>
  <Default ContentType="image/png" Extension="png"/>
  <Default ContentType="application/vnd.openxmlformats-package.relationships+xml" Extension="rels"/>
  <Default ContentType="image/vnd.ms-photo" Extension="wdp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  <p:sldId id="261" r:id="rId3"/>
  </p:sldIdLst>
  <p:sldSz cx="7380288" cy="105124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5972"/>
    <a:srgbClr val="FFFAB7"/>
    <a:srgbClr val="009D8E"/>
    <a:srgbClr val="B13177"/>
    <a:srgbClr val="ED7A9B"/>
    <a:srgbClr val="FDD669"/>
    <a:srgbClr val="EEC2DA"/>
    <a:srgbClr val="D15B9C"/>
    <a:srgbClr val="E0EBA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45" d="100"/>
          <a:sy n="45" d="100"/>
        </p:scale>
        <p:origin x="119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slides/slide2.xml" Type="http://schemas.openxmlformats.org/officeDocument/2006/relationships/slide"/><Relationship Id="rId4" Target="presProps.xml" Type="http://schemas.openxmlformats.org/officeDocument/2006/relationships/presProps"/><Relationship Id="rId5" Target="viewProps.xml" Type="http://schemas.openxmlformats.org/officeDocument/2006/relationships/viewProps"/><Relationship Id="rId6" Target="theme/theme1.xml" Type="http://schemas.openxmlformats.org/officeDocument/2006/relationships/theme"/><Relationship Id="rId7" Target="tableStyles.xml" Type="http://schemas.openxmlformats.org/officeDocument/2006/relationships/tableStyles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3522" y="1720437"/>
            <a:ext cx="6273245" cy="3659881"/>
          </a:xfrm>
        </p:spPr>
        <p:txBody>
          <a:bodyPr anchor="b"/>
          <a:lstStyle>
            <a:lvl1pPr algn="ctr">
              <a:defRPr sz="484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22536" y="5521457"/>
            <a:ext cx="5535216" cy="2538069"/>
          </a:xfrm>
        </p:spPr>
        <p:txBody>
          <a:bodyPr/>
          <a:lstStyle>
            <a:lvl1pPr marL="0" indent="0" algn="ctr">
              <a:buNone/>
              <a:defRPr sz="1937"/>
            </a:lvl1pPr>
            <a:lvl2pPr marL="369006" indent="0" algn="ctr">
              <a:buNone/>
              <a:defRPr sz="1614"/>
            </a:lvl2pPr>
            <a:lvl3pPr marL="738012" indent="0" algn="ctr">
              <a:buNone/>
              <a:defRPr sz="1453"/>
            </a:lvl3pPr>
            <a:lvl4pPr marL="1107018" indent="0" algn="ctr">
              <a:buNone/>
              <a:defRPr sz="1291"/>
            </a:lvl4pPr>
            <a:lvl5pPr marL="1476024" indent="0" algn="ctr">
              <a:buNone/>
              <a:defRPr sz="1291"/>
            </a:lvl5pPr>
            <a:lvl6pPr marL="1845031" indent="0" algn="ctr">
              <a:buNone/>
              <a:defRPr sz="1291"/>
            </a:lvl6pPr>
            <a:lvl7pPr marL="2214037" indent="0" algn="ctr">
              <a:buNone/>
              <a:defRPr sz="1291"/>
            </a:lvl7pPr>
            <a:lvl8pPr marL="2583043" indent="0" algn="ctr">
              <a:buNone/>
              <a:defRPr sz="1291"/>
            </a:lvl8pPr>
            <a:lvl9pPr marL="2952049" indent="0" algn="ctr">
              <a:buNone/>
              <a:defRPr sz="1291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4756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313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281519" y="559689"/>
            <a:ext cx="1591375" cy="8908794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7395" y="559689"/>
            <a:ext cx="4681870" cy="8908794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7971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4059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552" y="2620809"/>
            <a:ext cx="6365498" cy="4372876"/>
          </a:xfrm>
        </p:spPr>
        <p:txBody>
          <a:bodyPr anchor="b"/>
          <a:lstStyle>
            <a:lvl1pPr>
              <a:defRPr sz="484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552" y="7035054"/>
            <a:ext cx="6365498" cy="2299592"/>
          </a:xfrm>
        </p:spPr>
        <p:txBody>
          <a:bodyPr/>
          <a:lstStyle>
            <a:lvl1pPr marL="0" indent="0">
              <a:buNone/>
              <a:defRPr sz="1937">
                <a:solidFill>
                  <a:schemeClr val="tx1">
                    <a:tint val="82000"/>
                  </a:schemeClr>
                </a:solidFill>
              </a:defRPr>
            </a:lvl1pPr>
            <a:lvl2pPr marL="369006" indent="0">
              <a:buNone/>
              <a:defRPr sz="1614">
                <a:solidFill>
                  <a:schemeClr val="tx1">
                    <a:tint val="82000"/>
                  </a:schemeClr>
                </a:solidFill>
              </a:defRPr>
            </a:lvl2pPr>
            <a:lvl3pPr marL="738012" indent="0">
              <a:buNone/>
              <a:defRPr sz="1453">
                <a:solidFill>
                  <a:schemeClr val="tx1">
                    <a:tint val="82000"/>
                  </a:schemeClr>
                </a:solidFill>
              </a:defRPr>
            </a:lvl3pPr>
            <a:lvl4pPr marL="1107018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4pPr>
            <a:lvl5pPr marL="1476024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5pPr>
            <a:lvl6pPr marL="1845031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6pPr>
            <a:lvl7pPr marL="2214037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7pPr>
            <a:lvl8pPr marL="2583043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8pPr>
            <a:lvl9pPr marL="2952049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8710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7395" y="2798447"/>
            <a:ext cx="3136622" cy="66700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36271" y="2798447"/>
            <a:ext cx="3136622" cy="66700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87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356" y="559692"/>
            <a:ext cx="6365498" cy="2031916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357" y="2577005"/>
            <a:ext cx="3122207" cy="1262950"/>
          </a:xfrm>
        </p:spPr>
        <p:txBody>
          <a:bodyPr anchor="b"/>
          <a:lstStyle>
            <a:lvl1pPr marL="0" indent="0">
              <a:buNone/>
              <a:defRPr sz="1937" b="1"/>
            </a:lvl1pPr>
            <a:lvl2pPr marL="369006" indent="0">
              <a:buNone/>
              <a:defRPr sz="1614" b="1"/>
            </a:lvl2pPr>
            <a:lvl3pPr marL="738012" indent="0">
              <a:buNone/>
              <a:defRPr sz="1453" b="1"/>
            </a:lvl3pPr>
            <a:lvl4pPr marL="1107018" indent="0">
              <a:buNone/>
              <a:defRPr sz="1291" b="1"/>
            </a:lvl4pPr>
            <a:lvl5pPr marL="1476024" indent="0">
              <a:buNone/>
              <a:defRPr sz="1291" b="1"/>
            </a:lvl5pPr>
            <a:lvl6pPr marL="1845031" indent="0">
              <a:buNone/>
              <a:defRPr sz="1291" b="1"/>
            </a:lvl6pPr>
            <a:lvl7pPr marL="2214037" indent="0">
              <a:buNone/>
              <a:defRPr sz="1291" b="1"/>
            </a:lvl7pPr>
            <a:lvl8pPr marL="2583043" indent="0">
              <a:buNone/>
              <a:defRPr sz="1291" b="1"/>
            </a:lvl8pPr>
            <a:lvl9pPr marL="2952049" indent="0">
              <a:buNone/>
              <a:defRPr sz="129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357" y="3839955"/>
            <a:ext cx="3122207" cy="564799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36271" y="2577005"/>
            <a:ext cx="3137584" cy="1262950"/>
          </a:xfrm>
        </p:spPr>
        <p:txBody>
          <a:bodyPr anchor="b"/>
          <a:lstStyle>
            <a:lvl1pPr marL="0" indent="0">
              <a:buNone/>
              <a:defRPr sz="1937" b="1"/>
            </a:lvl1pPr>
            <a:lvl2pPr marL="369006" indent="0">
              <a:buNone/>
              <a:defRPr sz="1614" b="1"/>
            </a:lvl2pPr>
            <a:lvl3pPr marL="738012" indent="0">
              <a:buNone/>
              <a:defRPr sz="1453" b="1"/>
            </a:lvl3pPr>
            <a:lvl4pPr marL="1107018" indent="0">
              <a:buNone/>
              <a:defRPr sz="1291" b="1"/>
            </a:lvl4pPr>
            <a:lvl5pPr marL="1476024" indent="0">
              <a:buNone/>
              <a:defRPr sz="1291" b="1"/>
            </a:lvl5pPr>
            <a:lvl6pPr marL="1845031" indent="0">
              <a:buNone/>
              <a:defRPr sz="1291" b="1"/>
            </a:lvl6pPr>
            <a:lvl7pPr marL="2214037" indent="0">
              <a:buNone/>
              <a:defRPr sz="1291" b="1"/>
            </a:lvl7pPr>
            <a:lvl8pPr marL="2583043" indent="0">
              <a:buNone/>
              <a:defRPr sz="1291" b="1"/>
            </a:lvl8pPr>
            <a:lvl9pPr marL="2952049" indent="0">
              <a:buNone/>
              <a:defRPr sz="129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36271" y="3839955"/>
            <a:ext cx="3137584" cy="564799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6641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6954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1797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356" y="700828"/>
            <a:ext cx="2380335" cy="2452899"/>
          </a:xfrm>
        </p:spPr>
        <p:txBody>
          <a:bodyPr anchor="b"/>
          <a:lstStyle>
            <a:lvl1pPr>
              <a:defRPr sz="258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37584" y="1513597"/>
            <a:ext cx="3736271" cy="7470635"/>
          </a:xfrm>
        </p:spPr>
        <p:txBody>
          <a:bodyPr/>
          <a:lstStyle>
            <a:lvl1pPr>
              <a:defRPr sz="2583"/>
            </a:lvl1pPr>
            <a:lvl2pPr>
              <a:defRPr sz="2260"/>
            </a:lvl2pPr>
            <a:lvl3pPr>
              <a:defRPr sz="1937"/>
            </a:lvl3pPr>
            <a:lvl4pPr>
              <a:defRPr sz="1614"/>
            </a:lvl4pPr>
            <a:lvl5pPr>
              <a:defRPr sz="1614"/>
            </a:lvl5pPr>
            <a:lvl6pPr>
              <a:defRPr sz="1614"/>
            </a:lvl6pPr>
            <a:lvl7pPr>
              <a:defRPr sz="1614"/>
            </a:lvl7pPr>
            <a:lvl8pPr>
              <a:defRPr sz="1614"/>
            </a:lvl8pPr>
            <a:lvl9pPr>
              <a:defRPr sz="1614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356" y="3153728"/>
            <a:ext cx="2380335" cy="5842670"/>
          </a:xfrm>
        </p:spPr>
        <p:txBody>
          <a:bodyPr/>
          <a:lstStyle>
            <a:lvl1pPr marL="0" indent="0">
              <a:buNone/>
              <a:defRPr sz="1291"/>
            </a:lvl1pPr>
            <a:lvl2pPr marL="369006" indent="0">
              <a:buNone/>
              <a:defRPr sz="1130"/>
            </a:lvl2pPr>
            <a:lvl3pPr marL="738012" indent="0">
              <a:buNone/>
              <a:defRPr sz="969"/>
            </a:lvl3pPr>
            <a:lvl4pPr marL="1107018" indent="0">
              <a:buNone/>
              <a:defRPr sz="807"/>
            </a:lvl4pPr>
            <a:lvl5pPr marL="1476024" indent="0">
              <a:buNone/>
              <a:defRPr sz="807"/>
            </a:lvl5pPr>
            <a:lvl6pPr marL="1845031" indent="0">
              <a:buNone/>
              <a:defRPr sz="807"/>
            </a:lvl6pPr>
            <a:lvl7pPr marL="2214037" indent="0">
              <a:buNone/>
              <a:defRPr sz="807"/>
            </a:lvl7pPr>
            <a:lvl8pPr marL="2583043" indent="0">
              <a:buNone/>
              <a:defRPr sz="807"/>
            </a:lvl8pPr>
            <a:lvl9pPr marL="2952049" indent="0">
              <a:buNone/>
              <a:defRPr sz="80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9317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356" y="700828"/>
            <a:ext cx="2380335" cy="2452899"/>
          </a:xfrm>
        </p:spPr>
        <p:txBody>
          <a:bodyPr anchor="b"/>
          <a:lstStyle>
            <a:lvl1pPr>
              <a:defRPr sz="258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137584" y="1513597"/>
            <a:ext cx="3736271" cy="7470635"/>
          </a:xfrm>
        </p:spPr>
        <p:txBody>
          <a:bodyPr anchor="t"/>
          <a:lstStyle>
            <a:lvl1pPr marL="0" indent="0">
              <a:buNone/>
              <a:defRPr sz="2583"/>
            </a:lvl1pPr>
            <a:lvl2pPr marL="369006" indent="0">
              <a:buNone/>
              <a:defRPr sz="2260"/>
            </a:lvl2pPr>
            <a:lvl3pPr marL="738012" indent="0">
              <a:buNone/>
              <a:defRPr sz="1937"/>
            </a:lvl3pPr>
            <a:lvl4pPr marL="1107018" indent="0">
              <a:buNone/>
              <a:defRPr sz="1614"/>
            </a:lvl4pPr>
            <a:lvl5pPr marL="1476024" indent="0">
              <a:buNone/>
              <a:defRPr sz="1614"/>
            </a:lvl5pPr>
            <a:lvl6pPr marL="1845031" indent="0">
              <a:buNone/>
              <a:defRPr sz="1614"/>
            </a:lvl6pPr>
            <a:lvl7pPr marL="2214037" indent="0">
              <a:buNone/>
              <a:defRPr sz="1614"/>
            </a:lvl7pPr>
            <a:lvl8pPr marL="2583043" indent="0">
              <a:buNone/>
              <a:defRPr sz="1614"/>
            </a:lvl8pPr>
            <a:lvl9pPr marL="2952049" indent="0">
              <a:buNone/>
              <a:defRPr sz="1614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356" y="3153728"/>
            <a:ext cx="2380335" cy="5842670"/>
          </a:xfrm>
        </p:spPr>
        <p:txBody>
          <a:bodyPr/>
          <a:lstStyle>
            <a:lvl1pPr marL="0" indent="0">
              <a:buNone/>
              <a:defRPr sz="1291"/>
            </a:lvl1pPr>
            <a:lvl2pPr marL="369006" indent="0">
              <a:buNone/>
              <a:defRPr sz="1130"/>
            </a:lvl2pPr>
            <a:lvl3pPr marL="738012" indent="0">
              <a:buNone/>
              <a:defRPr sz="969"/>
            </a:lvl3pPr>
            <a:lvl4pPr marL="1107018" indent="0">
              <a:buNone/>
              <a:defRPr sz="807"/>
            </a:lvl4pPr>
            <a:lvl5pPr marL="1476024" indent="0">
              <a:buNone/>
              <a:defRPr sz="807"/>
            </a:lvl5pPr>
            <a:lvl6pPr marL="1845031" indent="0">
              <a:buNone/>
              <a:defRPr sz="807"/>
            </a:lvl6pPr>
            <a:lvl7pPr marL="2214037" indent="0">
              <a:buNone/>
              <a:defRPr sz="807"/>
            </a:lvl7pPr>
            <a:lvl8pPr marL="2583043" indent="0">
              <a:buNone/>
              <a:defRPr sz="807"/>
            </a:lvl8pPr>
            <a:lvl9pPr marL="2952049" indent="0">
              <a:buNone/>
              <a:defRPr sz="80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7882365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7395" y="559692"/>
            <a:ext cx="6365498" cy="20319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395" y="2798447"/>
            <a:ext cx="6365498" cy="66700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7395" y="9743463"/>
            <a:ext cx="1660565" cy="5596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6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BC36871-1617-465C-8805-3C77AFC03721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44721" y="9743463"/>
            <a:ext cx="2490847" cy="5596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6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12328" y="9743463"/>
            <a:ext cx="1660565" cy="5596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6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8226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38012" rtl="0" eaLnBrk="1" latinLnBrk="0" hangingPunct="1">
        <a:lnSpc>
          <a:spcPct val="90000"/>
        </a:lnSpc>
        <a:spcBef>
          <a:spcPct val="0"/>
        </a:spcBef>
        <a:buNone/>
        <a:defRPr kumimoji="1" sz="355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4503" indent="-184503" algn="l" defTabSz="738012" rtl="0" eaLnBrk="1" latinLnBrk="0" hangingPunct="1">
        <a:lnSpc>
          <a:spcPct val="90000"/>
        </a:lnSpc>
        <a:spcBef>
          <a:spcPts val="807"/>
        </a:spcBef>
        <a:buFont typeface="Arial" panose="020B0604020202020204" pitchFamily="34" charset="0"/>
        <a:buChar char="•"/>
        <a:defRPr kumimoji="1" sz="2260" kern="1200">
          <a:solidFill>
            <a:schemeClr val="tx1"/>
          </a:solidFill>
          <a:latin typeface="+mn-lt"/>
          <a:ea typeface="+mn-ea"/>
          <a:cs typeface="+mn-cs"/>
        </a:defRPr>
      </a:lvl1pPr>
      <a:lvl2pPr marL="553509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937" kern="1200">
          <a:solidFill>
            <a:schemeClr val="tx1"/>
          </a:solidFill>
          <a:latin typeface="+mn-lt"/>
          <a:ea typeface="+mn-ea"/>
          <a:cs typeface="+mn-cs"/>
        </a:defRPr>
      </a:lvl2pPr>
      <a:lvl3pPr marL="922515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614" kern="1200">
          <a:solidFill>
            <a:schemeClr val="tx1"/>
          </a:solidFill>
          <a:latin typeface="+mn-lt"/>
          <a:ea typeface="+mn-ea"/>
          <a:cs typeface="+mn-cs"/>
        </a:defRPr>
      </a:lvl3pPr>
      <a:lvl4pPr marL="1291521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4pPr>
      <a:lvl5pPr marL="1660528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5pPr>
      <a:lvl6pPr marL="2029534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6pPr>
      <a:lvl7pPr marL="2398540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7pPr>
      <a:lvl8pPr marL="2767546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8pPr>
      <a:lvl9pPr marL="3136552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1pPr>
      <a:lvl2pPr marL="369006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2pPr>
      <a:lvl3pPr marL="738012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3pPr>
      <a:lvl4pPr marL="1107018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4pPr>
      <a:lvl5pPr marL="1476024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5pPr>
      <a:lvl6pPr marL="1845031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6pPr>
      <a:lvl7pPr marL="2214037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7pPr>
      <a:lvl8pPr marL="2583043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8pPr>
      <a:lvl9pPr marL="2952049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2" Target="../media/image1.jp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hdphoto1.wdp" Type="http://schemas.microsoft.com/office/2007/relationships/hdphoto"/><Relationship Id="rId6" Target="../media/image4.png" Type="http://schemas.openxmlformats.org/officeDocument/2006/relationships/image"/><Relationship Id="rId7" Target="../media/hdphoto2.wdp" Type="http://schemas.microsoft.com/office/2007/relationships/hdphoto"/><Relationship Id="rId8" Target="../media/image5.png" Type="http://schemas.openxmlformats.org/officeDocument/2006/relationships/image"/><Relationship Id="rId9" Target="../media/image6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2" Target="../media/image7.emf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FDB235-D0DF-CC7F-25B9-ADD6DA72DF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FBE12E05-9260-BE79-776E-62F4AB0814EF}"/>
              </a:ext>
            </a:extLst>
          </p:cNvPr>
          <p:cNvSpPr/>
          <p:nvPr/>
        </p:nvSpPr>
        <p:spPr>
          <a:xfrm>
            <a:off x="0" y="0"/>
            <a:ext cx="7384255" cy="10512425"/>
          </a:xfrm>
          <a:prstGeom prst="rect">
            <a:avLst/>
          </a:prstGeom>
          <a:solidFill>
            <a:srgbClr val="009D8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 dirty="0"/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B892C2BB-2FBC-1E4B-A610-819C8B80DAE1}"/>
              </a:ext>
            </a:extLst>
          </p:cNvPr>
          <p:cNvSpPr/>
          <p:nvPr/>
        </p:nvSpPr>
        <p:spPr>
          <a:xfrm>
            <a:off x="332174" y="2706647"/>
            <a:ext cx="6715939" cy="7508416"/>
          </a:xfrm>
          <a:prstGeom prst="roundRect">
            <a:avLst>
              <a:gd name="adj" fmla="val 180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25" name="コンテンツ プレースホルダー 24" descr="ダイアグラム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EFB0A19D-A353-A70F-A495-C8C1ECDBF1AB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1071" y="8705577"/>
            <a:ext cx="2190544" cy="1382041"/>
          </a:xfrm>
        </p:spPr>
      </p:pic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A804D597-E423-5ABA-1F4D-9B5F1A39EDAF}"/>
              </a:ext>
            </a:extLst>
          </p:cNvPr>
          <p:cNvSpPr/>
          <p:nvPr/>
        </p:nvSpPr>
        <p:spPr>
          <a:xfrm>
            <a:off x="411317" y="1856003"/>
            <a:ext cx="3967895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1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募集中の求人について詳しく聞きたい！</a:t>
            </a:r>
            <a:endParaRPr lang="en-US" altLang="ja-JP" sz="14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面接を受けたい！</a:t>
            </a:r>
          </a:p>
        </p:txBody>
      </p:sp>
      <p:sp>
        <p:nvSpPr>
          <p:cNvPr id="19" name="楕円 18">
            <a:extLst>
              <a:ext uri="{FF2B5EF4-FFF2-40B4-BE49-F238E27FC236}">
                <a16:creationId xmlns:a16="http://schemas.microsoft.com/office/drawing/2014/main" id="{EDCA9471-A94E-894E-5B9E-99C52C03AE74}"/>
              </a:ext>
            </a:extLst>
          </p:cNvPr>
          <p:cNvSpPr/>
          <p:nvPr/>
        </p:nvSpPr>
        <p:spPr>
          <a:xfrm>
            <a:off x="5517323" y="238771"/>
            <a:ext cx="1657350" cy="1656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22" name="図 21">
            <a:extLst>
              <a:ext uri="{FF2B5EF4-FFF2-40B4-BE49-F238E27FC236}">
                <a16:creationId xmlns:a16="http://schemas.microsoft.com/office/drawing/2014/main" id="{D361FE4A-5494-1172-BFD2-9013EA67FC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6362" y="731006"/>
            <a:ext cx="5920000" cy="1332000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BB677E76-A375-311E-A558-6F44A73C53FF}"/>
              </a:ext>
            </a:extLst>
          </p:cNvPr>
          <p:cNvPicPr>
            <a:picLocks noChangeAspect="1"/>
          </p:cNvPicPr>
          <p:nvPr/>
        </p:nvPicPr>
        <p:blipFill>
          <a:blip r:embed="rId4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artisticPhotocopy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46392" y="204561"/>
            <a:ext cx="4950000" cy="396000"/>
          </a:xfrm>
          <a:prstGeom prst="rect">
            <a:avLst/>
          </a:prstGeom>
        </p:spPr>
      </p:pic>
      <p:pic>
        <p:nvPicPr>
          <p:cNvPr id="28" name="図 27">
            <a:extLst>
              <a:ext uri="{FF2B5EF4-FFF2-40B4-BE49-F238E27FC236}">
                <a16:creationId xmlns:a16="http://schemas.microsoft.com/office/drawing/2014/main" id="{37EEB53B-6D4E-1247-D6F2-48CDB904C6CB}"/>
              </a:ext>
            </a:extLst>
          </p:cNvPr>
          <p:cNvPicPr>
            <a:picLocks noChangeAspect="1"/>
          </p:cNvPicPr>
          <p:nvPr/>
        </p:nvPicPr>
        <p:blipFill>
          <a:blip r:embed="rId6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artisticPhotocopy/>
                    </a14:imgEffect>
                  </a14:imgLayer>
                </a14:imgProps>
              </a:ext>
            </a:extLst>
          </a:blip>
          <a:srcRect r="16116" b="-7067"/>
          <a:stretch/>
        </p:blipFill>
        <p:spPr>
          <a:xfrm>
            <a:off x="1042771" y="2275033"/>
            <a:ext cx="3774814" cy="385442"/>
          </a:xfrm>
          <a:prstGeom prst="rect">
            <a:avLst/>
          </a:prstGeom>
        </p:spPr>
      </p:pic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124E3F98-F3D0-7E9D-660C-CD91AB8ADE15}"/>
              </a:ext>
            </a:extLst>
          </p:cNvPr>
          <p:cNvSpPr/>
          <p:nvPr/>
        </p:nvSpPr>
        <p:spPr>
          <a:xfrm>
            <a:off x="4441071" y="5860008"/>
            <a:ext cx="2190544" cy="2731772"/>
          </a:xfrm>
          <a:prstGeom prst="rect">
            <a:avLst/>
          </a:prstGeom>
          <a:solidFill>
            <a:srgbClr val="FFFAB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CEFFE7C0-7DF3-AD90-DA9A-814A5EDC1781}"/>
              </a:ext>
            </a:extLst>
          </p:cNvPr>
          <p:cNvSpPr txBox="1"/>
          <p:nvPr/>
        </p:nvSpPr>
        <p:spPr>
          <a:xfrm>
            <a:off x="4556130" y="5948685"/>
            <a:ext cx="161093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募集する仕事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E4D94326-3713-93DC-3834-542A17D21D61}"/>
              </a:ext>
            </a:extLst>
          </p:cNvPr>
          <p:cNvSpPr txBox="1"/>
          <p:nvPr/>
        </p:nvSpPr>
        <p:spPr>
          <a:xfrm>
            <a:off x="4565192" y="6310325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solidFill>
                  <a:sysClr val="windowText" lastClr="000000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solidFill>
                <a:sysClr val="windowText" lastClr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BF577C6C-6928-F666-F8F5-C5F327E5C0E3}"/>
              </a:ext>
            </a:extLst>
          </p:cNvPr>
          <p:cNvSpPr txBox="1"/>
          <p:nvPr/>
        </p:nvSpPr>
        <p:spPr>
          <a:xfrm>
            <a:off x="-3116087" y="546856"/>
            <a:ext cx="337920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rgbClr val="FF0000"/>
                </a:solidFill>
              </a:rPr>
              <a:t>見やすく作成するポイント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・余白を取る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・使用するフォントの種類、色は少なめにする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・縦・横の位置をそろえる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（赤の矢印線の部分・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特に左端と上をそろえる）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endParaRPr kumimoji="1" lang="ja-JP" altLang="en-US" b="1" dirty="0">
              <a:solidFill>
                <a:srgbClr val="FF0000"/>
              </a:solidFill>
            </a:endParaRPr>
          </a:p>
        </p:txBody>
      </p:sp>
      <p:sp>
        <p:nvSpPr>
          <p:cNvPr id="66" name="正方形/長方形 65">
            <a:extLst>
              <a:ext uri="{FF2B5EF4-FFF2-40B4-BE49-F238E27FC236}">
                <a16:creationId xmlns:a16="http://schemas.microsoft.com/office/drawing/2014/main" id="{79666475-29AF-41C1-2237-A50E042E1DBB}"/>
              </a:ext>
            </a:extLst>
          </p:cNvPr>
          <p:cNvSpPr/>
          <p:nvPr/>
        </p:nvSpPr>
        <p:spPr>
          <a:xfrm>
            <a:off x="580378" y="4391846"/>
            <a:ext cx="2162822" cy="620744"/>
          </a:xfrm>
          <a:prstGeom prst="rect">
            <a:avLst/>
          </a:prstGeom>
          <a:noFill/>
          <a:ln w="38100">
            <a:solidFill>
              <a:srgbClr val="B13177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7" name="テキスト ボックス 66">
            <a:extLst>
              <a:ext uri="{FF2B5EF4-FFF2-40B4-BE49-F238E27FC236}">
                <a16:creationId xmlns:a16="http://schemas.microsoft.com/office/drawing/2014/main" id="{93C53CDD-4AFA-AE37-CD44-293A2D91B5D1}"/>
              </a:ext>
            </a:extLst>
          </p:cNvPr>
          <p:cNvSpPr txBox="1"/>
          <p:nvPr/>
        </p:nvSpPr>
        <p:spPr>
          <a:xfrm>
            <a:off x="7415906" y="7804630"/>
            <a:ext cx="19758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solidFill>
                  <a:srgbClr val="FF0000"/>
                </a:solidFill>
              </a:rPr>
              <a:t>記載仕切れない場合は、主なものだけ載せる。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A9F13EBD-7A32-B867-E839-F68909F3EA3D}"/>
              </a:ext>
            </a:extLst>
          </p:cNvPr>
          <p:cNvSpPr/>
          <p:nvPr/>
        </p:nvSpPr>
        <p:spPr>
          <a:xfrm>
            <a:off x="4561226" y="6287330"/>
            <a:ext cx="1912194" cy="2000155"/>
          </a:xfrm>
          <a:prstGeom prst="rect">
            <a:avLst/>
          </a:prstGeom>
          <a:noFill/>
          <a:ln w="57150">
            <a:solidFill>
              <a:srgbClr val="B13177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47E6024F-3F56-E7C9-B2F5-0E3A9FA444B5}"/>
              </a:ext>
            </a:extLst>
          </p:cNvPr>
          <p:cNvSpPr txBox="1"/>
          <p:nvPr/>
        </p:nvSpPr>
        <p:spPr>
          <a:xfrm>
            <a:off x="4563774" y="6600487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solidFill>
                  <a:sysClr val="windowText" lastClr="000000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solidFill>
                <a:sysClr val="windowText" lastClr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B88CA979-8222-88D7-E115-E13400F84248}"/>
              </a:ext>
            </a:extLst>
          </p:cNvPr>
          <p:cNvSpPr txBox="1"/>
          <p:nvPr/>
        </p:nvSpPr>
        <p:spPr>
          <a:xfrm>
            <a:off x="4561226" y="6865996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solidFill>
                  <a:sysClr val="windowText" lastClr="000000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solidFill>
                <a:sysClr val="windowText" lastClr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6E0D8081-540A-3649-EA88-B6DD28428F03}"/>
              </a:ext>
            </a:extLst>
          </p:cNvPr>
          <p:cNvSpPr txBox="1"/>
          <p:nvPr/>
        </p:nvSpPr>
        <p:spPr>
          <a:xfrm>
            <a:off x="4558678" y="7128505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solidFill>
                  <a:sysClr val="windowText" lastClr="000000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solidFill>
                <a:sysClr val="windowText" lastClr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FB843332-7985-B292-9CFF-37BCEC17B014}"/>
              </a:ext>
            </a:extLst>
          </p:cNvPr>
          <p:cNvSpPr txBox="1"/>
          <p:nvPr/>
        </p:nvSpPr>
        <p:spPr>
          <a:xfrm>
            <a:off x="4556130" y="7394014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solidFill>
                  <a:sysClr val="windowText" lastClr="000000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solidFill>
                <a:sysClr val="windowText" lastClr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テキスト ボックス 4">
            <a:extLst>
              <a:ext uri="{FF2B5EF4-FFF2-40B4-BE49-F238E27FC236}">
                <a16:creationId xmlns:a16="http://schemas.microsoft.com/office/drawing/2014/main" id="{C7823F6D-BC46-ACAE-A497-CF18C4820D01}"/>
              </a:ext>
            </a:extLst>
          </p:cNvPr>
          <p:cNvSpPr txBox="1"/>
          <p:nvPr/>
        </p:nvSpPr>
        <p:spPr>
          <a:xfrm>
            <a:off x="413109" y="8690596"/>
            <a:ext cx="4038956" cy="127727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●お問い合わせ●</a:t>
            </a:r>
            <a:br>
              <a:rPr lang="en-US" altLang="ja-JP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ハローワーク堺　</a:t>
            </a:r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人材確保対策コーナー</a:t>
            </a:r>
            <a:b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堺市堺区南瓦町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2-29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堺地方合同庁舎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2F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番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窓口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TEL</a:t>
            </a: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072-238-8301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部門コード</a:t>
            </a:r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４３＃</a:t>
            </a:r>
            <a:b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ご利用時間　</a:t>
            </a:r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8:30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～</a:t>
            </a:r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17:15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（月～金）</a:t>
            </a:r>
            <a:b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</a:b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（土・日・休祝日休み）</a:t>
            </a:r>
            <a:endParaRPr kumimoji="1" lang="ja-JP" altLang="en-US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テキスト ボックス 36">
            <a:extLst>
              <a:ext uri="{FF2B5EF4-FFF2-40B4-BE49-F238E27FC236}">
                <a16:creationId xmlns:a16="http://schemas.microsoft.com/office/drawing/2014/main" id="{D75AD8FD-BB5E-B372-0FE9-94780842EFB8}"/>
              </a:ext>
            </a:extLst>
          </p:cNvPr>
          <p:cNvSpPr txBox="1"/>
          <p:nvPr/>
        </p:nvSpPr>
        <p:spPr>
          <a:xfrm>
            <a:off x="3584570" y="2538412"/>
            <a:ext cx="1750718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800" kern="0" dirty="0">
                <a:solidFill>
                  <a:schemeClr val="bg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（お</a:t>
            </a:r>
            <a:r>
              <a:rPr lang="en-US" altLang="ja-JP" sz="800" kern="0" dirty="0">
                <a:solidFill>
                  <a:schemeClr val="bg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1</a:t>
            </a:r>
            <a:r>
              <a:rPr lang="ja-JP" altLang="en-US" sz="800" kern="0" dirty="0">
                <a:solidFill>
                  <a:schemeClr val="bg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人ずつ面談します）</a:t>
            </a:r>
            <a:endParaRPr lang="ja-JP" altLang="en-US" sz="80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92B1E674-0775-8CEB-4050-B862F922475C}"/>
              </a:ext>
            </a:extLst>
          </p:cNvPr>
          <p:cNvSpPr/>
          <p:nvPr/>
        </p:nvSpPr>
        <p:spPr>
          <a:xfrm>
            <a:off x="586850" y="5857381"/>
            <a:ext cx="3581402" cy="2694339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2C5632E0-A424-D3F8-8B33-0FB43A8C9C5D}"/>
              </a:ext>
            </a:extLst>
          </p:cNvPr>
          <p:cNvSpPr txBox="1"/>
          <p:nvPr/>
        </p:nvSpPr>
        <p:spPr>
          <a:xfrm>
            <a:off x="7766182" y="0"/>
            <a:ext cx="349286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①～⑤の赤い枠内を記入してください。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ja-JP" altLang="en-US" sz="2800" b="1" dirty="0">
                <a:solidFill>
                  <a:srgbClr val="FF0000"/>
                </a:solidFill>
              </a:rPr>
              <a:t>枠を超えないようにご注意ください。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ja-JP" altLang="en-US" sz="2800" b="1" dirty="0">
                <a:solidFill>
                  <a:srgbClr val="FF0000"/>
                </a:solidFill>
              </a:rPr>
              <a:t>↓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ja-JP" altLang="en-US" sz="2800" b="1" dirty="0">
                <a:solidFill>
                  <a:srgbClr val="FF0000"/>
                </a:solidFill>
              </a:rPr>
              <a:t>赤い枠を削除してください。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en-US" altLang="ja-JP" sz="2800" b="1" dirty="0">
                <a:solidFill>
                  <a:srgbClr val="FF0000"/>
                </a:solidFill>
              </a:rPr>
              <a:t>※</a:t>
            </a:r>
            <a:r>
              <a:rPr kumimoji="1" lang="ja-JP" altLang="en-US" sz="2800" b="1" dirty="0">
                <a:solidFill>
                  <a:srgbClr val="FF0000"/>
                </a:solidFill>
              </a:rPr>
              <a:t>フォントは変更しないでください。</a:t>
            </a: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93303AD2-1AD8-949C-24AD-7D8345E77456}"/>
              </a:ext>
            </a:extLst>
          </p:cNvPr>
          <p:cNvSpPr txBox="1"/>
          <p:nvPr/>
        </p:nvSpPr>
        <p:spPr>
          <a:xfrm>
            <a:off x="-1617930" y="3127567"/>
            <a:ext cx="17345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①会社名</a:t>
            </a: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BCEE54AD-E382-390A-53C1-B2860A5EE2DB}"/>
              </a:ext>
            </a:extLst>
          </p:cNvPr>
          <p:cNvSpPr txBox="1"/>
          <p:nvPr/>
        </p:nvSpPr>
        <p:spPr>
          <a:xfrm>
            <a:off x="-1606282" y="4510005"/>
            <a:ext cx="17345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②開催日</a:t>
            </a: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074A69DD-5E49-F4F0-0621-B4B874C533B5}"/>
              </a:ext>
            </a:extLst>
          </p:cNvPr>
          <p:cNvSpPr txBox="1"/>
          <p:nvPr/>
        </p:nvSpPr>
        <p:spPr>
          <a:xfrm>
            <a:off x="7395852" y="6255523"/>
            <a:ext cx="214204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④募集する仕事や一言</a:t>
            </a: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15EE3BA7-4809-69F7-0116-E4C6EBDAB8B8}"/>
              </a:ext>
            </a:extLst>
          </p:cNvPr>
          <p:cNvSpPr txBox="1"/>
          <p:nvPr/>
        </p:nvSpPr>
        <p:spPr>
          <a:xfrm>
            <a:off x="590321" y="6042667"/>
            <a:ext cx="346640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rgbClr val="FF0000"/>
                </a:solidFill>
              </a:rPr>
              <a:t>写真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</a:rPr>
              <a:t>枠内に収まるようにトリミングする。拡大する場合は、元の縦横比を維持する。</a:t>
            </a: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436BE515-511B-90E1-7617-67042412F576}"/>
              </a:ext>
            </a:extLst>
          </p:cNvPr>
          <p:cNvSpPr txBox="1"/>
          <p:nvPr/>
        </p:nvSpPr>
        <p:spPr>
          <a:xfrm>
            <a:off x="621672" y="7217898"/>
            <a:ext cx="34664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>
                <a:solidFill>
                  <a:srgbClr val="FF0000"/>
                </a:solidFill>
              </a:rPr>
              <a:t>枠は、大きさと位置の目安なので</a:t>
            </a:r>
            <a:endParaRPr kumimoji="1" lang="en-US" altLang="ja-JP" sz="1600" b="1" dirty="0">
              <a:solidFill>
                <a:srgbClr val="FF0000"/>
              </a:solidFill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</a:rPr>
              <a:t>削除する。</a:t>
            </a:r>
          </a:p>
        </p:txBody>
      </p:sp>
      <p:sp>
        <p:nvSpPr>
          <p:cNvPr id="47" name="タイトル 5">
            <a:extLst>
              <a:ext uri="{FF2B5EF4-FFF2-40B4-BE49-F238E27FC236}">
                <a16:creationId xmlns:a16="http://schemas.microsoft.com/office/drawing/2014/main" id="{7EBB66E2-FBB2-D7A9-8D32-40EE0DFF9C3B}"/>
              </a:ext>
            </a:extLst>
          </p:cNvPr>
          <p:cNvSpPr txBox="1">
            <a:spLocks/>
          </p:cNvSpPr>
          <p:nvPr/>
        </p:nvSpPr>
        <p:spPr>
          <a:xfrm>
            <a:off x="456086" y="4263636"/>
            <a:ext cx="2859463" cy="10159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73801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6000" b="1" dirty="0"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1</a:t>
            </a:r>
            <a:r>
              <a:rPr lang="ja-JP" altLang="en-US" sz="2400" dirty="0"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月</a:t>
            </a:r>
            <a:r>
              <a:rPr lang="en-US" altLang="ja-JP" sz="6000" b="1" dirty="0"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13</a:t>
            </a:r>
            <a:r>
              <a:rPr lang="ja-JP" altLang="en-US" sz="2400" dirty="0"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日</a:t>
            </a:r>
            <a:endParaRPr lang="ja-JP" altLang="en-US" sz="6000" dirty="0">
              <a:latin typeface="ADLaM Display" panose="02010000000000000000" pitchFamily="2" charset="0"/>
              <a:ea typeface="メイリオ" panose="020B0604030504040204" pitchFamily="50" charset="-128"/>
              <a:cs typeface="ADLaM Display" panose="02010000000000000000" pitchFamily="2" charset="0"/>
            </a:endParaRPr>
          </a:p>
        </p:txBody>
      </p:sp>
      <p:sp>
        <p:nvSpPr>
          <p:cNvPr id="48" name="タイトル 5">
            <a:extLst>
              <a:ext uri="{FF2B5EF4-FFF2-40B4-BE49-F238E27FC236}">
                <a16:creationId xmlns:a16="http://schemas.microsoft.com/office/drawing/2014/main" id="{4E9B06AC-B3A1-A289-5664-183D666F30D9}"/>
              </a:ext>
            </a:extLst>
          </p:cNvPr>
          <p:cNvSpPr txBox="1">
            <a:spLocks/>
          </p:cNvSpPr>
          <p:nvPr/>
        </p:nvSpPr>
        <p:spPr>
          <a:xfrm>
            <a:off x="2608216" y="4390836"/>
            <a:ext cx="3991525" cy="10159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73801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3600" b="1" dirty="0"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10:00</a:t>
            </a:r>
            <a:r>
              <a:rPr lang="ja-JP" altLang="en-US" sz="3600" b="1" dirty="0">
                <a:latin typeface="ADLaM Display" panose="020F0502020204030204" pitchFamily="2" charset="0"/>
                <a:ea typeface="メイリオ" panose="020B0604030504040204" pitchFamily="50" charset="-128"/>
                <a:cs typeface="ADLaM Display" panose="020F0502020204030204" pitchFamily="2" charset="0"/>
              </a:rPr>
              <a:t>～</a:t>
            </a:r>
            <a:r>
              <a:rPr lang="en-US" altLang="ja-JP" sz="3600" b="1" dirty="0">
                <a:latin typeface="ADLaM Display" panose="020F0502020204030204" pitchFamily="2" charset="0"/>
                <a:ea typeface="メイリオ" panose="020B0604030504040204" pitchFamily="50" charset="-128"/>
                <a:cs typeface="ADLaM Display" panose="020F0502020204030204" pitchFamily="2" charset="0"/>
              </a:rPr>
              <a:t>12:00</a:t>
            </a:r>
            <a:endParaRPr lang="ja-JP" altLang="en-US" sz="3600" b="1" dirty="0">
              <a:latin typeface="ADLaM Display" panose="020F0502020204030204" pitchFamily="2" charset="0"/>
              <a:ea typeface="メイリオ" panose="020B0604030504040204" pitchFamily="50" charset="-128"/>
              <a:cs typeface="ADLaM Display" panose="020F0502020204030204" pitchFamily="2" charset="0"/>
            </a:endParaRPr>
          </a:p>
        </p:txBody>
      </p: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AC68CF86-74EA-2B35-EBDC-C4F09E58AC49}"/>
              </a:ext>
            </a:extLst>
          </p:cNvPr>
          <p:cNvSpPr txBox="1"/>
          <p:nvPr/>
        </p:nvSpPr>
        <p:spPr>
          <a:xfrm>
            <a:off x="5414072" y="4638524"/>
            <a:ext cx="15139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予約不要</a:t>
            </a:r>
          </a:p>
        </p:txBody>
      </p:sp>
      <p:sp>
        <p:nvSpPr>
          <p:cNvPr id="52" name="タイトル 5">
            <a:extLst>
              <a:ext uri="{FF2B5EF4-FFF2-40B4-BE49-F238E27FC236}">
                <a16:creationId xmlns:a16="http://schemas.microsoft.com/office/drawing/2014/main" id="{397CA883-37AE-029B-1313-A493004C9536}"/>
              </a:ext>
            </a:extLst>
          </p:cNvPr>
          <p:cNvSpPr txBox="1">
            <a:spLocks/>
          </p:cNvSpPr>
          <p:nvPr/>
        </p:nvSpPr>
        <p:spPr>
          <a:xfrm>
            <a:off x="514120" y="2940143"/>
            <a:ext cx="6601063" cy="14403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73801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3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株式会社○○</a:t>
            </a:r>
            <a:endParaRPr lang="en-US" altLang="ja-JP" sz="3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施設○○○○</a:t>
            </a:r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83DDB570-B1F7-E3B5-C52D-0B8FD6ED13CF}"/>
              </a:ext>
            </a:extLst>
          </p:cNvPr>
          <p:cNvSpPr txBox="1"/>
          <p:nvPr/>
        </p:nvSpPr>
        <p:spPr>
          <a:xfrm>
            <a:off x="5706260" y="4394289"/>
            <a:ext cx="190919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当日先着順</a:t>
            </a:r>
            <a:endParaRPr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6BF8093D-FAA9-9322-833C-47C7A1827860}"/>
              </a:ext>
            </a:extLst>
          </p:cNvPr>
          <p:cNvSpPr txBox="1"/>
          <p:nvPr/>
        </p:nvSpPr>
        <p:spPr>
          <a:xfrm>
            <a:off x="2330157" y="4679469"/>
            <a:ext cx="8555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㊌</a:t>
            </a:r>
          </a:p>
        </p:txBody>
      </p:sp>
      <p:sp>
        <p:nvSpPr>
          <p:cNvPr id="5" name="テキスト ボックス 45">
            <a:extLst>
              <a:ext uri="{FF2B5EF4-FFF2-40B4-BE49-F238E27FC236}">
                <a16:creationId xmlns:a16="http://schemas.microsoft.com/office/drawing/2014/main" id="{61A30152-F2C3-C935-D1D0-67166AFCB505}"/>
              </a:ext>
            </a:extLst>
          </p:cNvPr>
          <p:cNvSpPr txBox="1"/>
          <p:nvPr/>
        </p:nvSpPr>
        <p:spPr>
          <a:xfrm>
            <a:off x="-1664247" y="7017881"/>
            <a:ext cx="173456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2800" b="1" dirty="0">
                <a:solidFill>
                  <a:srgbClr val="FF0000"/>
                </a:solidFill>
              </a:rPr>
              <a:t>③写真や一言</a:t>
            </a:r>
            <a:r>
              <a:rPr kumimoji="1" lang="en-US" altLang="ja-JP" sz="2800" b="1" dirty="0">
                <a:solidFill>
                  <a:srgbClr val="FF0000"/>
                </a:solidFill>
              </a:rPr>
              <a:t>PR</a:t>
            </a:r>
            <a:endParaRPr kumimoji="1" lang="ja-JP" altLang="en-US" sz="2800" b="1" dirty="0">
              <a:solidFill>
                <a:srgbClr val="FF0000"/>
              </a:solidFill>
            </a:endParaRPr>
          </a:p>
        </p:txBody>
      </p:sp>
      <p:sp>
        <p:nvSpPr>
          <p:cNvPr id="8" name="テキスト ボックス 6">
            <a:extLst>
              <a:ext uri="{FF2B5EF4-FFF2-40B4-BE49-F238E27FC236}">
                <a16:creationId xmlns:a16="http://schemas.microsoft.com/office/drawing/2014/main" id="{6B06A9E5-8EFB-87DA-8D15-269FF0BA9E10}"/>
              </a:ext>
            </a:extLst>
          </p:cNvPr>
          <p:cNvSpPr txBox="1"/>
          <p:nvPr/>
        </p:nvSpPr>
        <p:spPr>
          <a:xfrm>
            <a:off x="549317" y="7823446"/>
            <a:ext cx="34664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1600" b="1" dirty="0">
                <a:solidFill>
                  <a:srgbClr val="FF0000"/>
                </a:solidFill>
              </a:rPr>
              <a:t>一言</a:t>
            </a:r>
            <a:r>
              <a:rPr kumimoji="1" lang="en-US" altLang="ja-JP" sz="1600" b="1" dirty="0">
                <a:solidFill>
                  <a:srgbClr val="FF0000"/>
                </a:solidFill>
              </a:rPr>
              <a:t>PR</a:t>
            </a:r>
            <a:r>
              <a:rPr kumimoji="1" lang="ja-JP" altLang="en-US" sz="1600" b="1" dirty="0">
                <a:solidFill>
                  <a:srgbClr val="FF0000"/>
                </a:solidFill>
              </a:rPr>
              <a:t>も追加可能です。この枠内に収めてください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7DB74A17-1087-DDCE-E53B-81F7B467C57E}"/>
              </a:ext>
            </a:extLst>
          </p:cNvPr>
          <p:cNvSpPr/>
          <p:nvPr/>
        </p:nvSpPr>
        <p:spPr>
          <a:xfrm>
            <a:off x="607097" y="2972544"/>
            <a:ext cx="6024517" cy="1191815"/>
          </a:xfrm>
          <a:prstGeom prst="rect">
            <a:avLst/>
          </a:prstGeom>
          <a:noFill/>
          <a:ln w="38100">
            <a:solidFill>
              <a:srgbClr val="B13177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8" name="図 17">
            <a:extLst>
              <a:ext uri="{FF2B5EF4-FFF2-40B4-BE49-F238E27FC236}">
                <a16:creationId xmlns:a16="http://schemas.microsoft.com/office/drawing/2014/main" id="{AF68E434-9A58-0BFF-F263-9F15E56D2BB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81824" y="740596"/>
            <a:ext cx="5920000" cy="1332000"/>
          </a:xfrm>
          <a:prstGeom prst="rect">
            <a:avLst/>
          </a:prstGeom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7E54B205-FADD-6538-1C8C-537EF8652974}"/>
              </a:ext>
            </a:extLst>
          </p:cNvPr>
          <p:cNvPicPr>
            <a:picLocks noChangeAspect="1"/>
          </p:cNvPicPr>
          <p:nvPr/>
        </p:nvPicPr>
        <p:blipFill>
          <a:blip r:embed="rId9"/>
          <a:srcRect r="31598"/>
          <a:stretch/>
        </p:blipFill>
        <p:spPr>
          <a:xfrm>
            <a:off x="5599885" y="644563"/>
            <a:ext cx="1477485" cy="972000"/>
          </a:xfrm>
          <a:prstGeom prst="rect">
            <a:avLst/>
          </a:prstGeom>
        </p:spPr>
      </p:pic>
      <p:sp>
        <p:nvSpPr>
          <p:cNvPr id="4" name="角丸四角形 88">
            <a:extLst>
              <a:ext uri="{FF2B5EF4-FFF2-40B4-BE49-F238E27FC236}">
                <a16:creationId xmlns:a16="http://schemas.microsoft.com/office/drawing/2014/main" id="{5C637BDE-FB0B-5F3E-D227-047A11FE8800}"/>
              </a:ext>
            </a:extLst>
          </p:cNvPr>
          <p:cNvSpPr/>
          <p:nvPr/>
        </p:nvSpPr>
        <p:spPr>
          <a:xfrm>
            <a:off x="4968408" y="2157804"/>
            <a:ext cx="2112967" cy="452289"/>
          </a:xfrm>
          <a:prstGeom prst="rect">
            <a:avLst/>
          </a:prstGeom>
          <a:noFill/>
          <a:ln w="9525">
            <a:solidFill>
              <a:srgbClr val="FF0000"/>
            </a:solidFill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36000" bIns="0"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105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事業所番号</a:t>
            </a:r>
            <a:endParaRPr lang="en-US" altLang="ja-JP" sz="105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lang="ja-JP" altLang="en-US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○○○○</a:t>
            </a:r>
            <a:r>
              <a:rPr lang="en-US" altLang="ja-JP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-</a:t>
            </a:r>
            <a:r>
              <a:rPr lang="ja-JP" altLang="en-US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○○○○○○ｰ○</a:t>
            </a:r>
            <a:endParaRPr lang="en-US" altLang="ja-JP" sz="12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9" name="テキスト ボックス 39">
            <a:extLst>
              <a:ext uri="{FF2B5EF4-FFF2-40B4-BE49-F238E27FC236}">
                <a16:creationId xmlns:a16="http://schemas.microsoft.com/office/drawing/2014/main" id="{A22FFB5D-599B-405B-DC39-4E13D26267AA}"/>
              </a:ext>
            </a:extLst>
          </p:cNvPr>
          <p:cNvSpPr txBox="1"/>
          <p:nvPr/>
        </p:nvSpPr>
        <p:spPr>
          <a:xfrm>
            <a:off x="5038429" y="1730665"/>
            <a:ext cx="24896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2800" b="1" dirty="0">
                <a:solidFill>
                  <a:srgbClr val="FF0000"/>
                </a:solidFill>
              </a:rPr>
              <a:t>⑤事業所番号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A1E95F98-269E-C4AA-E123-5B366DBDEA72}"/>
              </a:ext>
            </a:extLst>
          </p:cNvPr>
          <p:cNvSpPr txBox="1"/>
          <p:nvPr/>
        </p:nvSpPr>
        <p:spPr>
          <a:xfrm>
            <a:off x="1255015" y="5518863"/>
            <a:ext cx="5284713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05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面接希望の方は応募書類・ハローワークの紹介状（当日⑧番窓口で発行も可能です）</a:t>
            </a:r>
            <a:endParaRPr lang="ja-JP" altLang="en-US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E2732928-A8D4-9744-95F1-D53C3B4A6729}"/>
              </a:ext>
            </a:extLst>
          </p:cNvPr>
          <p:cNvSpPr txBox="1"/>
          <p:nvPr/>
        </p:nvSpPr>
        <p:spPr>
          <a:xfrm>
            <a:off x="587979" y="5361279"/>
            <a:ext cx="2639471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05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お持ち物：ハローワーク受付票</a:t>
            </a:r>
            <a:endParaRPr lang="ja-JP" altLang="en-US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9" name="テキスト ボックス 17">
            <a:extLst>
              <a:ext uri="{FF2B5EF4-FFF2-40B4-BE49-F238E27FC236}">
                <a16:creationId xmlns:a16="http://schemas.microsoft.com/office/drawing/2014/main" id="{3F2976CB-0BBC-0DF5-D98E-251B8198E711}"/>
              </a:ext>
            </a:extLst>
          </p:cNvPr>
          <p:cNvSpPr txBox="1"/>
          <p:nvPr/>
        </p:nvSpPr>
        <p:spPr>
          <a:xfrm>
            <a:off x="572064" y="5002583"/>
            <a:ext cx="442276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場所：ハローワーク堺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階⑧番窓口横の相談会ブース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（ブース前の発券機で番号札を取ってお待ちください）</a:t>
            </a: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15738B64-5F04-3E8E-7748-8F7CEFCD8462}"/>
              </a:ext>
            </a:extLst>
          </p:cNvPr>
          <p:cNvSpPr txBox="1"/>
          <p:nvPr/>
        </p:nvSpPr>
        <p:spPr>
          <a:xfrm>
            <a:off x="4911927" y="5133079"/>
            <a:ext cx="190919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面談時間：</a:t>
            </a:r>
            <a:r>
              <a:rPr lang="en-US" altLang="ja-JP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20</a:t>
            </a:r>
            <a:r>
              <a:rPr lang="ja-JP" altLang="en-US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分程度</a:t>
            </a:r>
            <a:endParaRPr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64E94BED-B462-5D64-B10C-4784BBF615CC}"/>
              </a:ext>
            </a:extLst>
          </p:cNvPr>
          <p:cNvSpPr txBox="1"/>
          <p:nvPr/>
        </p:nvSpPr>
        <p:spPr>
          <a:xfrm>
            <a:off x="4938884" y="4965971"/>
            <a:ext cx="1909196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最終受付</a:t>
            </a:r>
            <a:r>
              <a:rPr lang="en-US" altLang="ja-JP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11</a:t>
            </a:r>
            <a:r>
              <a:rPr lang="ja-JP" altLang="en-US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時</a:t>
            </a:r>
            <a:r>
              <a:rPr lang="en-US" altLang="ja-JP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30</a:t>
            </a:r>
            <a:r>
              <a:rPr lang="ja-JP" altLang="en-US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分</a:t>
            </a:r>
            <a:endParaRPr lang="ja-JP" altLang="en-US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793080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図 12">
            <a:extLst>
              <a:ext uri="{FF2B5EF4-FFF2-40B4-BE49-F238E27FC236}">
                <a16:creationId xmlns:a16="http://schemas.microsoft.com/office/drawing/2014/main" id="{BFDE59A3-A0EA-7656-29BA-44A6A4FCAB4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4504" b="132"/>
          <a:stretch/>
        </p:blipFill>
        <p:spPr>
          <a:xfrm>
            <a:off x="223044" y="284162"/>
            <a:ext cx="6621893" cy="9930992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8829368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Words>350</Words>
  <PresentationFormat>ユーザー設定</PresentationFormat>
  <Paragraphs>49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メイリオ</vt:lpstr>
      <vt:lpstr>ADLaM Display</vt:lpstr>
      <vt:lpstr>Aptos</vt:lpstr>
      <vt:lpstr>Aptos Display</vt:lpstr>
      <vt:lpstr>Arial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