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</p:sldIdLst>
  <p:sldSz cx="7380288" cy="105124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6054"/>
    <a:srgbClr val="EFC0C2"/>
    <a:srgbClr val="93A9C0"/>
    <a:srgbClr val="F7EAED"/>
    <a:srgbClr val="D4C4D9"/>
    <a:srgbClr val="F2D6C7"/>
    <a:srgbClr val="FDFCF1"/>
    <a:srgbClr val="C1C5C6"/>
    <a:srgbClr val="F2941D"/>
    <a:srgbClr val="F6BB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43" d="100"/>
          <a:sy n="43" d="100"/>
        </p:scale>
        <p:origin x="141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22" y="1720437"/>
            <a:ext cx="6273245" cy="3659881"/>
          </a:xfrm>
        </p:spPr>
        <p:txBody>
          <a:bodyPr anchor="b"/>
          <a:lstStyle>
            <a:lvl1pPr algn="ctr"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536" y="5521457"/>
            <a:ext cx="5535216" cy="2538069"/>
          </a:xfrm>
        </p:spPr>
        <p:txBody>
          <a:bodyPr/>
          <a:lstStyle>
            <a:lvl1pPr marL="0" indent="0" algn="ctr">
              <a:buNone/>
              <a:defRPr sz="1937"/>
            </a:lvl1pPr>
            <a:lvl2pPr marL="369006" indent="0" algn="ctr">
              <a:buNone/>
              <a:defRPr sz="1614"/>
            </a:lvl2pPr>
            <a:lvl3pPr marL="738012" indent="0" algn="ctr">
              <a:buNone/>
              <a:defRPr sz="1453"/>
            </a:lvl3pPr>
            <a:lvl4pPr marL="1107018" indent="0" algn="ctr">
              <a:buNone/>
              <a:defRPr sz="1291"/>
            </a:lvl4pPr>
            <a:lvl5pPr marL="1476024" indent="0" algn="ctr">
              <a:buNone/>
              <a:defRPr sz="1291"/>
            </a:lvl5pPr>
            <a:lvl6pPr marL="1845031" indent="0" algn="ctr">
              <a:buNone/>
              <a:defRPr sz="1291"/>
            </a:lvl6pPr>
            <a:lvl7pPr marL="2214037" indent="0" algn="ctr">
              <a:buNone/>
              <a:defRPr sz="1291"/>
            </a:lvl7pPr>
            <a:lvl8pPr marL="2583043" indent="0" algn="ctr">
              <a:buNone/>
              <a:defRPr sz="1291"/>
            </a:lvl8pPr>
            <a:lvl9pPr marL="2952049" indent="0" algn="ctr">
              <a:buNone/>
              <a:defRPr sz="129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756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13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81519" y="559689"/>
            <a:ext cx="1591375" cy="890879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7395" y="559689"/>
            <a:ext cx="4681870" cy="890879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971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0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552" y="2620809"/>
            <a:ext cx="6365498" cy="4372876"/>
          </a:xfrm>
        </p:spPr>
        <p:txBody>
          <a:bodyPr anchor="b"/>
          <a:lstStyle>
            <a:lvl1pPr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552" y="7035054"/>
            <a:ext cx="6365498" cy="2299592"/>
          </a:xfrm>
        </p:spPr>
        <p:txBody>
          <a:bodyPr/>
          <a:lstStyle>
            <a:lvl1pPr marL="0" indent="0">
              <a:buNone/>
              <a:defRPr sz="1937">
                <a:solidFill>
                  <a:schemeClr val="tx1">
                    <a:tint val="82000"/>
                  </a:schemeClr>
                </a:solidFill>
              </a:defRPr>
            </a:lvl1pPr>
            <a:lvl2pPr marL="369006" indent="0">
              <a:buNone/>
              <a:defRPr sz="1614">
                <a:solidFill>
                  <a:schemeClr val="tx1">
                    <a:tint val="82000"/>
                  </a:schemeClr>
                </a:solidFill>
              </a:defRPr>
            </a:lvl2pPr>
            <a:lvl3pPr marL="738012" indent="0">
              <a:buNone/>
              <a:defRPr sz="1453">
                <a:solidFill>
                  <a:schemeClr val="tx1">
                    <a:tint val="82000"/>
                  </a:schemeClr>
                </a:solidFill>
              </a:defRPr>
            </a:lvl3pPr>
            <a:lvl4pPr marL="1107018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4pPr>
            <a:lvl5pPr marL="1476024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5pPr>
            <a:lvl6pPr marL="1845031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6pPr>
            <a:lvl7pPr marL="2214037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7pPr>
            <a:lvl8pPr marL="2583043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8pPr>
            <a:lvl9pPr marL="2952049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1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395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6271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559692"/>
            <a:ext cx="6365498" cy="20319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357" y="2577005"/>
            <a:ext cx="3122207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57" y="3839955"/>
            <a:ext cx="3122207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6271" y="2577005"/>
            <a:ext cx="3137584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6271" y="3839955"/>
            <a:ext cx="3137584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64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95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79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584" y="1513597"/>
            <a:ext cx="3736271" cy="7470635"/>
          </a:xfrm>
        </p:spPr>
        <p:txBody>
          <a:bodyPr/>
          <a:lstStyle>
            <a:lvl1pPr>
              <a:defRPr sz="2583"/>
            </a:lvl1pPr>
            <a:lvl2pPr>
              <a:defRPr sz="2260"/>
            </a:lvl2pPr>
            <a:lvl3pPr>
              <a:defRPr sz="1937"/>
            </a:lvl3pPr>
            <a:lvl4pPr>
              <a:defRPr sz="1614"/>
            </a:lvl4pPr>
            <a:lvl5pPr>
              <a:defRPr sz="1614"/>
            </a:lvl5pPr>
            <a:lvl6pPr>
              <a:defRPr sz="1614"/>
            </a:lvl6pPr>
            <a:lvl7pPr>
              <a:defRPr sz="1614"/>
            </a:lvl7pPr>
            <a:lvl8pPr>
              <a:defRPr sz="1614"/>
            </a:lvl8pPr>
            <a:lvl9pPr>
              <a:defRPr sz="16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31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37584" y="1513597"/>
            <a:ext cx="3736271" cy="7470635"/>
          </a:xfrm>
        </p:spPr>
        <p:txBody>
          <a:bodyPr anchor="t"/>
          <a:lstStyle>
            <a:lvl1pPr marL="0" indent="0">
              <a:buNone/>
              <a:defRPr sz="2583"/>
            </a:lvl1pPr>
            <a:lvl2pPr marL="369006" indent="0">
              <a:buNone/>
              <a:defRPr sz="2260"/>
            </a:lvl2pPr>
            <a:lvl3pPr marL="738012" indent="0">
              <a:buNone/>
              <a:defRPr sz="1937"/>
            </a:lvl3pPr>
            <a:lvl4pPr marL="1107018" indent="0">
              <a:buNone/>
              <a:defRPr sz="1614"/>
            </a:lvl4pPr>
            <a:lvl5pPr marL="1476024" indent="0">
              <a:buNone/>
              <a:defRPr sz="1614"/>
            </a:lvl5pPr>
            <a:lvl6pPr marL="1845031" indent="0">
              <a:buNone/>
              <a:defRPr sz="1614"/>
            </a:lvl6pPr>
            <a:lvl7pPr marL="2214037" indent="0">
              <a:buNone/>
              <a:defRPr sz="1614"/>
            </a:lvl7pPr>
            <a:lvl8pPr marL="2583043" indent="0">
              <a:buNone/>
              <a:defRPr sz="1614"/>
            </a:lvl8pPr>
            <a:lvl9pPr marL="2952049" indent="0">
              <a:buNone/>
              <a:defRPr sz="161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88236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395" y="559692"/>
            <a:ext cx="6365498" cy="2031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395" y="2798447"/>
            <a:ext cx="6365498" cy="6670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7395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44721" y="9743463"/>
            <a:ext cx="2490847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12328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22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8012" rtl="0" eaLnBrk="1" latinLnBrk="0" hangingPunct="1">
        <a:lnSpc>
          <a:spcPct val="90000"/>
        </a:lnSpc>
        <a:spcBef>
          <a:spcPct val="0"/>
        </a:spcBef>
        <a:buNone/>
        <a:defRPr kumimoji="1" sz="3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4503" indent="-184503" algn="l" defTabSz="738012" rtl="0" eaLnBrk="1" latinLnBrk="0" hangingPunct="1">
        <a:lnSpc>
          <a:spcPct val="90000"/>
        </a:lnSpc>
        <a:spcBef>
          <a:spcPts val="807"/>
        </a:spcBef>
        <a:buFont typeface="Arial" panose="020B0604020202020204" pitchFamily="34" charset="0"/>
        <a:buChar char="•"/>
        <a:defRPr kumimoji="1" sz="2260" kern="1200">
          <a:solidFill>
            <a:schemeClr val="tx1"/>
          </a:solidFill>
          <a:latin typeface="+mn-lt"/>
          <a:ea typeface="+mn-ea"/>
          <a:cs typeface="+mn-cs"/>
        </a:defRPr>
      </a:lvl1pPr>
      <a:lvl2pPr marL="553509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22515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614" kern="1200">
          <a:solidFill>
            <a:schemeClr val="tx1"/>
          </a:solidFill>
          <a:latin typeface="+mn-lt"/>
          <a:ea typeface="+mn-ea"/>
          <a:cs typeface="+mn-cs"/>
        </a:defRPr>
      </a:lvl3pPr>
      <a:lvl4pPr marL="1291521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660528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2029534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398540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767546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3136552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1pPr>
      <a:lvl2pPr marL="369006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2pPr>
      <a:lvl3pPr marL="738012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3pPr>
      <a:lvl4pPr marL="1107018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476024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1845031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214037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583043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2952049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1.jp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7.em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4305AAF-A061-0C9E-2B76-43C7BD957D46}"/>
              </a:ext>
            </a:extLst>
          </p:cNvPr>
          <p:cNvSpPr/>
          <p:nvPr/>
        </p:nvSpPr>
        <p:spPr>
          <a:xfrm>
            <a:off x="0" y="0"/>
            <a:ext cx="7384255" cy="10512425"/>
          </a:xfrm>
          <a:prstGeom prst="rect">
            <a:avLst/>
          </a:prstGeom>
          <a:solidFill>
            <a:srgbClr val="EFC0C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EB64A891-A633-9B64-F9C5-65D47023F67E}"/>
              </a:ext>
            </a:extLst>
          </p:cNvPr>
          <p:cNvSpPr/>
          <p:nvPr/>
        </p:nvSpPr>
        <p:spPr>
          <a:xfrm>
            <a:off x="332174" y="2706647"/>
            <a:ext cx="6715939" cy="7508416"/>
          </a:xfrm>
          <a:prstGeom prst="roundRect">
            <a:avLst>
              <a:gd name="adj" fmla="val 180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5" name="コンテンツ プレースホルダー 24" descr="ダイアグラム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06DABF2-69BC-008E-EC92-F0C420F079E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71" y="8705577"/>
            <a:ext cx="2190544" cy="1382041"/>
          </a:xfrm>
        </p:spPr>
      </p:pic>
      <p:sp>
        <p:nvSpPr>
          <p:cNvPr id="3" name="テキスト ボックス 4">
            <a:extLst>
              <a:ext uri="{FF2B5EF4-FFF2-40B4-BE49-F238E27FC236}">
                <a16:creationId xmlns:a16="http://schemas.microsoft.com/office/drawing/2014/main" id="{184D27F0-702F-EC5C-616E-3C69E087F2F3}"/>
              </a:ext>
            </a:extLst>
          </p:cNvPr>
          <p:cNvSpPr txBox="1"/>
          <p:nvPr/>
        </p:nvSpPr>
        <p:spPr>
          <a:xfrm>
            <a:off x="415142" y="8810345"/>
            <a:ext cx="4038956" cy="12772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●お問い合わせ●</a:t>
            </a:r>
            <a:b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ハローワーク堺　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人材確保対策コーナー</a:t>
            </a:r>
            <a:b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堺市堺区南瓦町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2-29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堺地方合同庁舎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2F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番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窓口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072-238-8301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部門コード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４３＃</a:t>
            </a:r>
            <a:b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ご利用時間　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8:30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～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17:15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（月～金）</a:t>
            </a:r>
            <a:b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</a:b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（土・日・休祝日休み）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E9F4A6B-DE49-F8E2-3B38-8B1A9894B633}"/>
              </a:ext>
            </a:extLst>
          </p:cNvPr>
          <p:cNvSpPr/>
          <p:nvPr/>
        </p:nvSpPr>
        <p:spPr>
          <a:xfrm>
            <a:off x="411317" y="1856003"/>
            <a:ext cx="396789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募集中の求人について詳しく聞きたい！</a:t>
            </a:r>
            <a:endParaRPr lang="en-US" altLang="ja-JP" sz="1400" b="1" dirty="0">
              <a:solidFill>
                <a:schemeClr val="tx1">
                  <a:lumMod val="50000"/>
                  <a:lumOff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面接を受けたい！</a:t>
            </a: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A744CC35-5AD6-0455-E3CC-649E81F142EA}"/>
              </a:ext>
            </a:extLst>
          </p:cNvPr>
          <p:cNvSpPr/>
          <p:nvPr/>
        </p:nvSpPr>
        <p:spPr>
          <a:xfrm>
            <a:off x="5517323" y="238771"/>
            <a:ext cx="1657350" cy="1656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86E490A9-125C-7B47-36EB-7328FBB060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362" y="731006"/>
            <a:ext cx="5920000" cy="133200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0A30A699-B637-0BCB-B695-457DBF0AC1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6392" y="204561"/>
            <a:ext cx="4950000" cy="396000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F1849947-7BD3-37F8-C2B6-9D10A81E9D6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16116" b="-7067"/>
          <a:stretch/>
        </p:blipFill>
        <p:spPr>
          <a:xfrm>
            <a:off x="1042771" y="2275033"/>
            <a:ext cx="3774814" cy="385442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8878890C-192A-EEAD-F88F-31ABAAAEA58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67898" y="1082163"/>
            <a:ext cx="1280000" cy="576000"/>
          </a:xfrm>
          <a:prstGeom prst="rect">
            <a:avLst/>
          </a:prstGeom>
        </p:spPr>
      </p:pic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F02D301-9EC0-F4C2-C9C3-0309B759C908}"/>
              </a:ext>
            </a:extLst>
          </p:cNvPr>
          <p:cNvSpPr/>
          <p:nvPr/>
        </p:nvSpPr>
        <p:spPr>
          <a:xfrm>
            <a:off x="4441071" y="5860008"/>
            <a:ext cx="2190544" cy="2731772"/>
          </a:xfrm>
          <a:prstGeom prst="rect">
            <a:avLst/>
          </a:prstGeom>
          <a:solidFill>
            <a:srgbClr val="93A9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97F586F-4D0C-6922-0F18-B3778EBE4836}"/>
              </a:ext>
            </a:extLst>
          </p:cNvPr>
          <p:cNvSpPr txBox="1"/>
          <p:nvPr/>
        </p:nvSpPr>
        <p:spPr>
          <a:xfrm>
            <a:off x="4512937" y="5916969"/>
            <a:ext cx="161093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募集する仕事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79DEB027-0038-555B-BF22-03DD0D0DC581}"/>
              </a:ext>
            </a:extLst>
          </p:cNvPr>
          <p:cNvSpPr txBox="1"/>
          <p:nvPr/>
        </p:nvSpPr>
        <p:spPr>
          <a:xfrm>
            <a:off x="6045547" y="8301133"/>
            <a:ext cx="58606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ほか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C427AB9-1B61-9B7C-6E1D-6423707CB1A7}"/>
              </a:ext>
            </a:extLst>
          </p:cNvPr>
          <p:cNvSpPr txBox="1"/>
          <p:nvPr/>
        </p:nvSpPr>
        <p:spPr>
          <a:xfrm>
            <a:off x="4565192" y="631032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096862BA-42BE-C415-63C4-0EA551AE9299}"/>
              </a:ext>
            </a:extLst>
          </p:cNvPr>
          <p:cNvSpPr txBox="1"/>
          <p:nvPr/>
        </p:nvSpPr>
        <p:spPr>
          <a:xfrm>
            <a:off x="7622310" y="3777922"/>
            <a:ext cx="33792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見やすく作成するポイント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・余白を取る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・使用するフォントの種類、色は少なめにする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・縦・横の位置をそろえる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（赤の矢印線の部分・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特に左端と上をそろえる）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E641909B-2844-B9A4-F5DB-E50853A20ADC}"/>
              </a:ext>
            </a:extLst>
          </p:cNvPr>
          <p:cNvSpPr txBox="1"/>
          <p:nvPr/>
        </p:nvSpPr>
        <p:spPr>
          <a:xfrm>
            <a:off x="7415906" y="7804630"/>
            <a:ext cx="19758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</a:rPr>
              <a:t>記載仕切れない場合は、主なものだけ載せる。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337A17A-868C-63D7-DF44-AF70CBB87A68}"/>
              </a:ext>
            </a:extLst>
          </p:cNvPr>
          <p:cNvSpPr/>
          <p:nvPr/>
        </p:nvSpPr>
        <p:spPr>
          <a:xfrm>
            <a:off x="4561226" y="6287330"/>
            <a:ext cx="1912194" cy="200015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2BCDA0B-8DDD-2155-A1CF-4496C032936E}"/>
              </a:ext>
            </a:extLst>
          </p:cNvPr>
          <p:cNvSpPr txBox="1"/>
          <p:nvPr/>
        </p:nvSpPr>
        <p:spPr>
          <a:xfrm>
            <a:off x="4563774" y="6600487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81F18A1-0B89-ECA4-9EBD-1DEE1ED18B83}"/>
              </a:ext>
            </a:extLst>
          </p:cNvPr>
          <p:cNvSpPr txBox="1"/>
          <p:nvPr/>
        </p:nvSpPr>
        <p:spPr>
          <a:xfrm>
            <a:off x="4561226" y="6865996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62A8BA4E-3DCC-BC50-A09C-36CCF6938B2B}"/>
              </a:ext>
            </a:extLst>
          </p:cNvPr>
          <p:cNvSpPr txBox="1"/>
          <p:nvPr/>
        </p:nvSpPr>
        <p:spPr>
          <a:xfrm>
            <a:off x="4558678" y="712850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A41574AD-CCE2-4B03-65E5-378C8E089D5E}"/>
              </a:ext>
            </a:extLst>
          </p:cNvPr>
          <p:cNvSpPr txBox="1"/>
          <p:nvPr/>
        </p:nvSpPr>
        <p:spPr>
          <a:xfrm>
            <a:off x="4556130" y="7394014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890A2FF2-F769-9737-D28D-A9132E2280F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68223" y="604812"/>
            <a:ext cx="1360000" cy="612000"/>
          </a:xfrm>
          <a:prstGeom prst="rect">
            <a:avLst/>
          </a:prstGeom>
        </p:spPr>
      </p:pic>
      <p:sp>
        <p:nvSpPr>
          <p:cNvPr id="8" name="テキスト ボックス 36">
            <a:extLst>
              <a:ext uri="{FF2B5EF4-FFF2-40B4-BE49-F238E27FC236}">
                <a16:creationId xmlns:a16="http://schemas.microsoft.com/office/drawing/2014/main" id="{8BEBADE5-A27D-A2C7-2215-F50CC670317F}"/>
              </a:ext>
            </a:extLst>
          </p:cNvPr>
          <p:cNvSpPr txBox="1"/>
          <p:nvPr/>
        </p:nvSpPr>
        <p:spPr>
          <a:xfrm>
            <a:off x="3501516" y="2554956"/>
            <a:ext cx="175071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（お</a:t>
            </a:r>
            <a:r>
              <a:rPr lang="en-US" altLang="ja-JP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</a:t>
            </a:r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人ずつ面談します）</a:t>
            </a:r>
            <a:endParaRPr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タイトル 5">
            <a:extLst>
              <a:ext uri="{FF2B5EF4-FFF2-40B4-BE49-F238E27FC236}">
                <a16:creationId xmlns:a16="http://schemas.microsoft.com/office/drawing/2014/main" id="{9DB1B6A1-1F61-753A-C28E-A9161110F99A}"/>
              </a:ext>
            </a:extLst>
          </p:cNvPr>
          <p:cNvSpPr txBox="1">
            <a:spLocks/>
          </p:cNvSpPr>
          <p:nvPr/>
        </p:nvSpPr>
        <p:spPr>
          <a:xfrm>
            <a:off x="456086" y="4263636"/>
            <a:ext cx="2859463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月</a:t>
            </a:r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13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日</a:t>
            </a:r>
          </a:p>
        </p:txBody>
      </p:sp>
      <p:sp>
        <p:nvSpPr>
          <p:cNvPr id="24" name="タイトル 5">
            <a:extLst>
              <a:ext uri="{FF2B5EF4-FFF2-40B4-BE49-F238E27FC236}">
                <a16:creationId xmlns:a16="http://schemas.microsoft.com/office/drawing/2014/main" id="{2E18D6CA-144E-6867-0B31-E7AD5970D5D1}"/>
              </a:ext>
            </a:extLst>
          </p:cNvPr>
          <p:cNvSpPr txBox="1">
            <a:spLocks/>
          </p:cNvSpPr>
          <p:nvPr/>
        </p:nvSpPr>
        <p:spPr>
          <a:xfrm>
            <a:off x="2603113" y="4367390"/>
            <a:ext cx="3991525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600" b="1" dirty="0"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10:00</a:t>
            </a:r>
            <a:r>
              <a:rPr lang="ja-JP" altLang="en-US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～</a:t>
            </a:r>
            <a:r>
              <a:rPr lang="en-US" altLang="ja-JP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12:00</a:t>
            </a:r>
            <a:endParaRPr lang="ja-JP" altLang="en-US" sz="3600" b="1" dirty="0">
              <a:latin typeface="ADLaM Display" panose="020F0502020204030204" pitchFamily="2" charset="0"/>
              <a:ea typeface="メイリオ" panose="020B0604030504040204" pitchFamily="50" charset="-128"/>
              <a:cs typeface="ADLaM Display" panose="020F0502020204030204" pitchFamily="2" charset="0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D4C65451-D1D9-A349-8B40-9A6EAD02195C}"/>
              </a:ext>
            </a:extLst>
          </p:cNvPr>
          <p:cNvSpPr/>
          <p:nvPr/>
        </p:nvSpPr>
        <p:spPr>
          <a:xfrm>
            <a:off x="586850" y="5857381"/>
            <a:ext cx="3581402" cy="269433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8C52E3D8-E400-B618-D942-917AA58D8F1D}"/>
              </a:ext>
            </a:extLst>
          </p:cNvPr>
          <p:cNvSpPr txBox="1"/>
          <p:nvPr/>
        </p:nvSpPr>
        <p:spPr>
          <a:xfrm>
            <a:off x="2259819" y="4773253"/>
            <a:ext cx="855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㊌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66769799-C700-E71E-63D5-AA144AFA4271}"/>
              </a:ext>
            </a:extLst>
          </p:cNvPr>
          <p:cNvSpPr txBox="1"/>
          <p:nvPr/>
        </p:nvSpPr>
        <p:spPr>
          <a:xfrm>
            <a:off x="5771495" y="439428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当日先着順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217E61BA-0BD8-1DE5-56D1-E455B0253838}"/>
              </a:ext>
            </a:extLst>
          </p:cNvPr>
          <p:cNvSpPr/>
          <p:nvPr/>
        </p:nvSpPr>
        <p:spPr>
          <a:xfrm>
            <a:off x="580378" y="4312323"/>
            <a:ext cx="2069037" cy="700267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B0AD67F3-2A85-B150-BBD2-FFBAF5FA2C83}"/>
              </a:ext>
            </a:extLst>
          </p:cNvPr>
          <p:cNvSpPr txBox="1"/>
          <p:nvPr/>
        </p:nvSpPr>
        <p:spPr>
          <a:xfrm>
            <a:off x="5455861" y="4638524"/>
            <a:ext cx="1513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予約不要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D37F55DE-AEC4-B8C5-DBB6-97D826C90925}"/>
              </a:ext>
            </a:extLst>
          </p:cNvPr>
          <p:cNvSpPr txBox="1"/>
          <p:nvPr/>
        </p:nvSpPr>
        <p:spPr>
          <a:xfrm>
            <a:off x="-4987983" y="741124"/>
            <a:ext cx="349286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①～④の赤い枠内を記入してください。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枠を超えないようにご注意ください。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↓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赤い枠を削除してください。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en-US" altLang="ja-JP" sz="28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2800" b="1" dirty="0">
                <a:solidFill>
                  <a:srgbClr val="FF0000"/>
                </a:solidFill>
              </a:rPr>
              <a:t>フォントは変更しないでください。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CC0A076E-5680-185F-E070-69D7F35EEFCE}"/>
              </a:ext>
            </a:extLst>
          </p:cNvPr>
          <p:cNvSpPr txBox="1"/>
          <p:nvPr/>
        </p:nvSpPr>
        <p:spPr>
          <a:xfrm>
            <a:off x="-1617930" y="3127567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①会社名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BDD7776B-2F39-2975-1237-D032AABA38F1}"/>
              </a:ext>
            </a:extLst>
          </p:cNvPr>
          <p:cNvSpPr txBox="1"/>
          <p:nvPr/>
        </p:nvSpPr>
        <p:spPr>
          <a:xfrm>
            <a:off x="-1606282" y="4510005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②開催日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784DE770-6711-5A3B-0BC6-ADE90BB82269}"/>
              </a:ext>
            </a:extLst>
          </p:cNvPr>
          <p:cNvSpPr txBox="1"/>
          <p:nvPr/>
        </p:nvSpPr>
        <p:spPr>
          <a:xfrm>
            <a:off x="7395852" y="6255523"/>
            <a:ext cx="21420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④募集する仕事や一言</a:t>
            </a:r>
          </a:p>
        </p:txBody>
      </p:sp>
      <p:sp>
        <p:nvSpPr>
          <p:cNvPr id="53" name="タイトル 5">
            <a:extLst>
              <a:ext uri="{FF2B5EF4-FFF2-40B4-BE49-F238E27FC236}">
                <a16:creationId xmlns:a16="http://schemas.microsoft.com/office/drawing/2014/main" id="{8C591E7C-9BFE-1B3D-F88E-14B1CC22B261}"/>
              </a:ext>
            </a:extLst>
          </p:cNvPr>
          <p:cNvSpPr txBox="1">
            <a:spLocks/>
          </p:cNvSpPr>
          <p:nvPr/>
        </p:nvSpPr>
        <p:spPr>
          <a:xfrm>
            <a:off x="514120" y="2940143"/>
            <a:ext cx="6601063" cy="1440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</a:t>
            </a:r>
            <a:endParaRPr lang="ja-JP" altLang="en-US" sz="4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2E63C25-D7B3-7CA8-EDCB-8D90B1146790}"/>
              </a:ext>
            </a:extLst>
          </p:cNvPr>
          <p:cNvSpPr txBox="1"/>
          <p:nvPr/>
        </p:nvSpPr>
        <p:spPr>
          <a:xfrm>
            <a:off x="590321" y="6042667"/>
            <a:ext cx="3466408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写真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枠内に収まるようにトリミングする。拡大する場合は、元の縦横比を維持する。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10462BF-2AC1-2C35-57DC-FE6EDC333770}"/>
              </a:ext>
            </a:extLst>
          </p:cNvPr>
          <p:cNvSpPr txBox="1"/>
          <p:nvPr/>
        </p:nvSpPr>
        <p:spPr>
          <a:xfrm>
            <a:off x="621672" y="7217898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</a:rPr>
              <a:t>枠は、大きさと位置の目安なので</a:t>
            </a:r>
            <a:endParaRPr kumimoji="1" lang="en-US" altLang="ja-JP" sz="1600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削除する。</a:t>
            </a:r>
          </a:p>
        </p:txBody>
      </p:sp>
      <p:sp>
        <p:nvSpPr>
          <p:cNvPr id="15" name="テキスト ボックス 45">
            <a:extLst>
              <a:ext uri="{FF2B5EF4-FFF2-40B4-BE49-F238E27FC236}">
                <a16:creationId xmlns:a16="http://schemas.microsoft.com/office/drawing/2014/main" id="{5919B89F-1EE2-3D39-718B-78A17F765906}"/>
              </a:ext>
            </a:extLst>
          </p:cNvPr>
          <p:cNvSpPr txBox="1"/>
          <p:nvPr/>
        </p:nvSpPr>
        <p:spPr>
          <a:xfrm>
            <a:off x="-1598071" y="7143383"/>
            <a:ext cx="17345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800" b="1" dirty="0">
                <a:solidFill>
                  <a:srgbClr val="FF0000"/>
                </a:solidFill>
              </a:rPr>
              <a:t>③写真や一言</a:t>
            </a:r>
            <a:r>
              <a:rPr kumimoji="1" lang="en-US" altLang="ja-JP" sz="2800" b="1" dirty="0">
                <a:solidFill>
                  <a:srgbClr val="FF0000"/>
                </a:solidFill>
              </a:rPr>
              <a:t>PR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16" name="テキスト ボックス 6">
            <a:extLst>
              <a:ext uri="{FF2B5EF4-FFF2-40B4-BE49-F238E27FC236}">
                <a16:creationId xmlns:a16="http://schemas.microsoft.com/office/drawing/2014/main" id="{8F6B97D9-0A30-D15B-1506-5404E3602019}"/>
              </a:ext>
            </a:extLst>
          </p:cNvPr>
          <p:cNvSpPr txBox="1"/>
          <p:nvPr/>
        </p:nvSpPr>
        <p:spPr>
          <a:xfrm>
            <a:off x="615493" y="7948948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600" b="1" dirty="0">
                <a:solidFill>
                  <a:srgbClr val="FF0000"/>
                </a:solidFill>
              </a:rPr>
              <a:t>一言</a:t>
            </a:r>
            <a:r>
              <a:rPr kumimoji="1" lang="en-US" altLang="ja-JP" sz="1600" b="1" dirty="0">
                <a:solidFill>
                  <a:srgbClr val="FF0000"/>
                </a:solidFill>
              </a:rPr>
              <a:t>PR</a:t>
            </a:r>
            <a:r>
              <a:rPr kumimoji="1" lang="ja-JP" altLang="en-US" sz="1600" b="1" dirty="0">
                <a:solidFill>
                  <a:srgbClr val="FF0000"/>
                </a:solidFill>
              </a:rPr>
              <a:t>も追加可能です。この枠内に収めてください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560F3AF-CEB5-9798-ACE2-0579C900F570}"/>
              </a:ext>
            </a:extLst>
          </p:cNvPr>
          <p:cNvSpPr/>
          <p:nvPr/>
        </p:nvSpPr>
        <p:spPr>
          <a:xfrm>
            <a:off x="607280" y="2957010"/>
            <a:ext cx="6150707" cy="119181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角丸四角形 88">
            <a:extLst>
              <a:ext uri="{FF2B5EF4-FFF2-40B4-BE49-F238E27FC236}">
                <a16:creationId xmlns:a16="http://schemas.microsoft.com/office/drawing/2014/main" id="{1A3D4E41-6AC3-7F19-BAF2-817D522312CE}"/>
              </a:ext>
            </a:extLst>
          </p:cNvPr>
          <p:cNvSpPr/>
          <p:nvPr/>
        </p:nvSpPr>
        <p:spPr>
          <a:xfrm>
            <a:off x="4968408" y="2157804"/>
            <a:ext cx="2112967" cy="452289"/>
          </a:xfrm>
          <a:prstGeom prst="rect">
            <a:avLst/>
          </a:prstGeom>
          <a:noFill/>
          <a:ln w="9525">
            <a:solidFill>
              <a:srgbClr val="FF0000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36000" b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5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事業所番号</a:t>
            </a:r>
            <a:endParaRPr lang="en-US" altLang="ja-JP" sz="105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○○○○</a:t>
            </a:r>
            <a:r>
              <a:rPr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-</a:t>
            </a:r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○○○○○○ｰ○</a:t>
            </a:r>
            <a:endParaRPr lang="en-US" altLang="ja-JP" sz="1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" name="テキスト ボックス 39">
            <a:extLst>
              <a:ext uri="{FF2B5EF4-FFF2-40B4-BE49-F238E27FC236}">
                <a16:creationId xmlns:a16="http://schemas.microsoft.com/office/drawing/2014/main" id="{0B1F6F60-49A4-3854-4D29-CC185A199972}"/>
              </a:ext>
            </a:extLst>
          </p:cNvPr>
          <p:cNvSpPr txBox="1"/>
          <p:nvPr/>
        </p:nvSpPr>
        <p:spPr>
          <a:xfrm>
            <a:off x="5038429" y="1730665"/>
            <a:ext cx="24896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800" b="1" dirty="0">
                <a:solidFill>
                  <a:srgbClr val="FF0000"/>
                </a:solidFill>
              </a:rPr>
              <a:t>⑤事業所番号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AE92F30-B18E-A80D-8FA0-6F0CFA8DDFA3}"/>
              </a:ext>
            </a:extLst>
          </p:cNvPr>
          <p:cNvSpPr txBox="1"/>
          <p:nvPr/>
        </p:nvSpPr>
        <p:spPr>
          <a:xfrm>
            <a:off x="1255015" y="5518863"/>
            <a:ext cx="5284713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面接希望の方は応募書類・ハローワークの紹介状（当日⑧番窓口で発行も可能です）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23A91F4-E9D5-A5FB-6BFA-E5C6911C2E82}"/>
              </a:ext>
            </a:extLst>
          </p:cNvPr>
          <p:cNvSpPr txBox="1"/>
          <p:nvPr/>
        </p:nvSpPr>
        <p:spPr>
          <a:xfrm>
            <a:off x="587979" y="5361279"/>
            <a:ext cx="263947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お持ち物：ハローワーク受付票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3" name="テキスト ボックス 17">
            <a:extLst>
              <a:ext uri="{FF2B5EF4-FFF2-40B4-BE49-F238E27FC236}">
                <a16:creationId xmlns:a16="http://schemas.microsoft.com/office/drawing/2014/main" id="{6115E872-C72E-043A-A04E-3970D88764F3}"/>
              </a:ext>
            </a:extLst>
          </p:cNvPr>
          <p:cNvSpPr txBox="1"/>
          <p:nvPr/>
        </p:nvSpPr>
        <p:spPr>
          <a:xfrm>
            <a:off x="572064" y="5002583"/>
            <a:ext cx="44227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場所：ハローワーク堺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階⑧番窓口横の相談会ブース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（ブース前の発券機で番号札を取ってお待ちください）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F3CD5F47-1408-0D49-D110-F74201ABF4A8}"/>
              </a:ext>
            </a:extLst>
          </p:cNvPr>
          <p:cNvSpPr txBox="1"/>
          <p:nvPr/>
        </p:nvSpPr>
        <p:spPr>
          <a:xfrm>
            <a:off x="4911927" y="513307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面談時間：</a:t>
            </a:r>
            <a:r>
              <a:rPr lang="en-US" altLang="ja-JP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20</a:t>
            </a:r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分程度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161C2B1C-0CFB-FC11-DCEB-A09116C045C4}"/>
              </a:ext>
            </a:extLst>
          </p:cNvPr>
          <p:cNvSpPr txBox="1"/>
          <p:nvPr/>
        </p:nvSpPr>
        <p:spPr>
          <a:xfrm>
            <a:off x="4938884" y="4965971"/>
            <a:ext cx="190919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最終受付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11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時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30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67260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>
            <a:extLst>
              <a:ext uri="{FF2B5EF4-FFF2-40B4-BE49-F238E27FC236}">
                <a16:creationId xmlns:a16="http://schemas.microsoft.com/office/drawing/2014/main" id="{BFDE59A3-A0EA-7656-29BA-44A6A4FCAB4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504" b="132"/>
          <a:stretch/>
        </p:blipFill>
        <p:spPr>
          <a:xfrm>
            <a:off x="223044" y="284162"/>
            <a:ext cx="6621893" cy="9930992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2936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344</Words>
  <PresentationFormat>ユーザー設定</PresentationFormat>
  <Paragraphs>49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メイリオ</vt:lpstr>
      <vt:lpstr>ADLaM Display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