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2" r:id="rId2"/>
  </p:sldIdLst>
  <p:sldSz cx="10907713" cy="7775575"/>
  <p:notesSz cx="6805613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000"/>
    <a:srgbClr val="0080CC"/>
    <a:srgbClr val="906E30"/>
    <a:srgbClr val="A4723A"/>
    <a:srgbClr val="664724"/>
    <a:srgbClr val="645226"/>
    <a:srgbClr val="640000"/>
    <a:srgbClr val="3E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08" y="54"/>
      </p:cViewPr>
      <p:guideLst>
        <p:guide orient="horz" pos="2449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notesMasters/notesMaster1.xml" Type="http://schemas.openxmlformats.org/officeDocument/2006/relationships/notesMaster"/><Relationship Id="rId4" Target="presProps.xml" Type="http://schemas.openxmlformats.org/officeDocument/2006/relationships/presProps"/><Relationship Id="rId5" Target="viewProps.xml" Type="http://schemas.openxmlformats.org/officeDocument/2006/relationships/viewProps"/><Relationship Id="rId6" Target="theme/theme1.xml" Type="http://schemas.openxmlformats.org/officeDocument/2006/relationships/theme"/><Relationship Id="rId7" Target="tableStyles.xml" Type="http://schemas.openxmlformats.org/officeDocument/2006/relationships/tableStyle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098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43" y="1"/>
            <a:ext cx="2949098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1241425"/>
            <a:ext cx="47069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50"/>
            <a:ext cx="2949098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43" y="9440650"/>
            <a:ext cx="2949098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5" y="4083978"/>
            <a:ext cx="8180784" cy="18772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91" y="2069790"/>
            <a:ext cx="9406733" cy="4933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2" y="413978"/>
            <a:ext cx="2351975" cy="6589441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91" y="2069790"/>
            <a:ext cx="9406733" cy="4933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6" y="1938497"/>
            <a:ext cx="9407902" cy="3234423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6" y="5203518"/>
            <a:ext cx="9407902" cy="1700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7" y="2069886"/>
            <a:ext cx="4635777" cy="4933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1" y="2069886"/>
            <a:ext cx="4635777" cy="49335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7" y="413979"/>
            <a:ext cx="9407902" cy="150291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6"/>
            <a:ext cx="4614473" cy="934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4"/>
            <a:ext cx="4614473" cy="4177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6"/>
            <a:ext cx="4637199" cy="934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4"/>
            <a:ext cx="4637199" cy="4177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1" y="414184"/>
            <a:ext cx="9406733" cy="150283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7" y="518372"/>
            <a:ext cx="3518021" cy="1814301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7" y="2332673"/>
            <a:ext cx="3518021" cy="4321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7" y="518372"/>
            <a:ext cx="3518021" cy="1814301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7" y="2332673"/>
            <a:ext cx="3518021" cy="43215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049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12151" y="7206355"/>
            <a:ext cx="3683413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3101" y="7206355"/>
            <a:ext cx="2454124" cy="414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7.emf" Type="http://schemas.openxmlformats.org/officeDocument/2006/relationships/image"/><Relationship Id="rId11" Target="../media/image8.jpeg" Type="http://schemas.openxmlformats.org/officeDocument/2006/relationships/image"/><Relationship Id="rId12" Target="../media/hdphoto3.wdp" Type="http://schemas.microsoft.com/office/2007/relationships/hdphoto"/><Relationship Id="rId13" Target="../media/image9.emf" Type="http://schemas.openxmlformats.org/officeDocument/2006/relationships/image"/><Relationship Id="rId14" Target="../media/image10.png" Type="http://schemas.openxmlformats.org/officeDocument/2006/relationships/image"/><Relationship Id="rId15" Target="../media/image11.png" Type="http://schemas.openxmlformats.org/officeDocument/2006/relationships/image"/><Relationship Id="rId2" Target="../media/image1.emf" Type="http://schemas.openxmlformats.org/officeDocument/2006/relationships/image"/><Relationship Id="rId3" Target="../media/image2.jpeg" Type="http://schemas.openxmlformats.org/officeDocument/2006/relationships/image"/><Relationship Id="rId4" Target="../media/hdphoto1.wdp" Type="http://schemas.microsoft.com/office/2007/relationships/hdphoto"/><Relationship Id="rId5" Target="../media/image3.jpeg" Type="http://schemas.openxmlformats.org/officeDocument/2006/relationships/image"/><Relationship Id="rId6" Target="../media/hdphoto2.wdp" Type="http://schemas.microsoft.com/office/2007/relationships/hdphoto"/><Relationship Id="rId7" Target="../media/image4.emf" Type="http://schemas.openxmlformats.org/officeDocument/2006/relationships/image"/><Relationship Id="rId8" Target="../media/image5.emf" Type="http://schemas.openxmlformats.org/officeDocument/2006/relationships/image"/><Relationship Id="rId9" Target="../media/image6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" y="248398"/>
            <a:ext cx="10938656" cy="684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E:\USR\KKXPCS\デスクトップ\yodo\IMG_1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24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98" y="645870"/>
            <a:ext cx="4439629" cy="333197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USR\KKXPCS\デスクトップ\yodo\fn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8000"/>
                    </a14:imgEffect>
                    <a14:imgEffect>
                      <a14:saturation sat="66000"/>
                    </a14:imgEffect>
                    <a14:imgEffect>
                      <a14:brightnessContrast bright="25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" y="646671"/>
            <a:ext cx="3695052" cy="492673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0" y="6995983"/>
            <a:ext cx="10978978" cy="85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877944" y="7128802"/>
            <a:ext cx="49522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9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ハローワーク泉佐野</a:t>
            </a:r>
            <a:r>
              <a:rPr lang="ja-JP" alt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　職業相談部門</a:t>
            </a:r>
            <a:endParaRPr lang="en-US" sz="29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46186" y="6911879"/>
            <a:ext cx="3366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bg1"/>
                </a:solidFill>
                <a:latin typeface="+mn-ea"/>
              </a:rPr>
              <a:t>072-463-0565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　　（部門コード</a:t>
            </a:r>
            <a:r>
              <a:rPr lang="en-US" altLang="ja-JP" sz="2400" b="1" dirty="0">
                <a:solidFill>
                  <a:schemeClr val="bg1"/>
                </a:solidFill>
                <a:latin typeface="+mn-ea"/>
              </a:rPr>
              <a:t>41#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）</a:t>
            </a:r>
            <a:endParaRPr lang="en-US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176770" y="4176788"/>
            <a:ext cx="2525072" cy="1283132"/>
            <a:chOff x="1120965" y="4066438"/>
            <a:chExt cx="2525072" cy="128313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965" y="4066438"/>
              <a:ext cx="2525072" cy="128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433005" y="4346469"/>
              <a:ext cx="196955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正社員・</a:t>
              </a:r>
              <a:endParaRPr lang="en-US" altLang="ja-JP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定年制なし</a:t>
              </a:r>
              <a:endParaRPr lang="en-US" sz="20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</p:txBody>
        </p:sp>
      </p:grp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0" y="5738592"/>
            <a:ext cx="4313019" cy="5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723" y="5710484"/>
            <a:ext cx="400110" cy="618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日 </a:t>
            </a:r>
            <a:r>
              <a:rPr lang="ja-JP" altLang="en-US" sz="14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時</a:t>
            </a:r>
            <a:endParaRPr lang="en-US" sz="14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1320" y="5815009"/>
            <a:ext cx="398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○</a:t>
            </a:r>
            <a:r>
              <a:rPr lang="zh-CN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月</a:t>
            </a:r>
            <a:r>
              <a:rPr lang="ja-JP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○</a:t>
            </a:r>
            <a:r>
              <a:rPr lang="zh-CN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日（</a:t>
            </a:r>
            <a:r>
              <a:rPr lang="ja-JP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○</a:t>
            </a:r>
            <a:r>
              <a:rPr lang="zh-CN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）</a:t>
            </a:r>
            <a:r>
              <a:rPr lang="ja-JP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○時～○時</a:t>
            </a:r>
            <a:r>
              <a:rPr lang="zh-CN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　</a:t>
            </a:r>
            <a:endParaRPr lang="en-US" sz="20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0" y="6365975"/>
            <a:ext cx="4313019" cy="59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954501" y="7291022"/>
            <a:ext cx="71050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009139"/>
                </a:solidFill>
                <a:latin typeface="MS PGothic" pitchFamily="34" charset="-128"/>
                <a:ea typeface="MS PGothic" pitchFamily="34" charset="-128"/>
              </a:rPr>
              <a:t>TEL</a:t>
            </a:r>
            <a:endParaRPr lang="en-US" sz="2000" dirty="0">
              <a:solidFill>
                <a:srgbClr val="009139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7462" y="6312253"/>
            <a:ext cx="400110" cy="695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rPr>
              <a:t>場 所</a:t>
            </a:r>
            <a:endParaRPr lang="en-US" sz="1400" dirty="0">
              <a:solidFill>
                <a:schemeClr val="bg1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0608" y="6451788"/>
            <a:ext cx="398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9944"/>
                </a:solidFill>
                <a:latin typeface="HGPSoeiKakugothicUB" pitchFamily="50" charset="-128"/>
                <a:ea typeface="HGPSoeiKakugothicUB" pitchFamily="50" charset="-128"/>
              </a:rPr>
              <a:t>ハローワーク泉佐野　２階会議室</a:t>
            </a:r>
            <a:endParaRPr lang="en-US" altLang="ja-JP" sz="2000" dirty="0">
              <a:solidFill>
                <a:srgbClr val="009944"/>
              </a:solidFill>
              <a:latin typeface="HGPSoeiKakugothicUB" pitchFamily="50" charset="-128"/>
              <a:ea typeface="HGPSoeiKakugothicUB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6" y="0"/>
            <a:ext cx="10973634" cy="4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43" y="32955"/>
            <a:ext cx="10856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　　　　　　　　　　</a:t>
            </a:r>
            <a:r>
              <a:rPr lang="ja-JP" altLang="en-US" sz="2200" b="1" dirty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長く働きたい方に朗報！　　　　　　</a:t>
            </a:r>
            <a:r>
              <a:rPr lang="en-US" altLang="ja-JP" sz="1600" b="1" dirty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【</a:t>
            </a:r>
            <a:r>
              <a:rPr lang="ja-JP" altLang="en-US" sz="1600" b="1" dirty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警備業界ミニ面接会特集</a:t>
            </a:r>
            <a:r>
              <a:rPr lang="en-US" altLang="ja-JP" sz="1600" b="1" dirty="0">
                <a:solidFill>
                  <a:srgbClr val="FFFFCC"/>
                </a:solidFill>
                <a:latin typeface="MS PGothic" pitchFamily="34" charset="-128"/>
                <a:ea typeface="MS PGothic" pitchFamily="34" charset="-128"/>
              </a:rPr>
              <a:t>】</a:t>
            </a:r>
            <a:endParaRPr lang="en-US" sz="2200" b="1" dirty="0">
              <a:solidFill>
                <a:srgbClr val="FFFFCC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32675" y="1353648"/>
            <a:ext cx="65405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株式会社 ●●●●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6278" y="640438"/>
            <a:ext cx="763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n w="18000">
                  <a:solidFill>
                    <a:srgbClr val="009139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S PGothic" pitchFamily="34" charset="-128"/>
                <a:ea typeface="MS PGothic" pitchFamily="34" charset="-128"/>
              </a:rPr>
              <a:t>関西一円に事業展開！</a:t>
            </a:r>
            <a:endParaRPr lang="en-US" sz="4000" b="1" dirty="0">
              <a:ln w="18000">
                <a:solidFill>
                  <a:srgbClr val="009139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S PGothic" pitchFamily="34" charset="-128"/>
              <a:ea typeface="MS PGothic" pitchFamily="34" charset="-128"/>
            </a:endParaRPr>
          </a:p>
        </p:txBody>
      </p:sp>
      <p:pic>
        <p:nvPicPr>
          <p:cNvPr id="16" name="Picture 4" descr="E:\USR\KKXPCS\デスクトップ\yodo\shisetu4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brightnessContrast bright="3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60" y="4649114"/>
            <a:ext cx="2964120" cy="22245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 rot="931159">
            <a:off x="7174721" y="2847884"/>
            <a:ext cx="3429326" cy="1539758"/>
            <a:chOff x="-2608304" y="3610730"/>
            <a:chExt cx="3429326" cy="1539758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-2608304" y="3610730"/>
              <a:ext cx="3429326" cy="1539758"/>
              <a:chOff x="7139301" y="2553781"/>
              <a:chExt cx="3429326" cy="153975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9301" y="2553781"/>
                <a:ext cx="3429326" cy="1539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 rot="21307549">
                <a:off x="7500433" y="2964565"/>
                <a:ext cx="2840530" cy="951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ja-JP" altLang="en-US" sz="1600" dirty="0">
                    <a:latin typeface="MS PGothic" pitchFamily="34" charset="-128"/>
                    <a:ea typeface="MS PGothic" pitchFamily="34" charset="-128"/>
                  </a:rPr>
                  <a:t>平均年齢</a:t>
                </a:r>
                <a:r>
                  <a:rPr lang="en-US" altLang="ja-JP" sz="1600" dirty="0">
                    <a:latin typeface="MS PGothic" pitchFamily="34" charset="-128"/>
                    <a:ea typeface="MS PGothic" pitchFamily="34" charset="-128"/>
                  </a:rPr>
                  <a:t>50</a:t>
                </a:r>
                <a:r>
                  <a:rPr lang="ja-JP" altLang="en-US" sz="1600" dirty="0">
                    <a:latin typeface="MS PGothic" pitchFamily="34" charset="-128"/>
                    <a:ea typeface="MS PGothic" pitchFamily="34" charset="-128"/>
                  </a:rPr>
                  <a:t>代</a:t>
                </a:r>
                <a:endParaRPr lang="en-US" altLang="ja-JP" sz="1600" dirty="0">
                  <a:latin typeface="MS PGothic" pitchFamily="34" charset="-128"/>
                  <a:ea typeface="MS PGothic" pitchFamily="34" charset="-128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altLang="ja-JP" sz="1600" dirty="0">
                    <a:latin typeface="MS PGothic" pitchFamily="34" charset="-128"/>
                    <a:ea typeface="MS PGothic" pitchFamily="34" charset="-128"/>
                  </a:rPr>
                  <a:t>9</a:t>
                </a:r>
                <a:r>
                  <a:rPr lang="ja-JP" altLang="en-US" sz="1600" dirty="0">
                    <a:latin typeface="MS PGothic" pitchFamily="34" charset="-128"/>
                    <a:ea typeface="MS PGothic" pitchFamily="34" charset="-128"/>
                  </a:rPr>
                  <a:t>割が未経験入社</a:t>
                </a:r>
                <a:endParaRPr lang="en-US" altLang="ja-JP" sz="1600" dirty="0">
                  <a:latin typeface="MS PGothic" pitchFamily="34" charset="-128"/>
                  <a:ea typeface="MS PGothic" pitchFamily="34" charset="-128"/>
                </a:endParaRPr>
              </a:p>
              <a:p>
                <a:pPr algn="ctr">
                  <a:lnSpc>
                    <a:spcPct val="90000"/>
                  </a:lnSpc>
                </a:pPr>
                <a:endParaRPr lang="en-US" altLang="ja-JP" sz="1400" dirty="0">
                  <a:latin typeface="MS PGothic" pitchFamily="34" charset="-128"/>
                  <a:ea typeface="MS PGothic" pitchFamily="34" charset="-128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ja-JP" altLang="en-US" sz="1600" dirty="0">
                    <a:latin typeface="MS PGothic" pitchFamily="34" charset="-128"/>
                    <a:ea typeface="MS PGothic" pitchFamily="34" charset="-128"/>
                  </a:rPr>
                  <a:t>安心してご応募ください</a:t>
                </a:r>
                <a:endParaRPr lang="en-US" altLang="ja-JP" sz="1600" dirty="0">
                  <a:latin typeface="MS PGothic" pitchFamily="34" charset="-128"/>
                  <a:ea typeface="MS PGothic" pitchFamily="34" charset="-128"/>
                </a:endParaRPr>
              </a:p>
            </p:txBody>
          </p:sp>
        </p:grpSp>
        <p:cxnSp>
          <p:nvCxnSpPr>
            <p:cNvPr id="11" name="直線コネクタ 10"/>
            <p:cNvCxnSpPr/>
            <p:nvPr/>
          </p:nvCxnSpPr>
          <p:spPr>
            <a:xfrm rot="60000" flipV="1">
              <a:off x="-2039984" y="4470315"/>
              <a:ext cx="2527801" cy="241354"/>
            </a:xfrm>
            <a:prstGeom prst="line">
              <a:avLst/>
            </a:prstGeom>
            <a:ln w="38100" cmpd="tri">
              <a:solidFill>
                <a:srgbClr val="A472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468465" y="7132277"/>
            <a:ext cx="1415971" cy="534311"/>
            <a:chOff x="-112556" y="7005061"/>
            <a:chExt cx="2737728" cy="534311"/>
          </a:xfrm>
        </p:grpSpPr>
        <p:sp>
          <p:nvSpPr>
            <p:cNvPr id="14" name="右矢印吹き出し 13"/>
            <p:cNvSpPr/>
            <p:nvPr/>
          </p:nvSpPr>
          <p:spPr>
            <a:xfrm>
              <a:off x="-111319" y="7005061"/>
              <a:ext cx="2736491" cy="534311"/>
            </a:xfrm>
            <a:prstGeom prst="rightArrowCallout">
              <a:avLst>
                <a:gd name="adj1" fmla="val 25000"/>
                <a:gd name="adj2" fmla="val 25000"/>
                <a:gd name="adj3" fmla="val 42858"/>
                <a:gd name="adj4" fmla="val 7452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12556" y="7030885"/>
              <a:ext cx="2414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solidFill>
                    <a:srgbClr val="009139"/>
                  </a:solidFill>
                  <a:latin typeface="MS PGothic" pitchFamily="34" charset="-128"/>
                  <a:ea typeface="MS PGothic" pitchFamily="34" charset="-128"/>
                </a:rPr>
                <a:t>ご予約・</a:t>
              </a:r>
              <a:endParaRPr lang="en-US" altLang="ja-JP" sz="1200" dirty="0">
                <a:solidFill>
                  <a:srgbClr val="009139"/>
                </a:solidFill>
                <a:latin typeface="MS PGothic" pitchFamily="34" charset="-128"/>
                <a:ea typeface="MS PGothic" pitchFamily="34" charset="-128"/>
              </a:endParaRPr>
            </a:p>
            <a:p>
              <a:r>
                <a:rPr lang="ja-JP" altLang="en-US" sz="1200" dirty="0">
                  <a:solidFill>
                    <a:srgbClr val="009139"/>
                  </a:solidFill>
                  <a:latin typeface="MS PGothic" pitchFamily="34" charset="-128"/>
                  <a:ea typeface="MS PGothic" pitchFamily="34" charset="-128"/>
                </a:rPr>
                <a:t>お問い合わせ</a:t>
              </a:r>
              <a:endParaRPr lang="en-US" sz="1200" dirty="0">
                <a:solidFill>
                  <a:srgbClr val="009139"/>
                </a:solidFill>
                <a:latin typeface="MS PGothic" pitchFamily="34" charset="-128"/>
                <a:ea typeface="MS PGothic" pitchFamily="34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062835" y="5623469"/>
            <a:ext cx="2908094" cy="1283132"/>
            <a:chOff x="6913528" y="4066438"/>
            <a:chExt cx="2908094" cy="1283132"/>
          </a:xfrm>
        </p:grpSpPr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081" y="4066438"/>
              <a:ext cx="2525072" cy="128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913528" y="4406379"/>
              <a:ext cx="29080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魅力の昇給制度</a:t>
              </a:r>
              <a:endParaRPr lang="en-US" altLang="ja-JP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あります！</a:t>
              </a:r>
              <a:endParaRPr 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054612" y="4247199"/>
            <a:ext cx="2525072" cy="1283132"/>
            <a:chOff x="4140672" y="4066438"/>
            <a:chExt cx="2525072" cy="1283132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672" y="4066438"/>
              <a:ext cx="2525072" cy="128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4269184" y="4399911"/>
              <a:ext cx="234640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週に２～</a:t>
              </a:r>
              <a:r>
                <a:rPr lang="en-US" altLang="ja-JP" sz="18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3</a:t>
              </a:r>
              <a:r>
                <a:rPr lang="ja-JP" altLang="en-US" sz="18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日の</a:t>
              </a:r>
              <a:endParaRPr lang="en-US" altLang="ja-JP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  <a:p>
              <a:pPr algn="ctr"/>
              <a:r>
                <a:rPr lang="ja-JP" altLang="en-US" sz="1800" dirty="0">
                  <a:solidFill>
                    <a:schemeClr val="bg1"/>
                  </a:solidFill>
                  <a:latin typeface="HGPSoeiKakugothicUB" pitchFamily="50" charset="-128"/>
                  <a:ea typeface="HGPSoeiKakugothicUB" pitchFamily="50" charset="-128"/>
                </a:rPr>
                <a:t>勤務もＯＫ！</a:t>
              </a:r>
              <a:endParaRPr lang="en-US" sz="1800" dirty="0">
                <a:solidFill>
                  <a:schemeClr val="bg1"/>
                </a:solidFill>
                <a:latin typeface="HGPSoeiKakugothicUB" pitchFamily="50" charset="-128"/>
                <a:ea typeface="HGPSoeiKakugothicUB" pitchFamily="50" charset="-128"/>
              </a:endParaRPr>
            </a:p>
          </p:txBody>
        </p:sp>
      </p:grpSp>
      <p:sp>
        <p:nvSpPr>
          <p:cNvPr id="41" name="TextBox 5"/>
          <p:cNvSpPr txBox="1"/>
          <p:nvPr/>
        </p:nvSpPr>
        <p:spPr>
          <a:xfrm>
            <a:off x="168006" y="639754"/>
            <a:ext cx="205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FF99"/>
                </a:solidFill>
                <a:latin typeface="MS PGothic" pitchFamily="34" charset="-128"/>
                <a:ea typeface="MS PGothic" pitchFamily="34" charset="-128"/>
              </a:rPr>
              <a:t>施設外観の写真</a:t>
            </a:r>
            <a:endParaRPr lang="en-US" sz="1400" b="1" dirty="0">
              <a:solidFill>
                <a:srgbClr val="FFFF99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2" name="TextBox 5"/>
          <p:cNvSpPr txBox="1"/>
          <p:nvPr/>
        </p:nvSpPr>
        <p:spPr>
          <a:xfrm>
            <a:off x="8835500" y="617768"/>
            <a:ext cx="205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FF99"/>
                </a:solidFill>
                <a:latin typeface="MS PGothic" pitchFamily="34" charset="-128"/>
                <a:ea typeface="MS PGothic" pitchFamily="34" charset="-128"/>
              </a:rPr>
              <a:t>アピールポイントの写真</a:t>
            </a:r>
            <a:endParaRPr lang="en-US" sz="1400" b="1" dirty="0">
              <a:solidFill>
                <a:srgbClr val="FFFF99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45" name="TextBox 5"/>
          <p:cNvSpPr txBox="1"/>
          <p:nvPr/>
        </p:nvSpPr>
        <p:spPr>
          <a:xfrm>
            <a:off x="9370688" y="6554520"/>
            <a:ext cx="2058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FF99"/>
                </a:solidFill>
                <a:latin typeface="MS PGothic" pitchFamily="34" charset="-128"/>
                <a:ea typeface="MS PGothic" pitchFamily="34" charset="-128"/>
              </a:rPr>
              <a:t>施設の様子など</a:t>
            </a:r>
            <a:endParaRPr lang="en-US" sz="1400" b="1" dirty="0">
              <a:solidFill>
                <a:srgbClr val="FFFF99"/>
              </a:solidFill>
              <a:latin typeface="MS PGothic" pitchFamily="34" charset="-128"/>
              <a:ea typeface="MS PGothic" pitchFamily="34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4300892" y="2869951"/>
            <a:ext cx="1644388" cy="2224536"/>
            <a:chOff x="-2298645" y="3515610"/>
            <a:chExt cx="1644388" cy="2224536"/>
          </a:xfrm>
        </p:grpSpPr>
        <p:sp>
          <p:nvSpPr>
            <p:cNvPr id="21" name="円/楕円 20"/>
            <p:cNvSpPr/>
            <p:nvPr/>
          </p:nvSpPr>
          <p:spPr>
            <a:xfrm>
              <a:off x="-2298645" y="3515610"/>
              <a:ext cx="1644388" cy="2224536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-2211209" y="3799217"/>
              <a:ext cx="1556952" cy="1737361"/>
              <a:chOff x="-2211209" y="3799217"/>
              <a:chExt cx="1556952" cy="1737361"/>
            </a:xfrm>
          </p:grpSpPr>
          <p:pic>
            <p:nvPicPr>
              <p:cNvPr id="1026" name="Picture 2" descr="E:\USR\KKXPCS\デスクトップ\素材\人\job_keibiin_man_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11209" y="3799961"/>
                <a:ext cx="1007238" cy="1736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3" descr="E:\USR\KKXPCS\デスクトップ\素材\人\job_keibiin_woman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58303" y="3799217"/>
                <a:ext cx="1004046" cy="1731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70576294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Words>104</Words>
  <PresentationFormat>ユーザー設定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HGPSoeiKakugothicUB</vt:lpstr>
      <vt:lpstr>MS PGothic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