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3" r:id="rId2"/>
  </p:sldIdLst>
  <p:sldSz cx="10907713" cy="7775575"/>
  <p:notesSz cx="6805613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>
          <p15:clr>
            <a:srgbClr val="A4A3A4"/>
          </p15:clr>
        </p15:guide>
        <p15:guide id="2" pos="3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F000"/>
    <a:srgbClr val="0080CC"/>
    <a:srgbClr val="906E30"/>
    <a:srgbClr val="A4723A"/>
    <a:srgbClr val="664724"/>
    <a:srgbClr val="645226"/>
    <a:srgbClr val="640000"/>
    <a:srgbClr val="3E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08" y="54"/>
      </p:cViewPr>
      <p:guideLst>
        <p:guide orient="horz" pos="2449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098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3" y="1"/>
            <a:ext cx="2949098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49338" y="1241425"/>
            <a:ext cx="47069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50"/>
            <a:ext cx="2949098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3" y="9440650"/>
            <a:ext cx="2949098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079" y="1272531"/>
            <a:ext cx="9271556" cy="2707052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3465" y="4083978"/>
            <a:ext cx="8180784" cy="18772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0491" y="2069790"/>
            <a:ext cx="9406733" cy="49339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5832" y="413978"/>
            <a:ext cx="2351975" cy="6589441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9906" y="413978"/>
            <a:ext cx="6919580" cy="65894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91" y="2069790"/>
            <a:ext cx="9406733" cy="49339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26" y="1938497"/>
            <a:ext cx="9407902" cy="3234423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226" y="5203518"/>
            <a:ext cx="9407902" cy="17009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907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2031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413979"/>
            <a:ext cx="9407902" cy="1502918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327" y="1906096"/>
            <a:ext cx="4614473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1327" y="2840244"/>
            <a:ext cx="4614473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22030" y="1906096"/>
            <a:ext cx="4637199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22030" y="2840244"/>
            <a:ext cx="4637199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8.jpeg" Type="http://schemas.openxmlformats.org/officeDocument/2006/relationships/image"/><Relationship Id="rId11" Target="../media/hdphoto2.wdp" Type="http://schemas.microsoft.com/office/2007/relationships/hdphoto"/><Relationship Id="rId12" Target="../media/image9.jpeg" Type="http://schemas.openxmlformats.org/officeDocument/2006/relationships/image"/><Relationship Id="rId13" Target="../media/hdphoto3.wdp" Type="http://schemas.microsoft.com/office/2007/relationships/hdphoto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jpeg" Type="http://schemas.openxmlformats.org/officeDocument/2006/relationships/image"/><Relationship Id="rId9" Target="../media/hdphoto1.wdp" Type="http://schemas.microsoft.com/office/2007/relationships/hdphoto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9163" y="12305"/>
            <a:ext cx="10908309" cy="7779945"/>
            <a:chOff x="6532" y="17262"/>
            <a:chExt cx="7776000" cy="10913844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6532" y="17262"/>
              <a:ext cx="7776000" cy="10913844"/>
              <a:chOff x="6532" y="17262"/>
              <a:chExt cx="7776000" cy="10913844"/>
            </a:xfrm>
          </p:grpSpPr>
          <p:pic>
            <p:nvPicPr>
              <p:cNvPr id="3" name="図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32" y="17262"/>
                <a:ext cx="7776000" cy="10913844"/>
              </a:xfrm>
              <a:prstGeom prst="rect">
                <a:avLst/>
              </a:prstGeom>
            </p:spPr>
          </p:pic>
          <p:pic>
            <p:nvPicPr>
              <p:cNvPr id="4" name="図 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4633" t="48570" r="8122" b="35028"/>
              <a:stretch/>
            </p:blipFill>
            <p:spPr>
              <a:xfrm>
                <a:off x="4051426" y="6509442"/>
                <a:ext cx="1145373" cy="1346112"/>
              </a:xfrm>
              <a:prstGeom prst="rect">
                <a:avLst/>
              </a:prstGeom>
            </p:spPr>
          </p:pic>
          <p:pic>
            <p:nvPicPr>
              <p:cNvPr id="5" name="図 4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528" t="47619" r="24401" b="45299"/>
              <a:stretch/>
            </p:blipFill>
            <p:spPr>
              <a:xfrm>
                <a:off x="4145280" y="6165438"/>
                <a:ext cx="1249680" cy="772949"/>
              </a:xfrm>
              <a:prstGeom prst="rect">
                <a:avLst/>
              </a:prstGeom>
            </p:spPr>
          </p:pic>
          <p:pic>
            <p:nvPicPr>
              <p:cNvPr id="6" name="図 5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528" t="47619" r="24401" b="45299"/>
              <a:stretch/>
            </p:blipFill>
            <p:spPr>
              <a:xfrm>
                <a:off x="3757719" y="6620177"/>
                <a:ext cx="1249680" cy="1109091"/>
              </a:xfrm>
              <a:prstGeom prst="rect">
                <a:avLst/>
              </a:prstGeom>
            </p:spPr>
          </p:pic>
          <p:pic>
            <p:nvPicPr>
              <p:cNvPr id="7" name="図 6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897" r="2261" b="72174"/>
              <a:stretch/>
            </p:blipFill>
            <p:spPr>
              <a:xfrm>
                <a:off x="3095519" y="610214"/>
                <a:ext cx="1781281" cy="4622186"/>
              </a:xfrm>
              <a:prstGeom prst="rect">
                <a:avLst/>
              </a:prstGeom>
            </p:spPr>
          </p:pic>
          <p:pic>
            <p:nvPicPr>
              <p:cNvPr id="8" name="図 7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897" r="2261" b="72174"/>
              <a:stretch/>
            </p:blipFill>
            <p:spPr>
              <a:xfrm>
                <a:off x="2988840" y="5149850"/>
                <a:ext cx="1635272" cy="831850"/>
              </a:xfrm>
              <a:prstGeom prst="rect">
                <a:avLst/>
              </a:prstGeom>
            </p:spPr>
          </p:pic>
          <p:pic>
            <p:nvPicPr>
              <p:cNvPr id="9" name="図 8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897" r="2261" b="72174"/>
              <a:stretch/>
            </p:blipFill>
            <p:spPr>
              <a:xfrm>
                <a:off x="3217440" y="6108700"/>
                <a:ext cx="973560" cy="539750"/>
              </a:xfrm>
              <a:prstGeom prst="rect">
                <a:avLst/>
              </a:prstGeom>
            </p:spPr>
          </p:pic>
          <p:pic>
            <p:nvPicPr>
              <p:cNvPr id="10" name="図 9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897" r="2261" b="72174"/>
              <a:stretch/>
            </p:blipFill>
            <p:spPr>
              <a:xfrm>
                <a:off x="2798340" y="6559550"/>
                <a:ext cx="973560" cy="927100"/>
              </a:xfrm>
              <a:prstGeom prst="rect">
                <a:avLst/>
              </a:prstGeom>
            </p:spPr>
          </p:pic>
        </p:grpSp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97" r="2261" b="72174"/>
            <a:stretch/>
          </p:blipFill>
          <p:spPr>
            <a:xfrm>
              <a:off x="2879423" y="5022390"/>
              <a:ext cx="1813347" cy="1181290"/>
            </a:xfrm>
            <a:prstGeom prst="rect">
              <a:avLst/>
            </a:prstGeom>
          </p:spPr>
        </p:pic>
      </p:grpSp>
      <p:sp>
        <p:nvSpPr>
          <p:cNvPr id="14" name="正方形/長方形 13"/>
          <p:cNvSpPr/>
          <p:nvPr/>
        </p:nvSpPr>
        <p:spPr>
          <a:xfrm>
            <a:off x="7568144" y="472092"/>
            <a:ext cx="1723549" cy="3017318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とびっきりの</a:t>
            </a:r>
            <a:endParaRPr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笑顔のために！</a:t>
            </a:r>
            <a:endParaRPr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400"/>
              </a:lnSpc>
            </a:pPr>
            <a:endParaRPr lang="ja-JP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あなたの優しさや誠実さを、</a:t>
            </a:r>
          </a:p>
          <a:p>
            <a:pPr>
              <a:lnSpc>
                <a:spcPts val="2400"/>
              </a:lnSpc>
            </a:pP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ここで力に変えてみませんか。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900712" y="290320"/>
            <a:ext cx="1015663" cy="667105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ja-JP" altLang="en-US" sz="5400" dirty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○○会 デイサービス</a:t>
            </a: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3" t="1144" r="3828" b="75118"/>
          <a:stretch/>
        </p:blipFill>
        <p:spPr>
          <a:xfrm>
            <a:off x="549419" y="4335849"/>
            <a:ext cx="3614985" cy="1846855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7878164" y="4466229"/>
            <a:ext cx="2268854" cy="1001365"/>
          </a:xfrm>
          <a:prstGeom prst="rect">
            <a:avLst/>
          </a:prstGeom>
          <a:solidFill>
            <a:srgbClr val="6452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写真を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入れてください</a:t>
            </a:r>
            <a:endParaRPr lang="ja-JP" altLang="en-US" sz="12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49419" y="6524105"/>
            <a:ext cx="122272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お気軽に</a:t>
            </a:r>
          </a:p>
          <a:p>
            <a:pPr algn="ctr"/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ご相談</a:t>
            </a:r>
          </a:p>
          <a:p>
            <a:pPr algn="ctr"/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ください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841260" y="6430074"/>
            <a:ext cx="43388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施設見学も随時受付中です。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私たちのサービスを是非一度ご覧ください。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25008" y="6982070"/>
            <a:ext cx="46383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>
                <a:solidFill>
                  <a:srgbClr val="FFF000"/>
                </a:solidFill>
              </a:rPr>
              <a:t>TEL  </a:t>
            </a:r>
            <a:r>
              <a:rPr lang="en-US" altLang="zh-TW" sz="4400" dirty="0">
                <a:solidFill>
                  <a:srgbClr val="FFF000"/>
                </a:solidFill>
              </a:rPr>
              <a:t>072-463-0565</a:t>
            </a:r>
            <a:endParaRPr lang="ja-JP" altLang="en-US" sz="4400" dirty="0">
              <a:solidFill>
                <a:srgbClr val="FFF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468926" y="7110735"/>
            <a:ext cx="490923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ハローワーク泉佐野</a:t>
            </a:r>
            <a:r>
              <a:rPr lang="en-US" altLang="ja-JP" sz="2000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</a:t>
            </a:r>
            <a:r>
              <a:rPr lang="ja-JP" altLang="en-US" sz="1600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 職業相談部門</a:t>
            </a:r>
            <a:endParaRPr lang="en-US" altLang="ja-JP" sz="1800" dirty="0">
              <a:solidFill>
                <a:schemeClr val="bg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en-US" altLang="ja-JP" sz="1400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                         </a:t>
            </a:r>
            <a:r>
              <a:rPr lang="ja-JP" altLang="en-US" sz="1400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   部門コード４１＃</a:t>
            </a:r>
          </a:p>
        </p:txBody>
      </p:sp>
      <p:pic>
        <p:nvPicPr>
          <p:cNvPr id="16" name="Picture 2" descr="E:\USR\KKXPCS\デスクトップ\写真\shisetu4.jpg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860" y="3946666"/>
            <a:ext cx="2960391" cy="222179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3" t="1144" r="3828" b="75118"/>
          <a:stretch/>
        </p:blipFill>
        <p:spPr>
          <a:xfrm>
            <a:off x="701819" y="2495641"/>
            <a:ext cx="3614985" cy="1846855"/>
          </a:xfrm>
          <a:prstGeom prst="rect">
            <a:avLst/>
          </a:prstGeom>
        </p:spPr>
      </p:pic>
      <p:pic>
        <p:nvPicPr>
          <p:cNvPr id="1027" name="Picture 3" descr="E:\USR\KKXPCS\デスクトップ\写真\IMG_17.jp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327" t="20943" r="5557"/>
          <a:stretch/>
        </p:blipFill>
        <p:spPr bwMode="auto">
          <a:xfrm>
            <a:off x="4107544" y="2504336"/>
            <a:ext cx="1775767" cy="2236239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USR\KKXPCS\デスクトップ\写真\201561214955.jpg"/>
          <p:cNvPicPr>
            <a:picLocks noChangeAspect="1" noChangeArrowheads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97" y="276672"/>
            <a:ext cx="3914775" cy="2238375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角丸四角形 19"/>
          <p:cNvSpPr/>
          <p:nvPr/>
        </p:nvSpPr>
        <p:spPr>
          <a:xfrm>
            <a:off x="1831020" y="4946036"/>
            <a:ext cx="3852391" cy="1878151"/>
          </a:xfrm>
          <a:prstGeom prst="roundRect">
            <a:avLst/>
          </a:prstGeom>
          <a:solidFill>
            <a:srgbClr val="66FFFF"/>
          </a:solidFill>
          <a:ln w="3492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メモ 30"/>
          <p:cNvSpPr/>
          <p:nvPr/>
        </p:nvSpPr>
        <p:spPr>
          <a:xfrm rot="20875193">
            <a:off x="545747" y="2587806"/>
            <a:ext cx="3452574" cy="2322128"/>
          </a:xfrm>
          <a:prstGeom prst="foldedCorner">
            <a:avLst/>
          </a:prstGeom>
          <a:solidFill>
            <a:srgbClr val="FFCCFF"/>
          </a:solidFill>
          <a:ln w="4445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 rot="20880000">
            <a:off x="385643" y="2820967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★ここがポイント★</a:t>
            </a:r>
          </a:p>
        </p:txBody>
      </p:sp>
      <p:sp>
        <p:nvSpPr>
          <p:cNvPr id="18" name="正方形/長方形 17"/>
          <p:cNvSpPr/>
          <p:nvPr/>
        </p:nvSpPr>
        <p:spPr>
          <a:xfrm rot="20820000">
            <a:off x="624231" y="3378226"/>
            <a:ext cx="3297058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600" b="1" dirty="0">
                <a:solidFill>
                  <a:srgbClr val="FF66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無資格・未経験 大歓迎！</a:t>
            </a: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未経験からのスタートの方がほとんどです。</a:t>
            </a:r>
            <a:endParaRPr lang="en-US" altLang="ja-JP" sz="12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定年制がないので長く働ける環境があります。入職後の研修も充実、資格取得の為の研修制度も整っています。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856094" y="5401116"/>
            <a:ext cx="3927578" cy="134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1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日勤のみの勤務体系、交通費全額支給、残業はほぼありません。</a:t>
            </a:r>
            <a:endParaRPr lang="en-US" altLang="ja-JP" sz="11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将来、介護のスペシャリストは勿論、継続して働いて頂けるよう、希望に合わせた勤務条件の変更など、キャリアの新たなステージもご用意できます。入職後の研修も充実、資格取得の為の研修制度も整っています。現在活躍している方のほとんどが未経験からのスタートです。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990378" y="5157598"/>
            <a:ext cx="1707519" cy="271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待遇面が充実</a:t>
            </a:r>
          </a:p>
        </p:txBody>
      </p:sp>
      <p:sp>
        <p:nvSpPr>
          <p:cNvPr id="38" name="角丸四角形 37"/>
          <p:cNvSpPr/>
          <p:nvPr/>
        </p:nvSpPr>
        <p:spPr>
          <a:xfrm>
            <a:off x="10121097" y="1528550"/>
            <a:ext cx="690158" cy="10649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ュ</a:t>
            </a:r>
          </a:p>
        </p:txBody>
      </p:sp>
    </p:spTree>
    <p:extLst>
      <p:ext uri="{BB962C8B-B14F-4D97-AF65-F5344CB8AC3E}">
        <p14:creationId xmlns:p14="http://schemas.microsoft.com/office/powerpoint/2010/main" val="2599778184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Words>194</Words>
  <PresentationFormat>ユーザー設定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ＤＨＰ平成明朝体W7</vt:lpstr>
      <vt:lpstr>HGP創英角ﾎﾟｯﾌﾟ体</vt:lpstr>
      <vt:lpstr>HGS創英角ﾎﾟｯﾌﾟ体</vt:lpstr>
      <vt:lpstr>HGｺﾞｼｯｸE</vt:lpstr>
      <vt:lpstr>HGｺﾞｼｯｸM</vt:lpstr>
      <vt:lpstr>HG創英角ｺﾞｼｯｸUB</vt:lpstr>
      <vt:lpstr>ＭＳ Ｐゴシック</vt:lpstr>
      <vt:lpstr>ＭＳ ゴシック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