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1" r:id="rId2"/>
  </p:sldIdLst>
  <p:sldSz cx="10907713" cy="7775575"/>
  <p:notesSz cx="6805613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>
          <p15:clr>
            <a:srgbClr val="A4A3A4"/>
          </p15:clr>
        </p15:guide>
        <p15:guide id="2" pos="34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F000"/>
    <a:srgbClr val="0080CC"/>
    <a:srgbClr val="906E30"/>
    <a:srgbClr val="A4723A"/>
    <a:srgbClr val="664724"/>
    <a:srgbClr val="645226"/>
    <a:srgbClr val="640000"/>
    <a:srgbClr val="3E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08" y="54"/>
      </p:cViewPr>
      <p:guideLst>
        <p:guide orient="horz" pos="2449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098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3" y="1"/>
            <a:ext cx="2949098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49338" y="1241425"/>
            <a:ext cx="47069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50"/>
            <a:ext cx="2949098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3" y="9440650"/>
            <a:ext cx="2949098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079" y="1272531"/>
            <a:ext cx="9271556" cy="2707052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3465" y="4083978"/>
            <a:ext cx="8180784" cy="18772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0491" y="2069790"/>
            <a:ext cx="9406733" cy="493399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5832" y="413978"/>
            <a:ext cx="2351975" cy="6589441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9906" y="413978"/>
            <a:ext cx="6919580" cy="65894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91" y="2069790"/>
            <a:ext cx="9406733" cy="49339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26" y="1938497"/>
            <a:ext cx="9407902" cy="3234423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226" y="5203518"/>
            <a:ext cx="9407902" cy="17009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9907" y="2069886"/>
            <a:ext cx="4635777" cy="49335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2031" y="2069886"/>
            <a:ext cx="4635777" cy="49335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413979"/>
            <a:ext cx="9407902" cy="1502918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327" y="1906096"/>
            <a:ext cx="4614473" cy="9341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1327" y="2840244"/>
            <a:ext cx="4614473" cy="41775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22030" y="1906096"/>
            <a:ext cx="4637199" cy="9341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22030" y="2840244"/>
            <a:ext cx="4637199" cy="41775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518372"/>
            <a:ext cx="3518021" cy="1814301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99" y="1119540"/>
            <a:ext cx="5522030" cy="5525698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7" y="2332673"/>
            <a:ext cx="3518021" cy="4321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518372"/>
            <a:ext cx="3518021" cy="1814301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37199" y="1119540"/>
            <a:ext cx="5522030" cy="552569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7" y="2332673"/>
            <a:ext cx="3518021" cy="4321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7.jpeg" Type="http://schemas.openxmlformats.org/officeDocument/2006/relationships/image"/><Relationship Id="rId11" Target="../media/hdphoto3.wdp" Type="http://schemas.microsoft.com/office/2007/relationships/hdphoto"/><Relationship Id="rId12" Target="../media/image8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Relationship Id="rId7" Target="../media/hdphoto1.wdp" Type="http://schemas.microsoft.com/office/2007/relationships/hdphoto"/><Relationship Id="rId8" Target="../media/image6.jpeg" Type="http://schemas.openxmlformats.org/officeDocument/2006/relationships/image"/><Relationship Id="rId9" Target="../media/hdphoto2.wdp" Type="http://schemas.microsoft.com/office/2007/relationships/hdphoto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/>
          <p:cNvGrpSpPr/>
          <p:nvPr/>
        </p:nvGrpSpPr>
        <p:grpSpPr>
          <a:xfrm>
            <a:off x="1" y="-37658"/>
            <a:ext cx="10907710" cy="7872904"/>
            <a:chOff x="1" y="-37658"/>
            <a:chExt cx="10907710" cy="7872904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1" y="-37658"/>
              <a:ext cx="5380568" cy="7872904"/>
              <a:chOff x="5450422" y="154561"/>
              <a:chExt cx="1595271" cy="7771252"/>
            </a:xfrm>
          </p:grpSpPr>
          <p:pic>
            <p:nvPicPr>
              <p:cNvPr id="35" name="図 34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1562"/>
              <a:stretch/>
            </p:blipFill>
            <p:spPr>
              <a:xfrm>
                <a:off x="5450422" y="154561"/>
                <a:ext cx="1595271" cy="7771252"/>
              </a:xfrm>
              <a:prstGeom prst="rect">
                <a:avLst/>
              </a:prstGeom>
            </p:spPr>
          </p:pic>
          <p:pic>
            <p:nvPicPr>
              <p:cNvPr id="36" name="図 35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030" t="75510" r="71562" b="17342"/>
              <a:stretch/>
            </p:blipFill>
            <p:spPr>
              <a:xfrm>
                <a:off x="5767796" y="6573355"/>
                <a:ext cx="1088699" cy="555456"/>
              </a:xfrm>
              <a:prstGeom prst="rect">
                <a:avLst/>
              </a:prstGeom>
            </p:spPr>
          </p:pic>
        </p:grpSp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8022" y="2161"/>
              <a:ext cx="5609689" cy="7771252"/>
            </a:xfrm>
            <a:prstGeom prst="rect">
              <a:avLst/>
            </a:prstGeom>
          </p:spPr>
        </p:pic>
        <p:pic>
          <p:nvPicPr>
            <p:cNvPr id="37" name="図 3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030" t="75510" r="71562" b="17342"/>
            <a:stretch/>
          </p:blipFill>
          <p:spPr>
            <a:xfrm>
              <a:off x="5072318" y="6449132"/>
              <a:ext cx="1952596" cy="562722"/>
            </a:xfrm>
            <a:prstGeom prst="rect">
              <a:avLst/>
            </a:prstGeom>
          </p:spPr>
        </p:pic>
      </p:grpSp>
      <p:sp>
        <p:nvSpPr>
          <p:cNvPr id="3" name="正方形/長方形 2"/>
          <p:cNvSpPr/>
          <p:nvPr/>
        </p:nvSpPr>
        <p:spPr>
          <a:xfrm>
            <a:off x="4578986" y="494173"/>
            <a:ext cx="58721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7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「転職してよかった」</a:t>
            </a:r>
            <a:endParaRPr lang="en-US" altLang="ja-JP" sz="17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17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そう思える待遇が充実！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91668" y="2544075"/>
            <a:ext cx="5091458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1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社会福祉法人 ○○会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5659094" y="1294185"/>
            <a:ext cx="2817008" cy="1138534"/>
            <a:chOff x="11644275" y="-593083"/>
            <a:chExt cx="2817008" cy="1138534"/>
          </a:xfrm>
        </p:grpSpPr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44275" y="-593083"/>
              <a:ext cx="2817008" cy="1138534"/>
            </a:xfrm>
            <a:prstGeom prst="rect">
              <a:avLst/>
            </a:prstGeom>
          </p:spPr>
        </p:pic>
        <p:sp>
          <p:nvSpPr>
            <p:cNvPr id="5" name="正方形/長方形 4"/>
            <p:cNvSpPr/>
            <p:nvPr/>
          </p:nvSpPr>
          <p:spPr>
            <a:xfrm>
              <a:off x="12291543" y="-495102"/>
              <a:ext cx="2004777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800" dirty="0">
                  <a:solidFill>
                    <a:srgbClr val="FFF0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○月○日（○）</a:t>
              </a:r>
              <a:endParaRPr lang="en-US" altLang="ja-JP" sz="1800" dirty="0">
                <a:solidFill>
                  <a:srgbClr val="FFF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r>
                <a:rPr lang="en-US" altLang="ja-JP" sz="4000" dirty="0">
                  <a:solidFill>
                    <a:srgbClr val="FFF0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OPEN</a:t>
              </a:r>
              <a:endParaRPr lang="ja-JP" altLang="en-US" sz="4000" dirty="0">
                <a:solidFill>
                  <a:srgbClr val="FFF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sp>
        <p:nvSpPr>
          <p:cNvPr id="9" name="正方形/長方形 8"/>
          <p:cNvSpPr/>
          <p:nvPr/>
        </p:nvSpPr>
        <p:spPr>
          <a:xfrm>
            <a:off x="3697774" y="3438026"/>
            <a:ext cx="39316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・年間休日</a:t>
            </a:r>
            <a:r>
              <a:rPr lang="en-US" altLang="ja-JP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120</a:t>
            </a:r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・５～７日連休有り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・評価制度で理想のキャリアを実現！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・働きながら初任者研修の資格を取得できる！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168468" y="6598194"/>
            <a:ext cx="3249032" cy="1033852"/>
            <a:chOff x="11560846" y="5938478"/>
            <a:chExt cx="5372127" cy="686597"/>
          </a:xfrm>
        </p:grpSpPr>
        <p:pic>
          <p:nvPicPr>
            <p:cNvPr id="43" name="図 4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0846" y="5938478"/>
              <a:ext cx="4992157" cy="686597"/>
            </a:xfrm>
            <a:prstGeom prst="rect">
              <a:avLst/>
            </a:prstGeom>
          </p:spPr>
        </p:pic>
        <p:sp>
          <p:nvSpPr>
            <p:cNvPr id="29" name="正方形/長方形 28"/>
            <p:cNvSpPr/>
            <p:nvPr/>
          </p:nvSpPr>
          <p:spPr>
            <a:xfrm>
              <a:off x="11664415" y="5985929"/>
              <a:ext cx="223651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srgbClr val="0080CC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事業所見学会のご案内</a:t>
              </a: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11800461" y="6209959"/>
              <a:ext cx="5132512" cy="1981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○月・○月は毎週土曜日の</a:t>
              </a:r>
              <a:r>
                <a:rPr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14</a:t>
              </a:r>
              <a:r>
                <a:rPr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時から</a:t>
              </a:r>
              <a:endParaRPr lang="en-US" altLang="ja-JP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>
                <a:lnSpc>
                  <a:spcPts val="1800"/>
                </a:lnSpc>
              </a:pPr>
              <a:r>
                <a:rPr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17</a:t>
              </a:r>
              <a:r>
                <a:rPr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時まで随時見学可能です。</a:t>
              </a: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899164" y="4683777"/>
            <a:ext cx="3552416" cy="690942"/>
            <a:chOff x="11471202" y="6868195"/>
            <a:chExt cx="4664894" cy="690942"/>
          </a:xfrm>
        </p:grpSpPr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71202" y="6868195"/>
              <a:ext cx="4664894" cy="690942"/>
            </a:xfrm>
            <a:prstGeom prst="rect">
              <a:avLst/>
            </a:prstGeom>
          </p:spPr>
        </p:pic>
        <p:sp>
          <p:nvSpPr>
            <p:cNvPr id="31" name="正方形/長方形 30"/>
            <p:cNvSpPr/>
            <p:nvPr/>
          </p:nvSpPr>
          <p:spPr>
            <a:xfrm>
              <a:off x="11763182" y="6973651"/>
              <a:ext cx="416767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とりあえず見学だけ、まずは話を聞いてみたい</a:t>
              </a:r>
              <a:r>
                <a:rPr lang="zh-TW" altLang="en-US" sz="12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、</a:t>
              </a:r>
              <a:r>
                <a:rPr lang="ja-JP" altLang="en-US" sz="12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という方もお気軽にお問合せ下さい。</a:t>
              </a:r>
              <a:endParaRPr lang="en-US" altLang="zh-TW" sz="1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sp>
        <p:nvSpPr>
          <p:cNvPr id="50" name="正方形/長方形 49"/>
          <p:cNvSpPr/>
          <p:nvPr/>
        </p:nvSpPr>
        <p:spPr>
          <a:xfrm>
            <a:off x="168468" y="6155206"/>
            <a:ext cx="3083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FF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★資格取得支援制度有り</a:t>
            </a:r>
          </a:p>
        </p:txBody>
      </p:sp>
      <p:pic>
        <p:nvPicPr>
          <p:cNvPr id="1027" name="Picture 3" descr="E:\USR\KKXPCS\デスクトップ\写真\kishiwada.jpg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95" y="1483316"/>
            <a:ext cx="3269817" cy="2452363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グループ化 20"/>
          <p:cNvGrpSpPr/>
          <p:nvPr/>
        </p:nvGrpSpPr>
        <p:grpSpPr>
          <a:xfrm>
            <a:off x="442794" y="432667"/>
            <a:ext cx="4509360" cy="1581376"/>
            <a:chOff x="138000" y="185929"/>
            <a:chExt cx="4509360" cy="1581376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138000" y="185929"/>
              <a:ext cx="4509360" cy="1533319"/>
              <a:chOff x="427972" y="755341"/>
              <a:chExt cx="3214502" cy="2150966"/>
            </a:xfrm>
          </p:grpSpPr>
          <p:sp>
            <p:nvSpPr>
              <p:cNvPr id="2" name="正方形/長方形 1"/>
              <p:cNvSpPr/>
              <p:nvPr/>
            </p:nvSpPr>
            <p:spPr>
              <a:xfrm>
                <a:off x="427972" y="755341"/>
                <a:ext cx="2773218" cy="134692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SlantUp">
                  <a:avLst/>
                </a:prstTxWarp>
                <a:spAutoFit/>
              </a:bodyPr>
              <a:lstStyle/>
              <a:p>
                <a:pPr algn="ctr"/>
                <a:r>
                  <a:rPr lang="ja-JP" altLang="en-US" sz="4400" b="1" cap="none" spc="0" dirty="0">
                    <a:ln w="31550" cmpd="sng">
                      <a:solidFill>
                        <a:srgbClr val="00B0F0"/>
                      </a:solidFill>
                      <a:prstDash val="solid"/>
                    </a:ln>
                    <a:solidFill>
                      <a:srgbClr val="FFFF00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働きやすさで</a:t>
                </a:r>
                <a:endParaRPr lang="en-US" altLang="ja-JP" sz="4400" b="1" cap="none" spc="0" dirty="0">
                  <a:ln w="31550" cmpd="sng">
                    <a:solidFill>
                      <a:srgbClr val="00B0F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869257" y="1559378"/>
                <a:ext cx="2773217" cy="134692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SlantUp">
                  <a:avLst/>
                </a:prstTxWarp>
                <a:spAutoFit/>
              </a:bodyPr>
              <a:lstStyle/>
              <a:p>
                <a:pPr algn="ctr"/>
                <a:r>
                  <a:rPr lang="ja-JP" altLang="en-US" sz="4400" b="1" dirty="0">
                    <a:ln w="31550" cmpd="sng">
                      <a:solidFill>
                        <a:srgbClr val="00B0F0"/>
                      </a:solidFill>
                      <a:prstDash val="solid"/>
                    </a:ln>
                    <a:solidFill>
                      <a:srgbClr val="FFFF00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　選ばれる！</a:t>
                </a:r>
                <a:endParaRPr lang="en-US" altLang="ja-JP" sz="4400" b="1" cap="none" spc="0" dirty="0">
                  <a:ln w="31550" cmpd="sng">
                    <a:solidFill>
                      <a:srgbClr val="00B0F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  <p:cxnSp>
          <p:nvCxnSpPr>
            <p:cNvPr id="15" name="直線コネクタ 14"/>
            <p:cNvCxnSpPr/>
            <p:nvPr/>
          </p:nvCxnSpPr>
          <p:spPr>
            <a:xfrm flipV="1">
              <a:off x="1299120" y="1292442"/>
              <a:ext cx="3348240" cy="474863"/>
            </a:xfrm>
            <a:prstGeom prst="line">
              <a:avLst/>
            </a:prstGeom>
            <a:ln w="66675" cmpd="tri">
              <a:solidFill>
                <a:srgbClr val="FFF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 flipV="1">
              <a:off x="185128" y="667647"/>
              <a:ext cx="3917016" cy="538906"/>
            </a:xfrm>
            <a:prstGeom prst="line">
              <a:avLst/>
            </a:prstGeom>
            <a:ln w="66675" cmpd="tri">
              <a:solidFill>
                <a:srgbClr val="FFF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8" name="Picture 4" descr="E:\USR\KKXPCS\デスクトップ\写真\IMG_17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135" t="28370" r="1" b="1"/>
          <a:stretch/>
        </p:blipFill>
        <p:spPr bwMode="auto">
          <a:xfrm>
            <a:off x="7819722" y="3522492"/>
            <a:ext cx="2897192" cy="2517584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USR\KKXPCS\デスクトップ\写真\shisetu4.jpg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547" y="5651714"/>
            <a:ext cx="2691594" cy="2020063"/>
          </a:xfrm>
          <a:prstGeom prst="rect">
            <a:avLst/>
          </a:prstGeom>
          <a:noFill/>
          <a:ln w="50800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図 3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473"/>
          <a:stretch/>
        </p:blipFill>
        <p:spPr>
          <a:xfrm rot="21000000">
            <a:off x="225437" y="3931631"/>
            <a:ext cx="3368204" cy="1879993"/>
          </a:xfrm>
          <a:prstGeom prst="rect">
            <a:avLst/>
          </a:prstGeom>
        </p:spPr>
      </p:pic>
      <p:sp>
        <p:nvSpPr>
          <p:cNvPr id="17" name="正方形/長方形 16"/>
          <p:cNvSpPr/>
          <p:nvPr/>
        </p:nvSpPr>
        <p:spPr>
          <a:xfrm rot="21000000">
            <a:off x="280541" y="4231120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★ここがポイント★</a:t>
            </a:r>
            <a:endParaRPr lang="en-US" altLang="ja-JP" sz="1800" dirty="0">
              <a:solidFill>
                <a:srgbClr val="0080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 rot="21008710">
            <a:off x="356057" y="4347576"/>
            <a:ext cx="4524963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・ほとんど残業なし！無理なく働ける</a:t>
            </a: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・地下鉄○○駅から徒歩○分と駅近！</a:t>
            </a: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・定年制はありません</a:t>
            </a:r>
            <a:endParaRPr lang="en-US" altLang="ja-JP" sz="1200" dirty="0">
              <a:solidFill>
                <a:srgbClr val="0080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・未経験からのスタートも丁寧に指導。</a:t>
            </a:r>
            <a:endParaRPr lang="en-US" altLang="ja-JP" sz="1200" dirty="0">
              <a:solidFill>
                <a:srgbClr val="0080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srgbClr val="0080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安心してご応募下さい。</a:t>
            </a:r>
          </a:p>
        </p:txBody>
      </p:sp>
      <p:grpSp>
        <p:nvGrpSpPr>
          <p:cNvPr id="18" name="グループ化 17"/>
          <p:cNvGrpSpPr/>
          <p:nvPr/>
        </p:nvGrpSpPr>
        <p:grpSpPr>
          <a:xfrm>
            <a:off x="6487887" y="6324483"/>
            <a:ext cx="4360602" cy="1372251"/>
            <a:chOff x="7495672" y="8045710"/>
            <a:chExt cx="4360602" cy="1372251"/>
          </a:xfrm>
        </p:grpSpPr>
        <p:sp>
          <p:nvSpPr>
            <p:cNvPr id="47" name="正方形/長方形 46"/>
            <p:cNvSpPr/>
            <p:nvPr/>
          </p:nvSpPr>
          <p:spPr>
            <a:xfrm>
              <a:off x="7495672" y="8045710"/>
              <a:ext cx="4360602" cy="137225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7621713" y="8254272"/>
              <a:ext cx="295465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ハローワーク泉佐野</a:t>
              </a: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7710379" y="8675020"/>
              <a:ext cx="156966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8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職業相談部門</a:t>
              </a:r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9223521" y="8963565"/>
              <a:ext cx="26276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TEL 072-463-0565</a:t>
              </a:r>
              <a:endPara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9695861" y="8660567"/>
              <a:ext cx="20313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800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部門コード４１＃</a:t>
              </a:r>
            </a:p>
          </p:txBody>
        </p:sp>
      </p:grpSp>
      <p:cxnSp>
        <p:nvCxnSpPr>
          <p:cNvPr id="20" name="直線コネクタ 19"/>
          <p:cNvCxnSpPr/>
          <p:nvPr/>
        </p:nvCxnSpPr>
        <p:spPr>
          <a:xfrm rot="60000" flipV="1">
            <a:off x="412311" y="5433646"/>
            <a:ext cx="3304460" cy="648476"/>
          </a:xfrm>
          <a:prstGeom prst="line">
            <a:avLst/>
          </a:prstGeom>
          <a:ln w="857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右矢印 26"/>
          <p:cNvSpPr/>
          <p:nvPr/>
        </p:nvSpPr>
        <p:spPr>
          <a:xfrm>
            <a:off x="6487887" y="6065476"/>
            <a:ext cx="1384300" cy="515240"/>
          </a:xfrm>
          <a:prstGeom prst="rightArrow">
            <a:avLst>
              <a:gd name="adj1" fmla="val 50000"/>
              <a:gd name="adj2" fmla="val 3475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お問い合わせは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9568583" y="133350"/>
            <a:ext cx="1004167" cy="3608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+mj-ea"/>
                <a:ea typeface="+mj-ea"/>
              </a:rPr>
              <a:t>別紙１</a:t>
            </a:r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Words>166</Words>
  <PresentationFormat>ユーザー設定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