
<file path=[Content_Types].xml><?xml version="1.0" encoding="utf-8"?>
<Types xmlns="http://schemas.openxmlformats.org/package/2006/content-types">
  <Default ContentType="image/x-emf" Extension="emf"/>
  <Default ContentType="image/jpeg" Extension="jpeg"/>
  <Default ContentType="image/jpeg" Extension="jp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61" r:id="rId3"/>
  </p:sldIdLst>
  <p:sldSz cx="7380288" cy="105124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D669"/>
    <a:srgbClr val="B13177"/>
    <a:srgbClr val="EEC2DA"/>
    <a:srgbClr val="D15B9C"/>
    <a:srgbClr val="E0EBAF"/>
    <a:srgbClr val="FFFAB7"/>
    <a:srgbClr val="EA5972"/>
    <a:srgbClr val="009D8E"/>
    <a:srgbClr val="FF0000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>
        <p:scale>
          <a:sx n="57" d="100"/>
          <a:sy n="57" d="100"/>
        </p:scale>
        <p:origin x="924" y="-3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slides/slide2.xml" Type="http://schemas.openxmlformats.org/officeDocument/2006/relationships/slide"/><Relationship Id="rId4" Target="presProps.xml" Type="http://schemas.openxmlformats.org/officeDocument/2006/relationships/presProps"/><Relationship Id="rId5" Target="viewProps.xml" Type="http://schemas.openxmlformats.org/officeDocument/2006/relationships/viewProps"/><Relationship Id="rId6" Target="theme/theme1.xml" Type="http://schemas.openxmlformats.org/officeDocument/2006/relationships/theme"/><Relationship Id="rId7" Target="tableStyles.xml" Type="http://schemas.openxmlformats.org/officeDocument/2006/relationships/tableStyles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3522" y="1720437"/>
            <a:ext cx="6273245" cy="3659881"/>
          </a:xfrm>
        </p:spPr>
        <p:txBody>
          <a:bodyPr anchor="b"/>
          <a:lstStyle>
            <a:lvl1pPr algn="ctr">
              <a:defRPr sz="484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22536" y="5521457"/>
            <a:ext cx="5535216" cy="2538069"/>
          </a:xfrm>
        </p:spPr>
        <p:txBody>
          <a:bodyPr/>
          <a:lstStyle>
            <a:lvl1pPr marL="0" indent="0" algn="ctr">
              <a:buNone/>
              <a:defRPr sz="1937"/>
            </a:lvl1pPr>
            <a:lvl2pPr marL="369006" indent="0" algn="ctr">
              <a:buNone/>
              <a:defRPr sz="1614"/>
            </a:lvl2pPr>
            <a:lvl3pPr marL="738012" indent="0" algn="ctr">
              <a:buNone/>
              <a:defRPr sz="1453"/>
            </a:lvl3pPr>
            <a:lvl4pPr marL="1107018" indent="0" algn="ctr">
              <a:buNone/>
              <a:defRPr sz="1291"/>
            </a:lvl4pPr>
            <a:lvl5pPr marL="1476024" indent="0" algn="ctr">
              <a:buNone/>
              <a:defRPr sz="1291"/>
            </a:lvl5pPr>
            <a:lvl6pPr marL="1845031" indent="0" algn="ctr">
              <a:buNone/>
              <a:defRPr sz="1291"/>
            </a:lvl6pPr>
            <a:lvl7pPr marL="2214037" indent="0" algn="ctr">
              <a:buNone/>
              <a:defRPr sz="1291"/>
            </a:lvl7pPr>
            <a:lvl8pPr marL="2583043" indent="0" algn="ctr">
              <a:buNone/>
              <a:defRPr sz="1291"/>
            </a:lvl8pPr>
            <a:lvl9pPr marL="2952049" indent="0" algn="ctr">
              <a:buNone/>
              <a:defRPr sz="1291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4756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313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281519" y="559689"/>
            <a:ext cx="1591375" cy="8908794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7395" y="559689"/>
            <a:ext cx="4681870" cy="8908794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7971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4059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552" y="2620809"/>
            <a:ext cx="6365498" cy="4372876"/>
          </a:xfrm>
        </p:spPr>
        <p:txBody>
          <a:bodyPr anchor="b"/>
          <a:lstStyle>
            <a:lvl1pPr>
              <a:defRPr sz="484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552" y="7035054"/>
            <a:ext cx="6365498" cy="2299592"/>
          </a:xfrm>
        </p:spPr>
        <p:txBody>
          <a:bodyPr/>
          <a:lstStyle>
            <a:lvl1pPr marL="0" indent="0">
              <a:buNone/>
              <a:defRPr sz="1937">
                <a:solidFill>
                  <a:schemeClr val="tx1">
                    <a:tint val="82000"/>
                  </a:schemeClr>
                </a:solidFill>
              </a:defRPr>
            </a:lvl1pPr>
            <a:lvl2pPr marL="369006" indent="0">
              <a:buNone/>
              <a:defRPr sz="1614">
                <a:solidFill>
                  <a:schemeClr val="tx1">
                    <a:tint val="82000"/>
                  </a:schemeClr>
                </a:solidFill>
              </a:defRPr>
            </a:lvl2pPr>
            <a:lvl3pPr marL="738012" indent="0">
              <a:buNone/>
              <a:defRPr sz="1453">
                <a:solidFill>
                  <a:schemeClr val="tx1">
                    <a:tint val="82000"/>
                  </a:schemeClr>
                </a:solidFill>
              </a:defRPr>
            </a:lvl3pPr>
            <a:lvl4pPr marL="1107018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4pPr>
            <a:lvl5pPr marL="1476024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5pPr>
            <a:lvl6pPr marL="1845031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6pPr>
            <a:lvl7pPr marL="2214037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7pPr>
            <a:lvl8pPr marL="2583043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8pPr>
            <a:lvl9pPr marL="2952049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8710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7395" y="2798447"/>
            <a:ext cx="3136622" cy="66700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36271" y="2798447"/>
            <a:ext cx="3136622" cy="66700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87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356" y="559692"/>
            <a:ext cx="6365498" cy="2031916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357" y="2577005"/>
            <a:ext cx="3122207" cy="1262950"/>
          </a:xfrm>
        </p:spPr>
        <p:txBody>
          <a:bodyPr anchor="b"/>
          <a:lstStyle>
            <a:lvl1pPr marL="0" indent="0">
              <a:buNone/>
              <a:defRPr sz="1937" b="1"/>
            </a:lvl1pPr>
            <a:lvl2pPr marL="369006" indent="0">
              <a:buNone/>
              <a:defRPr sz="1614" b="1"/>
            </a:lvl2pPr>
            <a:lvl3pPr marL="738012" indent="0">
              <a:buNone/>
              <a:defRPr sz="1453" b="1"/>
            </a:lvl3pPr>
            <a:lvl4pPr marL="1107018" indent="0">
              <a:buNone/>
              <a:defRPr sz="1291" b="1"/>
            </a:lvl4pPr>
            <a:lvl5pPr marL="1476024" indent="0">
              <a:buNone/>
              <a:defRPr sz="1291" b="1"/>
            </a:lvl5pPr>
            <a:lvl6pPr marL="1845031" indent="0">
              <a:buNone/>
              <a:defRPr sz="1291" b="1"/>
            </a:lvl6pPr>
            <a:lvl7pPr marL="2214037" indent="0">
              <a:buNone/>
              <a:defRPr sz="1291" b="1"/>
            </a:lvl7pPr>
            <a:lvl8pPr marL="2583043" indent="0">
              <a:buNone/>
              <a:defRPr sz="1291" b="1"/>
            </a:lvl8pPr>
            <a:lvl9pPr marL="2952049" indent="0">
              <a:buNone/>
              <a:defRPr sz="129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357" y="3839955"/>
            <a:ext cx="3122207" cy="564799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36271" y="2577005"/>
            <a:ext cx="3137584" cy="1262950"/>
          </a:xfrm>
        </p:spPr>
        <p:txBody>
          <a:bodyPr anchor="b"/>
          <a:lstStyle>
            <a:lvl1pPr marL="0" indent="0">
              <a:buNone/>
              <a:defRPr sz="1937" b="1"/>
            </a:lvl1pPr>
            <a:lvl2pPr marL="369006" indent="0">
              <a:buNone/>
              <a:defRPr sz="1614" b="1"/>
            </a:lvl2pPr>
            <a:lvl3pPr marL="738012" indent="0">
              <a:buNone/>
              <a:defRPr sz="1453" b="1"/>
            </a:lvl3pPr>
            <a:lvl4pPr marL="1107018" indent="0">
              <a:buNone/>
              <a:defRPr sz="1291" b="1"/>
            </a:lvl4pPr>
            <a:lvl5pPr marL="1476024" indent="0">
              <a:buNone/>
              <a:defRPr sz="1291" b="1"/>
            </a:lvl5pPr>
            <a:lvl6pPr marL="1845031" indent="0">
              <a:buNone/>
              <a:defRPr sz="1291" b="1"/>
            </a:lvl6pPr>
            <a:lvl7pPr marL="2214037" indent="0">
              <a:buNone/>
              <a:defRPr sz="1291" b="1"/>
            </a:lvl7pPr>
            <a:lvl8pPr marL="2583043" indent="0">
              <a:buNone/>
              <a:defRPr sz="1291" b="1"/>
            </a:lvl8pPr>
            <a:lvl9pPr marL="2952049" indent="0">
              <a:buNone/>
              <a:defRPr sz="129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36271" y="3839955"/>
            <a:ext cx="3137584" cy="564799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6641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6954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1797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356" y="700828"/>
            <a:ext cx="2380335" cy="2452899"/>
          </a:xfrm>
        </p:spPr>
        <p:txBody>
          <a:bodyPr anchor="b"/>
          <a:lstStyle>
            <a:lvl1pPr>
              <a:defRPr sz="258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37584" y="1513597"/>
            <a:ext cx="3736271" cy="7470635"/>
          </a:xfrm>
        </p:spPr>
        <p:txBody>
          <a:bodyPr/>
          <a:lstStyle>
            <a:lvl1pPr>
              <a:defRPr sz="2583"/>
            </a:lvl1pPr>
            <a:lvl2pPr>
              <a:defRPr sz="2260"/>
            </a:lvl2pPr>
            <a:lvl3pPr>
              <a:defRPr sz="1937"/>
            </a:lvl3pPr>
            <a:lvl4pPr>
              <a:defRPr sz="1614"/>
            </a:lvl4pPr>
            <a:lvl5pPr>
              <a:defRPr sz="1614"/>
            </a:lvl5pPr>
            <a:lvl6pPr>
              <a:defRPr sz="1614"/>
            </a:lvl6pPr>
            <a:lvl7pPr>
              <a:defRPr sz="1614"/>
            </a:lvl7pPr>
            <a:lvl8pPr>
              <a:defRPr sz="1614"/>
            </a:lvl8pPr>
            <a:lvl9pPr>
              <a:defRPr sz="1614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356" y="3153728"/>
            <a:ext cx="2380335" cy="5842670"/>
          </a:xfrm>
        </p:spPr>
        <p:txBody>
          <a:bodyPr/>
          <a:lstStyle>
            <a:lvl1pPr marL="0" indent="0">
              <a:buNone/>
              <a:defRPr sz="1291"/>
            </a:lvl1pPr>
            <a:lvl2pPr marL="369006" indent="0">
              <a:buNone/>
              <a:defRPr sz="1130"/>
            </a:lvl2pPr>
            <a:lvl3pPr marL="738012" indent="0">
              <a:buNone/>
              <a:defRPr sz="969"/>
            </a:lvl3pPr>
            <a:lvl4pPr marL="1107018" indent="0">
              <a:buNone/>
              <a:defRPr sz="807"/>
            </a:lvl4pPr>
            <a:lvl5pPr marL="1476024" indent="0">
              <a:buNone/>
              <a:defRPr sz="807"/>
            </a:lvl5pPr>
            <a:lvl6pPr marL="1845031" indent="0">
              <a:buNone/>
              <a:defRPr sz="807"/>
            </a:lvl6pPr>
            <a:lvl7pPr marL="2214037" indent="0">
              <a:buNone/>
              <a:defRPr sz="807"/>
            </a:lvl7pPr>
            <a:lvl8pPr marL="2583043" indent="0">
              <a:buNone/>
              <a:defRPr sz="807"/>
            </a:lvl8pPr>
            <a:lvl9pPr marL="2952049" indent="0">
              <a:buNone/>
              <a:defRPr sz="80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9317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356" y="700828"/>
            <a:ext cx="2380335" cy="2452899"/>
          </a:xfrm>
        </p:spPr>
        <p:txBody>
          <a:bodyPr anchor="b"/>
          <a:lstStyle>
            <a:lvl1pPr>
              <a:defRPr sz="258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137584" y="1513597"/>
            <a:ext cx="3736271" cy="7470635"/>
          </a:xfrm>
        </p:spPr>
        <p:txBody>
          <a:bodyPr anchor="t"/>
          <a:lstStyle>
            <a:lvl1pPr marL="0" indent="0">
              <a:buNone/>
              <a:defRPr sz="2583"/>
            </a:lvl1pPr>
            <a:lvl2pPr marL="369006" indent="0">
              <a:buNone/>
              <a:defRPr sz="2260"/>
            </a:lvl2pPr>
            <a:lvl3pPr marL="738012" indent="0">
              <a:buNone/>
              <a:defRPr sz="1937"/>
            </a:lvl3pPr>
            <a:lvl4pPr marL="1107018" indent="0">
              <a:buNone/>
              <a:defRPr sz="1614"/>
            </a:lvl4pPr>
            <a:lvl5pPr marL="1476024" indent="0">
              <a:buNone/>
              <a:defRPr sz="1614"/>
            </a:lvl5pPr>
            <a:lvl6pPr marL="1845031" indent="0">
              <a:buNone/>
              <a:defRPr sz="1614"/>
            </a:lvl6pPr>
            <a:lvl7pPr marL="2214037" indent="0">
              <a:buNone/>
              <a:defRPr sz="1614"/>
            </a:lvl7pPr>
            <a:lvl8pPr marL="2583043" indent="0">
              <a:buNone/>
              <a:defRPr sz="1614"/>
            </a:lvl8pPr>
            <a:lvl9pPr marL="2952049" indent="0">
              <a:buNone/>
              <a:defRPr sz="1614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356" y="3153728"/>
            <a:ext cx="2380335" cy="5842670"/>
          </a:xfrm>
        </p:spPr>
        <p:txBody>
          <a:bodyPr/>
          <a:lstStyle>
            <a:lvl1pPr marL="0" indent="0">
              <a:buNone/>
              <a:defRPr sz="1291"/>
            </a:lvl1pPr>
            <a:lvl2pPr marL="369006" indent="0">
              <a:buNone/>
              <a:defRPr sz="1130"/>
            </a:lvl2pPr>
            <a:lvl3pPr marL="738012" indent="0">
              <a:buNone/>
              <a:defRPr sz="969"/>
            </a:lvl3pPr>
            <a:lvl4pPr marL="1107018" indent="0">
              <a:buNone/>
              <a:defRPr sz="807"/>
            </a:lvl4pPr>
            <a:lvl5pPr marL="1476024" indent="0">
              <a:buNone/>
              <a:defRPr sz="807"/>
            </a:lvl5pPr>
            <a:lvl6pPr marL="1845031" indent="0">
              <a:buNone/>
              <a:defRPr sz="807"/>
            </a:lvl6pPr>
            <a:lvl7pPr marL="2214037" indent="0">
              <a:buNone/>
              <a:defRPr sz="807"/>
            </a:lvl7pPr>
            <a:lvl8pPr marL="2583043" indent="0">
              <a:buNone/>
              <a:defRPr sz="807"/>
            </a:lvl8pPr>
            <a:lvl9pPr marL="2952049" indent="0">
              <a:buNone/>
              <a:defRPr sz="80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7882365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7395" y="559692"/>
            <a:ext cx="6365498" cy="20319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395" y="2798447"/>
            <a:ext cx="6365498" cy="66700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7395" y="9743463"/>
            <a:ext cx="1660565" cy="5596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6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BC36871-1617-465C-8805-3C77AFC03721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44721" y="9743463"/>
            <a:ext cx="2490847" cy="5596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6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12328" y="9743463"/>
            <a:ext cx="1660565" cy="5596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6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8226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38012" rtl="0" eaLnBrk="1" latinLnBrk="0" hangingPunct="1">
        <a:lnSpc>
          <a:spcPct val="90000"/>
        </a:lnSpc>
        <a:spcBef>
          <a:spcPct val="0"/>
        </a:spcBef>
        <a:buNone/>
        <a:defRPr kumimoji="1" sz="355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4503" indent="-184503" algn="l" defTabSz="738012" rtl="0" eaLnBrk="1" latinLnBrk="0" hangingPunct="1">
        <a:lnSpc>
          <a:spcPct val="90000"/>
        </a:lnSpc>
        <a:spcBef>
          <a:spcPts val="807"/>
        </a:spcBef>
        <a:buFont typeface="Arial" panose="020B0604020202020204" pitchFamily="34" charset="0"/>
        <a:buChar char="•"/>
        <a:defRPr kumimoji="1" sz="2260" kern="1200">
          <a:solidFill>
            <a:schemeClr val="tx1"/>
          </a:solidFill>
          <a:latin typeface="+mn-lt"/>
          <a:ea typeface="+mn-ea"/>
          <a:cs typeface="+mn-cs"/>
        </a:defRPr>
      </a:lvl1pPr>
      <a:lvl2pPr marL="553509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937" kern="1200">
          <a:solidFill>
            <a:schemeClr val="tx1"/>
          </a:solidFill>
          <a:latin typeface="+mn-lt"/>
          <a:ea typeface="+mn-ea"/>
          <a:cs typeface="+mn-cs"/>
        </a:defRPr>
      </a:lvl2pPr>
      <a:lvl3pPr marL="922515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614" kern="1200">
          <a:solidFill>
            <a:schemeClr val="tx1"/>
          </a:solidFill>
          <a:latin typeface="+mn-lt"/>
          <a:ea typeface="+mn-ea"/>
          <a:cs typeface="+mn-cs"/>
        </a:defRPr>
      </a:lvl3pPr>
      <a:lvl4pPr marL="1291521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4pPr>
      <a:lvl5pPr marL="1660528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5pPr>
      <a:lvl6pPr marL="2029534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6pPr>
      <a:lvl7pPr marL="2398540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7pPr>
      <a:lvl8pPr marL="2767546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8pPr>
      <a:lvl9pPr marL="3136552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1pPr>
      <a:lvl2pPr marL="369006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2pPr>
      <a:lvl3pPr marL="738012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3pPr>
      <a:lvl4pPr marL="1107018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4pPr>
      <a:lvl5pPr marL="1476024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5pPr>
      <a:lvl6pPr marL="1845031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6pPr>
      <a:lvl7pPr marL="2214037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7pPr>
      <a:lvl8pPr marL="2583043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8pPr>
      <a:lvl9pPr marL="2952049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2" Target="../media/image1.jp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Relationship Id="rId6" Target="../media/image5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2" Target="../media/image6.emf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4305AAF-A061-0C9E-2B76-43C7BD957D46}"/>
              </a:ext>
            </a:extLst>
          </p:cNvPr>
          <p:cNvSpPr/>
          <p:nvPr/>
        </p:nvSpPr>
        <p:spPr>
          <a:xfrm>
            <a:off x="0" y="0"/>
            <a:ext cx="7384255" cy="10512425"/>
          </a:xfrm>
          <a:prstGeom prst="rect">
            <a:avLst/>
          </a:prstGeom>
          <a:solidFill>
            <a:srgbClr val="E0EBA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EB64A891-A633-9B64-F9C5-65D47023F67E}"/>
              </a:ext>
            </a:extLst>
          </p:cNvPr>
          <p:cNvSpPr/>
          <p:nvPr/>
        </p:nvSpPr>
        <p:spPr>
          <a:xfrm>
            <a:off x="332174" y="2706647"/>
            <a:ext cx="6715939" cy="7508416"/>
          </a:xfrm>
          <a:prstGeom prst="roundRect">
            <a:avLst>
              <a:gd name="adj" fmla="val 180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25" name="コンテンツ プレースホルダー 24" descr="ダイアグラム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906DABF2-69BC-008E-EC92-F0C420F079E1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1071" y="8705577"/>
            <a:ext cx="2190544" cy="1382041"/>
          </a:xfrm>
        </p:spPr>
      </p:pic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63E50870-EA13-5709-6B5D-63B8711771F7}"/>
              </a:ext>
            </a:extLst>
          </p:cNvPr>
          <p:cNvSpPr txBox="1"/>
          <p:nvPr/>
        </p:nvSpPr>
        <p:spPr>
          <a:xfrm>
            <a:off x="1283590" y="5495417"/>
            <a:ext cx="5284713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05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面接希望の方は応募書類・ハローワークの紹介状（当日⑧番窓口で発行も可能です）</a:t>
            </a:r>
            <a:endParaRPr lang="ja-JP" altLang="en-US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E9F4A6B-DE49-F8E2-3B38-8B1A9894B633}"/>
              </a:ext>
            </a:extLst>
          </p:cNvPr>
          <p:cNvSpPr/>
          <p:nvPr/>
        </p:nvSpPr>
        <p:spPr>
          <a:xfrm>
            <a:off x="411317" y="1856003"/>
            <a:ext cx="3967895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1400" b="1" dirty="0">
                <a:solidFill>
                  <a:srgbClr val="D15B9C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募集中の求人について詳しく聞きたい！</a:t>
            </a:r>
            <a:endParaRPr lang="en-US" altLang="ja-JP" sz="1400" b="1" dirty="0">
              <a:solidFill>
                <a:srgbClr val="D15B9C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400" b="1" dirty="0">
                <a:solidFill>
                  <a:srgbClr val="D15B9C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面接を受けたい！</a:t>
            </a:r>
          </a:p>
        </p:txBody>
      </p:sp>
      <p:sp>
        <p:nvSpPr>
          <p:cNvPr id="19" name="楕円 18">
            <a:extLst>
              <a:ext uri="{FF2B5EF4-FFF2-40B4-BE49-F238E27FC236}">
                <a16:creationId xmlns:a16="http://schemas.microsoft.com/office/drawing/2014/main" id="{A744CC35-5AD6-0455-E3CC-649E81F142EA}"/>
              </a:ext>
            </a:extLst>
          </p:cNvPr>
          <p:cNvSpPr/>
          <p:nvPr/>
        </p:nvSpPr>
        <p:spPr>
          <a:xfrm>
            <a:off x="5517323" y="238771"/>
            <a:ext cx="1657350" cy="1656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22" name="図 21">
            <a:extLst>
              <a:ext uri="{FF2B5EF4-FFF2-40B4-BE49-F238E27FC236}">
                <a16:creationId xmlns:a16="http://schemas.microsoft.com/office/drawing/2014/main" id="{86E490A9-125C-7B47-36EB-7328FBB060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6362" y="731006"/>
            <a:ext cx="5920000" cy="1332000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0A30A699-B637-0BCB-B695-457DBF0AC1A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6392" y="204561"/>
            <a:ext cx="4950000" cy="396000"/>
          </a:xfrm>
          <a:prstGeom prst="rect">
            <a:avLst/>
          </a:prstGeom>
        </p:spPr>
      </p:pic>
      <p:pic>
        <p:nvPicPr>
          <p:cNvPr id="28" name="図 27">
            <a:extLst>
              <a:ext uri="{FF2B5EF4-FFF2-40B4-BE49-F238E27FC236}">
                <a16:creationId xmlns:a16="http://schemas.microsoft.com/office/drawing/2014/main" id="{F1849947-7BD3-37F8-C2B6-9D10A81E9D6C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r="16116" b="-7067"/>
          <a:stretch/>
        </p:blipFill>
        <p:spPr>
          <a:xfrm>
            <a:off x="1042771" y="2275033"/>
            <a:ext cx="3774814" cy="385442"/>
          </a:xfrm>
          <a:prstGeom prst="rect">
            <a:avLst/>
          </a:prstGeom>
        </p:spPr>
      </p:pic>
      <p:pic>
        <p:nvPicPr>
          <p:cNvPr id="29" name="図 28">
            <a:extLst>
              <a:ext uri="{FF2B5EF4-FFF2-40B4-BE49-F238E27FC236}">
                <a16:creationId xmlns:a16="http://schemas.microsoft.com/office/drawing/2014/main" id="{8878890C-192A-EEAD-F88F-31ABAAAEA58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55906" y="754863"/>
            <a:ext cx="1760000" cy="792000"/>
          </a:xfrm>
          <a:prstGeom prst="rect">
            <a:avLst/>
          </a:prstGeom>
        </p:spPr>
      </p:pic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1F02D301-9EC0-F4C2-C9C3-0309B759C908}"/>
              </a:ext>
            </a:extLst>
          </p:cNvPr>
          <p:cNvSpPr/>
          <p:nvPr/>
        </p:nvSpPr>
        <p:spPr>
          <a:xfrm>
            <a:off x="4441071" y="5860008"/>
            <a:ext cx="2190544" cy="2731772"/>
          </a:xfrm>
          <a:prstGeom prst="rect">
            <a:avLst/>
          </a:prstGeom>
          <a:solidFill>
            <a:srgbClr val="EEC2D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997F586F-4D0C-6922-0F18-B3778EBE4836}"/>
              </a:ext>
            </a:extLst>
          </p:cNvPr>
          <p:cNvSpPr txBox="1"/>
          <p:nvPr/>
        </p:nvSpPr>
        <p:spPr>
          <a:xfrm>
            <a:off x="4512937" y="5916969"/>
            <a:ext cx="161093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募集する仕事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2C427AB9-1B61-9B7C-6E1D-6423707CB1A7}"/>
              </a:ext>
            </a:extLst>
          </p:cNvPr>
          <p:cNvSpPr txBox="1"/>
          <p:nvPr/>
        </p:nvSpPr>
        <p:spPr>
          <a:xfrm>
            <a:off x="4565192" y="6310325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E515A84B-E050-0B5B-0376-DCF40BC97C85}"/>
              </a:ext>
            </a:extLst>
          </p:cNvPr>
          <p:cNvSpPr txBox="1"/>
          <p:nvPr/>
        </p:nvSpPr>
        <p:spPr>
          <a:xfrm>
            <a:off x="587979" y="5361279"/>
            <a:ext cx="2639471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05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お持ち物：ハローワーク受付票</a:t>
            </a:r>
            <a:endParaRPr lang="ja-JP" altLang="en-US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096862BA-42BE-C415-63C4-0EA551AE9299}"/>
              </a:ext>
            </a:extLst>
          </p:cNvPr>
          <p:cNvSpPr txBox="1"/>
          <p:nvPr/>
        </p:nvSpPr>
        <p:spPr>
          <a:xfrm>
            <a:off x="-3116087" y="546856"/>
            <a:ext cx="337920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rgbClr val="FF0000"/>
                </a:solidFill>
              </a:rPr>
              <a:t>見やすく作成するポイント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・余白を取る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・使用するフォントの種類、色は少なめにする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・縦・横の位置をそろえる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（赤の矢印線の部分・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特に左端と上をそろえる）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endParaRPr kumimoji="1" lang="ja-JP" altLang="en-US" b="1" dirty="0">
              <a:solidFill>
                <a:srgbClr val="FF0000"/>
              </a:solidFill>
            </a:endParaRPr>
          </a:p>
        </p:txBody>
      </p:sp>
      <p:sp>
        <p:nvSpPr>
          <p:cNvPr id="66" name="正方形/長方形 65">
            <a:extLst>
              <a:ext uri="{FF2B5EF4-FFF2-40B4-BE49-F238E27FC236}">
                <a16:creationId xmlns:a16="http://schemas.microsoft.com/office/drawing/2014/main" id="{3E03B817-2CF1-F70F-1D50-A053A20663DC}"/>
              </a:ext>
            </a:extLst>
          </p:cNvPr>
          <p:cNvSpPr/>
          <p:nvPr/>
        </p:nvSpPr>
        <p:spPr>
          <a:xfrm>
            <a:off x="580378" y="4391846"/>
            <a:ext cx="2162822" cy="620744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7" name="テキスト ボックス 66">
            <a:extLst>
              <a:ext uri="{FF2B5EF4-FFF2-40B4-BE49-F238E27FC236}">
                <a16:creationId xmlns:a16="http://schemas.microsoft.com/office/drawing/2014/main" id="{E641909B-2844-B9A4-F5DB-E50853A20ADC}"/>
              </a:ext>
            </a:extLst>
          </p:cNvPr>
          <p:cNvSpPr txBox="1"/>
          <p:nvPr/>
        </p:nvSpPr>
        <p:spPr>
          <a:xfrm>
            <a:off x="7415906" y="7804630"/>
            <a:ext cx="19758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solidFill>
                  <a:srgbClr val="FF0000"/>
                </a:solidFill>
              </a:rPr>
              <a:t>記載仕切れない場合は、主なものだけ載せる。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8337A17A-868C-63D7-DF44-AF70CBB87A68}"/>
              </a:ext>
            </a:extLst>
          </p:cNvPr>
          <p:cNvSpPr/>
          <p:nvPr/>
        </p:nvSpPr>
        <p:spPr>
          <a:xfrm>
            <a:off x="4561226" y="6287330"/>
            <a:ext cx="1912194" cy="2000155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22BCDA0B-8DDD-2155-A1CF-4496C032936E}"/>
              </a:ext>
            </a:extLst>
          </p:cNvPr>
          <p:cNvSpPr txBox="1"/>
          <p:nvPr/>
        </p:nvSpPr>
        <p:spPr>
          <a:xfrm>
            <a:off x="4563774" y="6600487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581F18A1-0B89-ECA4-9EBD-1DEE1ED18B83}"/>
              </a:ext>
            </a:extLst>
          </p:cNvPr>
          <p:cNvSpPr txBox="1"/>
          <p:nvPr/>
        </p:nvSpPr>
        <p:spPr>
          <a:xfrm>
            <a:off x="4561226" y="6865996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62A8BA4E-3DCC-BC50-A09C-36CCF6938B2B}"/>
              </a:ext>
            </a:extLst>
          </p:cNvPr>
          <p:cNvSpPr txBox="1"/>
          <p:nvPr/>
        </p:nvSpPr>
        <p:spPr>
          <a:xfrm>
            <a:off x="4558678" y="7128505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A41574AD-CCE2-4B03-65E5-378C8E089D5E}"/>
              </a:ext>
            </a:extLst>
          </p:cNvPr>
          <p:cNvSpPr txBox="1"/>
          <p:nvPr/>
        </p:nvSpPr>
        <p:spPr>
          <a:xfrm>
            <a:off x="4556130" y="7394014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テキスト ボックス 4">
            <a:extLst>
              <a:ext uri="{FF2B5EF4-FFF2-40B4-BE49-F238E27FC236}">
                <a16:creationId xmlns:a16="http://schemas.microsoft.com/office/drawing/2014/main" id="{184D27F0-702F-EC5C-616E-3C69E087F2F3}"/>
              </a:ext>
            </a:extLst>
          </p:cNvPr>
          <p:cNvSpPr txBox="1"/>
          <p:nvPr/>
        </p:nvSpPr>
        <p:spPr>
          <a:xfrm>
            <a:off x="413109" y="8690596"/>
            <a:ext cx="4038956" cy="127727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●お問い合わせ●</a:t>
            </a:r>
            <a:br>
              <a:rPr lang="en-US" altLang="ja-JP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ハローワーク堺　</a:t>
            </a:r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人材確保対策コーナー</a:t>
            </a:r>
            <a:b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堺市堺区南瓦町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2-29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堺地方合同庁舎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2F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番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窓口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TEL</a:t>
            </a: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072-238-8301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部門コード</a:t>
            </a:r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４３＃</a:t>
            </a:r>
            <a:b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ご利用時間　</a:t>
            </a:r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8:30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～</a:t>
            </a:r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17:15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（月～金）</a:t>
            </a:r>
            <a:b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</a:b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（土・日・休祝日休み）</a:t>
            </a:r>
            <a:endParaRPr kumimoji="1" lang="ja-JP" altLang="en-US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テキスト ボックス 36">
            <a:extLst>
              <a:ext uri="{FF2B5EF4-FFF2-40B4-BE49-F238E27FC236}">
                <a16:creationId xmlns:a16="http://schemas.microsoft.com/office/drawing/2014/main" id="{43E14DB4-5D82-E9B9-6CFE-1B1796F60A15}"/>
              </a:ext>
            </a:extLst>
          </p:cNvPr>
          <p:cNvSpPr txBox="1"/>
          <p:nvPr/>
        </p:nvSpPr>
        <p:spPr>
          <a:xfrm>
            <a:off x="3584570" y="2538412"/>
            <a:ext cx="1750718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8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（お</a:t>
            </a:r>
            <a:r>
              <a:rPr lang="en-US" altLang="ja-JP" sz="8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1</a:t>
            </a:r>
            <a:r>
              <a:rPr lang="ja-JP" altLang="en-US" sz="8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人ずつ面談します）</a:t>
            </a:r>
            <a:endParaRPr lang="ja-JP" altLang="en-US" sz="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17">
            <a:extLst>
              <a:ext uri="{FF2B5EF4-FFF2-40B4-BE49-F238E27FC236}">
                <a16:creationId xmlns:a16="http://schemas.microsoft.com/office/drawing/2014/main" id="{25A60B70-53A2-B4DC-C2E4-0BE3FE96AA47}"/>
              </a:ext>
            </a:extLst>
          </p:cNvPr>
          <p:cNvSpPr txBox="1"/>
          <p:nvPr/>
        </p:nvSpPr>
        <p:spPr>
          <a:xfrm>
            <a:off x="572064" y="5087643"/>
            <a:ext cx="372868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場所：ハローワーク堺</a:t>
            </a:r>
            <a: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階⑧番窓口</a:t>
            </a:r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E26A3A82-71C0-AAB5-9D22-46671D059C42}"/>
              </a:ext>
            </a:extLst>
          </p:cNvPr>
          <p:cNvSpPr/>
          <p:nvPr/>
        </p:nvSpPr>
        <p:spPr>
          <a:xfrm>
            <a:off x="586850" y="5857381"/>
            <a:ext cx="3581402" cy="2694339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36E45A64-5A92-7C98-1396-9BFAC72BEEF5}"/>
              </a:ext>
            </a:extLst>
          </p:cNvPr>
          <p:cNvSpPr txBox="1"/>
          <p:nvPr/>
        </p:nvSpPr>
        <p:spPr>
          <a:xfrm>
            <a:off x="7631608" y="733007"/>
            <a:ext cx="349286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①～⑤の赤い枠内を記入してください。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ja-JP" altLang="en-US" sz="2800" b="1" dirty="0">
                <a:solidFill>
                  <a:srgbClr val="FF0000"/>
                </a:solidFill>
              </a:rPr>
              <a:t>枠を超えないようにご注意ください。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ja-JP" altLang="en-US" sz="2800" b="1" dirty="0">
                <a:solidFill>
                  <a:srgbClr val="FF0000"/>
                </a:solidFill>
              </a:rPr>
              <a:t>↓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ja-JP" altLang="en-US" sz="2800" b="1" dirty="0">
                <a:solidFill>
                  <a:srgbClr val="FF0000"/>
                </a:solidFill>
              </a:rPr>
              <a:t>赤い枠を削除してください。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en-US" altLang="ja-JP" sz="2800" b="1" dirty="0">
                <a:solidFill>
                  <a:srgbClr val="FF0000"/>
                </a:solidFill>
              </a:rPr>
              <a:t>※</a:t>
            </a:r>
            <a:r>
              <a:rPr kumimoji="1" lang="ja-JP" altLang="en-US" sz="2800" b="1" dirty="0">
                <a:solidFill>
                  <a:srgbClr val="FF0000"/>
                </a:solidFill>
              </a:rPr>
              <a:t>フォントは変更しないでください。</a:t>
            </a: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D0ECFE11-7804-05F2-7204-76612274F1CB}"/>
              </a:ext>
            </a:extLst>
          </p:cNvPr>
          <p:cNvSpPr txBox="1"/>
          <p:nvPr/>
        </p:nvSpPr>
        <p:spPr>
          <a:xfrm>
            <a:off x="-1617930" y="3127567"/>
            <a:ext cx="17345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①会社名</a:t>
            </a: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49669FF1-3779-6EF7-A37C-C2F75061199B}"/>
              </a:ext>
            </a:extLst>
          </p:cNvPr>
          <p:cNvSpPr txBox="1"/>
          <p:nvPr/>
        </p:nvSpPr>
        <p:spPr>
          <a:xfrm>
            <a:off x="-1606282" y="4510005"/>
            <a:ext cx="17345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②開催日</a:t>
            </a: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B0A75957-EBEA-17B8-EA48-23B98C1E75BF}"/>
              </a:ext>
            </a:extLst>
          </p:cNvPr>
          <p:cNvSpPr txBox="1"/>
          <p:nvPr/>
        </p:nvSpPr>
        <p:spPr>
          <a:xfrm>
            <a:off x="7395852" y="6255523"/>
            <a:ext cx="214204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④募集する仕事や一言</a:t>
            </a: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51A5E4A7-83AC-89D9-9864-4573F9883244}"/>
              </a:ext>
            </a:extLst>
          </p:cNvPr>
          <p:cNvSpPr txBox="1"/>
          <p:nvPr/>
        </p:nvSpPr>
        <p:spPr>
          <a:xfrm>
            <a:off x="590321" y="6042667"/>
            <a:ext cx="346640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rgbClr val="FF0000"/>
                </a:solidFill>
              </a:rPr>
              <a:t>写真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</a:rPr>
              <a:t>枠内に収まるようにトリミングする。拡大する場合は、元の縦横比を維持する。</a:t>
            </a: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CDBA2807-F2A4-870F-7550-D96C9481538E}"/>
              </a:ext>
            </a:extLst>
          </p:cNvPr>
          <p:cNvSpPr txBox="1"/>
          <p:nvPr/>
        </p:nvSpPr>
        <p:spPr>
          <a:xfrm>
            <a:off x="621672" y="7217898"/>
            <a:ext cx="34664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>
                <a:solidFill>
                  <a:srgbClr val="FF0000"/>
                </a:solidFill>
              </a:rPr>
              <a:t>枠は、大きさと位置の目安なので</a:t>
            </a:r>
            <a:endParaRPr kumimoji="1" lang="en-US" altLang="ja-JP" sz="1600" b="1" dirty="0">
              <a:solidFill>
                <a:srgbClr val="FF0000"/>
              </a:solidFill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</a:rPr>
              <a:t>削除する。</a:t>
            </a:r>
          </a:p>
        </p:txBody>
      </p:sp>
      <p:sp>
        <p:nvSpPr>
          <p:cNvPr id="47" name="タイトル 5">
            <a:extLst>
              <a:ext uri="{FF2B5EF4-FFF2-40B4-BE49-F238E27FC236}">
                <a16:creationId xmlns:a16="http://schemas.microsoft.com/office/drawing/2014/main" id="{B9DB5236-EB07-B0A9-F486-E75D740DA96C}"/>
              </a:ext>
            </a:extLst>
          </p:cNvPr>
          <p:cNvSpPr txBox="1">
            <a:spLocks/>
          </p:cNvSpPr>
          <p:nvPr/>
        </p:nvSpPr>
        <p:spPr>
          <a:xfrm>
            <a:off x="456086" y="4263636"/>
            <a:ext cx="2859463" cy="10159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73801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6000" b="1" dirty="0"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1</a:t>
            </a:r>
            <a:r>
              <a:rPr lang="ja-JP" altLang="en-US" sz="2400" dirty="0"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月</a:t>
            </a:r>
            <a:r>
              <a:rPr lang="en-US" altLang="ja-JP" sz="6000" b="1" dirty="0"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13</a:t>
            </a:r>
            <a:r>
              <a:rPr lang="ja-JP" altLang="en-US" sz="2400" dirty="0"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日</a:t>
            </a:r>
            <a:endParaRPr lang="ja-JP" altLang="en-US" sz="6000" dirty="0">
              <a:latin typeface="ADLaM Display" panose="02010000000000000000" pitchFamily="2" charset="0"/>
              <a:ea typeface="メイリオ" panose="020B0604030504040204" pitchFamily="50" charset="-128"/>
              <a:cs typeface="ADLaM Display" panose="02010000000000000000" pitchFamily="2" charset="0"/>
            </a:endParaRPr>
          </a:p>
        </p:txBody>
      </p:sp>
      <p:sp>
        <p:nvSpPr>
          <p:cNvPr id="48" name="タイトル 5">
            <a:extLst>
              <a:ext uri="{FF2B5EF4-FFF2-40B4-BE49-F238E27FC236}">
                <a16:creationId xmlns:a16="http://schemas.microsoft.com/office/drawing/2014/main" id="{6AA437C0-A1AC-AB76-6BDB-A342D5D2E0FA}"/>
              </a:ext>
            </a:extLst>
          </p:cNvPr>
          <p:cNvSpPr txBox="1">
            <a:spLocks/>
          </p:cNvSpPr>
          <p:nvPr/>
        </p:nvSpPr>
        <p:spPr>
          <a:xfrm>
            <a:off x="2537878" y="4367390"/>
            <a:ext cx="3991525" cy="10159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73801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3600" b="1" dirty="0"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10:00</a:t>
            </a:r>
            <a:r>
              <a:rPr lang="ja-JP" altLang="en-US" sz="3600" b="1" dirty="0">
                <a:latin typeface="ADLaM Display" panose="020F0502020204030204" pitchFamily="2" charset="0"/>
                <a:ea typeface="メイリオ" panose="020B0604030504040204" pitchFamily="50" charset="-128"/>
                <a:cs typeface="ADLaM Display" panose="020F0502020204030204" pitchFamily="2" charset="0"/>
              </a:rPr>
              <a:t>～</a:t>
            </a:r>
            <a:r>
              <a:rPr lang="en-US" altLang="ja-JP" sz="3600" b="1" dirty="0">
                <a:latin typeface="ADLaM Display" panose="020F0502020204030204" pitchFamily="2" charset="0"/>
                <a:ea typeface="メイリオ" panose="020B0604030504040204" pitchFamily="50" charset="-128"/>
                <a:cs typeface="ADLaM Display" panose="020F0502020204030204" pitchFamily="2" charset="0"/>
              </a:rPr>
              <a:t>12:00</a:t>
            </a:r>
            <a:endParaRPr lang="ja-JP" altLang="en-US" sz="3600" b="1" dirty="0">
              <a:latin typeface="ADLaM Display" panose="020F0502020204030204" pitchFamily="2" charset="0"/>
              <a:ea typeface="メイリオ" panose="020B0604030504040204" pitchFamily="50" charset="-128"/>
              <a:cs typeface="ADLaM Display" panose="020F0502020204030204" pitchFamily="2" charset="0"/>
            </a:endParaRPr>
          </a:p>
        </p:txBody>
      </p: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ADFF9C1B-0AC9-99E2-B354-79509EB7E7D9}"/>
              </a:ext>
            </a:extLst>
          </p:cNvPr>
          <p:cNvSpPr txBox="1"/>
          <p:nvPr/>
        </p:nvSpPr>
        <p:spPr>
          <a:xfrm>
            <a:off x="5390626" y="4638524"/>
            <a:ext cx="15139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予約不要</a:t>
            </a:r>
          </a:p>
        </p:txBody>
      </p:sp>
      <p:sp>
        <p:nvSpPr>
          <p:cNvPr id="52" name="タイトル 5">
            <a:extLst>
              <a:ext uri="{FF2B5EF4-FFF2-40B4-BE49-F238E27FC236}">
                <a16:creationId xmlns:a16="http://schemas.microsoft.com/office/drawing/2014/main" id="{70B84B7B-816F-866A-C48A-1DB3325A1A4B}"/>
              </a:ext>
            </a:extLst>
          </p:cNvPr>
          <p:cNvSpPr txBox="1">
            <a:spLocks/>
          </p:cNvSpPr>
          <p:nvPr/>
        </p:nvSpPr>
        <p:spPr>
          <a:xfrm>
            <a:off x="514120" y="2940143"/>
            <a:ext cx="6601063" cy="14403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73801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4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株式会社</a:t>
            </a:r>
            <a:endParaRPr lang="ja-JP" altLang="en-US" sz="4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A0963D75-1C55-EA0C-1421-6B0678E1857C}"/>
              </a:ext>
            </a:extLst>
          </p:cNvPr>
          <p:cNvSpPr txBox="1"/>
          <p:nvPr/>
        </p:nvSpPr>
        <p:spPr>
          <a:xfrm>
            <a:off x="5706260" y="4394289"/>
            <a:ext cx="190919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当日先着順</a:t>
            </a:r>
            <a:endParaRPr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D2C35656-2F37-58BA-D93B-EBFAE0A6451B}"/>
              </a:ext>
            </a:extLst>
          </p:cNvPr>
          <p:cNvSpPr txBox="1"/>
          <p:nvPr/>
        </p:nvSpPr>
        <p:spPr>
          <a:xfrm>
            <a:off x="4000516" y="5214111"/>
            <a:ext cx="190919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面談時間：</a:t>
            </a:r>
            <a:r>
              <a:rPr lang="en-US" altLang="ja-JP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20</a:t>
            </a:r>
            <a:r>
              <a:rPr lang="ja-JP" altLang="en-US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分程度</a:t>
            </a:r>
            <a:endParaRPr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9577D7FC-41FC-8D62-3F4A-79F6CDD24325}"/>
              </a:ext>
            </a:extLst>
          </p:cNvPr>
          <p:cNvSpPr txBox="1"/>
          <p:nvPr/>
        </p:nvSpPr>
        <p:spPr>
          <a:xfrm>
            <a:off x="4027473" y="5047003"/>
            <a:ext cx="1909196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最終受付</a:t>
            </a:r>
            <a:r>
              <a:rPr lang="en-US" altLang="ja-JP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11</a:t>
            </a:r>
            <a:r>
              <a:rPr lang="ja-JP" altLang="en-US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時</a:t>
            </a:r>
            <a:r>
              <a:rPr lang="en-US" altLang="ja-JP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30</a:t>
            </a:r>
            <a:r>
              <a:rPr lang="ja-JP" altLang="en-US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分</a:t>
            </a:r>
            <a:endParaRPr lang="ja-JP" altLang="en-US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4EDEB387-C154-0198-D232-E8E8E1EEA110}"/>
              </a:ext>
            </a:extLst>
          </p:cNvPr>
          <p:cNvSpPr txBox="1"/>
          <p:nvPr/>
        </p:nvSpPr>
        <p:spPr>
          <a:xfrm>
            <a:off x="2259819" y="4773253"/>
            <a:ext cx="8555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㊌</a:t>
            </a:r>
          </a:p>
        </p:txBody>
      </p:sp>
      <p:sp>
        <p:nvSpPr>
          <p:cNvPr id="5" name="テキスト ボックス 45">
            <a:extLst>
              <a:ext uri="{FF2B5EF4-FFF2-40B4-BE49-F238E27FC236}">
                <a16:creationId xmlns:a16="http://schemas.microsoft.com/office/drawing/2014/main" id="{5919B89F-1EE2-3D39-718B-78A17F765906}"/>
              </a:ext>
            </a:extLst>
          </p:cNvPr>
          <p:cNvSpPr txBox="1"/>
          <p:nvPr/>
        </p:nvSpPr>
        <p:spPr>
          <a:xfrm>
            <a:off x="-1664247" y="7017881"/>
            <a:ext cx="173456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2800" b="1" dirty="0">
                <a:solidFill>
                  <a:srgbClr val="FF0000"/>
                </a:solidFill>
              </a:rPr>
              <a:t>③写真や一言</a:t>
            </a:r>
            <a:r>
              <a:rPr kumimoji="1" lang="en-US" altLang="ja-JP" sz="2800" b="1" dirty="0">
                <a:solidFill>
                  <a:srgbClr val="FF0000"/>
                </a:solidFill>
              </a:rPr>
              <a:t>PR</a:t>
            </a:r>
            <a:endParaRPr kumimoji="1" lang="ja-JP" altLang="en-US" sz="2800" b="1" dirty="0">
              <a:solidFill>
                <a:srgbClr val="FF0000"/>
              </a:solidFill>
            </a:endParaRPr>
          </a:p>
        </p:txBody>
      </p:sp>
      <p:sp>
        <p:nvSpPr>
          <p:cNvPr id="8" name="テキスト ボックス 6">
            <a:extLst>
              <a:ext uri="{FF2B5EF4-FFF2-40B4-BE49-F238E27FC236}">
                <a16:creationId xmlns:a16="http://schemas.microsoft.com/office/drawing/2014/main" id="{8F6B97D9-0A30-D15B-1506-5404E3602019}"/>
              </a:ext>
            </a:extLst>
          </p:cNvPr>
          <p:cNvSpPr txBox="1"/>
          <p:nvPr/>
        </p:nvSpPr>
        <p:spPr>
          <a:xfrm>
            <a:off x="549317" y="7823446"/>
            <a:ext cx="34664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1600" b="1" dirty="0">
                <a:solidFill>
                  <a:srgbClr val="FF0000"/>
                </a:solidFill>
              </a:rPr>
              <a:t>一言</a:t>
            </a:r>
            <a:r>
              <a:rPr kumimoji="1" lang="en-US" altLang="ja-JP" sz="1600" b="1" dirty="0">
                <a:solidFill>
                  <a:srgbClr val="FF0000"/>
                </a:solidFill>
              </a:rPr>
              <a:t>PR</a:t>
            </a:r>
            <a:r>
              <a:rPr kumimoji="1" lang="ja-JP" altLang="en-US" sz="1600" b="1" dirty="0">
                <a:solidFill>
                  <a:srgbClr val="FF0000"/>
                </a:solidFill>
              </a:rPr>
              <a:t>も追加可能です。この枠内に収めてください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7F844033-742A-4671-0480-091F350D8EA0}"/>
              </a:ext>
            </a:extLst>
          </p:cNvPr>
          <p:cNvSpPr/>
          <p:nvPr/>
        </p:nvSpPr>
        <p:spPr>
          <a:xfrm>
            <a:off x="607098" y="2972544"/>
            <a:ext cx="4491276" cy="1191815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角丸四角形 88">
            <a:extLst>
              <a:ext uri="{FF2B5EF4-FFF2-40B4-BE49-F238E27FC236}">
                <a16:creationId xmlns:a16="http://schemas.microsoft.com/office/drawing/2014/main" id="{50000BA4-385C-B161-C778-677A05A65494}"/>
              </a:ext>
            </a:extLst>
          </p:cNvPr>
          <p:cNvSpPr/>
          <p:nvPr/>
        </p:nvSpPr>
        <p:spPr>
          <a:xfrm>
            <a:off x="5435698" y="2406810"/>
            <a:ext cx="1800000" cy="1872000"/>
          </a:xfrm>
          <a:prstGeom prst="roundRect">
            <a:avLst>
              <a:gd name="adj" fmla="val 7440"/>
            </a:avLst>
          </a:prstGeom>
          <a:solidFill>
            <a:schemeClr val="bg1"/>
          </a:solidFill>
          <a:ln w="57150">
            <a:solidFill>
              <a:srgbClr val="FDD669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144000" bIns="0" rtlCol="0" anchor="t"/>
          <a:lstStyle/>
          <a:p>
            <a:r>
              <a:rPr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募集中の求人を見る▼</a:t>
            </a:r>
            <a:endParaRPr lang="en-US" altLang="ja-JP" sz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3" name="角丸四角形 88">
            <a:extLst>
              <a:ext uri="{FF2B5EF4-FFF2-40B4-BE49-F238E27FC236}">
                <a16:creationId xmlns:a16="http://schemas.microsoft.com/office/drawing/2014/main" id="{5DF51A0D-F56C-473A-E9A1-D230FF40A083}"/>
              </a:ext>
            </a:extLst>
          </p:cNvPr>
          <p:cNvSpPr/>
          <p:nvPr/>
        </p:nvSpPr>
        <p:spPr>
          <a:xfrm>
            <a:off x="5422408" y="3779813"/>
            <a:ext cx="1861346" cy="452289"/>
          </a:xfrm>
          <a:prstGeom prst="rect">
            <a:avLst/>
          </a:prstGeom>
          <a:noFill/>
          <a:ln w="9525">
            <a:solidFill>
              <a:srgbClr val="FF0000"/>
            </a:solidFill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36000" bIns="0" rtlCol="0" anchor="ctr"/>
          <a:lstStyle/>
          <a:p>
            <a:pPr algn="ctr"/>
            <a:r>
              <a:rPr lang="ja-JP" altLang="en-US" sz="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事業所番号</a:t>
            </a:r>
            <a:endParaRPr lang="en-US" altLang="ja-JP" sz="8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lang="ja-JP" altLang="en-US" sz="1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○○○○</a:t>
            </a:r>
            <a:r>
              <a:rPr lang="en-US" altLang="ja-JP" sz="1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-</a:t>
            </a:r>
            <a:r>
              <a:rPr lang="ja-JP" altLang="en-US" sz="1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○○○○○○ｰ○</a:t>
            </a:r>
            <a:endParaRPr lang="en-US" altLang="ja-JP" sz="10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7AF7EAE6-0682-4BBF-26D4-B8BA53880F5A}"/>
              </a:ext>
            </a:extLst>
          </p:cNvPr>
          <p:cNvSpPr txBox="1"/>
          <p:nvPr/>
        </p:nvSpPr>
        <p:spPr>
          <a:xfrm>
            <a:off x="5176161" y="3194895"/>
            <a:ext cx="24896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⑤事業所番号</a:t>
            </a:r>
          </a:p>
        </p:txBody>
      </p:sp>
    </p:spTree>
    <p:extLst>
      <p:ext uri="{BB962C8B-B14F-4D97-AF65-F5344CB8AC3E}">
        <p14:creationId xmlns:p14="http://schemas.microsoft.com/office/powerpoint/2010/main" val="18661458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図 12">
            <a:extLst>
              <a:ext uri="{FF2B5EF4-FFF2-40B4-BE49-F238E27FC236}">
                <a16:creationId xmlns:a16="http://schemas.microsoft.com/office/drawing/2014/main" id="{BFDE59A3-A0EA-7656-29BA-44A6A4FCAB4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4504" b="132"/>
          <a:stretch/>
        </p:blipFill>
        <p:spPr>
          <a:xfrm>
            <a:off x="223044" y="284162"/>
            <a:ext cx="6621893" cy="9930992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8829368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Words>333</Words>
  <PresentationFormat>ユーザー設定</PresentationFormat>
  <Paragraphs>48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メイリオ</vt:lpstr>
      <vt:lpstr>ADLaM Display</vt:lpstr>
      <vt:lpstr>Aptos</vt:lpstr>
      <vt:lpstr>Aptos Display</vt:lpstr>
      <vt:lpstr>Arial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