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7380288" cy="10512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9FAF"/>
    <a:srgbClr val="FDEFF5"/>
    <a:srgbClr val="7EC9BF"/>
    <a:srgbClr val="FFE250"/>
    <a:srgbClr val="FFFAB7"/>
    <a:srgbClr val="EA5972"/>
    <a:srgbClr val="009D8E"/>
    <a:srgbClr val="FF0000"/>
    <a:srgbClr val="FF0066"/>
    <a:srgbClr val="8F7E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2" d="100"/>
          <a:sy n="62" d="100"/>
        </p:scale>
        <p:origin x="17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305AAF-A061-0C9E-2B76-43C7BD957D46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FFE2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332174" y="2706647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6DABF2-69BC-008E-EC92-F0C420F079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3E50870-EA13-5709-6B5D-63B8711771F7}"/>
              </a:ext>
            </a:extLst>
          </p:cNvPr>
          <p:cNvSpPr txBox="1"/>
          <p:nvPr/>
        </p:nvSpPr>
        <p:spPr>
          <a:xfrm>
            <a:off x="1283590" y="5537621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面接希望の方は応募書類・ハローワークの紹介状（当日⑧番窓口で発行も可能です）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15142" y="8810345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●お問い合わせ●</a:t>
            </a:r>
            <a:b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ハローワーク堺　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人材確保対策コーナー</a:t>
            </a:r>
            <a:b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堺市堺区南瓦町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2-29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堺地方合同庁舎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窓口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072-238-8301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部門コード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４３＃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ご利用時間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（土・日・休祝日休み）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角丸四角形 88">
            <a:extLst>
              <a:ext uri="{FF2B5EF4-FFF2-40B4-BE49-F238E27FC236}">
                <a16:creationId xmlns:a16="http://schemas.microsoft.com/office/drawing/2014/main" id="{34724403-9FA8-1C2F-E4D0-421BD8ACA7CC}"/>
              </a:ext>
            </a:extLst>
          </p:cNvPr>
          <p:cNvSpPr/>
          <p:nvPr/>
        </p:nvSpPr>
        <p:spPr>
          <a:xfrm>
            <a:off x="8426677" y="5056614"/>
            <a:ext cx="2212179" cy="452289"/>
          </a:xfrm>
          <a:prstGeom prst="roundRect">
            <a:avLst/>
          </a:prstGeom>
          <a:ln w="57150">
            <a:solidFill>
              <a:srgbClr val="F29FA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/>
          <a:p>
            <a:pPr algn="ctr"/>
            <a:r>
              <a:rPr lang="ja-JP" altLang="en-US" sz="1200" b="1" dirty="0">
                <a:solidFill>
                  <a:srgbClr val="7EC9B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未経験・資格がなくても</a:t>
            </a:r>
            <a:r>
              <a:rPr lang="en-US" altLang="ja-JP" sz="1200" b="1" dirty="0">
                <a:solidFill>
                  <a:srgbClr val="7EC9B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OK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募集中の求人について詳しく聞きたい！</a:t>
            </a:r>
            <a:endParaRPr lang="en-US" altLang="ja-JP" sz="1400" b="1" dirty="0">
              <a:solidFill>
                <a:schemeClr val="tx1">
                  <a:lumMod val="50000"/>
                  <a:lumOff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面接を受けたい！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A744CC35-5AD6-0455-E3CC-649E81F142EA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86E490A9-125C-7B47-36EB-7328FBB060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362" y="731006"/>
            <a:ext cx="5920000" cy="133200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0A30A699-B637-0BCB-B695-457DBF0AC1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392" y="204561"/>
            <a:ext cx="4950000" cy="396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16116" b="-7067"/>
          <a:stretch/>
        </p:blipFill>
        <p:spPr>
          <a:xfrm>
            <a:off x="1042771" y="2275033"/>
            <a:ext cx="3774814" cy="385442"/>
          </a:xfrm>
          <a:prstGeom prst="rect">
            <a:avLst/>
          </a:prstGeom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FDEFF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12937" y="5916969"/>
            <a:ext cx="16109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募集する仕事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79DEB027-0038-555B-BF22-03DD0D0DC581}"/>
              </a:ext>
            </a:extLst>
          </p:cNvPr>
          <p:cNvSpPr txBox="1"/>
          <p:nvPr/>
        </p:nvSpPr>
        <p:spPr>
          <a:xfrm>
            <a:off x="6045547" y="8301133"/>
            <a:ext cx="58606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ほか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427AB9-1B61-9B7C-6E1D-6423707CB1A7}"/>
              </a:ext>
            </a:extLst>
          </p:cNvPr>
          <p:cNvSpPr txBox="1"/>
          <p:nvPr/>
        </p:nvSpPr>
        <p:spPr>
          <a:xfrm>
            <a:off x="4565192" y="631032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515A84B-E050-0B5B-0376-DCF40BC97C85}"/>
              </a:ext>
            </a:extLst>
          </p:cNvPr>
          <p:cNvSpPr txBox="1"/>
          <p:nvPr/>
        </p:nvSpPr>
        <p:spPr>
          <a:xfrm>
            <a:off x="587979" y="5333143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96862BA-42BE-C415-63C4-0EA551AE9299}"/>
              </a:ext>
            </a:extLst>
          </p:cNvPr>
          <p:cNvSpPr txBox="1"/>
          <p:nvPr/>
        </p:nvSpPr>
        <p:spPr>
          <a:xfrm>
            <a:off x="-4272946" y="396409"/>
            <a:ext cx="33792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見やすく作成するポイント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・余白を取る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・使用するフォントの種類、色は少なめにする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・縦・横の位置をそろえる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（赤の矢印線の部分・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特に左端と上をそろえる）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8BD94248-0BE2-E3DC-DE33-EF8B674EEF9C}"/>
              </a:ext>
            </a:extLst>
          </p:cNvPr>
          <p:cNvSpPr/>
          <p:nvPr/>
        </p:nvSpPr>
        <p:spPr>
          <a:xfrm>
            <a:off x="607281" y="2957010"/>
            <a:ext cx="6070250" cy="119181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E641909B-2844-B9A4-F5DB-E50853A20ADC}"/>
              </a:ext>
            </a:extLst>
          </p:cNvPr>
          <p:cNvSpPr txBox="1"/>
          <p:nvPr/>
        </p:nvSpPr>
        <p:spPr>
          <a:xfrm>
            <a:off x="7415906" y="7804630"/>
            <a:ext cx="1975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記載仕切れない場合は、主なものだけ載せる。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337A17A-868C-63D7-DF44-AF70CBB87A68}"/>
              </a:ext>
            </a:extLst>
          </p:cNvPr>
          <p:cNvSpPr/>
          <p:nvPr/>
        </p:nvSpPr>
        <p:spPr>
          <a:xfrm>
            <a:off x="4561226" y="6287330"/>
            <a:ext cx="1912194" cy="200015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2BCDA0B-8DDD-2155-A1CF-4496C032936E}"/>
              </a:ext>
            </a:extLst>
          </p:cNvPr>
          <p:cNvSpPr txBox="1"/>
          <p:nvPr/>
        </p:nvSpPr>
        <p:spPr>
          <a:xfrm>
            <a:off x="4563774" y="6600487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81F18A1-0B89-ECA4-9EBD-1DEE1ED18B83}"/>
              </a:ext>
            </a:extLst>
          </p:cNvPr>
          <p:cNvSpPr txBox="1"/>
          <p:nvPr/>
        </p:nvSpPr>
        <p:spPr>
          <a:xfrm>
            <a:off x="4561226" y="6865996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2A8BA4E-3DCC-BC50-A09C-36CCF6938B2B}"/>
              </a:ext>
            </a:extLst>
          </p:cNvPr>
          <p:cNvSpPr txBox="1"/>
          <p:nvPr/>
        </p:nvSpPr>
        <p:spPr>
          <a:xfrm>
            <a:off x="4558678" y="712850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41574AD-CCE2-4B03-65E5-378C8E089D5E}"/>
              </a:ext>
            </a:extLst>
          </p:cNvPr>
          <p:cNvSpPr txBox="1"/>
          <p:nvPr/>
        </p:nvSpPr>
        <p:spPr>
          <a:xfrm>
            <a:off x="4556130" y="7394014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27955D63-4097-5CBD-9B31-19F26E1ABB52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r="23712" b="22513"/>
          <a:stretch/>
        </p:blipFill>
        <p:spPr>
          <a:xfrm>
            <a:off x="5598090" y="717358"/>
            <a:ext cx="1453285" cy="664258"/>
          </a:xfrm>
          <a:prstGeom prst="rect">
            <a:avLst/>
          </a:prstGeom>
        </p:spPr>
      </p:pic>
      <p:sp>
        <p:nvSpPr>
          <p:cNvPr id="10" name="テキスト ボックス 36">
            <a:extLst>
              <a:ext uri="{FF2B5EF4-FFF2-40B4-BE49-F238E27FC236}">
                <a16:creationId xmlns:a16="http://schemas.microsoft.com/office/drawing/2014/main" id="{13CA1F97-C7D4-78F5-2778-809BBC9888EB}"/>
              </a:ext>
            </a:extLst>
          </p:cNvPr>
          <p:cNvSpPr txBox="1"/>
          <p:nvPr/>
        </p:nvSpPr>
        <p:spPr>
          <a:xfrm>
            <a:off x="3496296" y="2540888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lang="en-US" altLang="ja-JP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3" name="テキスト ボックス 17">
            <a:extLst>
              <a:ext uri="{FF2B5EF4-FFF2-40B4-BE49-F238E27FC236}">
                <a16:creationId xmlns:a16="http://schemas.microsoft.com/office/drawing/2014/main" id="{25A60B70-53A2-B4DC-C2E4-0BE3FE96AA47}"/>
              </a:ext>
            </a:extLst>
          </p:cNvPr>
          <p:cNvSpPr txBox="1"/>
          <p:nvPr/>
        </p:nvSpPr>
        <p:spPr>
          <a:xfrm>
            <a:off x="545787" y="5116550"/>
            <a:ext cx="37286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場所：ハローワーク堺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階⑧番窓口</a:t>
            </a:r>
          </a:p>
        </p:txBody>
      </p:sp>
      <p:sp>
        <p:nvSpPr>
          <p:cNvPr id="34" name="角丸四角形 88">
            <a:extLst>
              <a:ext uri="{FF2B5EF4-FFF2-40B4-BE49-F238E27FC236}">
                <a16:creationId xmlns:a16="http://schemas.microsoft.com/office/drawing/2014/main" id="{055C1793-B895-3595-42F1-CDC31CF068C7}"/>
              </a:ext>
            </a:extLst>
          </p:cNvPr>
          <p:cNvSpPr/>
          <p:nvPr/>
        </p:nvSpPr>
        <p:spPr>
          <a:xfrm>
            <a:off x="4965788" y="2478589"/>
            <a:ext cx="2212179" cy="452289"/>
          </a:xfrm>
          <a:prstGeom prst="roundRect">
            <a:avLst/>
          </a:prstGeom>
          <a:ln w="57150">
            <a:solidFill>
              <a:srgbClr val="F29FA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/>
          <a:p>
            <a:pPr algn="ctr"/>
            <a:r>
              <a:rPr lang="ja-JP" altLang="en-US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事業所番号○○○○</a:t>
            </a:r>
            <a:r>
              <a:rPr lang="en-US" altLang="ja-JP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ja-JP" altLang="en-US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○○○○○○ｰ○○</a:t>
            </a: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017F4846-4152-8DB5-CAC1-B4F8E50BEB11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84386AD-8D4F-9A23-DA87-2BAFFCFF1938}"/>
              </a:ext>
            </a:extLst>
          </p:cNvPr>
          <p:cNvSpPr txBox="1"/>
          <p:nvPr/>
        </p:nvSpPr>
        <p:spPr>
          <a:xfrm>
            <a:off x="7461859" y="554439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①～⑤の赤い枠内を記入してください。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枠を超えないようにご注意ください。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↓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赤い枠を削除してください。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en-US" altLang="ja-JP" sz="28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フォントは変更しないでください。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4110A747-21C4-EB8E-C0EE-251C45E8ED2A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①会社名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124D0C21-F654-8880-FCA6-F229BEA2AEED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②開催日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F5565E62-CCFA-EB7C-BCE3-E9C48FABC9FF}"/>
              </a:ext>
            </a:extLst>
          </p:cNvPr>
          <p:cNvSpPr txBox="1"/>
          <p:nvPr/>
        </p:nvSpPr>
        <p:spPr>
          <a:xfrm>
            <a:off x="7395852" y="6255523"/>
            <a:ext cx="21420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④募集する仕事や一言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763FF886-9561-B33E-BF71-924E4FA5D028}"/>
              </a:ext>
            </a:extLst>
          </p:cNvPr>
          <p:cNvSpPr/>
          <p:nvPr/>
        </p:nvSpPr>
        <p:spPr>
          <a:xfrm>
            <a:off x="4999531" y="2314053"/>
            <a:ext cx="2069037" cy="70026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C1C410F4-5EAA-93FC-E760-05A9B0EE92AE}"/>
              </a:ext>
            </a:extLst>
          </p:cNvPr>
          <p:cNvSpPr txBox="1"/>
          <p:nvPr/>
        </p:nvSpPr>
        <p:spPr>
          <a:xfrm>
            <a:off x="4943761" y="1852166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⑤事業所番号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40A7BD13-13A5-26D6-C9FD-4AEA1F835897}"/>
              </a:ext>
            </a:extLst>
          </p:cNvPr>
          <p:cNvSpPr txBox="1"/>
          <p:nvPr/>
        </p:nvSpPr>
        <p:spPr>
          <a:xfrm>
            <a:off x="590321" y="6042667"/>
            <a:ext cx="34664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写真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7C4F549F-D0BA-6E67-6C1D-72FE627A8CF1}"/>
              </a:ext>
            </a:extLst>
          </p:cNvPr>
          <p:cNvSpPr txBox="1"/>
          <p:nvPr/>
        </p:nvSpPr>
        <p:spPr>
          <a:xfrm>
            <a:off x="621672" y="721789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枠は、大きさと位置の目安なので</a:t>
            </a:r>
            <a:endParaRPr kumimoji="1" lang="en-US" altLang="ja-JP" sz="16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削除する。</a:t>
            </a:r>
          </a:p>
        </p:txBody>
      </p:sp>
      <p:sp>
        <p:nvSpPr>
          <p:cNvPr id="48" name="タイトル 5">
            <a:extLst>
              <a:ext uri="{FF2B5EF4-FFF2-40B4-BE49-F238E27FC236}">
                <a16:creationId xmlns:a16="http://schemas.microsoft.com/office/drawing/2014/main" id="{3FBE921A-C095-EF72-DD4C-B90AD23AC18F}"/>
              </a:ext>
            </a:extLst>
          </p:cNvPr>
          <p:cNvSpPr txBox="1">
            <a:spLocks/>
          </p:cNvSpPr>
          <p:nvPr/>
        </p:nvSpPr>
        <p:spPr>
          <a:xfrm>
            <a:off x="456086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endParaRPr lang="ja-JP" altLang="en-US" sz="6000" dirty="0"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51" name="タイトル 5">
            <a:extLst>
              <a:ext uri="{FF2B5EF4-FFF2-40B4-BE49-F238E27FC236}">
                <a16:creationId xmlns:a16="http://schemas.microsoft.com/office/drawing/2014/main" id="{4F7094CC-DC8E-E876-EE79-D56A475F2E26}"/>
              </a:ext>
            </a:extLst>
          </p:cNvPr>
          <p:cNvSpPr txBox="1">
            <a:spLocks/>
          </p:cNvSpPr>
          <p:nvPr/>
        </p:nvSpPr>
        <p:spPr>
          <a:xfrm>
            <a:off x="2453213" y="4367390"/>
            <a:ext cx="3991525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14:00</a:t>
            </a:r>
            <a:r>
              <a:rPr lang="ja-JP" altLang="en-US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lang="en-US" altLang="ja-JP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16:00</a:t>
            </a:r>
            <a:endParaRPr lang="ja-JP" altLang="en-US" sz="3600" b="1" dirty="0"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C80EADB8-0C04-CABD-3866-4EE5C598C7AA}"/>
              </a:ext>
            </a:extLst>
          </p:cNvPr>
          <p:cNvSpPr txBox="1"/>
          <p:nvPr/>
        </p:nvSpPr>
        <p:spPr>
          <a:xfrm>
            <a:off x="5305961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予約不要</a:t>
            </a:r>
          </a:p>
        </p:txBody>
      </p:sp>
      <p:sp>
        <p:nvSpPr>
          <p:cNvPr id="53" name="タイトル 5">
            <a:extLst>
              <a:ext uri="{FF2B5EF4-FFF2-40B4-BE49-F238E27FC236}">
                <a16:creationId xmlns:a16="http://schemas.microsoft.com/office/drawing/2014/main" id="{D42CEF86-F900-1C9C-3868-DAC5966DAC97}"/>
              </a:ext>
            </a:extLst>
          </p:cNvPr>
          <p:cNvSpPr txBox="1">
            <a:spLocks/>
          </p:cNvSpPr>
          <p:nvPr/>
        </p:nvSpPr>
        <p:spPr>
          <a:xfrm>
            <a:off x="514120" y="2940143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endParaRPr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127402B4-73EB-632D-9E97-A40B4C580FF3}"/>
              </a:ext>
            </a:extLst>
          </p:cNvPr>
          <p:cNvSpPr txBox="1"/>
          <p:nvPr/>
        </p:nvSpPr>
        <p:spPr>
          <a:xfrm>
            <a:off x="5621595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A569744-8EC5-B76C-CA9A-2176E973ED37}"/>
              </a:ext>
            </a:extLst>
          </p:cNvPr>
          <p:cNvSpPr txBox="1"/>
          <p:nvPr/>
        </p:nvSpPr>
        <p:spPr>
          <a:xfrm>
            <a:off x="4027473" y="5047003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15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7" name="タイトル 5">
            <a:extLst>
              <a:ext uri="{FF2B5EF4-FFF2-40B4-BE49-F238E27FC236}">
                <a16:creationId xmlns:a16="http://schemas.microsoft.com/office/drawing/2014/main" id="{21A53C40-53D0-427C-3C83-BF83049284D1}"/>
              </a:ext>
            </a:extLst>
          </p:cNvPr>
          <p:cNvSpPr txBox="1">
            <a:spLocks/>
          </p:cNvSpPr>
          <p:nvPr/>
        </p:nvSpPr>
        <p:spPr>
          <a:xfrm>
            <a:off x="1914146" y="4412317"/>
            <a:ext cx="566198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  <a:endParaRPr lang="ja-JP" altLang="en-US" sz="6000" dirty="0"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F87C70C5-D941-0742-C540-3A578F0ACC4A}"/>
              </a:ext>
            </a:extLst>
          </p:cNvPr>
          <p:cNvSpPr txBox="1"/>
          <p:nvPr/>
        </p:nvSpPr>
        <p:spPr>
          <a:xfrm>
            <a:off x="2259819" y="4773253"/>
            <a:ext cx="855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㊌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2D760A0C-795E-C70F-1DF4-C4B2D62A7189}"/>
              </a:ext>
            </a:extLst>
          </p:cNvPr>
          <p:cNvSpPr txBox="1"/>
          <p:nvPr/>
        </p:nvSpPr>
        <p:spPr>
          <a:xfrm>
            <a:off x="4000516" y="5214111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lang="en-US" altLang="ja-JP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8087EAA5-FF8C-AB35-9E14-375E6E7FF119}"/>
              </a:ext>
            </a:extLst>
          </p:cNvPr>
          <p:cNvSpPr/>
          <p:nvPr/>
        </p:nvSpPr>
        <p:spPr>
          <a:xfrm>
            <a:off x="580378" y="4312323"/>
            <a:ext cx="2069037" cy="70026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598942" y="7128505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③写真や一言</a:t>
            </a:r>
            <a:r>
              <a:rPr kumimoji="1" lang="en-US" altLang="ja-JP" sz="2800" b="1" dirty="0">
                <a:solidFill>
                  <a:srgbClr val="FF0000"/>
                </a:solidFill>
              </a:rPr>
              <a:t>PR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8" name="テキスト ボックス 6">
            <a:extLst>
              <a:ext uri="{FF2B5EF4-FFF2-40B4-BE49-F238E27FC236}">
                <a16:creationId xmlns:a16="http://schemas.microsoft.com/office/drawing/2014/main" id="{8F6B97D9-0A30-D15B-1506-5404E3602019}"/>
              </a:ext>
            </a:extLst>
          </p:cNvPr>
          <p:cNvSpPr txBox="1"/>
          <p:nvPr/>
        </p:nvSpPr>
        <p:spPr>
          <a:xfrm>
            <a:off x="614622" y="7934070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solidFill>
                  <a:srgbClr val="FF0000"/>
                </a:solidFill>
              </a:rPr>
              <a:t>一言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PR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も追加可能です。この枠内に収めてください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1866145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336</Words>
  <PresentationFormat>ユーザー設定</PresentationFormat>
  <Paragraphs>49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