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6858000" cy="9906000" type="A4"/>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66"/>
    <a:srgbClr val="FF00FF"/>
    <a:srgbClr val="FF0066"/>
    <a:srgbClr val="FF6600"/>
    <a:srgbClr val="FFE7F7"/>
    <a:srgbClr val="1933F3"/>
    <a:srgbClr val="E7FDFF"/>
    <a:srgbClr val="C0F1FC"/>
    <a:srgbClr val="D3F5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42" autoAdjust="0"/>
    <p:restoredTop sz="94151" autoAdjust="0"/>
  </p:normalViewPr>
  <p:slideViewPr>
    <p:cSldViewPr>
      <p:cViewPr>
        <p:scale>
          <a:sx n="112" d="100"/>
          <a:sy n="112" d="100"/>
        </p:scale>
        <p:origin x="150" y="-3948"/>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notesMasters/notesMaster1.xml" Type="http://schemas.openxmlformats.org/officeDocument/2006/relationships/notesMaster"/><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lvl1pPr>
          </a:lstStyle>
          <a:p>
            <a:fld id="{32BC48F8-95E9-4F67-A92B-41896DA17812}" type="datetimeFigureOut">
              <a:rPr kumimoji="1" lang="ja-JP" altLang="en-US" smtClean="0"/>
              <a:t>2025/7/16</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3537"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a:defRPr sz="1200"/>
            </a:lvl1pPr>
          </a:lstStyle>
          <a:p>
            <a:fld id="{1030C068-4924-47F5-9E7F-83FB372FEFCA}" type="slidenum">
              <a:rPr kumimoji="1" lang="ja-JP" altLang="en-US" smtClean="0"/>
              <a:t>‹#›</a:t>
            </a:fld>
            <a:endParaRPr kumimoji="1" lang="ja-JP" altLang="en-US"/>
          </a:p>
        </p:txBody>
      </p:sp>
    </p:spTree>
    <p:extLst>
      <p:ext uri="{BB962C8B-B14F-4D97-AF65-F5344CB8AC3E}">
        <p14:creationId xmlns:p14="http://schemas.microsoft.com/office/powerpoint/2010/main" val="26250951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030C068-4924-47F5-9E7F-83FB372FEFCA}" type="slidenum">
              <a:rPr kumimoji="1" lang="ja-JP" altLang="en-US" smtClean="0"/>
              <a:t>1</a:t>
            </a:fld>
            <a:endParaRPr kumimoji="1" lang="ja-JP" altLang="en-US"/>
          </a:p>
        </p:txBody>
      </p:sp>
    </p:spTree>
    <p:extLst>
      <p:ext uri="{BB962C8B-B14F-4D97-AF65-F5344CB8AC3E}">
        <p14:creationId xmlns:p14="http://schemas.microsoft.com/office/powerpoint/2010/main" val="246393670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B921A3D-9B59-4C71-B3D4-D613B6A40BC7}" type="datetimeFigureOut">
              <a:rPr kumimoji="1" lang="ja-JP" altLang="en-US" smtClean="0"/>
              <a:pPr/>
              <a:t>2025/7/16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B921A3D-9B59-4C71-B3D4-D613B6A40BC7}" type="datetimeFigureOut">
              <a:rPr kumimoji="1" lang="ja-JP" altLang="en-US" smtClean="0"/>
              <a:pPr/>
              <a:t>2025/7/16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1"/>
            <a:ext cx="4514850" cy="8452202"/>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B921A3D-9B59-4C71-B3D4-D613B6A40BC7}" type="datetimeFigureOut">
              <a:rPr kumimoji="1" lang="ja-JP" altLang="en-US" smtClean="0"/>
              <a:pPr/>
              <a:t>2025/7/16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B921A3D-9B59-4C71-B3D4-D613B6A40BC7}" type="datetimeFigureOut">
              <a:rPr kumimoji="1" lang="ja-JP" altLang="en-US" smtClean="0"/>
              <a:pPr/>
              <a:t>2025/7/16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B921A3D-9B59-4C71-B3D4-D613B6A40BC7}" type="datetimeFigureOut">
              <a:rPr kumimoji="1" lang="ja-JP" altLang="en-US" smtClean="0"/>
              <a:pPr/>
              <a:t>2025/7/16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B921A3D-9B59-4C71-B3D4-D613B6A40BC7}" type="datetimeFigureOut">
              <a:rPr kumimoji="1" lang="ja-JP" altLang="en-US" smtClean="0"/>
              <a:pPr/>
              <a:t>2025/7/16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B921A3D-9B59-4C71-B3D4-D613B6A40BC7}" type="datetimeFigureOut">
              <a:rPr kumimoji="1" lang="ja-JP" altLang="en-US" smtClean="0"/>
              <a:pPr/>
              <a:t>2025/7/16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B921A3D-9B59-4C71-B3D4-D613B6A40BC7}" type="datetimeFigureOut">
              <a:rPr kumimoji="1" lang="ja-JP" altLang="en-US" smtClean="0"/>
              <a:pPr/>
              <a:t>2025/7/16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B921A3D-9B59-4C71-B3D4-D613B6A40BC7}" type="datetimeFigureOut">
              <a:rPr kumimoji="1" lang="ja-JP" altLang="en-US" smtClean="0"/>
              <a:pPr/>
              <a:t>2025/7/16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B921A3D-9B59-4C71-B3D4-D613B6A40BC7}" type="datetimeFigureOut">
              <a:rPr kumimoji="1" lang="ja-JP" altLang="en-US" smtClean="0"/>
              <a:pPr/>
              <a:t>2025/7/16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B921A3D-9B59-4C71-B3D4-D613B6A40BC7}" type="datetimeFigureOut">
              <a:rPr kumimoji="1" lang="ja-JP" altLang="en-US" smtClean="0"/>
              <a:pPr/>
              <a:t>2025/7/16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B921A3D-9B59-4C71-B3D4-D613B6A40BC7}" type="datetimeFigureOut">
              <a:rPr kumimoji="1" lang="ja-JP" altLang="en-US" smtClean="0"/>
              <a:pPr/>
              <a:t>2025/7/16</a:t>
            </a:fld>
            <a:endParaRPr kumimoji="1" lang="ja-JP" altLang="en-US"/>
          </a:p>
        </p:txBody>
      </p:sp>
      <p:sp>
        <p:nvSpPr>
          <p:cNvPr id="5" name="フッター プレースホルダ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7AA44247-CC18-4013-BAFC-E8195A84163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99392" y="8781453"/>
            <a:ext cx="7200800" cy="1140099"/>
          </a:xfrm>
          <a:prstGeom prst="roundRect">
            <a:avLst>
              <a:gd name="adj" fmla="val 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00" b="1" dirty="0" smtClean="0">
                <a:solidFill>
                  <a:schemeClr val="bg1"/>
                </a:solidFill>
                <a:latin typeface="HGPｺﾞｼｯｸM" panose="020B0600000000000000" pitchFamily="50" charset="-128"/>
                <a:ea typeface="HGPｺﾞｼｯｸM" panose="020B0600000000000000" pitchFamily="50" charset="-128"/>
              </a:rPr>
              <a:t>　</a:t>
            </a:r>
            <a:r>
              <a:rPr lang="en-US" altLang="ja-JP" sz="1200" b="1" dirty="0" smtClean="0">
                <a:solidFill>
                  <a:schemeClr val="bg1"/>
                </a:solidFill>
                <a:latin typeface="HGPｺﾞｼｯｸM" panose="020B0600000000000000" pitchFamily="50" charset="-128"/>
                <a:ea typeface="HGPｺﾞｼｯｸM" panose="020B0600000000000000" pitchFamily="50" charset="-128"/>
              </a:rPr>
              <a:t>【</a:t>
            </a:r>
            <a:r>
              <a:rPr lang="ja-JP" altLang="en-US" sz="1200" b="1" dirty="0" smtClean="0">
                <a:solidFill>
                  <a:schemeClr val="bg1"/>
                </a:solidFill>
                <a:latin typeface="HGPｺﾞｼｯｸM" panose="020B0600000000000000" pitchFamily="50" charset="-128"/>
                <a:ea typeface="HGPｺﾞｼｯｸM" panose="020B0600000000000000" pitchFamily="50" charset="-128"/>
              </a:rPr>
              <a:t>参加申込先</a:t>
            </a:r>
            <a:r>
              <a:rPr lang="en-US" altLang="ja-JP" sz="1200" b="1" dirty="0" smtClean="0">
                <a:solidFill>
                  <a:schemeClr val="bg1"/>
                </a:solidFill>
                <a:latin typeface="HGPｺﾞｼｯｸM" panose="020B0600000000000000" pitchFamily="50" charset="-128"/>
                <a:ea typeface="HGPｺﾞｼｯｸM" panose="020B0600000000000000" pitchFamily="50" charset="-128"/>
              </a:rPr>
              <a:t>】</a:t>
            </a:r>
            <a:r>
              <a:rPr lang="ja-JP" altLang="en-US" sz="1200" b="1" dirty="0">
                <a:solidFill>
                  <a:schemeClr val="bg1"/>
                </a:solidFill>
                <a:latin typeface="HGPｺﾞｼｯｸM" panose="020B0600000000000000" pitchFamily="50" charset="-128"/>
                <a:ea typeface="HGPｺﾞｼｯｸM" panose="020B0600000000000000" pitchFamily="50" charset="-128"/>
              </a:rPr>
              <a:t> </a:t>
            </a:r>
            <a:r>
              <a:rPr lang="ja-JP" altLang="en-US" sz="1200" b="1" dirty="0" smtClean="0">
                <a:solidFill>
                  <a:schemeClr val="bg1"/>
                </a:solidFill>
                <a:latin typeface="HGPｺﾞｼｯｸM" panose="020B0600000000000000" pitchFamily="50" charset="-128"/>
                <a:ea typeface="HGPｺﾞｼｯｸM" panose="020B0600000000000000" pitchFamily="50" charset="-128"/>
              </a:rPr>
              <a:t>　　ハローワーク茨木（茨木公共職業安定所）　事業所サービス部門　担当：栁田・三脇</a:t>
            </a:r>
            <a:endParaRPr lang="en-US" altLang="ja-JP" sz="1200" b="1" dirty="0" smtClean="0">
              <a:solidFill>
                <a:schemeClr val="bg1"/>
              </a:solidFill>
              <a:latin typeface="HGPｺﾞｼｯｸM" panose="020B0600000000000000" pitchFamily="50" charset="-128"/>
              <a:ea typeface="HGPｺﾞｼｯｸM" panose="020B0600000000000000" pitchFamily="50" charset="-128"/>
            </a:endParaRPr>
          </a:p>
          <a:p>
            <a:r>
              <a:rPr lang="ja-JP" altLang="en-US" sz="1200" b="1" dirty="0">
                <a:solidFill>
                  <a:schemeClr val="bg1"/>
                </a:solidFill>
                <a:latin typeface="HGPｺﾞｼｯｸM" panose="020B0600000000000000" pitchFamily="50" charset="-128"/>
                <a:ea typeface="HGPｺﾞｼｯｸM" panose="020B0600000000000000" pitchFamily="50" charset="-128"/>
              </a:rPr>
              <a:t>　</a:t>
            </a:r>
            <a:r>
              <a:rPr lang="ja-JP" altLang="en-US" sz="1200" b="1" dirty="0" smtClean="0">
                <a:solidFill>
                  <a:schemeClr val="bg1"/>
                </a:solidFill>
                <a:latin typeface="HGPｺﾞｼｯｸM" panose="020B0600000000000000" pitchFamily="50" charset="-128"/>
                <a:ea typeface="HGPｺﾞｼｯｸM" panose="020B0600000000000000" pitchFamily="50" charset="-128"/>
              </a:rPr>
              <a:t>　　　　　　　　　　　大阪府茨木市東中条町１－１２　　　</a:t>
            </a:r>
            <a:r>
              <a:rPr lang="en-US" altLang="ja-JP" sz="1200" b="1" dirty="0" smtClean="0">
                <a:solidFill>
                  <a:schemeClr val="bg1"/>
                </a:solidFill>
                <a:latin typeface="HGPｺﾞｼｯｸM" panose="020B0600000000000000" pitchFamily="50" charset="-128"/>
                <a:ea typeface="HGPｺﾞｼｯｸM" panose="020B0600000000000000" pitchFamily="50" charset="-128"/>
              </a:rPr>
              <a:t>TEL</a:t>
            </a:r>
            <a:r>
              <a:rPr lang="ja-JP" altLang="en-US" sz="1200" b="1" dirty="0" smtClean="0">
                <a:solidFill>
                  <a:schemeClr val="bg1"/>
                </a:solidFill>
                <a:latin typeface="HGPｺﾞｼｯｸM" panose="020B0600000000000000" pitchFamily="50" charset="-128"/>
                <a:ea typeface="HGPｺﾞｼｯｸM" panose="020B0600000000000000" pitchFamily="50" charset="-128"/>
              </a:rPr>
              <a:t>：０７２</a:t>
            </a:r>
            <a:r>
              <a:rPr lang="en-US" altLang="ja-JP" sz="1200" b="1" dirty="0" smtClean="0">
                <a:solidFill>
                  <a:schemeClr val="bg1"/>
                </a:solidFill>
                <a:latin typeface="HGPｺﾞｼｯｸM" panose="020B0600000000000000" pitchFamily="50" charset="-128"/>
                <a:ea typeface="HGPｺﾞｼｯｸM" panose="020B0600000000000000" pitchFamily="50" charset="-128"/>
              </a:rPr>
              <a:t>-</a:t>
            </a:r>
            <a:r>
              <a:rPr lang="ja-JP" altLang="en-US" sz="1200" b="1" dirty="0" smtClean="0">
                <a:solidFill>
                  <a:schemeClr val="bg1"/>
                </a:solidFill>
                <a:latin typeface="HGPｺﾞｼｯｸM" panose="020B0600000000000000" pitchFamily="50" charset="-128"/>
                <a:ea typeface="HGPｺﾞｼｯｸM" panose="020B0600000000000000" pitchFamily="50" charset="-128"/>
              </a:rPr>
              <a:t>６２３</a:t>
            </a:r>
            <a:r>
              <a:rPr lang="en-US" altLang="ja-JP" sz="1200" b="1" dirty="0" smtClean="0">
                <a:solidFill>
                  <a:schemeClr val="bg1"/>
                </a:solidFill>
                <a:latin typeface="HGPｺﾞｼｯｸM" panose="020B0600000000000000" pitchFamily="50" charset="-128"/>
                <a:ea typeface="HGPｺﾞｼｯｸM" panose="020B0600000000000000" pitchFamily="50" charset="-128"/>
              </a:rPr>
              <a:t>-</a:t>
            </a:r>
            <a:r>
              <a:rPr lang="ja-JP" altLang="en-US" sz="1200" b="1" dirty="0" smtClean="0">
                <a:solidFill>
                  <a:schemeClr val="bg1"/>
                </a:solidFill>
                <a:latin typeface="HGPｺﾞｼｯｸM" panose="020B0600000000000000" pitchFamily="50" charset="-128"/>
                <a:ea typeface="HGPｺﾞｼｯｸM" panose="020B0600000000000000" pitchFamily="50" charset="-128"/>
              </a:rPr>
              <a:t>２５５１　部門コード（３１＃）</a:t>
            </a:r>
            <a:endParaRPr lang="en-US" altLang="ja-JP" sz="1200" b="1" dirty="0">
              <a:solidFill>
                <a:schemeClr val="bg1"/>
              </a:solidFill>
              <a:latin typeface="HGPｺﾞｼｯｸM" panose="020B0600000000000000" pitchFamily="50" charset="-128"/>
              <a:ea typeface="HGPｺﾞｼｯｸM" panose="020B0600000000000000" pitchFamily="50" charset="-128"/>
            </a:endParaRPr>
          </a:p>
          <a:p>
            <a:pPr algn="ctr"/>
            <a:r>
              <a:rPr lang="en-US" altLang="ja-JP" sz="1200" b="1" u="sng" dirty="0" smtClean="0">
                <a:solidFill>
                  <a:schemeClr val="bg1"/>
                </a:solidFill>
                <a:latin typeface="HGPｺﾞｼｯｸM" panose="020B0600000000000000" pitchFamily="50" charset="-128"/>
                <a:ea typeface="HGPｺﾞｼｯｸM" panose="020B0600000000000000" pitchFamily="50" charset="-128"/>
              </a:rPr>
              <a:t>    </a:t>
            </a:r>
            <a:r>
              <a:rPr lang="ja-JP" altLang="en-US" sz="2000" b="1" u="sng" dirty="0" smtClean="0">
                <a:solidFill>
                  <a:schemeClr val="bg1"/>
                </a:solidFill>
                <a:latin typeface="HGPｺﾞｼｯｸM" panose="020B0600000000000000" pitchFamily="50" charset="-128"/>
                <a:ea typeface="HGPｺﾞｼｯｸM" panose="020B0600000000000000" pitchFamily="50" charset="-128"/>
              </a:rPr>
              <a:t>お申込メールアドレス：</a:t>
            </a:r>
            <a:r>
              <a:rPr lang="ja-JP" altLang="en-US" sz="2000" b="1" dirty="0" smtClean="0">
                <a:solidFill>
                  <a:schemeClr val="bg1"/>
                </a:solidFill>
                <a:latin typeface="HGPｺﾞｼｯｸM" panose="020B0600000000000000" pitchFamily="50" charset="-128"/>
                <a:ea typeface="HGPｺﾞｼｯｸM" panose="020B0600000000000000" pitchFamily="50" charset="-128"/>
              </a:rPr>
              <a:t>　</a:t>
            </a:r>
            <a:r>
              <a:rPr lang="en-US" altLang="ja-JP" sz="2000" b="1" dirty="0" smtClean="0">
                <a:solidFill>
                  <a:schemeClr val="bg1"/>
                </a:solidFill>
                <a:latin typeface="HGPｺﾞｼｯｸM" panose="020B0600000000000000" pitchFamily="50" charset="-128"/>
                <a:ea typeface="HGPｺﾞｼｯｸM" panose="020B0600000000000000" pitchFamily="50" charset="-128"/>
              </a:rPr>
              <a:t>2715_gakusotsu@mhlw.go.jp</a:t>
            </a:r>
            <a:endParaRPr lang="en-US" altLang="ja-JP" sz="1600" dirty="0">
              <a:solidFill>
                <a:schemeClr val="bg1"/>
              </a:solidFill>
              <a:latin typeface="HGPｺﾞｼｯｸM" panose="020B0600000000000000" pitchFamily="50" charset="-128"/>
              <a:ea typeface="HGPｺﾞｼｯｸM" panose="020B0600000000000000" pitchFamily="50" charset="-128"/>
            </a:endParaRPr>
          </a:p>
        </p:txBody>
      </p:sp>
      <p:sp>
        <p:nvSpPr>
          <p:cNvPr id="5" name="テキスト ボックス 4"/>
          <p:cNvSpPr txBox="1"/>
          <p:nvPr/>
        </p:nvSpPr>
        <p:spPr>
          <a:xfrm>
            <a:off x="773489" y="8233495"/>
            <a:ext cx="5929085" cy="630942"/>
          </a:xfrm>
          <a:prstGeom prst="rect">
            <a:avLst/>
          </a:prstGeom>
          <a:noFill/>
        </p:spPr>
        <p:txBody>
          <a:bodyPr vert="horz" wrap="square" rtlCol="0">
            <a:spAutoFit/>
          </a:bodyPr>
          <a:lstStyle/>
          <a:p>
            <a:r>
              <a:rPr lang="ja-JP" altLang="en-US" sz="1100" dirty="0" smtClean="0">
                <a:latin typeface="HGPｺﾞｼｯｸM" panose="020B0600000000000000" pitchFamily="50" charset="-128"/>
                <a:ea typeface="HGPｺﾞｼｯｸM" panose="020B0600000000000000" pitchFamily="50" charset="-128"/>
              </a:rPr>
              <a:t>　</a:t>
            </a:r>
            <a:r>
              <a:rPr lang="ja-JP" altLang="en-US" sz="1200" dirty="0" smtClean="0">
                <a:latin typeface="HGPｺﾞｼｯｸM" panose="020B0600000000000000" pitchFamily="50" charset="-128"/>
                <a:ea typeface="HGPｺﾞｼｯｸM" panose="020B0600000000000000" pitchFamily="50" charset="-128"/>
              </a:rPr>
              <a:t>申込み多数の場合</a:t>
            </a:r>
            <a:r>
              <a:rPr lang="ja-JP" altLang="en-US" sz="1200" dirty="0">
                <a:latin typeface="HGPｺﾞｼｯｸM" panose="020B0600000000000000" pitchFamily="50" charset="-128"/>
                <a:ea typeface="HGPｺﾞｼｯｸM" panose="020B0600000000000000" pitchFamily="50" charset="-128"/>
              </a:rPr>
              <a:t>は基準をより多く満たしている企業から優先的に選定し、同位の場合は抽選となります</a:t>
            </a:r>
            <a:r>
              <a:rPr lang="ja-JP" altLang="en-US" sz="1200" dirty="0" smtClean="0">
                <a:latin typeface="HGPｺﾞｼｯｸM" panose="020B0600000000000000" pitchFamily="50" charset="-128"/>
                <a:ea typeface="HGPｺﾞｼｯｸM" panose="020B0600000000000000" pitchFamily="50" charset="-128"/>
              </a:rPr>
              <a:t>。</a:t>
            </a:r>
            <a:r>
              <a:rPr kumimoji="1" lang="ja-JP" altLang="en-US" sz="1200" dirty="0" smtClean="0">
                <a:latin typeface="HGPｺﾞｼｯｸM" panose="020B0600000000000000" pitchFamily="50" charset="-128"/>
                <a:ea typeface="HGPｺﾞｼｯｸM" panose="020B0600000000000000" pitchFamily="50" charset="-128"/>
              </a:rPr>
              <a:t>参加の当落については</a:t>
            </a:r>
            <a:r>
              <a:rPr kumimoji="1" lang="ja-JP" altLang="en-US" sz="1200" dirty="0" smtClean="0">
                <a:latin typeface="HGPｺﾞｼｯｸM" panose="020B0600000000000000" pitchFamily="50" charset="-128"/>
                <a:ea typeface="HGPｺﾞｼｯｸM" panose="020B0600000000000000" pitchFamily="50" charset="-128"/>
              </a:rPr>
              <a:t>、電子メールにて通知</a:t>
            </a:r>
            <a:r>
              <a:rPr lang="ja-JP" altLang="en-US" sz="1200" dirty="0" smtClean="0">
                <a:latin typeface="HGPｺﾞｼｯｸM" panose="020B0600000000000000" pitchFamily="50" charset="-128"/>
                <a:ea typeface="HGPｺﾞｼｯｸM" panose="020B0600000000000000" pitchFamily="50" charset="-128"/>
              </a:rPr>
              <a:t>させて</a:t>
            </a:r>
            <a:r>
              <a:rPr lang="ja-JP" altLang="en-US" sz="1200" dirty="0" smtClean="0">
                <a:latin typeface="HGPｺﾞｼｯｸM" panose="020B0600000000000000" pitchFamily="50" charset="-128"/>
                <a:ea typeface="HGPｺﾞｼｯｸM" panose="020B0600000000000000" pitchFamily="50" charset="-128"/>
              </a:rPr>
              <a:t>頂きます。</a:t>
            </a:r>
            <a:endParaRPr lang="en-US" altLang="ja-JP" sz="1200" dirty="0" smtClean="0">
              <a:latin typeface="HGPｺﾞｼｯｸM" panose="020B0600000000000000" pitchFamily="50" charset="-128"/>
              <a:ea typeface="HGPｺﾞｼｯｸM" panose="020B0600000000000000" pitchFamily="50" charset="-128"/>
            </a:endParaRPr>
          </a:p>
          <a:p>
            <a:r>
              <a:rPr lang="ja-JP" altLang="en-US" sz="1100" dirty="0" smtClean="0">
                <a:latin typeface="HGPｺﾞｼｯｸM" panose="020B0600000000000000" pitchFamily="50" charset="-128"/>
                <a:ea typeface="HGPｺﾞｼｯｸM" panose="020B0600000000000000" pitchFamily="50" charset="-128"/>
              </a:rPr>
              <a:t>　</a:t>
            </a:r>
            <a:endParaRPr lang="en-US" altLang="ja-JP" sz="1200" dirty="0" smtClean="0">
              <a:latin typeface="HGPｺﾞｼｯｸM" panose="020B0600000000000000" pitchFamily="50" charset="-128"/>
              <a:ea typeface="HGPｺﾞｼｯｸM" panose="020B0600000000000000" pitchFamily="50" charset="-128"/>
            </a:endParaRPr>
          </a:p>
        </p:txBody>
      </p:sp>
      <p:sp>
        <p:nvSpPr>
          <p:cNvPr id="6" name="円/楕円 5"/>
          <p:cNvSpPr/>
          <p:nvPr/>
        </p:nvSpPr>
        <p:spPr>
          <a:xfrm>
            <a:off x="54139" y="8071433"/>
            <a:ext cx="648072" cy="702078"/>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HGPｺﾞｼｯｸM" panose="020B0600000000000000" pitchFamily="50" charset="-128"/>
                <a:ea typeface="HGPｺﾞｼｯｸM" panose="020B0600000000000000" pitchFamily="50" charset="-128"/>
              </a:rPr>
              <a:t>留意</a:t>
            </a:r>
          </a:p>
          <a:p>
            <a:pPr algn="ctr"/>
            <a:r>
              <a:rPr kumimoji="1" lang="ja-JP" altLang="en-US" sz="1400" b="1" dirty="0" smtClean="0">
                <a:latin typeface="HGPｺﾞｼｯｸM" panose="020B0600000000000000" pitchFamily="50" charset="-128"/>
                <a:ea typeface="HGPｺﾞｼｯｸM" panose="020B0600000000000000" pitchFamily="50" charset="-128"/>
              </a:rPr>
              <a:t>事項</a:t>
            </a:r>
            <a:endParaRPr kumimoji="1" lang="ja-JP" altLang="en-US" sz="1400" b="1" dirty="0">
              <a:latin typeface="HGPｺﾞｼｯｸM" panose="020B0600000000000000" pitchFamily="50" charset="-128"/>
              <a:ea typeface="HGPｺﾞｼｯｸM" panose="020B0600000000000000" pitchFamily="50" charset="-128"/>
            </a:endParaRPr>
          </a:p>
        </p:txBody>
      </p:sp>
      <p:sp>
        <p:nvSpPr>
          <p:cNvPr id="9" name="AutoShape 3"/>
          <p:cNvSpPr>
            <a:spLocks noChangeAspect="1" noChangeArrowheads="1" noTextEdit="1"/>
          </p:cNvSpPr>
          <p:nvPr/>
        </p:nvSpPr>
        <p:spPr bwMode="auto">
          <a:xfrm>
            <a:off x="7316389" y="272480"/>
            <a:ext cx="6481763" cy="7988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54" name="正方形/長方形 253"/>
          <p:cNvSpPr/>
          <p:nvPr/>
        </p:nvSpPr>
        <p:spPr>
          <a:xfrm>
            <a:off x="0" y="-39555"/>
            <a:ext cx="6858000" cy="85809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smtClean="0">
                <a:solidFill>
                  <a:schemeClr val="bg1"/>
                </a:solidFill>
                <a:latin typeface="HGS創英角ｺﾞｼｯｸUB" pitchFamily="50" charset="-128"/>
                <a:ea typeface="HGS創英角ｺﾞｼｯｸUB" pitchFamily="50" charset="-128"/>
              </a:rPr>
              <a:t>2025.10.28</a:t>
            </a:r>
            <a:r>
              <a:rPr lang="ja-JP" altLang="en-US" sz="1200" b="1" dirty="0" smtClean="0">
                <a:solidFill>
                  <a:schemeClr val="bg1"/>
                </a:solidFill>
                <a:latin typeface="HGS創英角ｺﾞｼｯｸUB" pitchFamily="50" charset="-128"/>
                <a:ea typeface="HGS創英角ｺﾞｼｯｸUB" pitchFamily="50" charset="-128"/>
              </a:rPr>
              <a:t>開催　</a:t>
            </a:r>
            <a:r>
              <a:rPr lang="ja-JP" altLang="en-US" dirty="0" smtClean="0">
                <a:solidFill>
                  <a:schemeClr val="bg1"/>
                </a:solidFill>
                <a:latin typeface="HGS創英角ｺﾞｼｯｸUB" pitchFamily="50" charset="-128"/>
                <a:ea typeface="HGS創英角ｺﾞｼｯｸUB" pitchFamily="50" charset="-128"/>
              </a:rPr>
              <a:t>合同</a:t>
            </a:r>
            <a:r>
              <a:rPr lang="ja-JP" altLang="en-US" dirty="0">
                <a:solidFill>
                  <a:schemeClr val="bg1"/>
                </a:solidFill>
                <a:latin typeface="HGS創英角ｺﾞｼｯｸUB" pitchFamily="50" charset="-128"/>
                <a:ea typeface="HGS創英角ｺﾞｼｯｸUB" pitchFamily="50" charset="-128"/>
              </a:rPr>
              <a:t>求人</a:t>
            </a:r>
            <a:r>
              <a:rPr lang="ja-JP" altLang="en-US" dirty="0" smtClean="0">
                <a:solidFill>
                  <a:schemeClr val="bg1"/>
                </a:solidFill>
                <a:latin typeface="HGS創英角ｺﾞｼｯｸUB" pitchFamily="50" charset="-128"/>
                <a:ea typeface="HGS創英角ｺﾞｼｯｸUB" pitchFamily="50" charset="-128"/>
              </a:rPr>
              <a:t>説明会及び業界研究イベント</a:t>
            </a:r>
            <a:endParaRPr lang="en-US" altLang="ja-JP" dirty="0">
              <a:solidFill>
                <a:schemeClr val="bg1"/>
              </a:solidFill>
              <a:latin typeface="HGS創英角ｺﾞｼｯｸUB" pitchFamily="50" charset="-128"/>
              <a:ea typeface="HGS創英角ｺﾞｼｯｸUB" pitchFamily="50" charset="-128"/>
            </a:endParaRPr>
          </a:p>
          <a:p>
            <a:pPr algn="ctr"/>
            <a:r>
              <a:rPr lang="ja-JP" altLang="en-US" sz="2400" dirty="0" smtClean="0">
                <a:solidFill>
                  <a:schemeClr val="bg1"/>
                </a:solidFill>
                <a:latin typeface="HGS創英角ｺﾞｼｯｸUB" pitchFamily="50" charset="-128"/>
                <a:ea typeface="HGS創英角ｺﾞｼｯｸUB" pitchFamily="50" charset="-128"/>
              </a:rPr>
              <a:t>参加申込みフォーム</a:t>
            </a:r>
            <a:endParaRPr lang="en-US" altLang="ja-JP" sz="2400" dirty="0" smtClean="0">
              <a:solidFill>
                <a:schemeClr val="bg1"/>
              </a:solidFill>
              <a:latin typeface="HGS創英角ｺﾞｼｯｸUB" pitchFamily="50" charset="-128"/>
              <a:ea typeface="HGS創英角ｺﾞｼｯｸUB" pitchFamily="50" charset="-128"/>
            </a:endParaRPr>
          </a:p>
        </p:txBody>
      </p:sp>
      <p:sp>
        <p:nvSpPr>
          <p:cNvPr id="209" name="Rectangle 20"/>
          <p:cNvSpPr>
            <a:spLocks noChangeArrowheads="1"/>
          </p:cNvSpPr>
          <p:nvPr/>
        </p:nvSpPr>
        <p:spPr bwMode="auto">
          <a:xfrm>
            <a:off x="340728" y="5227846"/>
            <a:ext cx="6308602" cy="162214"/>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10" name="正方形/長方形 209"/>
          <p:cNvSpPr/>
          <p:nvPr/>
        </p:nvSpPr>
        <p:spPr>
          <a:xfrm>
            <a:off x="291273" y="3368824"/>
            <a:ext cx="6378087" cy="270419"/>
          </a:xfrm>
          <a:prstGeom prst="rect">
            <a:avLst/>
          </a:prstGeom>
          <a:solidFill>
            <a:srgbClr val="FF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ｺﾞｼｯｸM" panose="020B0600000000000000" pitchFamily="50" charset="-128"/>
              <a:ea typeface="HGPｺﾞｼｯｸM" panose="020B0600000000000000" pitchFamily="50" charset="-128"/>
            </a:endParaRPr>
          </a:p>
        </p:txBody>
      </p:sp>
      <p:sp>
        <p:nvSpPr>
          <p:cNvPr id="211" name="Rectangle 13"/>
          <p:cNvSpPr>
            <a:spLocks noChangeArrowheads="1"/>
          </p:cNvSpPr>
          <p:nvPr/>
        </p:nvSpPr>
        <p:spPr bwMode="auto">
          <a:xfrm>
            <a:off x="188641" y="2883809"/>
            <a:ext cx="136439" cy="3626546"/>
          </a:xfrm>
          <a:prstGeom prst="rect">
            <a:avLst/>
          </a:prstGeom>
          <a:solidFill>
            <a:srgbClr val="FFCC66"/>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13" name="Rectangle 14"/>
          <p:cNvSpPr>
            <a:spLocks noChangeArrowheads="1"/>
          </p:cNvSpPr>
          <p:nvPr/>
        </p:nvSpPr>
        <p:spPr bwMode="auto">
          <a:xfrm>
            <a:off x="2564904" y="2878022"/>
            <a:ext cx="4093865" cy="222354"/>
          </a:xfrm>
          <a:prstGeom prst="rect">
            <a:avLst/>
          </a:prstGeom>
          <a:solidFill>
            <a:srgbClr val="FFCC66"/>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15" name="Rectangle 5"/>
          <p:cNvSpPr>
            <a:spLocks noChangeArrowheads="1"/>
          </p:cNvSpPr>
          <p:nvPr/>
        </p:nvSpPr>
        <p:spPr bwMode="auto">
          <a:xfrm>
            <a:off x="184150" y="1081001"/>
            <a:ext cx="1117600" cy="500460"/>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solidFill>
                <a:srgbClr val="FFFF99"/>
              </a:solidFill>
              <a:latin typeface="HGPｺﾞｼｯｸM" panose="020B0600000000000000" pitchFamily="50" charset="-128"/>
              <a:ea typeface="HGPｺﾞｼｯｸM" panose="020B0600000000000000" pitchFamily="50" charset="-128"/>
            </a:endParaRPr>
          </a:p>
        </p:txBody>
      </p:sp>
      <p:sp>
        <p:nvSpPr>
          <p:cNvPr id="251" name="Rectangle 6"/>
          <p:cNvSpPr>
            <a:spLocks noChangeArrowheads="1"/>
          </p:cNvSpPr>
          <p:nvPr/>
        </p:nvSpPr>
        <p:spPr bwMode="auto">
          <a:xfrm>
            <a:off x="184150" y="1558142"/>
            <a:ext cx="1117600" cy="380075"/>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53" name="Rectangle 7"/>
          <p:cNvSpPr>
            <a:spLocks noChangeArrowheads="1"/>
          </p:cNvSpPr>
          <p:nvPr/>
        </p:nvSpPr>
        <p:spPr bwMode="auto">
          <a:xfrm>
            <a:off x="4619625" y="1486134"/>
            <a:ext cx="537567" cy="380075"/>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69" name="Rectangle 8"/>
          <p:cNvSpPr>
            <a:spLocks noChangeArrowheads="1"/>
          </p:cNvSpPr>
          <p:nvPr/>
        </p:nvSpPr>
        <p:spPr bwMode="auto">
          <a:xfrm>
            <a:off x="188640" y="1946057"/>
            <a:ext cx="1117600" cy="779981"/>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70" name="Rectangle 9"/>
          <p:cNvSpPr>
            <a:spLocks noChangeArrowheads="1"/>
          </p:cNvSpPr>
          <p:nvPr/>
        </p:nvSpPr>
        <p:spPr bwMode="auto">
          <a:xfrm>
            <a:off x="3260725" y="1866209"/>
            <a:ext cx="687388" cy="864096"/>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71" name="Rectangle 14"/>
          <p:cNvSpPr>
            <a:spLocks noChangeArrowheads="1"/>
          </p:cNvSpPr>
          <p:nvPr/>
        </p:nvSpPr>
        <p:spPr bwMode="auto">
          <a:xfrm>
            <a:off x="344487" y="2883810"/>
            <a:ext cx="2243139" cy="485014"/>
          </a:xfrm>
          <a:prstGeom prst="rect">
            <a:avLst/>
          </a:prstGeom>
          <a:solidFill>
            <a:srgbClr val="FFCC66"/>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75" name="Rectangle 16"/>
          <p:cNvSpPr>
            <a:spLocks noChangeArrowheads="1"/>
          </p:cNvSpPr>
          <p:nvPr/>
        </p:nvSpPr>
        <p:spPr bwMode="auto">
          <a:xfrm>
            <a:off x="344488" y="3643071"/>
            <a:ext cx="6321428" cy="170672"/>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77" name="Rectangle 18"/>
          <p:cNvSpPr>
            <a:spLocks noChangeArrowheads="1"/>
          </p:cNvSpPr>
          <p:nvPr/>
        </p:nvSpPr>
        <p:spPr bwMode="auto">
          <a:xfrm>
            <a:off x="332655" y="3813743"/>
            <a:ext cx="2254971" cy="2696612"/>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78" name="Rectangle 20"/>
          <p:cNvSpPr>
            <a:spLocks noChangeArrowheads="1"/>
          </p:cNvSpPr>
          <p:nvPr/>
        </p:nvSpPr>
        <p:spPr bwMode="auto">
          <a:xfrm>
            <a:off x="469925" y="4788080"/>
            <a:ext cx="6195988" cy="144015"/>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80" name="Rectangle 22"/>
          <p:cNvSpPr>
            <a:spLocks noChangeArrowheads="1"/>
          </p:cNvSpPr>
          <p:nvPr/>
        </p:nvSpPr>
        <p:spPr bwMode="auto">
          <a:xfrm>
            <a:off x="506413" y="4692144"/>
            <a:ext cx="2081213" cy="555493"/>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82" name="Rectangle 27"/>
          <p:cNvSpPr>
            <a:spLocks noChangeArrowheads="1"/>
          </p:cNvSpPr>
          <p:nvPr/>
        </p:nvSpPr>
        <p:spPr bwMode="auto">
          <a:xfrm>
            <a:off x="506413" y="5111335"/>
            <a:ext cx="2081213" cy="756864"/>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84" name="Rectangle 28"/>
          <p:cNvSpPr>
            <a:spLocks noChangeArrowheads="1"/>
          </p:cNvSpPr>
          <p:nvPr/>
        </p:nvSpPr>
        <p:spPr bwMode="auto">
          <a:xfrm>
            <a:off x="184150" y="6758226"/>
            <a:ext cx="1117600" cy="1147102"/>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85" name="Rectangle 29"/>
          <p:cNvSpPr>
            <a:spLocks noChangeArrowheads="1"/>
          </p:cNvSpPr>
          <p:nvPr/>
        </p:nvSpPr>
        <p:spPr bwMode="auto">
          <a:xfrm>
            <a:off x="2924945" y="6758226"/>
            <a:ext cx="724049" cy="1147102"/>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86" name="Rectangle 30"/>
          <p:cNvSpPr>
            <a:spLocks noChangeArrowheads="1"/>
          </p:cNvSpPr>
          <p:nvPr/>
        </p:nvSpPr>
        <p:spPr bwMode="auto">
          <a:xfrm>
            <a:off x="746125" y="1108518"/>
            <a:ext cx="24205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フリガナ</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87" name="Rectangle 31"/>
          <p:cNvSpPr>
            <a:spLocks noChangeArrowheads="1"/>
          </p:cNvSpPr>
          <p:nvPr/>
        </p:nvSpPr>
        <p:spPr bwMode="auto">
          <a:xfrm>
            <a:off x="688976" y="1280592"/>
            <a:ext cx="410369"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事業所名</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88" name="Rectangle 32"/>
          <p:cNvSpPr>
            <a:spLocks noChangeArrowheads="1"/>
          </p:cNvSpPr>
          <p:nvPr/>
        </p:nvSpPr>
        <p:spPr bwMode="auto">
          <a:xfrm>
            <a:off x="739776" y="1640632"/>
            <a:ext cx="30777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所在地</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89" name="Rectangle 33"/>
          <p:cNvSpPr>
            <a:spLocks noChangeArrowheads="1"/>
          </p:cNvSpPr>
          <p:nvPr/>
        </p:nvSpPr>
        <p:spPr bwMode="auto">
          <a:xfrm>
            <a:off x="4802188" y="1563526"/>
            <a:ext cx="2067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ＴＥＬ</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0" name="Rectangle 34"/>
          <p:cNvSpPr>
            <a:spLocks noChangeArrowheads="1"/>
          </p:cNvSpPr>
          <p:nvPr/>
        </p:nvSpPr>
        <p:spPr bwMode="auto">
          <a:xfrm>
            <a:off x="4743451" y="1690791"/>
            <a:ext cx="30777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（代表）</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1" name="Rectangle 35"/>
          <p:cNvSpPr>
            <a:spLocks noChangeArrowheads="1"/>
          </p:cNvSpPr>
          <p:nvPr/>
        </p:nvSpPr>
        <p:spPr bwMode="auto">
          <a:xfrm>
            <a:off x="798512" y="1938217"/>
            <a:ext cx="20518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業種</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2" name="Rectangle 36"/>
          <p:cNvSpPr>
            <a:spLocks noChangeArrowheads="1"/>
          </p:cNvSpPr>
          <p:nvPr/>
        </p:nvSpPr>
        <p:spPr bwMode="auto">
          <a:xfrm>
            <a:off x="3384551" y="2216696"/>
            <a:ext cx="410369"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事業内容</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3" name="Rectangle 37"/>
          <p:cNvSpPr>
            <a:spLocks noChangeArrowheads="1"/>
          </p:cNvSpPr>
          <p:nvPr/>
        </p:nvSpPr>
        <p:spPr bwMode="auto">
          <a:xfrm>
            <a:off x="544785" y="2226250"/>
            <a:ext cx="75696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採用職種</a:t>
            </a:r>
            <a:r>
              <a:rPr kumimoji="1" lang="ja-JP" altLang="en-US"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（予定）</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4" name="Rectangle 41"/>
          <p:cNvSpPr>
            <a:spLocks noChangeArrowheads="1"/>
          </p:cNvSpPr>
          <p:nvPr/>
        </p:nvSpPr>
        <p:spPr bwMode="auto">
          <a:xfrm>
            <a:off x="681038" y="2535186"/>
            <a:ext cx="410369"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従業員数</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5" name="Rectangle 45"/>
          <p:cNvSpPr>
            <a:spLocks noChangeArrowheads="1"/>
          </p:cNvSpPr>
          <p:nvPr/>
        </p:nvSpPr>
        <p:spPr bwMode="auto">
          <a:xfrm>
            <a:off x="2786062" y="3224203"/>
            <a:ext cx="22442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7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有・無</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6" name="Rectangle 46"/>
          <p:cNvSpPr>
            <a:spLocks noChangeArrowheads="1"/>
          </p:cNvSpPr>
          <p:nvPr/>
        </p:nvSpPr>
        <p:spPr bwMode="auto">
          <a:xfrm>
            <a:off x="3242419" y="3117889"/>
            <a:ext cx="30777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認定年度</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7" name="Rectangle 47"/>
          <p:cNvSpPr>
            <a:spLocks noChangeArrowheads="1"/>
          </p:cNvSpPr>
          <p:nvPr/>
        </p:nvSpPr>
        <p:spPr bwMode="auto">
          <a:xfrm>
            <a:off x="3356927" y="333417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8" name="Rectangle 52"/>
          <p:cNvSpPr>
            <a:spLocks noChangeArrowheads="1"/>
          </p:cNvSpPr>
          <p:nvPr/>
        </p:nvSpPr>
        <p:spPr bwMode="auto">
          <a:xfrm>
            <a:off x="1725612" y="3665429"/>
            <a:ext cx="410369"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採用年度</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9" name="Rectangle 53"/>
          <p:cNvSpPr>
            <a:spLocks noChangeArrowheads="1"/>
          </p:cNvSpPr>
          <p:nvPr/>
        </p:nvSpPr>
        <p:spPr bwMode="auto">
          <a:xfrm>
            <a:off x="2780928" y="3665429"/>
            <a:ext cx="23724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20</a:t>
            </a:r>
            <a:r>
              <a:rPr lang="en-US" altLang="ja-JP" sz="800" dirty="0" smtClean="0">
                <a:solidFill>
                  <a:srgbClr val="000000"/>
                </a:solidFill>
                <a:latin typeface="HGPｺﾞｼｯｸM" panose="020B0600000000000000" pitchFamily="50" charset="-128"/>
                <a:ea typeface="HGPｺﾞｼｯｸM" panose="020B0600000000000000" pitchFamily="50" charset="-128"/>
              </a:rPr>
              <a:t>22</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0" name="Rectangle 54"/>
          <p:cNvSpPr>
            <a:spLocks noChangeArrowheads="1"/>
          </p:cNvSpPr>
          <p:nvPr/>
        </p:nvSpPr>
        <p:spPr bwMode="auto">
          <a:xfrm>
            <a:off x="3479788" y="3665429"/>
            <a:ext cx="23724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20</a:t>
            </a:r>
            <a:r>
              <a:rPr lang="en-US" altLang="ja-JP" sz="800" dirty="0" smtClean="0">
                <a:solidFill>
                  <a:srgbClr val="000000"/>
                </a:solidFill>
                <a:latin typeface="HGPｺﾞｼｯｸM" panose="020B0600000000000000" pitchFamily="50" charset="-128"/>
                <a:ea typeface="HGPｺﾞｼｯｸM" panose="020B0600000000000000" pitchFamily="50" charset="-128"/>
              </a:rPr>
              <a:t>23</a:t>
            </a:r>
          </a:p>
        </p:txBody>
      </p:sp>
      <p:sp>
        <p:nvSpPr>
          <p:cNvPr id="301" name="Rectangle 55"/>
          <p:cNvSpPr>
            <a:spLocks noChangeArrowheads="1"/>
          </p:cNvSpPr>
          <p:nvPr/>
        </p:nvSpPr>
        <p:spPr bwMode="auto">
          <a:xfrm>
            <a:off x="4149080" y="3665429"/>
            <a:ext cx="23724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20</a:t>
            </a:r>
            <a:r>
              <a:rPr lang="en-US" altLang="ja-JP" sz="800" dirty="0" smtClean="0">
                <a:solidFill>
                  <a:srgbClr val="000000"/>
                </a:solidFill>
                <a:latin typeface="HGPｺﾞｼｯｸM" panose="020B0600000000000000" pitchFamily="50" charset="-128"/>
                <a:ea typeface="HGPｺﾞｼｯｸM" panose="020B0600000000000000" pitchFamily="50" charset="-128"/>
              </a:rPr>
              <a:t>24</a:t>
            </a:r>
          </a:p>
        </p:txBody>
      </p:sp>
      <p:sp>
        <p:nvSpPr>
          <p:cNvPr id="302" name="Rectangle 56"/>
          <p:cNvSpPr>
            <a:spLocks noChangeArrowheads="1"/>
          </p:cNvSpPr>
          <p:nvPr/>
        </p:nvSpPr>
        <p:spPr bwMode="auto">
          <a:xfrm>
            <a:off x="4869160" y="3665429"/>
            <a:ext cx="20518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合計</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3" name="Rectangle 57"/>
          <p:cNvSpPr>
            <a:spLocks noChangeArrowheads="1"/>
          </p:cNvSpPr>
          <p:nvPr/>
        </p:nvSpPr>
        <p:spPr bwMode="auto">
          <a:xfrm>
            <a:off x="212726" y="6558081"/>
            <a:ext cx="641766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r>
              <a:rPr kumimoji="1" lang="ja-JP" altLang="en-US"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１・・</a:t>
            </a: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正社員の前事業年度の実績を記入してください。</a:t>
            </a:r>
            <a:r>
              <a:rPr kumimoji="1" lang="ja-JP" altLang="en-US"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a:t>
            </a:r>
            <a:r>
              <a:rPr kumimoji="1" lang="en-US"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r>
              <a:rPr kumimoji="1" lang="ja-JP" altLang="en-US"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２・・正社員の直近３事業年度の実績を記入してください</a:t>
            </a: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4" name="Rectangle 58"/>
          <p:cNvSpPr>
            <a:spLocks noChangeArrowheads="1"/>
          </p:cNvSpPr>
          <p:nvPr/>
        </p:nvSpPr>
        <p:spPr bwMode="auto">
          <a:xfrm>
            <a:off x="3717032" y="6869197"/>
            <a:ext cx="19396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ＴＥＬ：</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5" name="Rectangle 59"/>
          <p:cNvSpPr>
            <a:spLocks noChangeArrowheads="1"/>
          </p:cNvSpPr>
          <p:nvPr/>
        </p:nvSpPr>
        <p:spPr bwMode="auto">
          <a:xfrm>
            <a:off x="1323976" y="757512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6" name="Rectangle 60"/>
          <p:cNvSpPr>
            <a:spLocks noChangeArrowheads="1"/>
          </p:cNvSpPr>
          <p:nvPr/>
        </p:nvSpPr>
        <p:spPr bwMode="auto">
          <a:xfrm>
            <a:off x="3717032" y="7125241"/>
            <a:ext cx="20358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ＦＡＸ：</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7" name="Rectangle 61"/>
          <p:cNvSpPr>
            <a:spLocks noChangeArrowheads="1"/>
          </p:cNvSpPr>
          <p:nvPr/>
        </p:nvSpPr>
        <p:spPr bwMode="auto">
          <a:xfrm>
            <a:off x="3140968" y="7504616"/>
            <a:ext cx="26930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メール</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8" name="Rectangle 62"/>
          <p:cNvSpPr>
            <a:spLocks noChangeArrowheads="1"/>
          </p:cNvSpPr>
          <p:nvPr/>
        </p:nvSpPr>
        <p:spPr bwMode="auto">
          <a:xfrm>
            <a:off x="3113208" y="7630161"/>
            <a:ext cx="3157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アドレス</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9" name="Rectangle 63"/>
          <p:cNvSpPr>
            <a:spLocks noChangeArrowheads="1"/>
          </p:cNvSpPr>
          <p:nvPr/>
        </p:nvSpPr>
        <p:spPr bwMode="auto">
          <a:xfrm>
            <a:off x="1616076" y="3911359"/>
            <a:ext cx="61555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新卒採用者数</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0" name="Rectangle 64"/>
          <p:cNvSpPr>
            <a:spLocks noChangeArrowheads="1"/>
          </p:cNvSpPr>
          <p:nvPr/>
        </p:nvSpPr>
        <p:spPr bwMode="auto">
          <a:xfrm>
            <a:off x="1616076" y="4214042"/>
            <a:ext cx="561051"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うち</a:t>
            </a:r>
            <a:r>
              <a:rPr kumimoji="1" lang="ja-JP" altLang="en-US"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離職者</a:t>
            </a: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数</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1" name="Rectangle 65"/>
          <p:cNvSpPr>
            <a:spLocks noChangeArrowheads="1"/>
          </p:cNvSpPr>
          <p:nvPr/>
        </p:nvSpPr>
        <p:spPr bwMode="auto">
          <a:xfrm>
            <a:off x="1518524" y="4349089"/>
            <a:ext cx="83035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（20</a:t>
            </a:r>
            <a:r>
              <a:rPr kumimoji="1" lang="en-US"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25</a:t>
            </a:r>
            <a:r>
              <a:rPr kumimoji="1" lang="ja-JP" altLang="ja-JP" sz="800" b="0" i="0" u="none" strike="noStrike" cap="none" normalizeH="0" baseline="0" dirty="0" err="1" smtClean="0">
                <a:ln>
                  <a:noFill/>
                </a:ln>
                <a:solidFill>
                  <a:srgbClr val="000000"/>
                </a:solidFill>
                <a:effectLst/>
                <a:latin typeface="HGPｺﾞｼｯｸM" panose="020B0600000000000000" pitchFamily="50" charset="-128"/>
                <a:ea typeface="HGPｺﾞｼｯｸM" panose="020B0600000000000000" pitchFamily="50" charset="-128"/>
              </a:rPr>
              <a:t>.</a:t>
            </a:r>
            <a:r>
              <a:rPr lang="en-US" altLang="ja-JP" sz="800" dirty="0" smtClean="0">
                <a:solidFill>
                  <a:srgbClr val="000000"/>
                </a:solidFill>
                <a:latin typeface="HGPｺﾞｼｯｸM" panose="020B0600000000000000" pitchFamily="50" charset="-128"/>
                <a:ea typeface="HGPｺﾞｼｯｸM" panose="020B0600000000000000" pitchFamily="50" charset="-128"/>
              </a:rPr>
              <a:t>6</a:t>
            </a: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月末時点）</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2" name="Rectangle 66"/>
          <p:cNvSpPr>
            <a:spLocks noChangeArrowheads="1"/>
          </p:cNvSpPr>
          <p:nvPr/>
        </p:nvSpPr>
        <p:spPr bwMode="auto">
          <a:xfrm>
            <a:off x="3165475" y="404767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3" name="Rectangle 67"/>
          <p:cNvSpPr>
            <a:spLocks noChangeArrowheads="1"/>
          </p:cNvSpPr>
          <p:nvPr/>
        </p:nvSpPr>
        <p:spPr bwMode="auto">
          <a:xfrm>
            <a:off x="3165475" y="440771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4" name="Rectangle 68"/>
          <p:cNvSpPr>
            <a:spLocks noChangeArrowheads="1"/>
          </p:cNvSpPr>
          <p:nvPr/>
        </p:nvSpPr>
        <p:spPr bwMode="auto">
          <a:xfrm>
            <a:off x="4524375" y="404767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5" name="Rectangle 69"/>
          <p:cNvSpPr>
            <a:spLocks noChangeArrowheads="1"/>
          </p:cNvSpPr>
          <p:nvPr/>
        </p:nvSpPr>
        <p:spPr bwMode="auto">
          <a:xfrm>
            <a:off x="4524375" y="440771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6" name="Rectangle 70"/>
          <p:cNvSpPr>
            <a:spLocks noChangeArrowheads="1"/>
          </p:cNvSpPr>
          <p:nvPr/>
        </p:nvSpPr>
        <p:spPr bwMode="auto">
          <a:xfrm>
            <a:off x="3844925" y="404767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7" name="Rectangle 71"/>
          <p:cNvSpPr>
            <a:spLocks noChangeArrowheads="1"/>
          </p:cNvSpPr>
          <p:nvPr/>
        </p:nvSpPr>
        <p:spPr bwMode="auto">
          <a:xfrm>
            <a:off x="3844925" y="440771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8" name="Rectangle 72"/>
          <p:cNvSpPr>
            <a:spLocks noChangeArrowheads="1"/>
          </p:cNvSpPr>
          <p:nvPr/>
        </p:nvSpPr>
        <p:spPr bwMode="auto">
          <a:xfrm>
            <a:off x="5203825" y="404767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9" name="Rectangle 73"/>
          <p:cNvSpPr>
            <a:spLocks noChangeArrowheads="1"/>
          </p:cNvSpPr>
          <p:nvPr/>
        </p:nvSpPr>
        <p:spPr bwMode="auto">
          <a:xfrm>
            <a:off x="5203825" y="440771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0" name="Rectangle 74"/>
          <p:cNvSpPr>
            <a:spLocks noChangeArrowheads="1"/>
          </p:cNvSpPr>
          <p:nvPr/>
        </p:nvSpPr>
        <p:spPr bwMode="auto">
          <a:xfrm>
            <a:off x="3494088" y="5255662"/>
            <a:ext cx="20518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男性</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1" name="Rectangle 75"/>
          <p:cNvSpPr>
            <a:spLocks noChangeArrowheads="1"/>
          </p:cNvSpPr>
          <p:nvPr/>
        </p:nvSpPr>
        <p:spPr bwMode="auto">
          <a:xfrm>
            <a:off x="5542652" y="5247637"/>
            <a:ext cx="20518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女性</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2" name="Rectangle 76"/>
          <p:cNvSpPr>
            <a:spLocks noChangeArrowheads="1"/>
          </p:cNvSpPr>
          <p:nvPr/>
        </p:nvSpPr>
        <p:spPr bwMode="auto">
          <a:xfrm>
            <a:off x="4437112" y="5508159"/>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3" name="Rectangle 77"/>
          <p:cNvSpPr>
            <a:spLocks noChangeArrowheads="1"/>
          </p:cNvSpPr>
          <p:nvPr/>
        </p:nvSpPr>
        <p:spPr bwMode="auto">
          <a:xfrm>
            <a:off x="5818189" y="3665429"/>
            <a:ext cx="30777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離職率</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4" name="Rectangle 78"/>
          <p:cNvSpPr>
            <a:spLocks noChangeArrowheads="1"/>
          </p:cNvSpPr>
          <p:nvPr/>
        </p:nvSpPr>
        <p:spPr bwMode="auto">
          <a:xfrm>
            <a:off x="6491288" y="4346159"/>
            <a:ext cx="12824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5" name="Rectangle 79"/>
          <p:cNvSpPr>
            <a:spLocks noChangeArrowheads="1"/>
          </p:cNvSpPr>
          <p:nvPr/>
        </p:nvSpPr>
        <p:spPr bwMode="auto">
          <a:xfrm>
            <a:off x="908720" y="4572055"/>
            <a:ext cx="102592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月平均</a:t>
            </a:r>
            <a:r>
              <a:rPr kumimoji="1" lang="ja-JP" altLang="en-US"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所定外労働</a:t>
            </a: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時間</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6" name="Rectangle 80"/>
          <p:cNvSpPr>
            <a:spLocks noChangeArrowheads="1"/>
          </p:cNvSpPr>
          <p:nvPr/>
        </p:nvSpPr>
        <p:spPr bwMode="auto">
          <a:xfrm>
            <a:off x="2004362" y="4572055"/>
            <a:ext cx="27251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r>
              <a:rPr kumimoji="1" lang="ja-JP" altLang="en-US"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１</a:t>
            </a: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7" name="Rectangle 81"/>
          <p:cNvSpPr>
            <a:spLocks noChangeArrowheads="1"/>
          </p:cNvSpPr>
          <p:nvPr/>
        </p:nvSpPr>
        <p:spPr bwMode="auto">
          <a:xfrm>
            <a:off x="6453336" y="5508159"/>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8" name="Rectangle 82"/>
          <p:cNvSpPr>
            <a:spLocks noChangeArrowheads="1"/>
          </p:cNvSpPr>
          <p:nvPr/>
        </p:nvSpPr>
        <p:spPr bwMode="auto">
          <a:xfrm>
            <a:off x="3317503" y="5745088"/>
            <a:ext cx="61555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9" name="Rectangle 83"/>
          <p:cNvSpPr>
            <a:spLocks noChangeArrowheads="1"/>
          </p:cNvSpPr>
          <p:nvPr/>
        </p:nvSpPr>
        <p:spPr bwMode="auto">
          <a:xfrm>
            <a:off x="5116514" y="5745088"/>
            <a:ext cx="61555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0" name="Rectangle 84"/>
          <p:cNvSpPr>
            <a:spLocks noChangeArrowheads="1"/>
          </p:cNvSpPr>
          <p:nvPr/>
        </p:nvSpPr>
        <p:spPr bwMode="auto">
          <a:xfrm>
            <a:off x="2609851" y="665086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1" name="Rectangle 85"/>
          <p:cNvSpPr>
            <a:spLocks noChangeArrowheads="1"/>
          </p:cNvSpPr>
          <p:nvPr/>
        </p:nvSpPr>
        <p:spPr bwMode="auto">
          <a:xfrm>
            <a:off x="2996953" y="6892370"/>
            <a:ext cx="61555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担当者連絡先</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2" name="Rectangle 86"/>
          <p:cNvSpPr>
            <a:spLocks noChangeArrowheads="1"/>
          </p:cNvSpPr>
          <p:nvPr/>
        </p:nvSpPr>
        <p:spPr bwMode="auto">
          <a:xfrm>
            <a:off x="3068960" y="7091479"/>
            <a:ext cx="42479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ＦＡＸ番号</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3" name="Rectangle 87"/>
          <p:cNvSpPr>
            <a:spLocks noChangeArrowheads="1"/>
          </p:cNvSpPr>
          <p:nvPr/>
        </p:nvSpPr>
        <p:spPr bwMode="auto">
          <a:xfrm>
            <a:off x="5373216" y="7559649"/>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4" name="Rectangle 88"/>
          <p:cNvSpPr>
            <a:spLocks noChangeArrowheads="1"/>
          </p:cNvSpPr>
          <p:nvPr/>
        </p:nvSpPr>
        <p:spPr bwMode="auto">
          <a:xfrm>
            <a:off x="212725" y="7024795"/>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担</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5" name="Rectangle 89"/>
          <p:cNvSpPr>
            <a:spLocks noChangeArrowheads="1"/>
          </p:cNvSpPr>
          <p:nvPr/>
        </p:nvSpPr>
        <p:spPr bwMode="auto">
          <a:xfrm>
            <a:off x="212725" y="7152059"/>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当</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6" name="Rectangle 90"/>
          <p:cNvSpPr>
            <a:spLocks noChangeArrowheads="1"/>
          </p:cNvSpPr>
          <p:nvPr/>
        </p:nvSpPr>
        <p:spPr bwMode="auto">
          <a:xfrm>
            <a:off x="212725" y="7279324"/>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者</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7" name="Rectangle 91"/>
          <p:cNvSpPr>
            <a:spLocks noChangeArrowheads="1"/>
          </p:cNvSpPr>
          <p:nvPr/>
        </p:nvSpPr>
        <p:spPr bwMode="auto">
          <a:xfrm>
            <a:off x="212725" y="7404868"/>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情</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8" name="Rectangle 92"/>
          <p:cNvSpPr>
            <a:spLocks noChangeArrowheads="1"/>
          </p:cNvSpPr>
          <p:nvPr/>
        </p:nvSpPr>
        <p:spPr bwMode="auto">
          <a:xfrm>
            <a:off x="212725" y="7532133"/>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報</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9" name="Rectangle 93"/>
          <p:cNvSpPr>
            <a:spLocks noChangeArrowheads="1"/>
          </p:cNvSpPr>
          <p:nvPr/>
        </p:nvSpPr>
        <p:spPr bwMode="auto">
          <a:xfrm>
            <a:off x="1323976" y="6778864"/>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0" name="Rectangle 94"/>
          <p:cNvSpPr>
            <a:spLocks noChangeArrowheads="1"/>
          </p:cNvSpPr>
          <p:nvPr/>
        </p:nvSpPr>
        <p:spPr bwMode="auto">
          <a:xfrm>
            <a:off x="652462" y="6785743"/>
            <a:ext cx="24205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フリガナ</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1" name="Rectangle 95"/>
          <p:cNvSpPr>
            <a:spLocks noChangeArrowheads="1"/>
          </p:cNvSpPr>
          <p:nvPr/>
        </p:nvSpPr>
        <p:spPr bwMode="auto">
          <a:xfrm>
            <a:off x="285750" y="1722193"/>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2" name="Rectangle 96"/>
          <p:cNvSpPr>
            <a:spLocks noChangeArrowheads="1"/>
          </p:cNvSpPr>
          <p:nvPr/>
        </p:nvSpPr>
        <p:spPr bwMode="auto">
          <a:xfrm>
            <a:off x="285750" y="1866209"/>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本</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3" name="Rectangle 97"/>
          <p:cNvSpPr>
            <a:spLocks noChangeArrowheads="1"/>
          </p:cNvSpPr>
          <p:nvPr/>
        </p:nvSpPr>
        <p:spPr bwMode="auto">
          <a:xfrm>
            <a:off x="285750" y="2010225"/>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情</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4" name="Rectangle 98"/>
          <p:cNvSpPr>
            <a:spLocks noChangeArrowheads="1"/>
          </p:cNvSpPr>
          <p:nvPr/>
        </p:nvSpPr>
        <p:spPr bwMode="auto">
          <a:xfrm>
            <a:off x="285750" y="2154241"/>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報</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5" name="Rectangle 99"/>
          <p:cNvSpPr>
            <a:spLocks noChangeArrowheads="1"/>
          </p:cNvSpPr>
          <p:nvPr/>
        </p:nvSpPr>
        <p:spPr bwMode="auto">
          <a:xfrm>
            <a:off x="5661248" y="1634037"/>
            <a:ext cx="64807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err="1" smtClean="0">
                <a:ln>
                  <a:noFill/>
                </a:ln>
                <a:solidFill>
                  <a:srgbClr val="000000"/>
                </a:solidFill>
                <a:effectLst/>
                <a:latin typeface="HGPｺﾞｼｯｸM" panose="020B0600000000000000" pitchFamily="50" charset="-128"/>
                <a:ea typeface="HGPｺﾞｼｯｸM" panose="020B0600000000000000" pitchFamily="50" charset="-128"/>
              </a:rPr>
              <a:t>ー</a:t>
            </a: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a:t>
            </a:r>
            <a:r>
              <a:rPr kumimoji="1" lang="ja-JP" altLang="en-US"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a:t>
            </a: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　</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6" name="Rectangle 101"/>
          <p:cNvSpPr>
            <a:spLocks noChangeArrowheads="1"/>
          </p:cNvSpPr>
          <p:nvPr/>
        </p:nvSpPr>
        <p:spPr bwMode="auto">
          <a:xfrm>
            <a:off x="1323976" y="2587539"/>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7" name="Rectangle 102"/>
          <p:cNvSpPr>
            <a:spLocks noChangeArrowheads="1"/>
          </p:cNvSpPr>
          <p:nvPr/>
        </p:nvSpPr>
        <p:spPr bwMode="auto">
          <a:xfrm>
            <a:off x="439738" y="7054031"/>
            <a:ext cx="71814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申込担当者氏名</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8" name="Rectangle 103"/>
          <p:cNvSpPr>
            <a:spLocks noChangeArrowheads="1"/>
          </p:cNvSpPr>
          <p:nvPr/>
        </p:nvSpPr>
        <p:spPr bwMode="auto">
          <a:xfrm>
            <a:off x="644624" y="7471913"/>
            <a:ext cx="30777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課係名</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9" name="Rectangle 104"/>
          <p:cNvSpPr>
            <a:spLocks noChangeArrowheads="1"/>
          </p:cNvSpPr>
          <p:nvPr/>
        </p:nvSpPr>
        <p:spPr bwMode="auto">
          <a:xfrm>
            <a:off x="644624" y="7599178"/>
            <a:ext cx="30777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役職名</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0" name="Rectangle 105"/>
          <p:cNvSpPr>
            <a:spLocks noChangeArrowheads="1"/>
          </p:cNvSpPr>
          <p:nvPr/>
        </p:nvSpPr>
        <p:spPr bwMode="auto">
          <a:xfrm>
            <a:off x="3968751" y="7215691"/>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1" name="Rectangle 106"/>
          <p:cNvSpPr>
            <a:spLocks noChangeArrowheads="1"/>
          </p:cNvSpPr>
          <p:nvPr/>
        </p:nvSpPr>
        <p:spPr bwMode="auto">
          <a:xfrm>
            <a:off x="3968751" y="2214345"/>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2" name="Rectangle 107"/>
          <p:cNvSpPr>
            <a:spLocks noChangeArrowheads="1"/>
          </p:cNvSpPr>
          <p:nvPr/>
        </p:nvSpPr>
        <p:spPr bwMode="auto">
          <a:xfrm>
            <a:off x="1323976" y="2214345"/>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3" name="Rectangle 108"/>
          <p:cNvSpPr>
            <a:spLocks noChangeArrowheads="1"/>
          </p:cNvSpPr>
          <p:nvPr/>
        </p:nvSpPr>
        <p:spPr bwMode="auto">
          <a:xfrm>
            <a:off x="3128962" y="2586289"/>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4" name="Rectangle 110"/>
          <p:cNvSpPr>
            <a:spLocks noChangeArrowheads="1"/>
          </p:cNvSpPr>
          <p:nvPr/>
        </p:nvSpPr>
        <p:spPr bwMode="auto">
          <a:xfrm>
            <a:off x="1323976" y="1094760"/>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5" name="Rectangle 111"/>
          <p:cNvSpPr>
            <a:spLocks noChangeArrowheads="1"/>
          </p:cNvSpPr>
          <p:nvPr/>
        </p:nvSpPr>
        <p:spPr bwMode="auto">
          <a:xfrm>
            <a:off x="1323976" y="1467955"/>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6" name="Rectangle 112"/>
          <p:cNvSpPr>
            <a:spLocks noChangeArrowheads="1"/>
          </p:cNvSpPr>
          <p:nvPr/>
        </p:nvSpPr>
        <p:spPr bwMode="auto">
          <a:xfrm>
            <a:off x="1024086" y="5407465"/>
            <a:ext cx="82073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育児休業取得実績</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7" name="Rectangle 113"/>
          <p:cNvSpPr>
            <a:spLocks noChangeArrowheads="1"/>
          </p:cNvSpPr>
          <p:nvPr/>
        </p:nvSpPr>
        <p:spPr bwMode="auto">
          <a:xfrm>
            <a:off x="1024086" y="5556686"/>
            <a:ext cx="82073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取得人数／取得率</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8" name="Rectangle 114"/>
          <p:cNvSpPr>
            <a:spLocks noChangeArrowheads="1"/>
          </p:cNvSpPr>
          <p:nvPr/>
        </p:nvSpPr>
        <p:spPr bwMode="auto">
          <a:xfrm>
            <a:off x="1916832" y="5495130"/>
            <a:ext cx="26449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r>
              <a:rPr kumimoji="1" lang="en-US"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2</a:t>
            </a: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9" name="Rectangle 117"/>
          <p:cNvSpPr>
            <a:spLocks noChangeArrowheads="1"/>
          </p:cNvSpPr>
          <p:nvPr/>
        </p:nvSpPr>
        <p:spPr bwMode="auto">
          <a:xfrm>
            <a:off x="1323975" y="1557852"/>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0" name="Rectangle 126"/>
          <p:cNvSpPr>
            <a:spLocks noChangeArrowheads="1"/>
          </p:cNvSpPr>
          <p:nvPr/>
        </p:nvSpPr>
        <p:spPr bwMode="auto">
          <a:xfrm>
            <a:off x="212725" y="3995233"/>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企</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1" name="Rectangle 127"/>
          <p:cNvSpPr>
            <a:spLocks noChangeArrowheads="1"/>
          </p:cNvSpPr>
          <p:nvPr/>
        </p:nvSpPr>
        <p:spPr bwMode="auto">
          <a:xfrm>
            <a:off x="212725" y="4122497"/>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業</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2" name="Rectangle 128"/>
          <p:cNvSpPr>
            <a:spLocks noChangeArrowheads="1"/>
          </p:cNvSpPr>
          <p:nvPr/>
        </p:nvSpPr>
        <p:spPr bwMode="auto">
          <a:xfrm>
            <a:off x="212725" y="4249762"/>
            <a:ext cx="9297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デ</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3" name="Rectangle 129"/>
          <p:cNvSpPr>
            <a:spLocks noChangeArrowheads="1"/>
          </p:cNvSpPr>
          <p:nvPr/>
        </p:nvSpPr>
        <p:spPr bwMode="auto">
          <a:xfrm rot="5400000">
            <a:off x="214632" y="4387702"/>
            <a:ext cx="9778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ー</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4" name="Rectangle 130"/>
          <p:cNvSpPr>
            <a:spLocks noChangeArrowheads="1"/>
          </p:cNvSpPr>
          <p:nvPr/>
        </p:nvSpPr>
        <p:spPr bwMode="auto">
          <a:xfrm>
            <a:off x="212725" y="4502571"/>
            <a:ext cx="7854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タ</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5" name="Rectangle 131"/>
          <p:cNvSpPr>
            <a:spLocks noChangeArrowheads="1"/>
          </p:cNvSpPr>
          <p:nvPr/>
        </p:nvSpPr>
        <p:spPr bwMode="auto">
          <a:xfrm>
            <a:off x="388937" y="3090060"/>
            <a:ext cx="5931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1</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6" name="Rectangle 132"/>
          <p:cNvSpPr>
            <a:spLocks noChangeArrowheads="1"/>
          </p:cNvSpPr>
          <p:nvPr/>
        </p:nvSpPr>
        <p:spPr bwMode="auto">
          <a:xfrm>
            <a:off x="1104900" y="3090060"/>
            <a:ext cx="82073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各種認定取得状況</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7" name="Rectangle 133"/>
          <p:cNvSpPr>
            <a:spLocks noChangeArrowheads="1"/>
          </p:cNvSpPr>
          <p:nvPr/>
        </p:nvSpPr>
        <p:spPr bwMode="auto">
          <a:xfrm>
            <a:off x="2828926" y="2942158"/>
            <a:ext cx="78066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ユースエール認定</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8" name="Rectangle 135"/>
          <p:cNvSpPr>
            <a:spLocks noChangeArrowheads="1"/>
          </p:cNvSpPr>
          <p:nvPr/>
        </p:nvSpPr>
        <p:spPr bwMode="auto">
          <a:xfrm>
            <a:off x="545799" y="4035938"/>
            <a:ext cx="8816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solidFill>
                  <a:srgbClr val="000000"/>
                </a:solidFill>
                <a:latin typeface="HGPｺﾞｼｯｸM" panose="020B0600000000000000" pitchFamily="50" charset="-128"/>
                <a:ea typeface="HGPｺﾞｼｯｸM" panose="020B0600000000000000" pitchFamily="50" charset="-128"/>
              </a:rPr>
              <a:t>ア</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9" name="Rectangle 136"/>
          <p:cNvSpPr>
            <a:spLocks noChangeArrowheads="1"/>
          </p:cNvSpPr>
          <p:nvPr/>
        </p:nvSpPr>
        <p:spPr bwMode="auto">
          <a:xfrm>
            <a:off x="556309" y="4585509"/>
            <a:ext cx="7694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solidFill>
                  <a:srgbClr val="000000"/>
                </a:solidFill>
                <a:latin typeface="HGPｺﾞｼｯｸM" panose="020B0600000000000000" pitchFamily="50" charset="-128"/>
                <a:ea typeface="HGPｺﾞｼｯｸM" panose="020B0600000000000000" pitchFamily="50" charset="-128"/>
              </a:rPr>
              <a:t>イ</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70" name="Rectangle 139"/>
          <p:cNvSpPr>
            <a:spLocks noChangeArrowheads="1"/>
          </p:cNvSpPr>
          <p:nvPr/>
        </p:nvSpPr>
        <p:spPr bwMode="auto">
          <a:xfrm>
            <a:off x="556309" y="4960562"/>
            <a:ext cx="8015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solidFill>
                  <a:srgbClr val="000000"/>
                </a:solidFill>
                <a:latin typeface="HGPｺﾞｼｯｸM" panose="020B0600000000000000" pitchFamily="50" charset="-128"/>
                <a:ea typeface="HGPｺﾞｼｯｸM" panose="020B0600000000000000" pitchFamily="50" charset="-128"/>
              </a:rPr>
              <a:t>ウ</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71" name="Rectangle 140"/>
          <p:cNvSpPr>
            <a:spLocks noChangeArrowheads="1"/>
          </p:cNvSpPr>
          <p:nvPr/>
        </p:nvSpPr>
        <p:spPr bwMode="auto">
          <a:xfrm>
            <a:off x="5301208" y="4644063"/>
            <a:ext cx="96340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時間</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72" name="Rectangle 141"/>
          <p:cNvSpPr>
            <a:spLocks noChangeArrowheads="1"/>
          </p:cNvSpPr>
          <p:nvPr/>
        </p:nvSpPr>
        <p:spPr bwMode="auto">
          <a:xfrm>
            <a:off x="2609851" y="5390061"/>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73" name="Rectangle 142"/>
          <p:cNvSpPr>
            <a:spLocks noChangeArrowheads="1"/>
          </p:cNvSpPr>
          <p:nvPr/>
        </p:nvSpPr>
        <p:spPr bwMode="auto">
          <a:xfrm>
            <a:off x="836712" y="3968113"/>
            <a:ext cx="30777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新卒者</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74" name="Rectangle 143"/>
          <p:cNvSpPr>
            <a:spLocks noChangeArrowheads="1"/>
          </p:cNvSpPr>
          <p:nvPr/>
        </p:nvSpPr>
        <p:spPr bwMode="auto">
          <a:xfrm>
            <a:off x="786383" y="4093657"/>
            <a:ext cx="410369"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採用状況</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75" name="Line 145"/>
          <p:cNvSpPr>
            <a:spLocks noChangeShapeType="1"/>
          </p:cNvSpPr>
          <p:nvPr/>
        </p:nvSpPr>
        <p:spPr bwMode="auto">
          <a:xfrm>
            <a:off x="512762" y="1201386"/>
            <a:ext cx="7826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76" name="Rectangle 146"/>
          <p:cNvSpPr>
            <a:spLocks noChangeArrowheads="1"/>
          </p:cNvSpPr>
          <p:nvPr/>
        </p:nvSpPr>
        <p:spPr bwMode="auto">
          <a:xfrm>
            <a:off x="512762" y="1201386"/>
            <a:ext cx="782638" cy="68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77" name="Line 147"/>
          <p:cNvSpPr>
            <a:spLocks noChangeShapeType="1"/>
          </p:cNvSpPr>
          <p:nvPr/>
        </p:nvSpPr>
        <p:spPr bwMode="auto">
          <a:xfrm>
            <a:off x="3940174" y="1873088"/>
            <a:ext cx="1983" cy="8572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78" name="Line 149"/>
          <p:cNvSpPr>
            <a:spLocks noChangeShapeType="1"/>
          </p:cNvSpPr>
          <p:nvPr/>
        </p:nvSpPr>
        <p:spPr bwMode="auto">
          <a:xfrm>
            <a:off x="5157192" y="1506169"/>
            <a:ext cx="0" cy="3714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79" name="Line 152"/>
          <p:cNvSpPr>
            <a:spLocks noChangeShapeType="1"/>
          </p:cNvSpPr>
          <p:nvPr/>
        </p:nvSpPr>
        <p:spPr bwMode="auto">
          <a:xfrm flipH="1">
            <a:off x="498976" y="1081003"/>
            <a:ext cx="7435" cy="164930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0" name="Line 159"/>
          <p:cNvSpPr>
            <a:spLocks noChangeShapeType="1"/>
          </p:cNvSpPr>
          <p:nvPr/>
        </p:nvSpPr>
        <p:spPr bwMode="auto">
          <a:xfrm>
            <a:off x="3260724" y="1873088"/>
            <a:ext cx="10379" cy="8572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1" name="Line 161"/>
          <p:cNvSpPr>
            <a:spLocks noChangeShapeType="1"/>
          </p:cNvSpPr>
          <p:nvPr/>
        </p:nvSpPr>
        <p:spPr bwMode="auto">
          <a:xfrm>
            <a:off x="4619625" y="1494734"/>
            <a:ext cx="0" cy="3714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2" name="Line 163"/>
          <p:cNvSpPr>
            <a:spLocks noChangeShapeType="1"/>
          </p:cNvSpPr>
          <p:nvPr/>
        </p:nvSpPr>
        <p:spPr bwMode="auto">
          <a:xfrm>
            <a:off x="1295399" y="1087880"/>
            <a:ext cx="1" cy="164242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3" name="Line 167"/>
          <p:cNvSpPr>
            <a:spLocks noChangeShapeType="1"/>
          </p:cNvSpPr>
          <p:nvPr/>
        </p:nvSpPr>
        <p:spPr bwMode="auto">
          <a:xfrm>
            <a:off x="332654" y="2878526"/>
            <a:ext cx="1" cy="3637745"/>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4" name="Line 169"/>
          <p:cNvSpPr>
            <a:spLocks noChangeShapeType="1"/>
          </p:cNvSpPr>
          <p:nvPr/>
        </p:nvSpPr>
        <p:spPr bwMode="auto">
          <a:xfrm>
            <a:off x="1306240" y="3649950"/>
            <a:ext cx="0" cy="866775"/>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5" name="Line 171"/>
          <p:cNvSpPr>
            <a:spLocks noChangeShapeType="1"/>
          </p:cNvSpPr>
          <p:nvPr/>
        </p:nvSpPr>
        <p:spPr bwMode="auto">
          <a:xfrm>
            <a:off x="3286968" y="3649978"/>
            <a:ext cx="0" cy="84460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6" name="Line 173"/>
          <p:cNvSpPr>
            <a:spLocks noChangeShapeType="1"/>
          </p:cNvSpPr>
          <p:nvPr/>
        </p:nvSpPr>
        <p:spPr bwMode="auto">
          <a:xfrm>
            <a:off x="3944142" y="3656856"/>
            <a:ext cx="0" cy="8631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7" name="Line 176"/>
          <p:cNvSpPr>
            <a:spLocks noChangeShapeType="1"/>
          </p:cNvSpPr>
          <p:nvPr/>
        </p:nvSpPr>
        <p:spPr bwMode="auto">
          <a:xfrm>
            <a:off x="352426" y="6885490"/>
            <a:ext cx="9429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8" name="Rectangle 177"/>
          <p:cNvSpPr>
            <a:spLocks noChangeArrowheads="1"/>
          </p:cNvSpPr>
          <p:nvPr/>
        </p:nvSpPr>
        <p:spPr bwMode="auto">
          <a:xfrm>
            <a:off x="352426" y="6885490"/>
            <a:ext cx="942975" cy="68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9" name="Rectangle 178"/>
          <p:cNvSpPr>
            <a:spLocks noChangeArrowheads="1"/>
          </p:cNvSpPr>
          <p:nvPr/>
        </p:nvSpPr>
        <p:spPr bwMode="auto">
          <a:xfrm>
            <a:off x="176213" y="6751347"/>
            <a:ext cx="15875" cy="115398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0" name="Line 179"/>
          <p:cNvSpPr>
            <a:spLocks noChangeShapeType="1"/>
          </p:cNvSpPr>
          <p:nvPr/>
        </p:nvSpPr>
        <p:spPr bwMode="auto">
          <a:xfrm flipH="1">
            <a:off x="681038" y="3656857"/>
            <a:ext cx="18132" cy="252028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1" name="Line 181"/>
          <p:cNvSpPr>
            <a:spLocks noChangeShapeType="1"/>
          </p:cNvSpPr>
          <p:nvPr/>
        </p:nvSpPr>
        <p:spPr bwMode="auto">
          <a:xfrm>
            <a:off x="1295400" y="6765106"/>
            <a:ext cx="0" cy="11264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2" name="Rectangle 182"/>
          <p:cNvSpPr>
            <a:spLocks noChangeArrowheads="1"/>
          </p:cNvSpPr>
          <p:nvPr/>
        </p:nvSpPr>
        <p:spPr bwMode="auto">
          <a:xfrm>
            <a:off x="1295400" y="6765106"/>
            <a:ext cx="6350" cy="11264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3" name="Rectangle 183"/>
          <p:cNvSpPr>
            <a:spLocks noChangeArrowheads="1"/>
          </p:cNvSpPr>
          <p:nvPr/>
        </p:nvSpPr>
        <p:spPr bwMode="auto">
          <a:xfrm>
            <a:off x="6648012" y="6765106"/>
            <a:ext cx="14288" cy="11402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4" name="Line 184"/>
          <p:cNvSpPr>
            <a:spLocks noChangeShapeType="1"/>
          </p:cNvSpPr>
          <p:nvPr/>
        </p:nvSpPr>
        <p:spPr bwMode="auto">
          <a:xfrm flipH="1">
            <a:off x="4649766" y="3672117"/>
            <a:ext cx="0" cy="81682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5" name="Line 188"/>
          <p:cNvSpPr>
            <a:spLocks noChangeShapeType="1"/>
          </p:cNvSpPr>
          <p:nvPr/>
        </p:nvSpPr>
        <p:spPr bwMode="auto">
          <a:xfrm>
            <a:off x="2924944" y="6765106"/>
            <a:ext cx="0" cy="11264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6" name="Rectangle 191"/>
          <p:cNvSpPr>
            <a:spLocks noChangeArrowheads="1"/>
          </p:cNvSpPr>
          <p:nvPr/>
        </p:nvSpPr>
        <p:spPr bwMode="auto">
          <a:xfrm>
            <a:off x="3645024" y="6765106"/>
            <a:ext cx="7938" cy="11264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7" name="Line 192"/>
          <p:cNvSpPr>
            <a:spLocks noChangeShapeType="1"/>
          </p:cNvSpPr>
          <p:nvPr/>
        </p:nvSpPr>
        <p:spPr bwMode="auto">
          <a:xfrm>
            <a:off x="2581273" y="3643070"/>
            <a:ext cx="5619" cy="287320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8" name="Line 194"/>
          <p:cNvSpPr>
            <a:spLocks noChangeShapeType="1"/>
          </p:cNvSpPr>
          <p:nvPr/>
        </p:nvSpPr>
        <p:spPr bwMode="auto">
          <a:xfrm>
            <a:off x="344487" y="6765106"/>
            <a:ext cx="0" cy="11264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9" name="Rectangle 195"/>
          <p:cNvSpPr>
            <a:spLocks noChangeArrowheads="1"/>
          </p:cNvSpPr>
          <p:nvPr/>
        </p:nvSpPr>
        <p:spPr bwMode="auto">
          <a:xfrm>
            <a:off x="344487" y="6765106"/>
            <a:ext cx="7938" cy="11264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0" name="Rectangle 198"/>
          <p:cNvSpPr>
            <a:spLocks noChangeArrowheads="1"/>
          </p:cNvSpPr>
          <p:nvPr/>
        </p:nvSpPr>
        <p:spPr bwMode="auto">
          <a:xfrm>
            <a:off x="192087" y="1074122"/>
            <a:ext cx="6473826" cy="1375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1" name="Line 199"/>
          <p:cNvSpPr>
            <a:spLocks noChangeShapeType="1"/>
          </p:cNvSpPr>
          <p:nvPr/>
        </p:nvSpPr>
        <p:spPr bwMode="auto">
          <a:xfrm>
            <a:off x="1301750" y="1201386"/>
            <a:ext cx="534987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2" name="Rectangle 200"/>
          <p:cNvSpPr>
            <a:spLocks noChangeArrowheads="1"/>
          </p:cNvSpPr>
          <p:nvPr/>
        </p:nvSpPr>
        <p:spPr bwMode="auto">
          <a:xfrm>
            <a:off x="1301750" y="1201386"/>
            <a:ext cx="5349876" cy="68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3" name="Line 201"/>
          <p:cNvSpPr>
            <a:spLocks noChangeShapeType="1"/>
          </p:cNvSpPr>
          <p:nvPr/>
        </p:nvSpPr>
        <p:spPr bwMode="auto">
          <a:xfrm>
            <a:off x="512762" y="1506169"/>
            <a:ext cx="61388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4" name="Line 203"/>
          <p:cNvSpPr>
            <a:spLocks noChangeShapeType="1"/>
          </p:cNvSpPr>
          <p:nvPr/>
        </p:nvSpPr>
        <p:spPr bwMode="auto">
          <a:xfrm>
            <a:off x="512763" y="1866208"/>
            <a:ext cx="6138862" cy="1143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5" name="Line 206"/>
          <p:cNvSpPr>
            <a:spLocks noChangeShapeType="1"/>
          </p:cNvSpPr>
          <p:nvPr/>
        </p:nvSpPr>
        <p:spPr bwMode="auto">
          <a:xfrm>
            <a:off x="512764" y="2154241"/>
            <a:ext cx="27583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6" name="Line 208"/>
          <p:cNvSpPr>
            <a:spLocks noChangeShapeType="1"/>
          </p:cNvSpPr>
          <p:nvPr/>
        </p:nvSpPr>
        <p:spPr bwMode="auto">
          <a:xfrm>
            <a:off x="506412" y="2442273"/>
            <a:ext cx="276469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7" name="Line 216"/>
          <p:cNvSpPr>
            <a:spLocks noChangeShapeType="1"/>
          </p:cNvSpPr>
          <p:nvPr/>
        </p:nvSpPr>
        <p:spPr bwMode="auto">
          <a:xfrm flipV="1">
            <a:off x="2564904" y="3090058"/>
            <a:ext cx="410445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8" name="Line 218"/>
          <p:cNvSpPr>
            <a:spLocks noChangeShapeType="1"/>
          </p:cNvSpPr>
          <p:nvPr/>
        </p:nvSpPr>
        <p:spPr bwMode="auto">
          <a:xfrm>
            <a:off x="352425" y="3368824"/>
            <a:ext cx="6299200"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9" name="Rectangle 219"/>
          <p:cNvSpPr>
            <a:spLocks noChangeArrowheads="1"/>
          </p:cNvSpPr>
          <p:nvPr/>
        </p:nvSpPr>
        <p:spPr bwMode="auto">
          <a:xfrm>
            <a:off x="352425" y="3649977"/>
            <a:ext cx="6299200" cy="68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0" name="Line 220"/>
          <p:cNvSpPr>
            <a:spLocks noChangeShapeType="1"/>
          </p:cNvSpPr>
          <p:nvPr/>
        </p:nvSpPr>
        <p:spPr bwMode="auto">
          <a:xfrm>
            <a:off x="1301751" y="3813743"/>
            <a:ext cx="5349875" cy="0"/>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1" name="Line 224"/>
          <p:cNvSpPr>
            <a:spLocks noChangeShapeType="1"/>
          </p:cNvSpPr>
          <p:nvPr/>
        </p:nvSpPr>
        <p:spPr bwMode="auto">
          <a:xfrm flipV="1">
            <a:off x="506412" y="4500044"/>
            <a:ext cx="6134845" cy="152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2" name="Line 226"/>
          <p:cNvSpPr>
            <a:spLocks noChangeShapeType="1"/>
          </p:cNvSpPr>
          <p:nvPr/>
        </p:nvSpPr>
        <p:spPr bwMode="auto">
          <a:xfrm flipV="1">
            <a:off x="2587626" y="5378774"/>
            <a:ext cx="4053632" cy="1128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3" name="Line 229"/>
          <p:cNvSpPr>
            <a:spLocks noChangeShapeType="1"/>
          </p:cNvSpPr>
          <p:nvPr/>
        </p:nvSpPr>
        <p:spPr bwMode="auto">
          <a:xfrm>
            <a:off x="506412" y="4777838"/>
            <a:ext cx="613484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4" name="Rectangle 236"/>
          <p:cNvSpPr>
            <a:spLocks noChangeArrowheads="1"/>
          </p:cNvSpPr>
          <p:nvPr/>
        </p:nvSpPr>
        <p:spPr bwMode="auto">
          <a:xfrm>
            <a:off x="192089" y="6739442"/>
            <a:ext cx="6473825" cy="1375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5" name="Line 237"/>
          <p:cNvSpPr>
            <a:spLocks noChangeShapeType="1"/>
          </p:cNvSpPr>
          <p:nvPr/>
        </p:nvSpPr>
        <p:spPr bwMode="auto">
          <a:xfrm>
            <a:off x="1301752" y="6885490"/>
            <a:ext cx="162319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6" name="Line 239"/>
          <p:cNvSpPr>
            <a:spLocks noChangeShapeType="1"/>
          </p:cNvSpPr>
          <p:nvPr/>
        </p:nvSpPr>
        <p:spPr bwMode="auto">
          <a:xfrm>
            <a:off x="352425" y="7320598"/>
            <a:ext cx="62992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7" name="Rectangle 240"/>
          <p:cNvSpPr>
            <a:spLocks noChangeArrowheads="1"/>
          </p:cNvSpPr>
          <p:nvPr/>
        </p:nvSpPr>
        <p:spPr bwMode="auto">
          <a:xfrm>
            <a:off x="352425" y="7320598"/>
            <a:ext cx="6299200" cy="68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8" name="Rectangle 241"/>
          <p:cNvSpPr>
            <a:spLocks noChangeArrowheads="1"/>
          </p:cNvSpPr>
          <p:nvPr/>
        </p:nvSpPr>
        <p:spPr bwMode="auto">
          <a:xfrm>
            <a:off x="192089" y="7891569"/>
            <a:ext cx="6473825" cy="1375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9" name="Rectangle 242"/>
          <p:cNvSpPr>
            <a:spLocks noChangeArrowheads="1"/>
          </p:cNvSpPr>
          <p:nvPr/>
        </p:nvSpPr>
        <p:spPr bwMode="auto">
          <a:xfrm>
            <a:off x="3784651" y="3260490"/>
            <a:ext cx="153888"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年度</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20" name="Line 184"/>
          <p:cNvSpPr>
            <a:spLocks noChangeShapeType="1"/>
          </p:cNvSpPr>
          <p:nvPr/>
        </p:nvSpPr>
        <p:spPr bwMode="auto">
          <a:xfrm flipH="1">
            <a:off x="5301208" y="3649978"/>
            <a:ext cx="3970" cy="844516"/>
          </a:xfrm>
          <a:prstGeom prst="line">
            <a:avLst/>
          </a:prstGeom>
          <a:noFill/>
          <a:ln w="635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cxnSp>
        <p:nvCxnSpPr>
          <p:cNvPr id="421" name="直線コネクタ 420"/>
          <p:cNvCxnSpPr/>
          <p:nvPr/>
        </p:nvCxnSpPr>
        <p:spPr>
          <a:xfrm flipH="1">
            <a:off x="176213" y="2883810"/>
            <a:ext cx="7940" cy="36533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2" name="直線コネクタ 421"/>
          <p:cNvCxnSpPr/>
          <p:nvPr/>
        </p:nvCxnSpPr>
        <p:spPr>
          <a:xfrm flipH="1">
            <a:off x="6655156" y="2874289"/>
            <a:ext cx="4274" cy="3636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3" name="テキスト ボックス 422"/>
          <p:cNvSpPr txBox="1"/>
          <p:nvPr/>
        </p:nvSpPr>
        <p:spPr>
          <a:xfrm>
            <a:off x="4241360" y="2878526"/>
            <a:ext cx="816812" cy="215444"/>
          </a:xfrm>
          <a:prstGeom prst="rect">
            <a:avLst/>
          </a:prstGeom>
          <a:noFill/>
        </p:spPr>
        <p:txBody>
          <a:bodyPr wrap="square" rtlCol="0">
            <a:spAutoFit/>
          </a:bodyPr>
          <a:lstStyle/>
          <a:p>
            <a:r>
              <a:rPr kumimoji="1" lang="ja-JP" altLang="en-US" sz="800" dirty="0" err="1" smtClean="0">
                <a:latin typeface="HGPｺﾞｼｯｸM" panose="020B0600000000000000" pitchFamily="50" charset="-128"/>
                <a:ea typeface="HGPｺﾞｼｯｸM" panose="020B0600000000000000" pitchFamily="50" charset="-128"/>
              </a:rPr>
              <a:t>くるみん</a:t>
            </a:r>
            <a:r>
              <a:rPr kumimoji="1" lang="ja-JP" altLang="en-US" sz="800" dirty="0" smtClean="0">
                <a:latin typeface="HGPｺﾞｼｯｸM" panose="020B0600000000000000" pitchFamily="50" charset="-128"/>
                <a:ea typeface="HGPｺﾞｼｯｸM" panose="020B0600000000000000" pitchFamily="50" charset="-128"/>
              </a:rPr>
              <a:t>認定</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24" name="テキスト ボックス 423"/>
          <p:cNvSpPr txBox="1"/>
          <p:nvPr/>
        </p:nvSpPr>
        <p:spPr>
          <a:xfrm>
            <a:off x="5598580" y="2874616"/>
            <a:ext cx="817710" cy="215444"/>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えるぼし認定</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25" name="Rectangle 45"/>
          <p:cNvSpPr>
            <a:spLocks noChangeArrowheads="1"/>
          </p:cNvSpPr>
          <p:nvPr/>
        </p:nvSpPr>
        <p:spPr bwMode="auto">
          <a:xfrm>
            <a:off x="4198356" y="3224203"/>
            <a:ext cx="22442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7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有・無</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cxnSp>
        <p:nvCxnSpPr>
          <p:cNvPr id="426" name="直線コネクタ 425"/>
          <p:cNvCxnSpPr/>
          <p:nvPr/>
        </p:nvCxnSpPr>
        <p:spPr>
          <a:xfrm>
            <a:off x="5853333" y="3100377"/>
            <a:ext cx="0" cy="284951"/>
          </a:xfrm>
          <a:prstGeom prst="line">
            <a:avLst/>
          </a:prstGeom>
        </p:spPr>
        <p:style>
          <a:lnRef idx="1">
            <a:schemeClr val="dk1"/>
          </a:lnRef>
          <a:fillRef idx="0">
            <a:schemeClr val="dk1"/>
          </a:fillRef>
          <a:effectRef idx="0">
            <a:schemeClr val="dk1"/>
          </a:effectRef>
          <a:fontRef idx="minor">
            <a:schemeClr val="tx1"/>
          </a:fontRef>
        </p:style>
      </p:cxnSp>
      <p:sp>
        <p:nvSpPr>
          <p:cNvPr id="427" name="Rectangle 45"/>
          <p:cNvSpPr>
            <a:spLocks noChangeArrowheads="1"/>
          </p:cNvSpPr>
          <p:nvPr/>
        </p:nvSpPr>
        <p:spPr bwMode="auto">
          <a:xfrm>
            <a:off x="5475808" y="3213665"/>
            <a:ext cx="22442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7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有・無</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28" name="Rectangle 46"/>
          <p:cNvSpPr>
            <a:spLocks noChangeArrowheads="1"/>
          </p:cNvSpPr>
          <p:nvPr/>
        </p:nvSpPr>
        <p:spPr bwMode="auto">
          <a:xfrm>
            <a:off x="4594327" y="3118105"/>
            <a:ext cx="30777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認定年度</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29" name="Rectangle 46"/>
          <p:cNvSpPr>
            <a:spLocks noChangeArrowheads="1"/>
          </p:cNvSpPr>
          <p:nvPr/>
        </p:nvSpPr>
        <p:spPr bwMode="auto">
          <a:xfrm>
            <a:off x="5884326" y="3105448"/>
            <a:ext cx="85704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認定</a:t>
            </a:r>
            <a:r>
              <a:rPr lang="ja-JP" altLang="en-US" sz="600" dirty="0" smtClean="0">
                <a:solidFill>
                  <a:srgbClr val="000000"/>
                </a:solidFill>
                <a:latin typeface="HGPｺﾞｼｯｸM" panose="020B0600000000000000" pitchFamily="50" charset="-128"/>
                <a:ea typeface="HGPｺﾞｼｯｸM" panose="020B0600000000000000" pitchFamily="50" charset="-128"/>
              </a:rPr>
              <a:t>段階　</a:t>
            </a:r>
            <a:endParaRPr lang="en-US" altLang="ja-JP" sz="600" dirty="0" smtClean="0">
              <a:solidFill>
                <a:srgbClr val="000000"/>
              </a:solidFill>
              <a:latin typeface="HGPｺﾞｼｯｸM" panose="020B0600000000000000" pitchFamily="50" charset="-128"/>
              <a:ea typeface="HGPｺﾞｼｯｸM" panose="020B0600000000000000" pitchFamily="50" charset="-128"/>
            </a:endParaRPr>
          </a:p>
        </p:txBody>
      </p:sp>
      <p:cxnSp>
        <p:nvCxnSpPr>
          <p:cNvPr id="430" name="直線コネクタ 429"/>
          <p:cNvCxnSpPr/>
          <p:nvPr/>
        </p:nvCxnSpPr>
        <p:spPr>
          <a:xfrm>
            <a:off x="2581275" y="2883810"/>
            <a:ext cx="0" cy="468590"/>
          </a:xfrm>
          <a:prstGeom prst="line">
            <a:avLst/>
          </a:prstGeom>
        </p:spPr>
        <p:style>
          <a:lnRef idx="1">
            <a:schemeClr val="dk1"/>
          </a:lnRef>
          <a:fillRef idx="0">
            <a:schemeClr val="dk1"/>
          </a:fillRef>
          <a:effectRef idx="0">
            <a:schemeClr val="dk1"/>
          </a:effectRef>
          <a:fontRef idx="minor">
            <a:schemeClr val="tx1"/>
          </a:fontRef>
        </p:style>
      </p:cxnSp>
      <p:cxnSp>
        <p:nvCxnSpPr>
          <p:cNvPr id="431" name="直線コネクタ 430"/>
          <p:cNvCxnSpPr/>
          <p:nvPr/>
        </p:nvCxnSpPr>
        <p:spPr>
          <a:xfrm>
            <a:off x="3208642" y="3110695"/>
            <a:ext cx="67" cy="258129"/>
          </a:xfrm>
          <a:prstGeom prst="line">
            <a:avLst/>
          </a:prstGeom>
        </p:spPr>
        <p:style>
          <a:lnRef idx="1">
            <a:schemeClr val="dk1"/>
          </a:lnRef>
          <a:fillRef idx="0">
            <a:schemeClr val="dk1"/>
          </a:fillRef>
          <a:effectRef idx="0">
            <a:schemeClr val="dk1"/>
          </a:effectRef>
          <a:fontRef idx="minor">
            <a:schemeClr val="tx1"/>
          </a:fontRef>
        </p:style>
      </p:cxnSp>
      <p:cxnSp>
        <p:nvCxnSpPr>
          <p:cNvPr id="432" name="直線コネクタ 431"/>
          <p:cNvCxnSpPr/>
          <p:nvPr/>
        </p:nvCxnSpPr>
        <p:spPr>
          <a:xfrm>
            <a:off x="3976755" y="2878526"/>
            <a:ext cx="0" cy="483405"/>
          </a:xfrm>
          <a:prstGeom prst="line">
            <a:avLst/>
          </a:prstGeom>
        </p:spPr>
        <p:style>
          <a:lnRef idx="1">
            <a:schemeClr val="dk1"/>
          </a:lnRef>
          <a:fillRef idx="0">
            <a:schemeClr val="dk1"/>
          </a:fillRef>
          <a:effectRef idx="0">
            <a:schemeClr val="dk1"/>
          </a:effectRef>
          <a:fontRef idx="minor">
            <a:schemeClr val="tx1"/>
          </a:fontRef>
        </p:style>
      </p:cxnSp>
      <p:cxnSp>
        <p:nvCxnSpPr>
          <p:cNvPr id="433" name="直線コネクタ 432"/>
          <p:cNvCxnSpPr/>
          <p:nvPr/>
        </p:nvCxnSpPr>
        <p:spPr>
          <a:xfrm>
            <a:off x="5280769" y="2868995"/>
            <a:ext cx="0" cy="483405"/>
          </a:xfrm>
          <a:prstGeom prst="line">
            <a:avLst/>
          </a:prstGeom>
        </p:spPr>
        <p:style>
          <a:lnRef idx="1">
            <a:schemeClr val="dk1"/>
          </a:lnRef>
          <a:fillRef idx="0">
            <a:schemeClr val="dk1"/>
          </a:fillRef>
          <a:effectRef idx="0">
            <a:schemeClr val="dk1"/>
          </a:effectRef>
          <a:fontRef idx="minor">
            <a:schemeClr val="tx1"/>
          </a:fontRef>
        </p:style>
      </p:cxnSp>
      <p:cxnSp>
        <p:nvCxnSpPr>
          <p:cNvPr id="434" name="直線コネクタ 433"/>
          <p:cNvCxnSpPr/>
          <p:nvPr/>
        </p:nvCxnSpPr>
        <p:spPr>
          <a:xfrm>
            <a:off x="506412" y="2883810"/>
            <a:ext cx="0" cy="485014"/>
          </a:xfrm>
          <a:prstGeom prst="line">
            <a:avLst/>
          </a:prstGeom>
        </p:spPr>
        <p:style>
          <a:lnRef idx="1">
            <a:schemeClr val="dk1"/>
          </a:lnRef>
          <a:fillRef idx="0">
            <a:schemeClr val="dk1"/>
          </a:fillRef>
          <a:effectRef idx="0">
            <a:schemeClr val="dk1"/>
          </a:effectRef>
          <a:fontRef idx="minor">
            <a:schemeClr val="tx1"/>
          </a:fontRef>
        </p:style>
      </p:cxnSp>
      <p:cxnSp>
        <p:nvCxnSpPr>
          <p:cNvPr id="435" name="直線コネクタ 434"/>
          <p:cNvCxnSpPr/>
          <p:nvPr/>
        </p:nvCxnSpPr>
        <p:spPr>
          <a:xfrm>
            <a:off x="4562780" y="3100377"/>
            <a:ext cx="67" cy="258129"/>
          </a:xfrm>
          <a:prstGeom prst="line">
            <a:avLst/>
          </a:prstGeom>
        </p:spPr>
        <p:style>
          <a:lnRef idx="1">
            <a:schemeClr val="dk1"/>
          </a:lnRef>
          <a:fillRef idx="0">
            <a:schemeClr val="dk1"/>
          </a:fillRef>
          <a:effectRef idx="0">
            <a:schemeClr val="dk1"/>
          </a:effectRef>
          <a:fontRef idx="minor">
            <a:schemeClr val="tx1"/>
          </a:fontRef>
        </p:style>
      </p:cxnSp>
      <p:sp>
        <p:nvSpPr>
          <p:cNvPr id="436" name="Rectangle 242"/>
          <p:cNvSpPr>
            <a:spLocks noChangeArrowheads="1"/>
          </p:cNvSpPr>
          <p:nvPr/>
        </p:nvSpPr>
        <p:spPr bwMode="auto">
          <a:xfrm>
            <a:off x="5090440" y="3263518"/>
            <a:ext cx="153888"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年度</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37" name="Rectangle 242"/>
          <p:cNvSpPr>
            <a:spLocks noChangeArrowheads="1"/>
          </p:cNvSpPr>
          <p:nvPr/>
        </p:nvSpPr>
        <p:spPr bwMode="auto">
          <a:xfrm>
            <a:off x="6453336" y="3256008"/>
            <a:ext cx="153888"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600" dirty="0">
                <a:solidFill>
                  <a:srgbClr val="000000"/>
                </a:solidFill>
                <a:latin typeface="HGPｺﾞｼｯｸM" panose="020B0600000000000000" pitchFamily="50" charset="-128"/>
                <a:ea typeface="HGPｺﾞｼｯｸM" panose="020B0600000000000000" pitchFamily="50" charset="-128"/>
              </a:rPr>
              <a:t>段階</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38" name="テキスト ボックス 437"/>
          <p:cNvSpPr txBox="1"/>
          <p:nvPr/>
        </p:nvSpPr>
        <p:spPr>
          <a:xfrm>
            <a:off x="1052736" y="3385327"/>
            <a:ext cx="5566581" cy="253916"/>
          </a:xfrm>
          <a:prstGeom prst="rect">
            <a:avLst/>
          </a:prstGeom>
          <a:noFill/>
        </p:spPr>
        <p:txBody>
          <a:bodyPr wrap="square" rtlCol="0">
            <a:spAutoFit/>
          </a:bodyPr>
          <a:lstStyle/>
          <a:p>
            <a:r>
              <a:rPr kumimoji="1" lang="ja-JP" altLang="en-US" sz="1050" b="1" dirty="0" smtClean="0">
                <a:latin typeface="HGPｺﾞｼｯｸM" panose="020B0600000000000000" pitchFamily="50" charset="-128"/>
                <a:ea typeface="HGPｺﾞｼｯｸM" panose="020B0600000000000000" pitchFamily="50" charset="-128"/>
              </a:rPr>
              <a:t>ユースエール認定企業である場合は、企業データ中の以下の記入は省略できます。</a:t>
            </a:r>
            <a:endParaRPr kumimoji="1" lang="ja-JP" altLang="en-US" sz="1050" b="1" dirty="0">
              <a:latin typeface="HGPｺﾞｼｯｸM" panose="020B0600000000000000" pitchFamily="50" charset="-128"/>
              <a:ea typeface="HGPｺﾞｼｯｸM" panose="020B0600000000000000" pitchFamily="50" charset="-128"/>
            </a:endParaRPr>
          </a:p>
        </p:txBody>
      </p:sp>
      <p:cxnSp>
        <p:nvCxnSpPr>
          <p:cNvPr id="439" name="直線コネクタ 438"/>
          <p:cNvCxnSpPr/>
          <p:nvPr/>
        </p:nvCxnSpPr>
        <p:spPr>
          <a:xfrm flipV="1">
            <a:off x="181496" y="2864768"/>
            <a:ext cx="6484419" cy="19042"/>
          </a:xfrm>
          <a:prstGeom prst="line">
            <a:avLst/>
          </a:prstGeom>
        </p:spPr>
        <p:style>
          <a:lnRef idx="1">
            <a:schemeClr val="dk1"/>
          </a:lnRef>
          <a:fillRef idx="0">
            <a:schemeClr val="dk1"/>
          </a:fillRef>
          <a:effectRef idx="0">
            <a:schemeClr val="dk1"/>
          </a:effectRef>
          <a:fontRef idx="minor">
            <a:schemeClr val="tx1"/>
          </a:fontRef>
        </p:style>
      </p:cxnSp>
      <p:cxnSp>
        <p:nvCxnSpPr>
          <p:cNvPr id="440" name="直線コネクタ 439"/>
          <p:cNvCxnSpPr/>
          <p:nvPr/>
        </p:nvCxnSpPr>
        <p:spPr>
          <a:xfrm>
            <a:off x="188640" y="6516271"/>
            <a:ext cx="6452618" cy="0"/>
          </a:xfrm>
          <a:prstGeom prst="line">
            <a:avLst/>
          </a:prstGeom>
        </p:spPr>
        <p:style>
          <a:lnRef idx="1">
            <a:schemeClr val="dk1"/>
          </a:lnRef>
          <a:fillRef idx="0">
            <a:schemeClr val="dk1"/>
          </a:fillRef>
          <a:effectRef idx="0">
            <a:schemeClr val="dk1"/>
          </a:effectRef>
          <a:fontRef idx="minor">
            <a:schemeClr val="tx1"/>
          </a:fontRef>
        </p:style>
      </p:cxnSp>
      <p:cxnSp>
        <p:nvCxnSpPr>
          <p:cNvPr id="441" name="直線コネクタ 440"/>
          <p:cNvCxnSpPr>
            <a:stCxn id="400" idx="1"/>
          </p:cNvCxnSpPr>
          <p:nvPr/>
        </p:nvCxnSpPr>
        <p:spPr>
          <a:xfrm>
            <a:off x="192087" y="1081001"/>
            <a:ext cx="0" cy="1628399"/>
          </a:xfrm>
          <a:prstGeom prst="line">
            <a:avLst/>
          </a:prstGeom>
        </p:spPr>
        <p:style>
          <a:lnRef idx="1">
            <a:schemeClr val="dk1"/>
          </a:lnRef>
          <a:fillRef idx="0">
            <a:schemeClr val="dk1"/>
          </a:fillRef>
          <a:effectRef idx="0">
            <a:schemeClr val="dk1"/>
          </a:effectRef>
          <a:fontRef idx="minor">
            <a:schemeClr val="tx1"/>
          </a:fontRef>
        </p:style>
      </p:cxnSp>
      <p:cxnSp>
        <p:nvCxnSpPr>
          <p:cNvPr id="442" name="直線コネクタ 441"/>
          <p:cNvCxnSpPr/>
          <p:nvPr/>
        </p:nvCxnSpPr>
        <p:spPr>
          <a:xfrm>
            <a:off x="6640526" y="1064568"/>
            <a:ext cx="0" cy="1661470"/>
          </a:xfrm>
          <a:prstGeom prst="line">
            <a:avLst/>
          </a:prstGeom>
        </p:spPr>
        <p:style>
          <a:lnRef idx="1">
            <a:schemeClr val="dk1"/>
          </a:lnRef>
          <a:fillRef idx="0">
            <a:schemeClr val="dk1"/>
          </a:fillRef>
          <a:effectRef idx="0">
            <a:schemeClr val="dk1"/>
          </a:effectRef>
          <a:fontRef idx="minor">
            <a:schemeClr val="tx1"/>
          </a:fontRef>
        </p:style>
      </p:cxnSp>
      <p:cxnSp>
        <p:nvCxnSpPr>
          <p:cNvPr id="443" name="直線コネクタ 442"/>
          <p:cNvCxnSpPr/>
          <p:nvPr/>
        </p:nvCxnSpPr>
        <p:spPr>
          <a:xfrm flipV="1">
            <a:off x="192087" y="2709400"/>
            <a:ext cx="6455925" cy="16638"/>
          </a:xfrm>
          <a:prstGeom prst="line">
            <a:avLst/>
          </a:prstGeom>
        </p:spPr>
        <p:style>
          <a:lnRef idx="1">
            <a:schemeClr val="dk1"/>
          </a:lnRef>
          <a:fillRef idx="0">
            <a:schemeClr val="dk1"/>
          </a:fillRef>
          <a:effectRef idx="0">
            <a:schemeClr val="dk1"/>
          </a:effectRef>
          <a:fontRef idx="minor">
            <a:schemeClr val="tx1"/>
          </a:fontRef>
        </p:style>
      </p:cxnSp>
      <p:sp>
        <p:nvSpPr>
          <p:cNvPr id="444" name="テキスト ボックス 443"/>
          <p:cNvSpPr txBox="1"/>
          <p:nvPr/>
        </p:nvSpPr>
        <p:spPr>
          <a:xfrm>
            <a:off x="620688" y="4777837"/>
            <a:ext cx="1989228" cy="461665"/>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　　　　有給休暇取得実績　（</a:t>
            </a:r>
            <a:r>
              <a:rPr kumimoji="1" lang="en-US" altLang="ja-JP" sz="800" dirty="0" smtClean="0">
                <a:latin typeface="HGPｺﾞｼｯｸM" panose="020B0600000000000000" pitchFamily="50" charset="-128"/>
                <a:ea typeface="HGPｺﾞｼｯｸM" panose="020B0600000000000000" pitchFamily="50" charset="-128"/>
              </a:rPr>
              <a:t>※</a:t>
            </a:r>
            <a:r>
              <a:rPr lang="en-US" altLang="ja-JP" sz="800" dirty="0" smtClean="0">
                <a:latin typeface="HGPｺﾞｼｯｸM" panose="020B0600000000000000" pitchFamily="50" charset="-128"/>
                <a:ea typeface="HGPｺﾞｼｯｸM" panose="020B0600000000000000" pitchFamily="50" charset="-128"/>
              </a:rPr>
              <a:t>1</a:t>
            </a:r>
            <a:r>
              <a:rPr kumimoji="1" lang="ja-JP" altLang="en-US" sz="800" dirty="0" smtClean="0">
                <a:latin typeface="HGPｺﾞｼｯｸM" panose="020B0600000000000000" pitchFamily="50" charset="-128"/>
                <a:ea typeface="HGPｺﾞｼｯｸM" panose="020B0600000000000000" pitchFamily="50" charset="-128"/>
              </a:rPr>
              <a:t>）</a:t>
            </a:r>
            <a:endParaRPr kumimoji="1" lang="en-US" altLang="ja-JP" sz="800" dirty="0" smtClean="0">
              <a:latin typeface="HGPｺﾞｼｯｸM" panose="020B0600000000000000" pitchFamily="50" charset="-128"/>
              <a:ea typeface="HGPｺﾞｼｯｸM" panose="020B0600000000000000" pitchFamily="50" charset="-128"/>
            </a:endParaRPr>
          </a:p>
          <a:p>
            <a:r>
              <a:rPr lang="en-US" altLang="ja-JP" sz="800" dirty="0" smtClean="0">
                <a:latin typeface="HGPｺﾞｼｯｸM" panose="020B0600000000000000" pitchFamily="50" charset="-128"/>
                <a:ea typeface="HGPｺﾞｼｯｸM" panose="020B0600000000000000" pitchFamily="50" charset="-128"/>
              </a:rPr>
              <a:t>(</a:t>
            </a:r>
            <a:r>
              <a:rPr lang="ja-JP" altLang="en-US" sz="800" dirty="0" smtClean="0">
                <a:latin typeface="HGPｺﾞｼｯｸM" panose="020B0600000000000000" pitchFamily="50" charset="-128"/>
                <a:ea typeface="HGPｺﾞｼｯｸM" panose="020B0600000000000000" pitchFamily="50" charset="-128"/>
              </a:rPr>
              <a:t>取得率は、前事業年度の正社員の有給休暇取得日数を付与日数で除してください。</a:t>
            </a:r>
            <a:r>
              <a:rPr lang="en-US" altLang="ja-JP" sz="800" dirty="0" smtClean="0">
                <a:latin typeface="HGPｺﾞｼｯｸM" panose="020B0600000000000000" pitchFamily="50" charset="-128"/>
                <a:ea typeface="HGPｺﾞｼｯｸM" panose="020B0600000000000000" pitchFamily="50" charset="-128"/>
              </a:rPr>
              <a:t>)</a:t>
            </a:r>
            <a:endParaRPr kumimoji="1" lang="ja-JP" altLang="en-US" sz="800" dirty="0">
              <a:latin typeface="HGPｺﾞｼｯｸM" panose="020B0600000000000000" pitchFamily="50" charset="-128"/>
              <a:ea typeface="HGPｺﾞｼｯｸM" panose="020B0600000000000000" pitchFamily="50" charset="-128"/>
            </a:endParaRPr>
          </a:p>
        </p:txBody>
      </p:sp>
      <p:cxnSp>
        <p:nvCxnSpPr>
          <p:cNvPr id="445" name="直線コネクタ 444"/>
          <p:cNvCxnSpPr/>
          <p:nvPr/>
        </p:nvCxnSpPr>
        <p:spPr>
          <a:xfrm>
            <a:off x="530273" y="5227846"/>
            <a:ext cx="6128496" cy="0"/>
          </a:xfrm>
          <a:prstGeom prst="line">
            <a:avLst/>
          </a:prstGeom>
          <a:ln w="9525"/>
        </p:spPr>
        <p:style>
          <a:lnRef idx="1">
            <a:schemeClr val="dk1"/>
          </a:lnRef>
          <a:fillRef idx="0">
            <a:schemeClr val="dk1"/>
          </a:fillRef>
          <a:effectRef idx="0">
            <a:schemeClr val="dk1"/>
          </a:effectRef>
          <a:fontRef idx="minor">
            <a:schemeClr val="tx1"/>
          </a:fontRef>
        </p:style>
      </p:cxnSp>
      <p:cxnSp>
        <p:nvCxnSpPr>
          <p:cNvPr id="446" name="直線コネクタ 445"/>
          <p:cNvCxnSpPr/>
          <p:nvPr/>
        </p:nvCxnSpPr>
        <p:spPr>
          <a:xfrm>
            <a:off x="2587626" y="4932095"/>
            <a:ext cx="4062718" cy="0"/>
          </a:xfrm>
          <a:prstGeom prst="line">
            <a:avLst/>
          </a:prstGeom>
          <a:ln w="6350"/>
        </p:spPr>
        <p:style>
          <a:lnRef idx="1">
            <a:schemeClr val="dk1"/>
          </a:lnRef>
          <a:fillRef idx="0">
            <a:schemeClr val="dk1"/>
          </a:fillRef>
          <a:effectRef idx="0">
            <a:schemeClr val="dk1"/>
          </a:effectRef>
          <a:fontRef idx="minor">
            <a:schemeClr val="tx1"/>
          </a:fontRef>
        </p:style>
      </p:cxnSp>
      <p:sp>
        <p:nvSpPr>
          <p:cNvPr id="447" name="テキスト ボックス 446"/>
          <p:cNvSpPr txBox="1"/>
          <p:nvPr/>
        </p:nvSpPr>
        <p:spPr>
          <a:xfrm>
            <a:off x="3140968" y="4767174"/>
            <a:ext cx="1713856" cy="215444"/>
          </a:xfrm>
          <a:prstGeom prst="rect">
            <a:avLst/>
          </a:prstGeom>
          <a:noFill/>
        </p:spPr>
        <p:txBody>
          <a:bodyPr wrap="square" rtlCol="0">
            <a:spAutoFit/>
          </a:bodyPr>
          <a:lstStyle/>
          <a:p>
            <a:r>
              <a:rPr lang="ja-JP" altLang="en-US" sz="800" dirty="0">
                <a:latin typeface="HGPｺﾞｼｯｸM" panose="020B0600000000000000" pitchFamily="50" charset="-128"/>
                <a:ea typeface="HGPｺﾞｼｯｸM" panose="020B0600000000000000" pitchFamily="50" charset="-128"/>
              </a:rPr>
              <a:t>有給</a:t>
            </a:r>
            <a:r>
              <a:rPr lang="ja-JP" altLang="en-US" sz="800" dirty="0" smtClean="0">
                <a:latin typeface="HGPｺﾞｼｯｸM" panose="020B0600000000000000" pitchFamily="50" charset="-128"/>
                <a:ea typeface="HGPｺﾞｼｯｸM" panose="020B0600000000000000" pitchFamily="50" charset="-128"/>
              </a:rPr>
              <a:t>休暇取得率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48" name="テキスト ボックス 447"/>
          <p:cNvSpPr txBox="1"/>
          <p:nvPr/>
        </p:nvSpPr>
        <p:spPr>
          <a:xfrm>
            <a:off x="5012835" y="4767174"/>
            <a:ext cx="1905642" cy="215444"/>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有給休暇平均取得日数</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49" name="Rectangle 66"/>
          <p:cNvSpPr>
            <a:spLocks noChangeArrowheads="1"/>
          </p:cNvSpPr>
          <p:nvPr/>
        </p:nvSpPr>
        <p:spPr bwMode="auto">
          <a:xfrm>
            <a:off x="4443078" y="5092661"/>
            <a:ext cx="119702"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700" dirty="0" smtClean="0">
                <a:solidFill>
                  <a:srgbClr val="000000"/>
                </a:solidFill>
                <a:latin typeface="HGPｺﾞｼｯｸM" panose="020B0600000000000000" pitchFamily="50" charset="-128"/>
                <a:ea typeface="HGPｺﾞｼｯｸM" panose="020B0600000000000000"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20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50" name="Rectangle 66"/>
          <p:cNvSpPr>
            <a:spLocks noChangeArrowheads="1"/>
          </p:cNvSpPr>
          <p:nvPr/>
        </p:nvSpPr>
        <p:spPr bwMode="auto">
          <a:xfrm>
            <a:off x="6453336" y="5076374"/>
            <a:ext cx="119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600" dirty="0">
                <a:solidFill>
                  <a:srgbClr val="000000"/>
                </a:solidFill>
                <a:latin typeface="HGPｺﾞｼｯｸM" panose="020B0600000000000000" pitchFamily="50" charset="-128"/>
                <a:ea typeface="HGPｺﾞｼｯｸM" panose="020B0600000000000000" pitchFamily="50" charset="-128"/>
              </a:rPr>
              <a:t>日</a:t>
            </a:r>
            <a:endParaRPr lang="en-US" altLang="ja-JP" sz="600" dirty="0" smtClean="0">
              <a:solidFill>
                <a:srgbClr val="000000"/>
              </a:solidFill>
              <a:latin typeface="HGPｺﾞｼｯｸM" panose="020B0600000000000000" pitchFamily="50" charset="-128"/>
              <a:ea typeface="HGPｺﾞｼｯｸM" panose="020B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51" name="Line 226"/>
          <p:cNvSpPr>
            <a:spLocks noChangeShapeType="1"/>
          </p:cNvSpPr>
          <p:nvPr/>
        </p:nvSpPr>
        <p:spPr bwMode="auto">
          <a:xfrm flipV="1">
            <a:off x="2586893" y="5655909"/>
            <a:ext cx="40611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cxnSp>
        <p:nvCxnSpPr>
          <p:cNvPr id="452" name="直線コネクタ 451"/>
          <p:cNvCxnSpPr/>
          <p:nvPr/>
        </p:nvCxnSpPr>
        <p:spPr>
          <a:xfrm>
            <a:off x="506413" y="5889105"/>
            <a:ext cx="6134113" cy="0"/>
          </a:xfrm>
          <a:prstGeom prst="line">
            <a:avLst/>
          </a:prstGeom>
        </p:spPr>
        <p:style>
          <a:lnRef idx="1">
            <a:schemeClr val="dk1"/>
          </a:lnRef>
          <a:fillRef idx="0">
            <a:schemeClr val="dk1"/>
          </a:fillRef>
          <a:effectRef idx="0">
            <a:schemeClr val="dk1"/>
          </a:effectRef>
          <a:fontRef idx="minor">
            <a:schemeClr val="tx1"/>
          </a:fontRef>
        </p:style>
      </p:cxnSp>
      <p:sp>
        <p:nvSpPr>
          <p:cNvPr id="453" name="Rectangle 139"/>
          <p:cNvSpPr>
            <a:spLocks noChangeArrowheads="1"/>
          </p:cNvSpPr>
          <p:nvPr/>
        </p:nvSpPr>
        <p:spPr bwMode="auto">
          <a:xfrm>
            <a:off x="550698" y="5487960"/>
            <a:ext cx="9137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solidFill>
                  <a:srgbClr val="000000"/>
                </a:solidFill>
                <a:latin typeface="HGPｺﾞｼｯｸM" panose="020B0600000000000000" pitchFamily="50" charset="-128"/>
                <a:ea typeface="HGPｺﾞｼｯｸM" panose="020B0600000000000000" pitchFamily="50" charset="-128"/>
              </a:rPr>
              <a:t>エ</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54" name="Rectangle 139"/>
          <p:cNvSpPr>
            <a:spLocks noChangeArrowheads="1"/>
          </p:cNvSpPr>
          <p:nvPr/>
        </p:nvSpPr>
        <p:spPr bwMode="auto">
          <a:xfrm>
            <a:off x="389168" y="6321152"/>
            <a:ext cx="6732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solidFill>
                  <a:srgbClr val="000000"/>
                </a:solidFill>
                <a:latin typeface="HGPｺﾞｼｯｸM" panose="020B0600000000000000" pitchFamily="50" charset="-128"/>
                <a:ea typeface="HGPｺﾞｼｯｸM" panose="020B0600000000000000" pitchFamily="50" charset="-128"/>
              </a:rPr>
              <a:t>３</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55" name="テキスト ボックス 454"/>
          <p:cNvSpPr txBox="1"/>
          <p:nvPr/>
        </p:nvSpPr>
        <p:spPr>
          <a:xfrm>
            <a:off x="764704" y="6198622"/>
            <a:ext cx="2341189" cy="338554"/>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今後、ユースエール認定申請</a:t>
            </a:r>
            <a:endParaRPr kumimoji="1" lang="en-US" altLang="ja-JP" sz="800" dirty="0" smtClean="0">
              <a:latin typeface="HGPｺﾞｼｯｸM" panose="020B0600000000000000" pitchFamily="50" charset="-128"/>
              <a:ea typeface="HGPｺﾞｼｯｸM" panose="020B0600000000000000" pitchFamily="50" charset="-128"/>
            </a:endParaRPr>
          </a:p>
          <a:p>
            <a:r>
              <a:rPr lang="ja-JP" altLang="en-US" sz="800" dirty="0">
                <a:latin typeface="HGPｺﾞｼｯｸM" panose="020B0600000000000000" pitchFamily="50" charset="-128"/>
                <a:ea typeface="HGPｺﾞｼｯｸM" panose="020B0600000000000000" pitchFamily="50" charset="-128"/>
              </a:rPr>
              <a:t>　</a:t>
            </a:r>
            <a:r>
              <a:rPr lang="ja-JP" altLang="en-US" sz="800" dirty="0" smtClean="0">
                <a:latin typeface="HGPｺﾞｼｯｸM" panose="020B0600000000000000" pitchFamily="50" charset="-128"/>
                <a:ea typeface="HGPｺﾞｼｯｸM" panose="020B0600000000000000" pitchFamily="50" charset="-128"/>
              </a:rPr>
              <a:t>　　　　　　　　　　　</a:t>
            </a:r>
            <a:r>
              <a:rPr kumimoji="1" lang="ja-JP" altLang="en-US" sz="800" dirty="0" smtClean="0">
                <a:latin typeface="HGPｺﾞｼｯｸM" panose="020B0600000000000000" pitchFamily="50" charset="-128"/>
                <a:ea typeface="HGPｺﾞｼｯｸM" panose="020B0600000000000000" pitchFamily="50" charset="-128"/>
              </a:rPr>
              <a:t>を検討しているか</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56" name="テキスト ボックス 455"/>
          <p:cNvSpPr txBox="1"/>
          <p:nvPr/>
        </p:nvSpPr>
        <p:spPr>
          <a:xfrm>
            <a:off x="3068960" y="6294911"/>
            <a:ext cx="1374118" cy="215444"/>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　　検討している</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57" name="テキスト ボックス 456"/>
          <p:cNvSpPr txBox="1"/>
          <p:nvPr/>
        </p:nvSpPr>
        <p:spPr>
          <a:xfrm>
            <a:off x="4852505" y="6294911"/>
            <a:ext cx="1672839" cy="215444"/>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　　今のところ、検討していない</a:t>
            </a:r>
            <a:endParaRPr kumimoji="1" lang="ja-JP" altLang="en-US" sz="800" dirty="0">
              <a:latin typeface="HGPｺﾞｼｯｸM" panose="020B0600000000000000" pitchFamily="50" charset="-128"/>
              <a:ea typeface="HGPｺﾞｼｯｸM" panose="020B0600000000000000" pitchFamily="50" charset="-128"/>
            </a:endParaRPr>
          </a:p>
        </p:txBody>
      </p:sp>
      <p:cxnSp>
        <p:nvCxnSpPr>
          <p:cNvPr id="458" name="直線コネクタ 457"/>
          <p:cNvCxnSpPr/>
          <p:nvPr/>
        </p:nvCxnSpPr>
        <p:spPr>
          <a:xfrm>
            <a:off x="1309853" y="4140007"/>
            <a:ext cx="3993340" cy="5772"/>
          </a:xfrm>
          <a:prstGeom prst="line">
            <a:avLst/>
          </a:prstGeom>
          <a:ln w="6350"/>
        </p:spPr>
        <p:style>
          <a:lnRef idx="1">
            <a:schemeClr val="dk1"/>
          </a:lnRef>
          <a:fillRef idx="0">
            <a:schemeClr val="dk1"/>
          </a:fillRef>
          <a:effectRef idx="0">
            <a:schemeClr val="dk1"/>
          </a:effectRef>
          <a:fontRef idx="minor">
            <a:schemeClr val="tx1"/>
          </a:fontRef>
        </p:style>
      </p:cxnSp>
      <p:sp>
        <p:nvSpPr>
          <p:cNvPr id="459" name="Line 171"/>
          <p:cNvSpPr>
            <a:spLocks noChangeShapeType="1"/>
          </p:cNvSpPr>
          <p:nvPr/>
        </p:nvSpPr>
        <p:spPr bwMode="auto">
          <a:xfrm>
            <a:off x="4725144" y="4767174"/>
            <a:ext cx="0" cy="11010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cxnSp>
        <p:nvCxnSpPr>
          <p:cNvPr id="460" name="直線コネクタ 459"/>
          <p:cNvCxnSpPr/>
          <p:nvPr/>
        </p:nvCxnSpPr>
        <p:spPr>
          <a:xfrm flipH="1">
            <a:off x="509588" y="3656856"/>
            <a:ext cx="3176" cy="2859415"/>
          </a:xfrm>
          <a:prstGeom prst="line">
            <a:avLst/>
          </a:prstGeom>
        </p:spPr>
        <p:style>
          <a:lnRef idx="1">
            <a:schemeClr val="dk1"/>
          </a:lnRef>
          <a:fillRef idx="0">
            <a:schemeClr val="dk1"/>
          </a:fillRef>
          <a:effectRef idx="0">
            <a:schemeClr val="dk1"/>
          </a:effectRef>
          <a:fontRef idx="minor">
            <a:schemeClr val="tx1"/>
          </a:fontRef>
        </p:style>
      </p:cxnSp>
      <p:sp>
        <p:nvSpPr>
          <p:cNvPr id="461" name="Rectangle 131"/>
          <p:cNvSpPr>
            <a:spLocks noChangeArrowheads="1"/>
          </p:cNvSpPr>
          <p:nvPr/>
        </p:nvSpPr>
        <p:spPr bwMode="auto">
          <a:xfrm>
            <a:off x="389168" y="4716282"/>
            <a:ext cx="6732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solidFill>
                  <a:srgbClr val="000000"/>
                </a:solidFill>
                <a:latin typeface="HGPｺﾞｼｯｸM" panose="020B0600000000000000" pitchFamily="50" charset="-128"/>
                <a:ea typeface="HGPｺﾞｼｯｸM" panose="020B0600000000000000" pitchFamily="50" charset="-128"/>
              </a:rPr>
              <a:t>２</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cxnSp>
        <p:nvCxnSpPr>
          <p:cNvPr id="462" name="直線コネクタ 461"/>
          <p:cNvCxnSpPr/>
          <p:nvPr/>
        </p:nvCxnSpPr>
        <p:spPr>
          <a:xfrm flipV="1">
            <a:off x="332656" y="6177135"/>
            <a:ext cx="6307870" cy="1"/>
          </a:xfrm>
          <a:prstGeom prst="line">
            <a:avLst/>
          </a:prstGeom>
        </p:spPr>
        <p:style>
          <a:lnRef idx="1">
            <a:schemeClr val="dk1"/>
          </a:lnRef>
          <a:fillRef idx="0">
            <a:schemeClr val="dk1"/>
          </a:fillRef>
          <a:effectRef idx="0">
            <a:schemeClr val="dk1"/>
          </a:effectRef>
          <a:fontRef idx="minor">
            <a:schemeClr val="tx1"/>
          </a:fontRef>
        </p:style>
      </p:cxnSp>
      <p:sp>
        <p:nvSpPr>
          <p:cNvPr id="463" name="Rectangle 139"/>
          <p:cNvSpPr>
            <a:spLocks noChangeArrowheads="1"/>
          </p:cNvSpPr>
          <p:nvPr/>
        </p:nvSpPr>
        <p:spPr bwMode="auto">
          <a:xfrm>
            <a:off x="548680" y="5982017"/>
            <a:ext cx="9618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solidFill>
                  <a:srgbClr val="000000"/>
                </a:solidFill>
                <a:latin typeface="HGPｺﾞｼｯｸM" panose="020B0600000000000000" pitchFamily="50" charset="-128"/>
                <a:ea typeface="HGPｺﾞｼｯｸM" panose="020B0600000000000000" pitchFamily="50" charset="-128"/>
              </a:rPr>
              <a:t>オ</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64" name="テキスト ボックス 463"/>
          <p:cNvSpPr txBox="1"/>
          <p:nvPr/>
        </p:nvSpPr>
        <p:spPr>
          <a:xfrm>
            <a:off x="778100" y="5868199"/>
            <a:ext cx="1865734" cy="338554"/>
          </a:xfrm>
          <a:prstGeom prst="rect">
            <a:avLst/>
          </a:prstGeom>
          <a:noFill/>
        </p:spPr>
        <p:txBody>
          <a:bodyPr wrap="square" rtlCol="0">
            <a:spAutoFit/>
          </a:bodyPr>
          <a:lstStyle/>
          <a:p>
            <a:r>
              <a:rPr lang="ja-JP" altLang="en-US" sz="800" dirty="0" smtClean="0">
                <a:latin typeface="HGPｺﾞｼｯｸM" panose="020B0600000000000000" pitchFamily="50" charset="-128"/>
                <a:ea typeface="HGPｺﾞｼｯｸM" panose="020B0600000000000000" pitchFamily="50" charset="-128"/>
                <a:cs typeface="メイリオ" panose="020B0604030504040204" pitchFamily="50" charset="-128"/>
              </a:rPr>
              <a:t>若者の採用や人材育成に積極的に</a:t>
            </a:r>
            <a:endParaRPr lang="en-US" altLang="ja-JP" sz="800" dirty="0" smtClean="0">
              <a:latin typeface="HGPｺﾞｼｯｸM" panose="020B0600000000000000" pitchFamily="50" charset="-128"/>
              <a:ea typeface="HGPｺﾞｼｯｸM" panose="020B0600000000000000" pitchFamily="50" charset="-128"/>
              <a:cs typeface="メイリオ" panose="020B0604030504040204" pitchFamily="50" charset="-128"/>
            </a:endParaRPr>
          </a:p>
          <a:p>
            <a:r>
              <a:rPr kumimoji="1" lang="ja-JP" altLang="en-US" sz="800" dirty="0" smtClean="0">
                <a:latin typeface="HGPｺﾞｼｯｸM" panose="020B0600000000000000" pitchFamily="50" charset="-128"/>
                <a:ea typeface="HGPｺﾞｼｯｸM" panose="020B0600000000000000" pitchFamily="50" charset="-128"/>
                <a:cs typeface="メイリオ" panose="020B0604030504040204" pitchFamily="50" charset="-128"/>
              </a:rPr>
              <a:t>取り組んで</a:t>
            </a:r>
            <a:r>
              <a:rPr kumimoji="1" lang="ja-JP" altLang="en-US" sz="800" dirty="0">
                <a:latin typeface="HGPｺﾞｼｯｸM" panose="020B0600000000000000" pitchFamily="50" charset="-128"/>
                <a:ea typeface="HGPｺﾞｼｯｸM" panose="020B0600000000000000" pitchFamily="50" charset="-128"/>
                <a:cs typeface="メイリオ" panose="020B0604030504040204" pitchFamily="50" charset="-128"/>
              </a:rPr>
              <a:t>いる</a:t>
            </a:r>
          </a:p>
        </p:txBody>
      </p:sp>
      <p:sp>
        <p:nvSpPr>
          <p:cNvPr id="465" name="テキスト ボックス 464"/>
          <p:cNvSpPr txBox="1"/>
          <p:nvPr/>
        </p:nvSpPr>
        <p:spPr>
          <a:xfrm>
            <a:off x="3068960" y="5935850"/>
            <a:ext cx="1374118" cy="215444"/>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　　</a:t>
            </a:r>
            <a:r>
              <a:rPr lang="ja-JP" altLang="en-US" sz="800" dirty="0">
                <a:latin typeface="HGPｺﾞｼｯｸM" panose="020B0600000000000000" pitchFamily="50" charset="-128"/>
                <a:ea typeface="HGPｺﾞｼｯｸM" panose="020B0600000000000000" pitchFamily="50" charset="-128"/>
              </a:rPr>
              <a:t>はい</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66" name="テキスト ボックス 465"/>
          <p:cNvSpPr txBox="1"/>
          <p:nvPr/>
        </p:nvSpPr>
        <p:spPr>
          <a:xfrm>
            <a:off x="4852505" y="5935850"/>
            <a:ext cx="1672839" cy="215444"/>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　　</a:t>
            </a:r>
            <a:r>
              <a:rPr lang="ja-JP" altLang="en-US" sz="800" dirty="0">
                <a:latin typeface="HGPｺﾞｼｯｸM" panose="020B0600000000000000" pitchFamily="50" charset="-128"/>
                <a:ea typeface="HGPｺﾞｼｯｸM" panose="020B0600000000000000" pitchFamily="50" charset="-128"/>
              </a:rPr>
              <a:t>いいえ</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212725" y="818540"/>
            <a:ext cx="6360313" cy="307777"/>
          </a:xfrm>
          <a:prstGeom prst="rect">
            <a:avLst/>
          </a:prstGeom>
          <a:noFill/>
        </p:spPr>
        <p:txBody>
          <a:bodyPr wrap="square" rtlCol="0">
            <a:spAutoFit/>
          </a:bodyPr>
          <a:lstStyle/>
          <a:p>
            <a:r>
              <a:rPr kumimoji="1" lang="ja-JP" altLang="en-US" sz="1400" b="1" dirty="0" smtClean="0"/>
              <a:t>各項目を入力の上、下記メールアドレスあて提出を郵送</a:t>
            </a:r>
            <a:r>
              <a:rPr lang="ja-JP" altLang="en-US" sz="1400" b="1" dirty="0" smtClean="0"/>
              <a:t>等で提出を</a:t>
            </a:r>
            <a:r>
              <a:rPr kumimoji="1" lang="ja-JP" altLang="en-US" sz="1400" b="1" dirty="0" smtClean="0"/>
              <a:t>お願いします。</a:t>
            </a:r>
            <a:endParaRPr kumimoji="1" lang="ja-JP" altLang="en-US" sz="1400" b="1" dirty="0"/>
          </a:p>
        </p:txBody>
      </p:sp>
    </p:spTree>
    <p:extLst>
      <p:ext uri="{BB962C8B-B14F-4D97-AF65-F5344CB8AC3E}">
        <p14:creationId xmlns:p14="http://schemas.microsoft.com/office/powerpoint/2010/main" val="13819144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8886e6d-ca38-4783-ac23-8bd097117a79" xsi:nil="true"/>
    <Owner xmlns="34cd02ce-7ee3-4bdc-aa6a-ecabd94313c0">
      <UserInfo>
        <DisplayName/>
        <AccountId xsi:nil="true"/>
        <AccountType/>
      </UserInfo>
    </Owner>
    <lcf76f155ced4ddcb4097134ff3c332f xmlns="34cd02ce-7ee3-4bdc-aa6a-ecabd94313c0">
      <Terms xmlns="http://schemas.microsoft.com/office/infopath/2007/PartnerControls"/>
    </lcf76f155ced4ddcb4097134ff3c332f>
    <_Flow_SignoffStatus xmlns="34cd02ce-7ee3-4bdc-aa6a-ecabd94313c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E915AD28A9C8B49BAE52417B8E15279" ma:contentTypeVersion="16" ma:contentTypeDescription="新しいドキュメントを作成します。" ma:contentTypeScope="" ma:versionID="97ead5801c1ee49a9dab58871beceb85">
  <xsd:schema xmlns:xsd="http://www.w3.org/2001/XMLSchema" xmlns:xs="http://www.w3.org/2001/XMLSchema" xmlns:p="http://schemas.microsoft.com/office/2006/metadata/properties" xmlns:ns2="34cd02ce-7ee3-4bdc-aa6a-ecabd94313c0" xmlns:ns3="c8886e6d-ca38-4783-ac23-8bd097117a79" targetNamespace="http://schemas.microsoft.com/office/2006/metadata/properties" ma:root="true" ma:fieldsID="567614d033c347c403ba4ccb75ff65a1" ns2:_="" ns3:_="">
    <xsd:import namespace="34cd02ce-7ee3-4bdc-aa6a-ecabd94313c0"/>
    <xsd:import namespace="c8886e6d-ca38-4783-ac23-8bd097117a79"/>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_Flow_SignoffStatu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cd02ce-7ee3-4bdc-aa6a-ecabd94313c0"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_Flow_SignoffStatus" ma:index="21" nillable="true" ma:displayName="承認の状態" ma:internalName="_x627f__x8a8d__x306e__x72b6__x614b_">
      <xsd:simpleType>
        <xsd:restriction base="dms:Text"/>
      </xsd:simpleType>
    </xsd:element>
    <xsd:element name="MediaServiceLocation" ma:index="22" nillable="true" ma:displayName="Location" ma:description="" ma:indexed="true" ma:internalName="MediaServiceLocation" ma:readOnly="true">
      <xsd:simpleType>
        <xsd:restriction base="dms:Text"/>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8886e6d-ca38-4783-ac23-8bd097117a79"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6fe65387-1a4c-4654-8bbb-3801a924103e}" ma:internalName="TaxCatchAll" ma:showField="CatchAllData" ma:web="c8886e6d-ca38-4783-ac23-8bd097117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42705E-F234-4E2E-BDFF-5461D7DD9392}">
  <ds:schemaRefs>
    <ds:schemaRef ds:uri="http://schemas.microsoft.com/sharepoint/v3/contenttype/forms"/>
  </ds:schemaRefs>
</ds:datastoreItem>
</file>

<file path=customXml/itemProps2.xml><?xml version="1.0" encoding="utf-8"?>
<ds:datastoreItem xmlns:ds="http://schemas.openxmlformats.org/officeDocument/2006/customXml" ds:itemID="{9D978B31-B9D9-4D87-B589-CE1D530CA876}">
  <ds:schemaRefs>
    <ds:schemaRef ds:uri="http://schemas.microsoft.com/office/infopath/2007/PartnerControls"/>
    <ds:schemaRef ds:uri="34cd02ce-7ee3-4bdc-aa6a-ecabd94313c0"/>
    <ds:schemaRef ds:uri="http://purl.org/dc/terms/"/>
    <ds:schemaRef ds:uri="http://purl.org/dc/dcmitype/"/>
    <ds:schemaRef ds:uri="http://schemas.openxmlformats.org/package/2006/metadata/core-properties"/>
    <ds:schemaRef ds:uri="http://schemas.microsoft.com/office/2006/documentManagement/types"/>
    <ds:schemaRef ds:uri="c8886e6d-ca38-4783-ac23-8bd097117a79"/>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78DEB241-C08C-4003-93BA-8E4A3206B5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cd02ce-7ee3-4bdc-aa6a-ecabd94313c0"/>
    <ds:schemaRef ds:uri="c8886e6d-ca38-4783-ac23-8bd097117a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Words>488</Words>
  <PresentationFormat>A4 210 x 297 mm</PresentationFormat>
  <Paragraphs>117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HGPｺﾞｼｯｸM</vt:lpstr>
      <vt:lpstr>HGS創英角ｺﾞｼｯｸUB</vt:lpstr>
      <vt:lpstr>ＭＳ Ｐゴシック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0x010100DE915AD28A9C8B49BAE52417B8E15279</vt:lpwstr>
  </property>
</Properties>
</file>